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3" r:id="rId6"/>
    <p:sldId id="258" r:id="rId7"/>
    <p:sldId id="268" r:id="rId8"/>
    <p:sldId id="269" r:id="rId9"/>
    <p:sldId id="280" r:id="rId10"/>
    <p:sldId id="277" r:id="rId11"/>
    <p:sldId id="279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0E5B2-3EFC-41A7-9403-AD6B900A45BF}" v="376" dt="2023-09-20T00:41:44.99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1" autoAdjust="0"/>
    <p:restoredTop sz="90704" autoAdjust="0"/>
  </p:normalViewPr>
  <p:slideViewPr>
    <p:cSldViewPr snapToGrid="0">
      <p:cViewPr varScale="1">
        <p:scale>
          <a:sx n="90" d="100"/>
          <a:sy n="90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sv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23144"/>
            <a:ext cx="4407904" cy="733647"/>
          </a:xfrm>
        </p:spPr>
        <p:txBody>
          <a:bodyPr/>
          <a:lstStyle/>
          <a:p>
            <a:r>
              <a:rPr lang="en-US" dirty="0"/>
              <a:t>a/B TEST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284381"/>
            <a:ext cx="4941770" cy="606895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Presented By: </a:t>
            </a:r>
            <a:r>
              <a:rPr lang="en-GB" dirty="0"/>
              <a:t>C</a:t>
            </a:r>
            <a:r>
              <a:rPr lang="en-US" dirty="0"/>
              <a:t>haru Kesarwani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BFA98-12FF-B6DA-7D96-ED5AAA5A6A1D}"/>
              </a:ext>
            </a:extLst>
          </p:cNvPr>
          <p:cNvSpPr/>
          <p:nvPr/>
        </p:nvSpPr>
        <p:spPr>
          <a:xfrm>
            <a:off x="6416041" y="4795284"/>
            <a:ext cx="5588117" cy="489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latin typeface="+mj-lt"/>
              </a:rPr>
              <a:t>GloBox Food and Drink Banner Test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5162" y="2349795"/>
            <a:ext cx="3040912" cy="79067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5162" y="3238103"/>
            <a:ext cx="3040912" cy="1371997"/>
          </a:xfrm>
        </p:spPr>
        <p:txBody>
          <a:bodyPr>
            <a:normAutofit/>
          </a:bodyPr>
          <a:lstStyle/>
          <a:p>
            <a:r>
              <a:rPr lang="en-US" b="1" dirty="0"/>
              <a:t>Charu Kesarwani</a:t>
            </a:r>
          </a:p>
          <a:p>
            <a:r>
              <a:rPr lang="en-US" b="1" dirty="0"/>
              <a:t>thecharukesharwani@gmail.com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B6C6A2-0DB1-3358-C154-5B8D5A819288}"/>
              </a:ext>
            </a:extLst>
          </p:cNvPr>
          <p:cNvSpPr txBox="1">
            <a:spLocks/>
          </p:cNvSpPr>
          <p:nvPr/>
        </p:nvSpPr>
        <p:spPr>
          <a:xfrm>
            <a:off x="244552" y="1103741"/>
            <a:ext cx="1881200" cy="680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F2D8AF-34C6-D44B-4497-7C54E853CF67}"/>
              </a:ext>
            </a:extLst>
          </p:cNvPr>
          <p:cNvSpPr/>
          <p:nvPr/>
        </p:nvSpPr>
        <p:spPr>
          <a:xfrm>
            <a:off x="244552" y="4036104"/>
            <a:ext cx="2292751" cy="6804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A: Control</a:t>
            </a:r>
            <a:endParaRPr lang="en-US" b="1" spc="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61B7C6-803E-AB01-114A-0953C7BAE5CE}"/>
              </a:ext>
            </a:extLst>
          </p:cNvPr>
          <p:cNvSpPr/>
          <p:nvPr/>
        </p:nvSpPr>
        <p:spPr>
          <a:xfrm>
            <a:off x="3186603" y="4015478"/>
            <a:ext cx="2537303" cy="7097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</a:t>
            </a:r>
            <a:r>
              <a:rPr lang="en-GB" b="1" dirty="0">
                <a:latin typeface="+mj-lt"/>
              </a:rPr>
              <a:t> B</a:t>
            </a:r>
            <a:r>
              <a:rPr lang="en-GB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GB" b="1" dirty="0">
                <a:latin typeface="+mj-lt"/>
              </a:rPr>
              <a:t> </a:t>
            </a:r>
            <a:r>
              <a:rPr lang="en-GB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Treatment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432734-DD83-74D7-63FE-A8D0C0A6792E}"/>
              </a:ext>
            </a:extLst>
          </p:cNvPr>
          <p:cNvSpPr/>
          <p:nvPr/>
        </p:nvSpPr>
        <p:spPr>
          <a:xfrm>
            <a:off x="301593" y="4616843"/>
            <a:ext cx="2732564" cy="6804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0" dirty="0">
                <a:effectLst/>
              </a:rPr>
              <a:t>User Experience - Current State</a:t>
            </a:r>
          </a:p>
          <a:p>
            <a:r>
              <a:rPr lang="en-US" sz="1400" dirty="0"/>
              <a:t>Number of Users - 24343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947ED-7122-7A21-85E9-B0A045495235}"/>
              </a:ext>
            </a:extLst>
          </p:cNvPr>
          <p:cNvSpPr/>
          <p:nvPr/>
        </p:nvSpPr>
        <p:spPr>
          <a:xfrm>
            <a:off x="3186603" y="4760612"/>
            <a:ext cx="2990913" cy="5990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0" dirty="0">
                <a:effectLst/>
              </a:rPr>
              <a:t>User Experience </a:t>
            </a:r>
            <a:r>
              <a:rPr lang="en-US" sz="1400" dirty="0"/>
              <a:t>-</a:t>
            </a:r>
            <a:r>
              <a:rPr lang="en-US" sz="1400" i="0" dirty="0">
                <a:effectLst/>
              </a:rPr>
              <a:t> Banner Presence</a:t>
            </a:r>
          </a:p>
          <a:p>
            <a:r>
              <a:rPr lang="en-US" sz="1400" dirty="0"/>
              <a:t>Number of Users - 24600</a:t>
            </a:r>
          </a:p>
          <a:p>
            <a:pPr algn="ctr"/>
            <a:endParaRPr lang="en-US" sz="1400" dirty="0"/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C7C0E18-BC58-3C2A-C475-A2721ACDB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08274"/>
              </p:ext>
            </p:extLst>
          </p:nvPr>
        </p:nvGraphicFramePr>
        <p:xfrm>
          <a:off x="372139" y="775039"/>
          <a:ext cx="6230679" cy="26539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6893">
                  <a:extLst>
                    <a:ext uri="{9D8B030D-6E8A-4147-A177-3AD203B41FA5}">
                      <a16:colId xmlns:a16="http://schemas.microsoft.com/office/drawing/2014/main" val="1095156959"/>
                    </a:ext>
                  </a:extLst>
                </a:gridCol>
                <a:gridCol w="2076893">
                  <a:extLst>
                    <a:ext uri="{9D8B030D-6E8A-4147-A177-3AD203B41FA5}">
                      <a16:colId xmlns:a16="http://schemas.microsoft.com/office/drawing/2014/main" val="4284061030"/>
                    </a:ext>
                  </a:extLst>
                </a:gridCol>
                <a:gridCol w="2076893">
                  <a:extLst>
                    <a:ext uri="{9D8B030D-6E8A-4147-A177-3AD203B41FA5}">
                      <a16:colId xmlns:a16="http://schemas.microsoft.com/office/drawing/2014/main" val="592760939"/>
                    </a:ext>
                  </a:extLst>
                </a:gridCol>
              </a:tblGrid>
              <a:tr h="632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b="1" dirty="0">
                          <a:latin typeface="+mj-lt"/>
                        </a:rPr>
                        <a:t>OBJECTIVE</a:t>
                      </a:r>
                      <a:endParaRPr lang="en-US" sz="2500" dirty="0">
                        <a:latin typeface="+mj-lt"/>
                      </a:endParaRP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KEY METRICS</a:t>
                      </a:r>
                      <a:endParaRPr lang="en-US" sz="25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76784"/>
                  </a:ext>
                </a:extLst>
              </a:tr>
              <a:tr h="1937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Amplify awareness and drive revenue growth within the food and drink category</a:t>
                      </a:r>
                      <a:endParaRPr lang="en-US" sz="1600" dirty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 Jan to 07 Feb 2023, 13 Days</a:t>
                      </a:r>
                      <a:endParaRPr lang="en-US" sz="1600" cap="none" dirty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600" cap="none" spc="0" dirty="0">
                          <a:solidFill>
                            <a:prstClr val="white"/>
                          </a:solidFill>
                          <a:latin typeface="+mn-lt"/>
                          <a:ea typeface="+mn-ea"/>
                          <a:cs typeface="+mn-cs"/>
                        </a:rPr>
                        <a:t>Conversion Rate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600" cap="none" spc="0" dirty="0">
                          <a:solidFill>
                            <a:prstClr val="white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1600" cap="none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verage Total   Spent</a:t>
                      </a:r>
                      <a:endParaRPr lang="en-GB" sz="1600" cap="none" spc="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800" cap="none" spc="0" dirty="0">
                        <a:latin typeface="Söhne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cap="none" spc="0" dirty="0">
                          <a:latin typeface="Söhne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3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9" name="Picture 18" descr="A cellphone with a screen showing a website">
            <a:extLst>
              <a:ext uri="{FF2B5EF4-FFF2-40B4-BE49-F238E27FC236}">
                <a16:creationId xmlns:a16="http://schemas.microsoft.com/office/drawing/2014/main" id="{43DE7A0E-6FF6-5BCD-9750-85F4854D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7" y="1815655"/>
            <a:ext cx="2417839" cy="3819601"/>
          </a:xfrm>
          <a:prstGeom prst="rect">
            <a:avLst/>
          </a:prstGeom>
        </p:spPr>
      </p:pic>
      <p:pic>
        <p:nvPicPr>
          <p:cNvPr id="21" name="Picture 20" descr="A cell phone with a screen showing a website&#10;&#10;Description automatically generated">
            <a:extLst>
              <a:ext uri="{FF2B5EF4-FFF2-40B4-BE49-F238E27FC236}">
                <a16:creationId xmlns:a16="http://schemas.microsoft.com/office/drawing/2014/main" id="{D21FAE0A-65C8-A71F-5BBE-4A956811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345" y="1923748"/>
            <a:ext cx="2583712" cy="38196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DDBBAB-A3DB-1945-3482-6CBFD8A68112}"/>
              </a:ext>
            </a:extLst>
          </p:cNvPr>
          <p:cNvSpPr/>
          <p:nvPr/>
        </p:nvSpPr>
        <p:spPr>
          <a:xfrm>
            <a:off x="603737" y="5881815"/>
            <a:ext cx="2501659" cy="52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Conversion Rate: 3.92%</a:t>
            </a:r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67FF06-AD2E-5B74-127F-7491387238F9}"/>
              </a:ext>
            </a:extLst>
          </p:cNvPr>
          <p:cNvSpPr/>
          <p:nvPr/>
        </p:nvSpPr>
        <p:spPr>
          <a:xfrm>
            <a:off x="4642338" y="5743348"/>
            <a:ext cx="2907324" cy="53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Conversion Rate: 4.63%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C27990-3600-A9B8-F2E7-C14E19480AE8}"/>
              </a:ext>
            </a:extLst>
          </p:cNvPr>
          <p:cNvSpPr/>
          <p:nvPr/>
        </p:nvSpPr>
        <p:spPr>
          <a:xfrm>
            <a:off x="340241" y="448912"/>
            <a:ext cx="6613452" cy="848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500" b="1" cap="all" spc="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</a:t>
            </a:r>
            <a:r>
              <a:rPr lang="en-GB" sz="2500" b="1" dirty="0">
                <a:latin typeface="+mj-lt"/>
              </a:rPr>
              <a:t> </a:t>
            </a:r>
            <a:r>
              <a:rPr lang="en-GB" sz="2500" b="1" cap="all" spc="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HIGHLIGHT</a:t>
            </a:r>
            <a:endParaRPr lang="en-US" sz="2500" b="1" cap="all" spc="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39DABA-2235-78E3-B255-A86E4398E4BB}"/>
              </a:ext>
            </a:extLst>
          </p:cNvPr>
          <p:cNvSpPr/>
          <p:nvPr/>
        </p:nvSpPr>
        <p:spPr>
          <a:xfrm>
            <a:off x="3105396" y="3733822"/>
            <a:ext cx="1536942" cy="405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cap="all" spc="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----Vs----</a:t>
            </a:r>
            <a:endParaRPr lang="en-US" b="1" cap="all" spc="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E609A1-6DE8-670A-8A16-7171C4942D56}"/>
              </a:ext>
            </a:extLst>
          </p:cNvPr>
          <p:cNvSpPr/>
          <p:nvPr/>
        </p:nvSpPr>
        <p:spPr>
          <a:xfrm>
            <a:off x="3274541" y="976185"/>
            <a:ext cx="1049322" cy="773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D6BCE474-B5C3-6FF2-C413-F64A95981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750" y="2174095"/>
            <a:ext cx="365990" cy="32092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A55D3F0-2D36-6E19-BA8E-A69A9D1CE2F6}"/>
              </a:ext>
            </a:extLst>
          </p:cNvPr>
          <p:cNvSpPr/>
          <p:nvPr/>
        </p:nvSpPr>
        <p:spPr>
          <a:xfrm>
            <a:off x="128373" y="976185"/>
            <a:ext cx="835454" cy="773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12EEF76E-6EF3-7001-1230-E4B236810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557" y="2174095"/>
            <a:ext cx="404812" cy="31055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9858F98-6ED3-5BFF-EB54-222F83E4D1A0}"/>
              </a:ext>
            </a:extLst>
          </p:cNvPr>
          <p:cNvSpPr/>
          <p:nvPr/>
        </p:nvSpPr>
        <p:spPr>
          <a:xfrm>
            <a:off x="340241" y="1114650"/>
            <a:ext cx="10561972" cy="58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Recommend banner launch confidently, as A/B test indicates 18.02% conversion boost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E5D405-202C-3134-332B-B9DE15B7490A}"/>
              </a:ext>
            </a:extLst>
          </p:cNvPr>
          <p:cNvCxnSpPr>
            <a:cxnSpLocks/>
          </p:cNvCxnSpPr>
          <p:nvPr/>
        </p:nvCxnSpPr>
        <p:spPr>
          <a:xfrm flipV="1">
            <a:off x="7336465" y="3198652"/>
            <a:ext cx="0" cy="10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29AC191-4823-A763-6587-BC2836F1F799}"/>
              </a:ext>
            </a:extLst>
          </p:cNvPr>
          <p:cNvSpPr/>
          <p:nvPr/>
        </p:nvSpPr>
        <p:spPr>
          <a:xfrm>
            <a:off x="7464057" y="3940403"/>
            <a:ext cx="807529" cy="398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Banner</a:t>
            </a:r>
            <a:endParaRPr lang="en-US" sz="1600" dirty="0"/>
          </a:p>
        </p:txBody>
      </p:sp>
      <p:pic>
        <p:nvPicPr>
          <p:cNvPr id="11" name="Graphic 10" descr="Arrow: Slight curve with solid fill">
            <a:extLst>
              <a:ext uri="{FF2B5EF4-FFF2-40B4-BE49-F238E27FC236}">
                <a16:creationId xmlns:a16="http://schemas.microsoft.com/office/drawing/2014/main" id="{0DE05BFD-4F81-24CC-7265-4DFCAEAAE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3410" y="4022453"/>
            <a:ext cx="557517" cy="2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09" y="539951"/>
            <a:ext cx="11024191" cy="764776"/>
          </a:xfrm>
        </p:spPr>
        <p:txBody>
          <a:bodyPr/>
          <a:lstStyle/>
          <a:p>
            <a:pPr algn="l"/>
            <a:r>
              <a:rPr lang="en-US" sz="2500" b="1" dirty="0"/>
              <a:t>Key</a:t>
            </a:r>
            <a:r>
              <a:rPr lang="en-US" b="1" dirty="0"/>
              <a:t> </a:t>
            </a:r>
            <a:r>
              <a:rPr lang="en-US" sz="2500" b="1" dirty="0"/>
              <a:t>Metrics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05274-763D-A2D3-5937-6946F4427DA4}"/>
              </a:ext>
            </a:extLst>
          </p:cNvPr>
          <p:cNvSpPr/>
          <p:nvPr/>
        </p:nvSpPr>
        <p:spPr>
          <a:xfrm>
            <a:off x="329609" y="1304726"/>
            <a:ext cx="4221125" cy="296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We observed strong statistical evidence of a significant </a:t>
            </a:r>
            <a:r>
              <a:rPr lang="en-GB" b="1" dirty="0">
                <a:solidFill>
                  <a:schemeClr val="tx1"/>
                </a:solidFill>
              </a:rPr>
              <a:t>18.02% </a:t>
            </a:r>
            <a:r>
              <a:rPr lang="en-GB" dirty="0">
                <a:solidFill>
                  <a:schemeClr val="tx1"/>
                </a:solidFill>
              </a:rPr>
              <a:t>difference in conversion rates between the two groups.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i="0" dirty="0">
                <a:solidFill>
                  <a:schemeClr val="tx1"/>
                </a:solidFill>
                <a:effectLst/>
              </a:rPr>
              <a:t>Lack of evidence in average total spend, as the difference is only </a:t>
            </a:r>
            <a:r>
              <a:rPr lang="en-GB" b="1" i="0" dirty="0">
                <a:solidFill>
                  <a:schemeClr val="tx1"/>
                </a:solidFill>
                <a:effectLst/>
              </a:rPr>
              <a:t>0.5%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5BCCE-F5EA-1CA1-4B37-E617DBF0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86" y="1808744"/>
            <a:ext cx="619211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FFFFFF"/>
            </a:gs>
            <a:gs pos="100000">
              <a:srgbClr val="FFFFF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7" y="680483"/>
            <a:ext cx="10992292" cy="871869"/>
          </a:xfrm>
        </p:spPr>
        <p:txBody>
          <a:bodyPr>
            <a:noAutofit/>
          </a:bodyPr>
          <a:lstStyle/>
          <a:p>
            <a:pPr algn="l"/>
            <a:r>
              <a:rPr lang="en-US" sz="2500" b="1" dirty="0"/>
              <a:t>Total Spent Distribution</a:t>
            </a:r>
            <a:br>
              <a:rPr lang="en-US" sz="2500" b="1" dirty="0"/>
            </a:br>
            <a:endParaRPr lang="en-US" sz="25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517227-1821-4DA5-3B44-3FD8C1F24CD9}"/>
              </a:ext>
            </a:extLst>
          </p:cNvPr>
          <p:cNvSpPr/>
          <p:nvPr/>
        </p:nvSpPr>
        <p:spPr>
          <a:xfrm>
            <a:off x="361505" y="1552353"/>
            <a:ext cx="3285461" cy="1876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Treatment group comprises a larger number of users than the Control group within the </a:t>
            </a:r>
            <a:r>
              <a:rPr lang="en-GB" b="1" dirty="0"/>
              <a:t>$30-$80 </a:t>
            </a:r>
            <a:r>
              <a:rPr lang="en-GB" dirty="0"/>
              <a:t>spending range.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86B46-DF31-1237-2003-EC7DD42A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66" y="1552352"/>
            <a:ext cx="8321751" cy="44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91B8-BEC5-83D8-8FFF-50DC19DE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474" y="776178"/>
            <a:ext cx="5433238" cy="467831"/>
          </a:xfrm>
        </p:spPr>
        <p:txBody>
          <a:bodyPr/>
          <a:lstStyle/>
          <a:p>
            <a:r>
              <a:rPr lang="en-US" sz="2500" b="1" i="0" dirty="0">
                <a:effectLst/>
              </a:rPr>
              <a:t>Differentiated by Device</a:t>
            </a:r>
            <a:endParaRPr lang="en-US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2E5939-C974-8D47-4232-BA6464F79C7A}"/>
              </a:ext>
            </a:extLst>
          </p:cNvPr>
          <p:cNvSpPr/>
          <p:nvPr/>
        </p:nvSpPr>
        <p:spPr>
          <a:xfrm>
            <a:off x="6294475" y="1446027"/>
            <a:ext cx="4922874" cy="10845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i="0" dirty="0">
                <a:effectLst/>
              </a:rPr>
              <a:t>Remarkable </a:t>
            </a:r>
            <a:r>
              <a:rPr lang="en-GB" sz="1800" b="1" i="0" dirty="0">
                <a:effectLst/>
              </a:rPr>
              <a:t>11.40% </a:t>
            </a:r>
            <a:r>
              <a:rPr lang="en-GB" sz="1800" i="0" dirty="0">
                <a:effectLst/>
              </a:rPr>
              <a:t>Surge in iOS Conversion Rates, Alongside a Significant </a:t>
            </a:r>
            <a:r>
              <a:rPr lang="en-GB" sz="1800" b="1" i="0" dirty="0">
                <a:effectLst/>
              </a:rPr>
              <a:t>28.78% </a:t>
            </a:r>
            <a:r>
              <a:rPr lang="en-GB" sz="1800" i="0" dirty="0">
                <a:effectLst/>
              </a:rPr>
              <a:t>Boost in Android Users.</a:t>
            </a:r>
            <a:endParaRPr lang="en-US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B056D5-A228-560E-85E8-042ED02B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2892055"/>
            <a:ext cx="5068930" cy="34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DC0-BF30-DEAF-164E-324F4B32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26" y="207922"/>
            <a:ext cx="6028170" cy="898226"/>
          </a:xfrm>
        </p:spPr>
        <p:txBody>
          <a:bodyPr>
            <a:normAutofit/>
          </a:bodyPr>
          <a:lstStyle/>
          <a:p>
            <a:r>
              <a:rPr lang="en-US" sz="2500" b="1" i="0" dirty="0">
                <a:effectLst/>
              </a:rPr>
              <a:t>Differentiated by Gender</a:t>
            </a:r>
            <a:endParaRPr lang="en-US" sz="2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0D45-5339-9684-E332-9074AA59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A4F33-F175-884E-B77F-BD59EC7DE6BE}"/>
              </a:ext>
            </a:extLst>
          </p:cNvPr>
          <p:cNvSpPr/>
          <p:nvPr/>
        </p:nvSpPr>
        <p:spPr>
          <a:xfrm>
            <a:off x="5298626" y="1182496"/>
            <a:ext cx="6232314" cy="117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Treatment Group, Males Witnessed a Remarkable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46.97% </a:t>
            </a: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Uplift and a Modest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5.60% </a:t>
            </a: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Increase in Females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Conversion Rate.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2A35F-9D90-4217-09E7-C920C417A1D1}"/>
              </a:ext>
            </a:extLst>
          </p:cNvPr>
          <p:cNvSpPr txBox="1"/>
          <p:nvPr/>
        </p:nvSpPr>
        <p:spPr>
          <a:xfrm>
            <a:off x="5702173" y="6308335"/>
            <a:ext cx="5624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“This chart excludes 'Other' and 'Unknown’ gender for clarity.”</a:t>
            </a:r>
            <a:endParaRPr lang="en-US" sz="11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E74FE-B941-7FD6-81C5-2D2F986D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71" y="2354526"/>
            <a:ext cx="628737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9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820395E-4378-6A72-2A79-296794B0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10363"/>
            <a:ext cx="8421688" cy="808074"/>
          </a:xfrm>
        </p:spPr>
        <p:txBody>
          <a:bodyPr>
            <a:normAutofit/>
          </a:bodyPr>
          <a:lstStyle/>
          <a:p>
            <a:r>
              <a:rPr lang="en-US" sz="2500" b="1" i="0" dirty="0">
                <a:effectLst/>
              </a:rPr>
              <a:t>Differentiated by Country</a:t>
            </a:r>
            <a:endParaRPr lang="en-US" sz="25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F2910D-8CF4-6E9A-EBC8-AAC240E3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DC0D4-E5C8-8D0B-6911-1B3D8FA83A89}"/>
              </a:ext>
            </a:extLst>
          </p:cNvPr>
          <p:cNvSpPr/>
          <p:nvPr/>
        </p:nvSpPr>
        <p:spPr>
          <a:xfrm>
            <a:off x="838199" y="1318437"/>
            <a:ext cx="10515601" cy="765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i="0" dirty="0">
                <a:effectLst/>
              </a:rPr>
              <a:t>Substantial Conversion Rate Improvements in Mexico (</a:t>
            </a:r>
            <a:r>
              <a:rPr lang="en-GB" sz="1800" b="1" i="0" dirty="0">
                <a:effectLst/>
              </a:rPr>
              <a:t>56.63%</a:t>
            </a:r>
            <a:r>
              <a:rPr lang="en-GB" sz="1800" i="0" dirty="0">
                <a:effectLst/>
              </a:rPr>
              <a:t>) and Canada (</a:t>
            </a:r>
            <a:r>
              <a:rPr lang="en-GB" sz="1800" b="1" i="0" dirty="0">
                <a:effectLst/>
              </a:rPr>
              <a:t>44.44%</a:t>
            </a:r>
            <a:r>
              <a:rPr lang="en-GB" sz="1800" i="0" dirty="0">
                <a:effectLst/>
              </a:rPr>
              <a:t>), </a:t>
            </a:r>
            <a:r>
              <a:rPr lang="en-US" dirty="0"/>
              <a:t>Contrasted with Shifts in </a:t>
            </a:r>
            <a:r>
              <a:rPr lang="en-GB" sz="1800" i="0" dirty="0">
                <a:effectLst/>
              </a:rPr>
              <a:t>Turkey (</a:t>
            </a:r>
            <a:r>
              <a:rPr lang="en-GB" sz="1800" b="1" i="0" dirty="0">
                <a:effectLst/>
              </a:rPr>
              <a:t>-9.46%</a:t>
            </a:r>
            <a:r>
              <a:rPr lang="en-GB" sz="1800" i="0" dirty="0">
                <a:effectLst/>
              </a:rPr>
              <a:t>).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078A34F-8C9B-5D2B-9A4A-A6A49800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71" y="2060789"/>
            <a:ext cx="1009790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546" y="489096"/>
            <a:ext cx="5201079" cy="627319"/>
          </a:xfrm>
        </p:spPr>
        <p:txBody>
          <a:bodyPr>
            <a:normAutofit/>
          </a:bodyPr>
          <a:lstStyle/>
          <a:p>
            <a:r>
              <a:rPr lang="en-US" sz="2500" b="1" i="0" dirty="0">
                <a:effectLst/>
              </a:rPr>
              <a:t>Recommendation</a:t>
            </a:r>
            <a:endParaRPr lang="en-US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7546" y="1786269"/>
            <a:ext cx="6250459" cy="43487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100" b="1" i="0" dirty="0">
                <a:effectLst/>
                <a:latin typeface="+mj-lt"/>
              </a:rPr>
              <a:t>Grounds for Implementation: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800" b="1" i="0" dirty="0">
                <a:effectLst/>
                <a:latin typeface="+mj-lt"/>
              </a:rPr>
              <a:t>Implement the Food and Beverage Banne</a:t>
            </a:r>
            <a:r>
              <a:rPr lang="en-GB" sz="1800" b="1" dirty="0">
                <a:latin typeface="+mj-lt"/>
              </a:rPr>
              <a:t>r: </a:t>
            </a:r>
            <a:r>
              <a:rPr lang="en-GB" sz="1800" b="0" i="0" dirty="0">
                <a:effectLst/>
              </a:rPr>
              <a:t>The banner has demonstrated a positive impact on conversion rates.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i="0" dirty="0">
                <a:effectLst/>
                <a:latin typeface="+mj-lt"/>
              </a:rPr>
              <a:t>Feasible and Resource-Efficient: </a:t>
            </a:r>
            <a:r>
              <a:rPr lang="en-GB" sz="1800" i="0" dirty="0">
                <a:effectLst/>
              </a:rPr>
              <a:t>forward</a:t>
            </a:r>
            <a:r>
              <a:rPr lang="en-GB" sz="1800" dirty="0"/>
              <a:t> Implementation poses minimal resource demands, making it a viable step.</a:t>
            </a:r>
            <a:endParaRPr lang="en-GB" sz="1800" b="1" i="0" dirty="0">
              <a:solidFill>
                <a:srgbClr val="374151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100" b="1" dirty="0">
                <a:latin typeface="+mj-lt"/>
              </a:rPr>
              <a:t>Feasible Action: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800" b="1" dirty="0">
                <a:latin typeface="+mj-lt"/>
              </a:rPr>
              <a:t>Vigilant Performance Tracking: </a:t>
            </a:r>
            <a:r>
              <a:rPr lang="en-GB" sz="1800" dirty="0"/>
              <a:t>Monitor success metrics closely for consistent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>
                <a:latin typeface="+mj-lt"/>
              </a:rPr>
              <a:t>User Behaviour Analysis: </a:t>
            </a:r>
            <a:r>
              <a:rPr lang="en-GB" sz="1800" dirty="0"/>
              <a:t>Examine user preferences and behaviours within the food and drink category for strategic insights.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FA388-A8D9-5BF7-5DFD-13C450754FA3}"/>
              </a:ext>
            </a:extLst>
          </p:cNvPr>
          <p:cNvSpPr/>
          <p:nvPr/>
        </p:nvSpPr>
        <p:spPr>
          <a:xfrm>
            <a:off x="5387546" y="1201477"/>
            <a:ext cx="5327835" cy="499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pc="50" dirty="0">
                <a:solidFill>
                  <a:schemeClr val="tx1"/>
                </a:solidFill>
              </a:rPr>
              <a:t>Launch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pc="50" dirty="0">
                <a:solidFill>
                  <a:schemeClr val="tx1"/>
                </a:solidFill>
              </a:rPr>
              <a:t>the Food</a:t>
            </a:r>
            <a:r>
              <a:rPr lang="en-GB" dirty="0">
                <a:solidFill>
                  <a:schemeClr val="tx1"/>
                </a:solidFill>
              </a:rPr>
              <a:t> and Beverage Banner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sharepoint/v3"/>
    <ds:schemaRef ds:uri="http://purl.org/dc/terms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{FBB4CE38-2E47-4068-9D5F-B9783045BC38}tf67328976_win32</Template>
  <TotalTime>27063</TotalTime>
  <Words>353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Tenorite</vt:lpstr>
      <vt:lpstr>Wingdings</vt:lpstr>
      <vt:lpstr>Office Theme</vt:lpstr>
      <vt:lpstr>a/B TEST ANALYSIS </vt:lpstr>
      <vt:lpstr>PowerPoint Presentation</vt:lpstr>
      <vt:lpstr>PowerPoint Presentation</vt:lpstr>
      <vt:lpstr>Key Metrics</vt:lpstr>
      <vt:lpstr>Total Spent Distribution </vt:lpstr>
      <vt:lpstr>Differentiated by Device</vt:lpstr>
      <vt:lpstr>Differentiated by Gender</vt:lpstr>
      <vt:lpstr>Differentiated by Country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 ANALYSIS</dc:title>
  <dc:creator>Charu Kesarwani</dc:creator>
  <cp:lastModifiedBy>Charu Kesarwani</cp:lastModifiedBy>
  <cp:revision>3</cp:revision>
  <dcterms:created xsi:type="dcterms:W3CDTF">2023-08-17T21:01:39Z</dcterms:created>
  <dcterms:modified xsi:type="dcterms:W3CDTF">2023-11-25T19:58:03Z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