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ABE"/>
    <a:srgbClr val="FEC630"/>
    <a:srgbClr val="FF5969"/>
    <a:srgbClr val="5D7373"/>
    <a:srgbClr val="92D050"/>
    <a:srgbClr val="00A0A8"/>
    <a:srgbClr val="F0EEF0"/>
    <a:srgbClr val="52C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1" autoAdjust="0"/>
    <p:restoredTop sz="94660" autoAdjust="0"/>
  </p:normalViewPr>
  <p:slideViewPr>
    <p:cSldViewPr snapToGrid="0">
      <p:cViewPr varScale="1">
        <p:scale>
          <a:sx n="65" d="100"/>
          <a:sy n="65" d="100"/>
        </p:scale>
        <p:origin x="173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1017F-2FF5-4954-928C-2538A013BF59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A1B36-E439-4721-9316-696B492AF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13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A1B36-E439-4721-9316-696B492AFC6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0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085F-39AA-4BF6-ADC6-DB7E6A845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D6840-804A-4EE2-9237-DF3082EB0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C296-AA56-4995-96B1-D96538F6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C3924-1C30-4845-9069-2D2F6577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FC659-45A1-4C7E-B589-BAD2480A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0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644C-1C10-4877-A07B-7B05AC2E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B4D26-52B4-4898-8552-2F1D054D7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A6C5B-66A8-4A81-A45D-93D23D72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7F744-22AB-4762-A675-ACF00C14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1FC1B-4952-452B-B8EE-283480E4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2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877EA-AC99-405D-B38F-4660E72FF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066D8-189F-488D-A7E5-4459F9B2E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BEAFC-B594-451D-8850-A7A24657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64D5-5E6F-4CB3-B6D5-8699A805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1F07-FD96-433B-95F4-B0A3D7C3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0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169F-C062-4D8D-9958-1D64499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7B74-E2BF-4A3A-8FA7-7C2B278F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4C83-1284-4BB3-B0F1-7527C896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C4C6C-5C03-4C0D-999F-46A8D8FE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CEED-C381-4F77-974B-A24C4CF9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0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5723-8353-4BF9-B9CB-2D34455A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687A1-AD7E-4378-B552-DC83DB288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AF83E-646C-443E-9282-7819CF52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F728B-3948-4C88-AAA0-4F54A3C4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F194-5328-4DA6-BBA8-8B80D2D5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1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FCAF-C8A8-4867-B332-B1DB7EEA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72D0-2806-40E1-B714-009535E16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C12FF-C408-4261-86B1-E469061B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18A1-9C6F-4CCF-A77B-2713F671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4AEE-3393-4D49-9979-D6D98B66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C99E8-B06B-4E92-8E2B-46D25471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1621-F7F5-4BB1-90B7-5918C21E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D1E33-57A8-46FC-9F0A-DBAAC831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DF519-9420-4361-B317-69BDEF3C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7AFEA-2435-4690-9A20-FAF6F3D91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35725-854D-4F34-B863-B1C6AD61D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F3BB0-E2B3-4BDF-9FC8-3CA1730F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03049-F984-41BE-AA9F-2BCF0CC0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B8A0D-A110-4D1A-9C5E-CD82DAC8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0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F6A4-97ED-4F1E-8E89-4709772A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927F1-7B9B-4828-874E-E75145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C380D-0A32-42DB-B1E4-2D6DE111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13471-C12C-447D-8C9F-DC9A49E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931D3-8B39-47ED-B2CF-9CCB73D4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8897-1640-4FB0-BBA7-22F9CB2D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B87AA-C7C2-4464-8067-1B84C8B1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79F1-FA60-42A8-9D3F-17A0EC69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EB8A-DA26-459D-ACE1-0646B2C4C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13457-EAFE-4A31-BAE9-494DCE916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87ABB-5AE7-446E-9333-CFBE002E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5996A-0D3E-4141-905C-09E425F9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AD0C1-EBF9-41E8-B1DF-9B75B30B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7464-C7F0-4B64-9465-9A2BC202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D177E-335A-4379-BFB6-6F6502707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966AD-1EDB-4702-B13F-25E92CE12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F454-B1AD-474C-8296-DD6D65DB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C371-7954-4586-B599-0631A88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B02A8-1BAD-4A42-B2BF-78176A5A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2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ACDEC-4A75-4D7E-A116-134496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86FBE-71E4-4C4E-85BE-9BB04B5D8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29899-B643-4492-BE2B-7EEE6CF36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19B81-D1BB-4DF3-A8CC-0F35E61FCDB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BEC5-2151-47BB-9484-437784F4C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11DA-074A-41E0-9609-A511677CC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9XyGfFvfT-compress">
            <a:hlinkClick r:id="" action="ppaction://media"/>
            <a:extLst>
              <a:ext uri="{FF2B5EF4-FFF2-40B4-BE49-F238E27FC236}">
                <a16:creationId xmlns:a16="http://schemas.microsoft.com/office/drawing/2014/main" id="{E2BAF8BC-CE2F-45F6-8DBE-DE66E38626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27740"/>
          <a:stretch/>
        </p:blipFill>
        <p:spPr>
          <a:xfrm>
            <a:off x="5987845" y="0"/>
            <a:ext cx="6204155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prstDash val="solid"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6D3D9CF5-C94B-4648-A40A-5E8E6C22BC43}"/>
              </a:ext>
            </a:extLst>
          </p:cNvPr>
          <p:cNvGrpSpPr/>
          <p:nvPr/>
        </p:nvGrpSpPr>
        <p:grpSpPr>
          <a:xfrm>
            <a:off x="3889666" y="1536174"/>
            <a:ext cx="4431867" cy="3216265"/>
            <a:chOff x="4113202" y="1551652"/>
            <a:chExt cx="4431867" cy="321626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192D459-FCE7-47CA-AB13-2787C1BD3D6E}"/>
                </a:ext>
              </a:extLst>
            </p:cNvPr>
            <p:cNvSpPr txBox="1"/>
            <p:nvPr/>
          </p:nvSpPr>
          <p:spPr>
            <a:xfrm>
              <a:off x="4113202" y="1551652"/>
              <a:ext cx="440896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w Cen MT" panose="020B0602020104020603" pitchFamily="34" charset="0"/>
                </a:rPr>
                <a:t>DISEASE PREDICTION AND DETECTION SYSTEM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1047654-9AE4-48BA-A706-5BE049ABA848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IT WORKSHOP PROJECT</a:t>
              </a:r>
            </a:p>
            <a:p>
              <a:r>
                <a:rPr lang="en-US" sz="2000" b="1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GROUP 7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9463288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9942253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0421218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0895057" y="27812"/>
            <a:ext cx="12491373" cy="6858000"/>
            <a:chOff x="-11138114" y="0"/>
            <a:chExt cx="1249137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96059" y="2941302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64581" y="319816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360445" y="0"/>
            <a:ext cx="12482920" cy="6858000"/>
            <a:chOff x="-11600297" y="0"/>
            <a:chExt cx="12482920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13412" y="1976303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1407" y="223467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478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4DFB92F-4385-4F39-8FB2-FC4C662626D1}"/>
              </a:ext>
            </a:extLst>
          </p:cNvPr>
          <p:cNvGrpSpPr/>
          <p:nvPr/>
        </p:nvGrpSpPr>
        <p:grpSpPr>
          <a:xfrm>
            <a:off x="4577114" y="17261"/>
            <a:ext cx="5496695" cy="880778"/>
            <a:chOff x="3419038" y="274026"/>
            <a:chExt cx="5496695" cy="88077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F2A12A-F688-4EAF-9DE3-228DE942F9B1}"/>
                </a:ext>
              </a:extLst>
            </p:cNvPr>
            <p:cNvSpPr txBox="1"/>
            <p:nvPr/>
          </p:nvSpPr>
          <p:spPr>
            <a:xfrm>
              <a:off x="3692035" y="274026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2F94A9-AFD5-418E-8DE1-3CA12B1142B5}"/>
                </a:ext>
              </a:extLst>
            </p:cNvPr>
            <p:cNvSpPr txBox="1"/>
            <p:nvPr/>
          </p:nvSpPr>
          <p:spPr>
            <a:xfrm>
              <a:off x="3419038" y="816250"/>
              <a:ext cx="549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9761987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0690625" y="-8813"/>
            <a:ext cx="12482920" cy="6858000"/>
            <a:chOff x="-11127746" y="-46121"/>
            <a:chExt cx="12482920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27746" y="-46121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6321" y="2922647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61480" y="3169672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171781" y="8813"/>
            <a:ext cx="12482921" cy="6858000"/>
            <a:chOff x="-11600297" y="0"/>
            <a:chExt cx="12482921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4" y="1977824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90380" y="223619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3C07DB-ADD8-4851-9DF3-F88F9B8FACB0}"/>
              </a:ext>
            </a:extLst>
          </p:cNvPr>
          <p:cNvGrpSpPr/>
          <p:nvPr/>
        </p:nvGrpSpPr>
        <p:grpSpPr>
          <a:xfrm>
            <a:off x="5978612" y="1766389"/>
            <a:ext cx="4011779" cy="4096845"/>
            <a:chOff x="4267731" y="2007430"/>
            <a:chExt cx="3578202" cy="3578202"/>
          </a:xfrm>
          <a:solidFill>
            <a:srgbClr val="FF5969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9CDD1D-1A0D-40DF-8DA8-C57FAAA955BC}"/>
                </a:ext>
              </a:extLst>
            </p:cNvPr>
            <p:cNvSpPr/>
            <p:nvPr/>
          </p:nvSpPr>
          <p:spPr>
            <a:xfrm>
              <a:off x="4267731" y="2007430"/>
              <a:ext cx="3578202" cy="357820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BC5144C-A237-46A5-8B5C-B2EFF407EDC2}"/>
                </a:ext>
              </a:extLst>
            </p:cNvPr>
            <p:cNvGrpSpPr/>
            <p:nvPr/>
          </p:nvGrpSpPr>
          <p:grpSpPr>
            <a:xfrm>
              <a:off x="4621118" y="2403277"/>
              <a:ext cx="2797063" cy="2683606"/>
              <a:chOff x="4674126" y="2562301"/>
              <a:chExt cx="2797063" cy="2683606"/>
            </a:xfrm>
            <a:grpFill/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FC2C88-7A57-4EB8-B0F7-86EABF3D3995}"/>
                  </a:ext>
                </a:extLst>
              </p:cNvPr>
              <p:cNvSpPr txBox="1"/>
              <p:nvPr/>
            </p:nvSpPr>
            <p:spPr>
              <a:xfrm>
                <a:off x="4674126" y="2562301"/>
                <a:ext cx="2756452" cy="887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DISEASE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A72888A-90A8-4CA2-8B28-51173852C0BA}"/>
                  </a:ext>
                </a:extLst>
              </p:cNvPr>
              <p:cNvSpPr txBox="1"/>
              <p:nvPr/>
            </p:nvSpPr>
            <p:spPr>
              <a:xfrm>
                <a:off x="4714737" y="3147948"/>
                <a:ext cx="2756452" cy="618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PREDICTION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0F7D5A-F5E8-4FEF-867B-E7D5C4FAE9D4}"/>
                  </a:ext>
                </a:extLst>
              </p:cNvPr>
              <p:cNvSpPr txBox="1"/>
              <p:nvPr/>
            </p:nvSpPr>
            <p:spPr>
              <a:xfrm>
                <a:off x="4796673" y="3713671"/>
                <a:ext cx="2552714" cy="1532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The chances/risk of a patient of having a lethal disease is calculated by the system based on input attributes like gender, age, BP etc. 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FDB44AB-385A-4929-BCEE-FD4F86CD7EA8}"/>
              </a:ext>
            </a:extLst>
          </p:cNvPr>
          <p:cNvGrpSpPr/>
          <p:nvPr/>
        </p:nvGrpSpPr>
        <p:grpSpPr>
          <a:xfrm>
            <a:off x="3823279" y="4340370"/>
            <a:ext cx="2495930" cy="2403943"/>
            <a:chOff x="1733971" y="4238282"/>
            <a:chExt cx="2133820" cy="213382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5EF293-B7AA-4DED-84B2-76F54CF51089}"/>
                </a:ext>
              </a:extLst>
            </p:cNvPr>
            <p:cNvSpPr/>
            <p:nvPr/>
          </p:nvSpPr>
          <p:spPr>
            <a:xfrm>
              <a:off x="1733971" y="4238282"/>
              <a:ext cx="2133820" cy="213382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BEC0F28-0C7B-49F2-A015-34AAA2C00A52}"/>
                </a:ext>
              </a:extLst>
            </p:cNvPr>
            <p:cNvGrpSpPr/>
            <p:nvPr/>
          </p:nvGrpSpPr>
          <p:grpSpPr>
            <a:xfrm>
              <a:off x="1829182" y="4595126"/>
              <a:ext cx="1943398" cy="1764339"/>
              <a:chOff x="1882190" y="2145524"/>
              <a:chExt cx="1943398" cy="1764339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020F3C9-87CE-4A84-8222-987C85CEF77E}"/>
                  </a:ext>
                </a:extLst>
              </p:cNvPr>
              <p:cNvSpPr txBox="1"/>
              <p:nvPr/>
            </p:nvSpPr>
            <p:spPr>
              <a:xfrm>
                <a:off x="1882190" y="2145524"/>
                <a:ext cx="1943398" cy="573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LIBRARIES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4B52511-A70F-4357-BC27-810BBA2B8A31}"/>
                  </a:ext>
                </a:extLst>
              </p:cNvPr>
              <p:cNvSpPr txBox="1"/>
              <p:nvPr/>
            </p:nvSpPr>
            <p:spPr>
              <a:xfrm>
                <a:off x="1961250" y="2598538"/>
                <a:ext cx="1840619" cy="131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We plan on using Python libraries like Numpy, Pandas, Sklearn, Seaborn etc.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E1F6D9-5B69-4132-AC0D-FFDA47C40156}"/>
              </a:ext>
            </a:extLst>
          </p:cNvPr>
          <p:cNvGrpSpPr/>
          <p:nvPr/>
        </p:nvGrpSpPr>
        <p:grpSpPr>
          <a:xfrm>
            <a:off x="2617416" y="3491465"/>
            <a:ext cx="1943398" cy="1361736"/>
            <a:chOff x="69823" y="3320011"/>
            <a:chExt cx="1943398" cy="136173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9839A2-6391-4330-B1C4-230E8815E994}"/>
                </a:ext>
              </a:extLst>
            </p:cNvPr>
            <p:cNvSpPr/>
            <p:nvPr/>
          </p:nvSpPr>
          <p:spPr>
            <a:xfrm>
              <a:off x="372235" y="3320011"/>
              <a:ext cx="1361736" cy="136173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25109CE-EAE9-4B3F-B891-22D9A5C77650}"/>
                </a:ext>
              </a:extLst>
            </p:cNvPr>
            <p:cNvGrpSpPr/>
            <p:nvPr/>
          </p:nvGrpSpPr>
          <p:grpSpPr>
            <a:xfrm>
              <a:off x="69823" y="3327530"/>
              <a:ext cx="1943398" cy="1225551"/>
              <a:chOff x="1870609" y="2182241"/>
              <a:chExt cx="1943398" cy="122555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7B91BC8-613F-4E3F-98A2-55AE1A6F9C88}"/>
                  </a:ext>
                </a:extLst>
              </p:cNvPr>
              <p:cNvSpPr txBox="1"/>
              <p:nvPr/>
            </p:nvSpPr>
            <p:spPr>
              <a:xfrm>
                <a:off x="1870609" y="2182241"/>
                <a:ext cx="19433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IDE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5BADC4A-6C96-4D81-8CEE-B62976C0B684}"/>
                  </a:ext>
                </a:extLst>
              </p:cNvPr>
              <p:cNvSpPr txBox="1"/>
              <p:nvPr/>
            </p:nvSpPr>
            <p:spPr>
              <a:xfrm>
                <a:off x="2183367" y="2576795"/>
                <a:ext cx="13617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Jupyter Notebooks, Google colab will be used</a:t>
                </a: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02E7358-DE1A-4619-985A-E969BDC8A553}"/>
              </a:ext>
            </a:extLst>
          </p:cNvPr>
          <p:cNvGrpSpPr/>
          <p:nvPr/>
        </p:nvGrpSpPr>
        <p:grpSpPr>
          <a:xfrm>
            <a:off x="9546019" y="953666"/>
            <a:ext cx="2335206" cy="2224185"/>
            <a:chOff x="1733971" y="1629656"/>
            <a:chExt cx="2133820" cy="2133820"/>
          </a:xfrm>
          <a:solidFill>
            <a:srgbClr val="52CABE"/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D2C17E3-0527-4581-ACD0-6AAFEF1174C0}"/>
                </a:ext>
              </a:extLst>
            </p:cNvPr>
            <p:cNvSpPr/>
            <p:nvPr/>
          </p:nvSpPr>
          <p:spPr>
            <a:xfrm>
              <a:off x="1733971" y="1629656"/>
              <a:ext cx="2133820" cy="213382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6557F90-FA4A-42E8-96D5-BEA84A22FD32}"/>
                </a:ext>
              </a:extLst>
            </p:cNvPr>
            <p:cNvGrpSpPr/>
            <p:nvPr/>
          </p:nvGrpSpPr>
          <p:grpSpPr>
            <a:xfrm>
              <a:off x="1829182" y="1941073"/>
              <a:ext cx="1966296" cy="1608150"/>
              <a:chOff x="1882190" y="2100097"/>
              <a:chExt cx="1966296" cy="1608150"/>
            </a:xfrm>
            <a:grpFill/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911A6C1-3084-4107-9B89-DD29A8168299}"/>
                  </a:ext>
                </a:extLst>
              </p:cNvPr>
              <p:cNvSpPr txBox="1"/>
              <p:nvPr/>
            </p:nvSpPr>
            <p:spPr>
              <a:xfrm>
                <a:off x="1882190" y="2100097"/>
                <a:ext cx="1943398" cy="722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GITHUB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1AC6C3D-7C8B-42E6-9D06-E792ADE1E56F}"/>
                  </a:ext>
                </a:extLst>
              </p:cNvPr>
              <p:cNvSpPr txBox="1"/>
              <p:nvPr/>
            </p:nvSpPr>
            <p:spPr>
              <a:xfrm>
                <a:off x="1905088" y="2822430"/>
                <a:ext cx="1943398" cy="885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Github will be used for version control of the project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8B485CA-5CF7-43F1-8838-30DA18B25A44}"/>
              </a:ext>
            </a:extLst>
          </p:cNvPr>
          <p:cNvGrpSpPr/>
          <p:nvPr/>
        </p:nvGrpSpPr>
        <p:grpSpPr>
          <a:xfrm>
            <a:off x="9582312" y="4756569"/>
            <a:ext cx="1941156" cy="1862048"/>
            <a:chOff x="1733971" y="4238282"/>
            <a:chExt cx="2133820" cy="213382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1967DD8-611C-4A8E-883A-EC3290FFB7C0}"/>
                </a:ext>
              </a:extLst>
            </p:cNvPr>
            <p:cNvSpPr/>
            <p:nvPr/>
          </p:nvSpPr>
          <p:spPr>
            <a:xfrm>
              <a:off x="1733971" y="4238282"/>
              <a:ext cx="2133820" cy="213382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FD435E-FF0E-4B9D-AADA-3DDD14F91C26}"/>
                </a:ext>
              </a:extLst>
            </p:cNvPr>
            <p:cNvGrpSpPr/>
            <p:nvPr/>
          </p:nvGrpSpPr>
          <p:grpSpPr>
            <a:xfrm>
              <a:off x="1829182" y="4375942"/>
              <a:ext cx="1962180" cy="1823585"/>
              <a:chOff x="1882190" y="1926340"/>
              <a:chExt cx="1962180" cy="1823585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1404464-5FBC-4910-B6AD-49BEF62BA02A}"/>
                  </a:ext>
                </a:extLst>
              </p:cNvPr>
              <p:cNvSpPr txBox="1"/>
              <p:nvPr/>
            </p:nvSpPr>
            <p:spPr>
              <a:xfrm>
                <a:off x="1882190" y="1926340"/>
                <a:ext cx="1943398" cy="952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ALGO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0FB203A-EC5B-47D7-BFB4-C08E4807E3E7}"/>
                  </a:ext>
                </a:extLst>
              </p:cNvPr>
              <p:cNvSpPr txBox="1"/>
              <p:nvPr/>
            </p:nvSpPr>
            <p:spPr>
              <a:xfrm>
                <a:off x="1900972" y="2656563"/>
                <a:ext cx="1943398" cy="1093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ML Algorithms like Naive Bayes and random forest would be used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CCCC5E4-B4E7-4BA7-A8F2-3739C8C5D1F3}"/>
              </a:ext>
            </a:extLst>
          </p:cNvPr>
          <p:cNvGrpSpPr/>
          <p:nvPr/>
        </p:nvGrpSpPr>
        <p:grpSpPr>
          <a:xfrm>
            <a:off x="3218549" y="641805"/>
            <a:ext cx="3070781" cy="2903546"/>
            <a:chOff x="3218549" y="641805"/>
            <a:chExt cx="3070781" cy="290354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A7C37DB-2FD2-4BA2-87E6-210C7554825A}"/>
                </a:ext>
              </a:extLst>
            </p:cNvPr>
            <p:cNvGrpSpPr/>
            <p:nvPr/>
          </p:nvGrpSpPr>
          <p:grpSpPr>
            <a:xfrm>
              <a:off x="3218549" y="641805"/>
              <a:ext cx="3070781" cy="2903546"/>
              <a:chOff x="1733971" y="1629656"/>
              <a:chExt cx="2133820" cy="2133820"/>
            </a:xfrm>
            <a:solidFill>
              <a:srgbClr val="52CABE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90CAA75-33E2-4273-ACCF-216FE087DDB0}"/>
                  </a:ext>
                </a:extLst>
              </p:cNvPr>
              <p:cNvSpPr/>
              <p:nvPr/>
            </p:nvSpPr>
            <p:spPr>
              <a:xfrm>
                <a:off x="1733971" y="1629656"/>
                <a:ext cx="2133820" cy="21338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067159B-D6FB-4B33-A84B-95F4EF665FF8}"/>
                  </a:ext>
                </a:extLst>
              </p:cNvPr>
              <p:cNvGrpSpPr/>
              <p:nvPr/>
            </p:nvGrpSpPr>
            <p:grpSpPr>
              <a:xfrm>
                <a:off x="1829181" y="1652070"/>
                <a:ext cx="1955632" cy="1768347"/>
                <a:chOff x="1882189" y="1811094"/>
                <a:chExt cx="1955632" cy="1768347"/>
              </a:xfrm>
              <a:grpFill/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F9F7A934-E359-4D97-B849-4A2134D66059}"/>
                    </a:ext>
                  </a:extLst>
                </p:cNvPr>
                <p:cNvSpPr txBox="1"/>
                <p:nvPr/>
              </p:nvSpPr>
              <p:spPr>
                <a:xfrm>
                  <a:off x="1882189" y="1811094"/>
                  <a:ext cx="1943398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E6E7E9"/>
                      </a:solidFill>
                      <a:latin typeface="Tw Cen MT" panose="020B0602020104020603" pitchFamily="34" charset="0"/>
                    </a:rPr>
                    <a:t>DATA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32834ED-ACD2-4735-99A9-225366652D9F}"/>
                    </a:ext>
                  </a:extLst>
                </p:cNvPr>
                <p:cNvSpPr txBox="1"/>
                <p:nvPr/>
              </p:nvSpPr>
              <p:spPr>
                <a:xfrm>
                  <a:off x="1894423" y="2606844"/>
                  <a:ext cx="1943398" cy="972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0" i="0" u="none" strike="noStrike" dirty="0">
                      <a:solidFill>
                        <a:schemeClr val="bg1"/>
                      </a:solidFill>
                      <a:effectLst/>
                      <a:latin typeface="Tw Cen MT" panose="020B0602020104020603" pitchFamily="34" charset="0"/>
                    </a:rPr>
                    <a:t>Data mining technique is one of the most challenging and leading research areas in healthcare due to the high importance of valuable data</a:t>
                  </a:r>
                  <a:endParaRPr lang="en-US" sz="1400" b="1" dirty="0">
                    <a:solidFill>
                      <a:schemeClr val="bg1"/>
                    </a:solidFill>
                    <a:latin typeface="Tw Cen MT" panose="020B0602020104020603" pitchFamily="34" charset="0"/>
                  </a:endParaRPr>
                </a:p>
              </p:txBody>
            </p:sp>
          </p:grp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DD2E100-7D4C-4BFE-B490-241D424906E8}"/>
                </a:ext>
              </a:extLst>
            </p:cNvPr>
            <p:cNvSpPr txBox="1"/>
            <p:nvPr/>
          </p:nvSpPr>
          <p:spPr>
            <a:xfrm>
              <a:off x="3790369" y="1256207"/>
              <a:ext cx="19433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MINING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0651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0" cy="6858000"/>
            <a:chOff x="-9766748" y="0"/>
            <a:chExt cx="1248292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891F11-C5FB-4353-93C9-CA42D78432CB}"/>
              </a:ext>
            </a:extLst>
          </p:cNvPr>
          <p:cNvCxnSpPr>
            <a:cxnSpLocks/>
            <a:stCxn id="50" idx="7"/>
            <a:endCxn id="95" idx="2"/>
          </p:cNvCxnSpPr>
          <p:nvPr/>
        </p:nvCxnSpPr>
        <p:spPr>
          <a:xfrm flipV="1">
            <a:off x="5960775" y="3209956"/>
            <a:ext cx="1168016" cy="87641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FC9523-E38A-461B-AEF9-C2B5C440775D}"/>
              </a:ext>
            </a:extLst>
          </p:cNvPr>
          <p:cNvCxnSpPr>
            <a:cxnSpLocks/>
          </p:cNvCxnSpPr>
          <p:nvPr/>
        </p:nvCxnSpPr>
        <p:spPr>
          <a:xfrm flipV="1">
            <a:off x="8639330" y="3220829"/>
            <a:ext cx="1244522" cy="88989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DF02037F-1958-4028-9BA4-B733CB3CDE02}"/>
              </a:ext>
            </a:extLst>
          </p:cNvPr>
          <p:cNvSpPr/>
          <p:nvPr/>
        </p:nvSpPr>
        <p:spPr>
          <a:xfrm>
            <a:off x="3818030" y="2767240"/>
            <a:ext cx="919162" cy="919162"/>
          </a:xfrm>
          <a:prstGeom prst="arc">
            <a:avLst>
              <a:gd name="adj1" fmla="val 5394868"/>
              <a:gd name="adj2" fmla="val 8933853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9806D0-1ADB-4AB4-A5BB-1647D3616BE3}"/>
              </a:ext>
            </a:extLst>
          </p:cNvPr>
          <p:cNvSpPr/>
          <p:nvPr/>
        </p:nvSpPr>
        <p:spPr>
          <a:xfrm>
            <a:off x="4176194" y="3125579"/>
            <a:ext cx="190500" cy="190500"/>
          </a:xfrm>
          <a:prstGeom prst="ellipse">
            <a:avLst/>
          </a:prstGeom>
          <a:solidFill>
            <a:srgbClr val="FEC630"/>
          </a:solidFill>
          <a:ln>
            <a:solidFill>
              <a:srgbClr val="FEC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75790402-5A6C-48F9-8A1B-E528676DD5BE}"/>
              </a:ext>
            </a:extLst>
          </p:cNvPr>
          <p:cNvSpPr/>
          <p:nvPr/>
        </p:nvSpPr>
        <p:spPr>
          <a:xfrm>
            <a:off x="4065777" y="3012589"/>
            <a:ext cx="428626" cy="428626"/>
          </a:xfrm>
          <a:prstGeom prst="donut">
            <a:avLst>
              <a:gd name="adj" fmla="val 5281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5" name="Circle: Hollow 34">
            <a:extLst>
              <a:ext uri="{FF2B5EF4-FFF2-40B4-BE49-F238E27FC236}">
                <a16:creationId xmlns:a16="http://schemas.microsoft.com/office/drawing/2014/main" id="{EED9F583-A109-4F6A-820E-B3C4F21B522E}"/>
              </a:ext>
            </a:extLst>
          </p:cNvPr>
          <p:cNvSpPr/>
          <p:nvPr/>
        </p:nvSpPr>
        <p:spPr>
          <a:xfrm>
            <a:off x="3927164" y="287757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A8DED6-D15A-4D6E-ACD0-A35B48651EB7}"/>
              </a:ext>
            </a:extLst>
          </p:cNvPr>
          <p:cNvCxnSpPr>
            <a:cxnSpLocks/>
            <a:stCxn id="37" idx="0"/>
            <a:endCxn id="35" idx="4"/>
          </p:cNvCxnSpPr>
          <p:nvPr/>
        </p:nvCxnSpPr>
        <p:spPr>
          <a:xfrm flipH="1" flipV="1">
            <a:off x="4274349" y="3571942"/>
            <a:ext cx="6444" cy="1876434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D0199C5-D8EE-4CFF-8E6B-1B3AC887A281}"/>
              </a:ext>
            </a:extLst>
          </p:cNvPr>
          <p:cNvSpPr/>
          <p:nvPr/>
        </p:nvSpPr>
        <p:spPr>
          <a:xfrm>
            <a:off x="4218673" y="5448376"/>
            <a:ext cx="124240" cy="124240"/>
          </a:xfrm>
          <a:prstGeom prst="ellipse">
            <a:avLst/>
          </a:prstGeom>
          <a:solidFill>
            <a:srgbClr val="FEC630"/>
          </a:solidFill>
          <a:ln>
            <a:solidFill>
              <a:srgbClr val="FEC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8FB003-653E-4BE8-9394-60DD0B24762F}"/>
              </a:ext>
            </a:extLst>
          </p:cNvPr>
          <p:cNvSpPr txBox="1"/>
          <p:nvPr/>
        </p:nvSpPr>
        <p:spPr>
          <a:xfrm>
            <a:off x="1855212" y="4400205"/>
            <a:ext cx="212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2C9BD"/>
                </a:solidFill>
                <a:latin typeface="Tw Cen MT" panose="020B0602020104020603" pitchFamily="34" charset="0"/>
              </a:rPr>
              <a:t>Data Collection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4E3399-CD2D-4F8B-89F5-31A547980E23}"/>
              </a:ext>
            </a:extLst>
          </p:cNvPr>
          <p:cNvSpPr txBox="1"/>
          <p:nvPr/>
        </p:nvSpPr>
        <p:spPr>
          <a:xfrm>
            <a:off x="2139400" y="1130114"/>
            <a:ext cx="2345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Collecting Datasets for various diseases' patient data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E4DB56B1-68A1-4091-9877-DD73C1580428}"/>
              </a:ext>
            </a:extLst>
          </p:cNvPr>
          <p:cNvSpPr/>
          <p:nvPr/>
        </p:nvSpPr>
        <p:spPr>
          <a:xfrm rot="5400000">
            <a:off x="2374892" y="3681385"/>
            <a:ext cx="919162" cy="919162"/>
          </a:xfrm>
          <a:prstGeom prst="arc">
            <a:avLst>
              <a:gd name="adj1" fmla="val 7733143"/>
              <a:gd name="adj2" fmla="val 10815807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31A2C73-1F84-4424-864A-47BCAAC015EC}"/>
              </a:ext>
            </a:extLst>
          </p:cNvPr>
          <p:cNvSpPr/>
          <p:nvPr/>
        </p:nvSpPr>
        <p:spPr>
          <a:xfrm>
            <a:off x="5798173" y="4058470"/>
            <a:ext cx="190500" cy="1905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54" name="Circle: Hollow 53">
            <a:extLst>
              <a:ext uri="{FF2B5EF4-FFF2-40B4-BE49-F238E27FC236}">
                <a16:creationId xmlns:a16="http://schemas.microsoft.com/office/drawing/2014/main" id="{5493DCD4-20BA-476D-82F1-EE803174BF4D}"/>
              </a:ext>
            </a:extLst>
          </p:cNvPr>
          <p:cNvSpPr/>
          <p:nvPr/>
        </p:nvSpPr>
        <p:spPr>
          <a:xfrm>
            <a:off x="5677207" y="3933356"/>
            <a:ext cx="428626" cy="428626"/>
          </a:xfrm>
          <a:prstGeom prst="donut">
            <a:avLst>
              <a:gd name="adj" fmla="val 5281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658774A2-D90F-4D02-BC76-29E43C1DF903}"/>
              </a:ext>
            </a:extLst>
          </p:cNvPr>
          <p:cNvSpPr/>
          <p:nvPr/>
        </p:nvSpPr>
        <p:spPr>
          <a:xfrm>
            <a:off x="5544335" y="380963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7309A7E-040E-4F5D-B933-3AB5220F5A95}"/>
              </a:ext>
            </a:extLst>
          </p:cNvPr>
          <p:cNvCxnSpPr>
            <a:cxnSpLocks/>
            <a:stCxn id="56" idx="0"/>
            <a:endCxn id="66" idx="4"/>
          </p:cNvCxnSpPr>
          <p:nvPr/>
        </p:nvCxnSpPr>
        <p:spPr>
          <a:xfrm flipV="1">
            <a:off x="5891520" y="2056291"/>
            <a:ext cx="7135" cy="1753341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172B3A8-1C09-4FDE-AC67-99CAD10035A1}"/>
              </a:ext>
            </a:extLst>
          </p:cNvPr>
          <p:cNvSpPr/>
          <p:nvPr/>
        </p:nvSpPr>
        <p:spPr>
          <a:xfrm>
            <a:off x="5836535" y="1932051"/>
            <a:ext cx="124240" cy="12424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CB7587-3408-4F70-8A5D-D0806A513B87}"/>
              </a:ext>
            </a:extLst>
          </p:cNvPr>
          <p:cNvSpPr txBox="1"/>
          <p:nvPr/>
        </p:nvSpPr>
        <p:spPr>
          <a:xfrm>
            <a:off x="7230611" y="4361705"/>
            <a:ext cx="26875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A0A8"/>
                </a:solidFill>
                <a:latin typeface="Tw Cen MT" panose="020B0602020104020603" pitchFamily="34" charset="0"/>
              </a:rPr>
              <a:t>Trend Analysis and Classification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778142-0AA8-41BA-9405-8237E1935E7F}"/>
              </a:ext>
            </a:extLst>
          </p:cNvPr>
          <p:cNvSpPr txBox="1"/>
          <p:nvPr/>
        </p:nvSpPr>
        <p:spPr>
          <a:xfrm>
            <a:off x="3210536" y="5599981"/>
            <a:ext cx="2444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Removing Noise and Invalid/Null values in the data 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A29CE290-7729-4E8C-9738-2BE3912C5D40}"/>
              </a:ext>
            </a:extLst>
          </p:cNvPr>
          <p:cNvSpPr/>
          <p:nvPr/>
        </p:nvSpPr>
        <p:spPr>
          <a:xfrm>
            <a:off x="8117638" y="3702037"/>
            <a:ext cx="919162" cy="919162"/>
          </a:xfrm>
          <a:prstGeom prst="arc">
            <a:avLst>
              <a:gd name="adj1" fmla="val 12730504"/>
              <a:gd name="adj2" fmla="val 16262478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7F86694-DB30-4196-BE70-3B5E3278021A}"/>
              </a:ext>
            </a:extLst>
          </p:cNvPr>
          <p:cNvSpPr/>
          <p:nvPr/>
        </p:nvSpPr>
        <p:spPr>
          <a:xfrm>
            <a:off x="8491157" y="4052419"/>
            <a:ext cx="190500" cy="190500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5" name="Circle: Hollow 74">
            <a:extLst>
              <a:ext uri="{FF2B5EF4-FFF2-40B4-BE49-F238E27FC236}">
                <a16:creationId xmlns:a16="http://schemas.microsoft.com/office/drawing/2014/main" id="{6115DB5C-D181-48FC-85B7-6C0DCB4951B6}"/>
              </a:ext>
            </a:extLst>
          </p:cNvPr>
          <p:cNvSpPr/>
          <p:nvPr/>
        </p:nvSpPr>
        <p:spPr>
          <a:xfrm>
            <a:off x="8368155" y="3941937"/>
            <a:ext cx="428626" cy="428626"/>
          </a:xfrm>
          <a:prstGeom prst="donut">
            <a:avLst>
              <a:gd name="adj" fmla="val 5281"/>
            </a:avLst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6" name="Circle: Hollow 75">
            <a:extLst>
              <a:ext uri="{FF2B5EF4-FFF2-40B4-BE49-F238E27FC236}">
                <a16:creationId xmlns:a16="http://schemas.microsoft.com/office/drawing/2014/main" id="{08365D7B-6052-4B01-8C77-1C055E38348B}"/>
              </a:ext>
            </a:extLst>
          </p:cNvPr>
          <p:cNvSpPr/>
          <p:nvPr/>
        </p:nvSpPr>
        <p:spPr>
          <a:xfrm>
            <a:off x="8230034" y="380963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AA97434-70B9-45E8-BC84-F8CB00AAAF4D}"/>
              </a:ext>
            </a:extLst>
          </p:cNvPr>
          <p:cNvCxnSpPr>
            <a:cxnSpLocks/>
            <a:stCxn id="76" idx="0"/>
            <a:endCxn id="78" idx="4"/>
          </p:cNvCxnSpPr>
          <p:nvPr/>
        </p:nvCxnSpPr>
        <p:spPr>
          <a:xfrm flipH="1" flipV="1">
            <a:off x="8574389" y="2063046"/>
            <a:ext cx="2830" cy="1746586"/>
          </a:xfrm>
          <a:prstGeom prst="line">
            <a:avLst/>
          </a:prstGeom>
          <a:ln w="19050">
            <a:solidFill>
              <a:srgbClr val="00A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0902CC0C-A0B8-4FF2-8A15-DCEBEE23B351}"/>
              </a:ext>
            </a:extLst>
          </p:cNvPr>
          <p:cNvSpPr/>
          <p:nvPr/>
        </p:nvSpPr>
        <p:spPr>
          <a:xfrm>
            <a:off x="8512269" y="1938806"/>
            <a:ext cx="124240" cy="124240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D63CF6-0F0C-4043-AF50-907858BD63FF}"/>
              </a:ext>
            </a:extLst>
          </p:cNvPr>
          <p:cNvSpPr txBox="1"/>
          <p:nvPr/>
        </p:nvSpPr>
        <p:spPr>
          <a:xfrm>
            <a:off x="4660527" y="4392239"/>
            <a:ext cx="257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Data Visualization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090A3B-2A97-456A-ABCC-50C0CBA44D38}"/>
              </a:ext>
            </a:extLst>
          </p:cNvPr>
          <p:cNvSpPr txBox="1"/>
          <p:nvPr/>
        </p:nvSpPr>
        <p:spPr>
          <a:xfrm>
            <a:off x="5045325" y="1133906"/>
            <a:ext cx="2178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Graphical representation of the data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8E67CA8-3EB1-4349-80F6-D5198E0A4E0A}"/>
              </a:ext>
            </a:extLst>
          </p:cNvPr>
          <p:cNvCxnSpPr>
            <a:cxnSpLocks/>
          </p:cNvCxnSpPr>
          <p:nvPr/>
        </p:nvCxnSpPr>
        <p:spPr>
          <a:xfrm>
            <a:off x="2127329" y="1130114"/>
            <a:ext cx="2048865" cy="0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EA4B5EF-DBAF-4D2F-8AB6-EB341649E83C}"/>
              </a:ext>
            </a:extLst>
          </p:cNvPr>
          <p:cNvCxnSpPr>
            <a:cxnSpLocks/>
          </p:cNvCxnSpPr>
          <p:nvPr/>
        </p:nvCxnSpPr>
        <p:spPr>
          <a:xfrm>
            <a:off x="4936342" y="1121062"/>
            <a:ext cx="2048865" cy="0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C86311A-87DE-49A7-9347-B90889E32A7E}"/>
              </a:ext>
            </a:extLst>
          </p:cNvPr>
          <p:cNvCxnSpPr>
            <a:cxnSpLocks/>
          </p:cNvCxnSpPr>
          <p:nvPr/>
        </p:nvCxnSpPr>
        <p:spPr>
          <a:xfrm>
            <a:off x="3294054" y="6428045"/>
            <a:ext cx="2048865" cy="0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0231DD1-22C1-4122-B4C9-C0445DBEACE6}"/>
              </a:ext>
            </a:extLst>
          </p:cNvPr>
          <p:cNvGrpSpPr/>
          <p:nvPr/>
        </p:nvGrpSpPr>
        <p:grpSpPr>
          <a:xfrm>
            <a:off x="3944097" y="49068"/>
            <a:ext cx="5623501" cy="881885"/>
            <a:chOff x="3073457" y="257406"/>
            <a:chExt cx="5623501" cy="88188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66CB0E-A73B-432E-A3DE-7994E39AE8A3}"/>
                </a:ext>
              </a:extLst>
            </p:cNvPr>
            <p:cNvSpPr txBox="1"/>
            <p:nvPr/>
          </p:nvSpPr>
          <p:spPr>
            <a:xfrm>
              <a:off x="3073457" y="257406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Procedure Flowchart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915C6C8-B5E3-46D1-A2CD-906A252082C4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0656787" y="-4763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0" cy="6858000"/>
            <a:chOff x="-11138114" y="0"/>
            <a:chExt cx="12482920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2623" y="2946567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59015" y="320047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7337" cy="6858000"/>
            <a:chOff x="-11600297" y="0"/>
            <a:chExt cx="12487337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1" y="1973305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111378" y="222728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0124E57-05BF-47D0-BEB2-4E41B87342EE}"/>
              </a:ext>
            </a:extLst>
          </p:cNvPr>
          <p:cNvCxnSpPr>
            <a:cxnSpLocks/>
          </p:cNvCxnSpPr>
          <p:nvPr/>
        </p:nvCxnSpPr>
        <p:spPr>
          <a:xfrm flipV="1">
            <a:off x="2910221" y="3273949"/>
            <a:ext cx="1288423" cy="8206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7487840-32BC-42AA-B9F4-7E7D0511C4C6}"/>
              </a:ext>
            </a:extLst>
          </p:cNvPr>
          <p:cNvSpPr txBox="1"/>
          <p:nvPr/>
        </p:nvSpPr>
        <p:spPr>
          <a:xfrm>
            <a:off x="2999590" y="2136333"/>
            <a:ext cx="2714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Data Cleaning and transformation</a:t>
            </a:r>
          </a:p>
        </p:txBody>
      </p:sp>
      <p:sp>
        <p:nvSpPr>
          <p:cNvPr id="89" name="Circle: Hollow 88">
            <a:extLst>
              <a:ext uri="{FF2B5EF4-FFF2-40B4-BE49-F238E27FC236}">
                <a16:creationId xmlns:a16="http://schemas.microsoft.com/office/drawing/2014/main" id="{952BB1D0-F718-41D9-BCD5-15696C66054E}"/>
              </a:ext>
            </a:extLst>
          </p:cNvPr>
          <p:cNvSpPr/>
          <p:nvPr/>
        </p:nvSpPr>
        <p:spPr>
          <a:xfrm>
            <a:off x="2487331" y="3793781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DB01C39-6BD1-42D9-8CFE-2A4F622189B5}"/>
              </a:ext>
            </a:extLst>
          </p:cNvPr>
          <p:cNvSpPr/>
          <p:nvPr/>
        </p:nvSpPr>
        <p:spPr>
          <a:xfrm>
            <a:off x="2742132" y="4052419"/>
            <a:ext cx="190500" cy="19050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91" name="Circle: Hollow 90">
            <a:extLst>
              <a:ext uri="{FF2B5EF4-FFF2-40B4-BE49-F238E27FC236}">
                <a16:creationId xmlns:a16="http://schemas.microsoft.com/office/drawing/2014/main" id="{807B2E0D-C409-454F-AC1F-57E7EB875473}"/>
              </a:ext>
            </a:extLst>
          </p:cNvPr>
          <p:cNvSpPr/>
          <p:nvPr/>
        </p:nvSpPr>
        <p:spPr>
          <a:xfrm>
            <a:off x="2621281" y="3926653"/>
            <a:ext cx="428626" cy="428626"/>
          </a:xfrm>
          <a:prstGeom prst="donut">
            <a:avLst>
              <a:gd name="adj" fmla="val 5281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BC25418-0DB2-4B64-97BF-9A1A3970EF4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356577" y="3246577"/>
            <a:ext cx="1469494" cy="8397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ircle: Hollow 92">
            <a:extLst>
              <a:ext uri="{FF2B5EF4-FFF2-40B4-BE49-F238E27FC236}">
                <a16:creationId xmlns:a16="http://schemas.microsoft.com/office/drawing/2014/main" id="{730D8A2D-ADAC-4697-B73C-761F6820FE58}"/>
              </a:ext>
            </a:extLst>
          </p:cNvPr>
          <p:cNvSpPr/>
          <p:nvPr/>
        </p:nvSpPr>
        <p:spPr>
          <a:xfrm>
            <a:off x="6884673" y="2874413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B834676-8AE8-40ED-8175-7E4B03BD1616}"/>
              </a:ext>
            </a:extLst>
          </p:cNvPr>
          <p:cNvSpPr/>
          <p:nvPr/>
        </p:nvSpPr>
        <p:spPr>
          <a:xfrm>
            <a:off x="7128791" y="3114706"/>
            <a:ext cx="190500" cy="1905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A2B3490-D288-4946-BF90-D66BC2FB7087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7280360" y="3209956"/>
            <a:ext cx="1210797" cy="93771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D004910-EAF0-40BA-8EEA-842366AF9678}"/>
              </a:ext>
            </a:extLst>
          </p:cNvPr>
          <p:cNvCxnSpPr>
            <a:cxnSpLocks/>
          </p:cNvCxnSpPr>
          <p:nvPr/>
        </p:nvCxnSpPr>
        <p:spPr>
          <a:xfrm flipV="1">
            <a:off x="2854565" y="2039384"/>
            <a:ext cx="0" cy="1754397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208C4ECF-137F-463A-BFA5-F1ED2A659E1C}"/>
              </a:ext>
            </a:extLst>
          </p:cNvPr>
          <p:cNvSpPr/>
          <p:nvPr/>
        </p:nvSpPr>
        <p:spPr>
          <a:xfrm>
            <a:off x="2792445" y="1938549"/>
            <a:ext cx="124240" cy="12424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8F2CE651-E8F3-4C43-8D04-6255EDA44507}"/>
              </a:ext>
            </a:extLst>
          </p:cNvPr>
          <p:cNvSpPr/>
          <p:nvPr/>
        </p:nvSpPr>
        <p:spPr>
          <a:xfrm>
            <a:off x="5426565" y="3693089"/>
            <a:ext cx="919162" cy="919162"/>
          </a:xfrm>
          <a:prstGeom prst="arc">
            <a:avLst>
              <a:gd name="adj1" fmla="val 12799613"/>
              <a:gd name="adj2" fmla="val 16243186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E653A75-B5F0-4735-AFB1-2681FAEB69DB}"/>
              </a:ext>
            </a:extLst>
          </p:cNvPr>
          <p:cNvSpPr txBox="1"/>
          <p:nvPr/>
        </p:nvSpPr>
        <p:spPr>
          <a:xfrm>
            <a:off x="6150654" y="2455569"/>
            <a:ext cx="237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2D050"/>
                </a:solidFill>
                <a:latin typeface="Tw Cen MT" panose="020B0602020104020603" pitchFamily="34" charset="0"/>
              </a:rPr>
              <a:t>Feature Selection</a:t>
            </a:r>
          </a:p>
        </p:txBody>
      </p:sp>
      <p:sp>
        <p:nvSpPr>
          <p:cNvPr id="100" name="Circle: Hollow 99">
            <a:extLst>
              <a:ext uri="{FF2B5EF4-FFF2-40B4-BE49-F238E27FC236}">
                <a16:creationId xmlns:a16="http://schemas.microsoft.com/office/drawing/2014/main" id="{BF19A2AE-B5DD-48A6-9130-682DF81CBBDE}"/>
              </a:ext>
            </a:extLst>
          </p:cNvPr>
          <p:cNvSpPr/>
          <p:nvPr/>
        </p:nvSpPr>
        <p:spPr>
          <a:xfrm>
            <a:off x="9507804" y="288647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02" name="Circle: Hollow 101">
            <a:extLst>
              <a:ext uri="{FF2B5EF4-FFF2-40B4-BE49-F238E27FC236}">
                <a16:creationId xmlns:a16="http://schemas.microsoft.com/office/drawing/2014/main" id="{56B17606-1B4A-46E4-BD67-6920D6C8FF5A}"/>
              </a:ext>
            </a:extLst>
          </p:cNvPr>
          <p:cNvSpPr/>
          <p:nvPr/>
        </p:nvSpPr>
        <p:spPr>
          <a:xfrm>
            <a:off x="7017545" y="3007145"/>
            <a:ext cx="428626" cy="428626"/>
          </a:xfrm>
          <a:prstGeom prst="donut">
            <a:avLst>
              <a:gd name="adj" fmla="val 528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03" name="Circle: Hollow 102">
            <a:extLst>
              <a:ext uri="{FF2B5EF4-FFF2-40B4-BE49-F238E27FC236}">
                <a16:creationId xmlns:a16="http://schemas.microsoft.com/office/drawing/2014/main" id="{23FF00B4-EF0A-4EC5-A0EF-1D9835F0C1D3}"/>
              </a:ext>
            </a:extLst>
          </p:cNvPr>
          <p:cNvSpPr/>
          <p:nvPr/>
        </p:nvSpPr>
        <p:spPr>
          <a:xfrm>
            <a:off x="9640676" y="3032264"/>
            <a:ext cx="428626" cy="428626"/>
          </a:xfrm>
          <a:prstGeom prst="donut">
            <a:avLst>
              <a:gd name="adj" fmla="val 5281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7135354-AC38-473E-8168-2143181F95CE}"/>
              </a:ext>
            </a:extLst>
          </p:cNvPr>
          <p:cNvSpPr/>
          <p:nvPr/>
        </p:nvSpPr>
        <p:spPr>
          <a:xfrm>
            <a:off x="9759739" y="3151327"/>
            <a:ext cx="190500" cy="190500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267EE92-9AF4-49C7-AEE4-20DE2D406587}"/>
              </a:ext>
            </a:extLst>
          </p:cNvPr>
          <p:cNvCxnSpPr>
            <a:cxnSpLocks/>
            <a:stCxn id="106" idx="0"/>
            <a:endCxn id="93" idx="4"/>
          </p:cNvCxnSpPr>
          <p:nvPr/>
        </p:nvCxnSpPr>
        <p:spPr>
          <a:xfrm flipV="1">
            <a:off x="7203716" y="3568783"/>
            <a:ext cx="28142" cy="187959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8993369-CE40-4EC1-80EC-08C10E8C8BDB}"/>
              </a:ext>
            </a:extLst>
          </p:cNvPr>
          <p:cNvSpPr/>
          <p:nvPr/>
        </p:nvSpPr>
        <p:spPr>
          <a:xfrm>
            <a:off x="7141596" y="5448376"/>
            <a:ext cx="124240" cy="1242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999AA66-9C9E-4190-B44A-7C64AD9B543C}"/>
              </a:ext>
            </a:extLst>
          </p:cNvPr>
          <p:cNvSpPr txBox="1"/>
          <p:nvPr/>
        </p:nvSpPr>
        <p:spPr>
          <a:xfrm>
            <a:off x="6220825" y="5597048"/>
            <a:ext cx="2798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Selecting and creating attributes for classification/clustering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B69F6D3-B16D-4426-9457-93B0B4FE9E5A}"/>
              </a:ext>
            </a:extLst>
          </p:cNvPr>
          <p:cNvCxnSpPr>
            <a:cxnSpLocks/>
          </p:cNvCxnSpPr>
          <p:nvPr/>
        </p:nvCxnSpPr>
        <p:spPr>
          <a:xfrm>
            <a:off x="6294858" y="6428045"/>
            <a:ext cx="204886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D02EA51-409D-4FE1-AE48-DE39F57F6A75}"/>
              </a:ext>
            </a:extLst>
          </p:cNvPr>
          <p:cNvCxnSpPr>
            <a:cxnSpLocks/>
          </p:cNvCxnSpPr>
          <p:nvPr/>
        </p:nvCxnSpPr>
        <p:spPr>
          <a:xfrm>
            <a:off x="7871059" y="1208092"/>
            <a:ext cx="2048865" cy="0"/>
          </a:xfrm>
          <a:prstGeom prst="line">
            <a:avLst/>
          </a:prstGeom>
          <a:ln w="19050">
            <a:solidFill>
              <a:srgbClr val="00A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7962C4F-6A76-4AB5-99BB-79CBE0ED46C3}"/>
              </a:ext>
            </a:extLst>
          </p:cNvPr>
          <p:cNvSpPr txBox="1"/>
          <p:nvPr/>
        </p:nvSpPr>
        <p:spPr>
          <a:xfrm>
            <a:off x="7806134" y="1208092"/>
            <a:ext cx="2178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Identifying trends, patterns, relations in data</a:t>
            </a:r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5068284F-7100-4695-901C-C2D81194C33F}"/>
              </a:ext>
            </a:extLst>
          </p:cNvPr>
          <p:cNvSpPr/>
          <p:nvPr/>
        </p:nvSpPr>
        <p:spPr>
          <a:xfrm>
            <a:off x="6753928" y="2746616"/>
            <a:ext cx="919162" cy="919162"/>
          </a:xfrm>
          <a:prstGeom prst="arc">
            <a:avLst>
              <a:gd name="adj1" fmla="val 5332788"/>
              <a:gd name="adj2" fmla="val 8933853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8D04800-8264-4E1A-B2B3-CB9B3EF3B9A8}"/>
              </a:ext>
            </a:extLst>
          </p:cNvPr>
          <p:cNvCxnSpPr>
            <a:cxnSpLocks/>
            <a:endCxn id="100" idx="4"/>
          </p:cNvCxnSpPr>
          <p:nvPr/>
        </p:nvCxnSpPr>
        <p:spPr>
          <a:xfrm flipH="1" flipV="1">
            <a:off x="9854989" y="3580848"/>
            <a:ext cx="19450" cy="1902468"/>
          </a:xfrm>
          <a:prstGeom prst="line">
            <a:avLst/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27D77267-8BC9-46B4-9166-3D04E74F808B}"/>
              </a:ext>
            </a:extLst>
          </p:cNvPr>
          <p:cNvSpPr/>
          <p:nvPr/>
        </p:nvSpPr>
        <p:spPr>
          <a:xfrm>
            <a:off x="9802175" y="5443024"/>
            <a:ext cx="124240" cy="124240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272470-6B95-408F-8B7D-B28AAAF52006}"/>
              </a:ext>
            </a:extLst>
          </p:cNvPr>
          <p:cNvSpPr txBox="1"/>
          <p:nvPr/>
        </p:nvSpPr>
        <p:spPr>
          <a:xfrm>
            <a:off x="8895492" y="5613072"/>
            <a:ext cx="2874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Predicting or detecting the presence of disease using filtered info</a:t>
            </a:r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893FC288-711A-406C-9DB2-1B5E133F306E}"/>
              </a:ext>
            </a:extLst>
          </p:cNvPr>
          <p:cNvSpPr/>
          <p:nvPr/>
        </p:nvSpPr>
        <p:spPr>
          <a:xfrm>
            <a:off x="9404714" y="2797208"/>
            <a:ext cx="919162" cy="919162"/>
          </a:xfrm>
          <a:prstGeom prst="arc">
            <a:avLst>
              <a:gd name="adj1" fmla="val 5332788"/>
              <a:gd name="adj2" fmla="val 8933853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FBAF130-2C2E-43DD-B3BF-798AF6C7E15F}"/>
              </a:ext>
            </a:extLst>
          </p:cNvPr>
          <p:cNvSpPr txBox="1"/>
          <p:nvPr/>
        </p:nvSpPr>
        <p:spPr>
          <a:xfrm>
            <a:off x="8904255" y="2464205"/>
            <a:ext cx="20919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D7373"/>
                </a:solidFill>
                <a:latin typeface="Tw Cen MT" panose="020B0602020104020603" pitchFamily="34" charset="0"/>
              </a:rPr>
              <a:t>Final Inference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05158ED-CCCA-490C-A2AF-F2DA50B62FC8}"/>
              </a:ext>
            </a:extLst>
          </p:cNvPr>
          <p:cNvCxnSpPr>
            <a:cxnSpLocks/>
          </p:cNvCxnSpPr>
          <p:nvPr/>
        </p:nvCxnSpPr>
        <p:spPr>
          <a:xfrm>
            <a:off x="8947357" y="6407560"/>
            <a:ext cx="2048865" cy="0"/>
          </a:xfrm>
          <a:prstGeom prst="line">
            <a:avLst/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CCD9372-B967-42BD-A4F5-8E81A423AF46}"/>
              </a:ext>
            </a:extLst>
          </p:cNvPr>
          <p:cNvCxnSpPr>
            <a:cxnSpLocks/>
          </p:cNvCxnSpPr>
          <p:nvPr/>
        </p:nvCxnSpPr>
        <p:spPr>
          <a:xfrm>
            <a:off x="9928715" y="3273949"/>
            <a:ext cx="782632" cy="6178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9177072-910A-4DAF-94F7-F9302CFD9385}"/>
              </a:ext>
            </a:extLst>
          </p:cNvPr>
          <p:cNvSpPr txBox="1"/>
          <p:nvPr/>
        </p:nvSpPr>
        <p:spPr>
          <a:xfrm>
            <a:off x="10259801" y="3873104"/>
            <a:ext cx="1862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Performance analysis and enhancement</a:t>
            </a:r>
          </a:p>
        </p:txBody>
      </p:sp>
    </p:spTree>
    <p:extLst>
      <p:ext uri="{BB962C8B-B14F-4D97-AF65-F5344CB8AC3E}">
        <p14:creationId xmlns:p14="http://schemas.microsoft.com/office/powerpoint/2010/main" val="293634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1000"/>
                            </p:stCondLst>
                            <p:childTnLst>
                              <p:par>
                                <p:cTn id="2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2000"/>
                            </p:stCondLst>
                            <p:childTnLst>
                              <p:par>
                                <p:cTn id="2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2500"/>
                            </p:stCondLst>
                            <p:childTnLst>
                              <p:par>
                                <p:cTn id="2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3000"/>
                            </p:stCondLst>
                            <p:childTnLst>
                              <p:par>
                                <p:cTn id="2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23500"/>
                            </p:stCondLst>
                            <p:childTnLst>
                              <p:par>
                                <p:cTn id="3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24000"/>
                            </p:stCondLst>
                            <p:childTnLst>
                              <p:par>
                                <p:cTn id="3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24500"/>
                            </p:stCondLst>
                            <p:childTnLst>
                              <p:par>
                                <p:cTn id="3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7" grpId="0" animBg="1"/>
      <p:bldP spid="39" grpId="0"/>
      <p:bldP spid="44" grpId="0"/>
      <p:bldP spid="48" grpId="0" animBg="1"/>
      <p:bldP spid="50" grpId="0" animBg="1"/>
      <p:bldP spid="54" grpId="0" animBg="1"/>
      <p:bldP spid="56" grpId="0" animBg="1"/>
      <p:bldP spid="66" grpId="0" animBg="1"/>
      <p:bldP spid="71" grpId="0"/>
      <p:bldP spid="72" grpId="0"/>
      <p:bldP spid="73" grpId="0" animBg="1"/>
      <p:bldP spid="74" grpId="0" animBg="1"/>
      <p:bldP spid="75" grpId="0" animBg="1"/>
      <p:bldP spid="76" grpId="0" animBg="1"/>
      <p:bldP spid="78" grpId="0" animBg="1"/>
      <p:bldP spid="79" grpId="0"/>
      <p:bldP spid="80" grpId="0"/>
      <p:bldP spid="88" grpId="0"/>
      <p:bldP spid="89" grpId="0" animBg="1"/>
      <p:bldP spid="90" grpId="0" animBg="1"/>
      <p:bldP spid="91" grpId="0" animBg="1"/>
      <p:bldP spid="93" grpId="0" animBg="1"/>
      <p:bldP spid="95" grpId="0" animBg="1"/>
      <p:bldP spid="98" grpId="0" animBg="1"/>
      <p:bldP spid="99" grpId="0" animBg="1"/>
      <p:bldP spid="101" grpId="0"/>
      <p:bldP spid="100" grpId="0" animBg="1"/>
      <p:bldP spid="102" grpId="0" animBg="1"/>
      <p:bldP spid="103" grpId="0" animBg="1"/>
      <p:bldP spid="104" grpId="0" animBg="1"/>
      <p:bldP spid="106" grpId="0" animBg="1"/>
      <p:bldP spid="107" grpId="0"/>
      <p:bldP spid="110" grpId="0"/>
      <p:bldP spid="112" grpId="0" animBg="1"/>
      <p:bldP spid="114" grpId="0" animBg="1"/>
      <p:bldP spid="115" grpId="0"/>
      <p:bldP spid="116" grpId="0" animBg="1"/>
      <p:bldP spid="117" grpId="0"/>
      <p:bldP spid="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7700" y="0"/>
            <a:ext cx="12486859" cy="6858000"/>
            <a:chOff x="-10235005" y="0"/>
            <a:chExt cx="12486859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500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E600429-FB89-4B79-9E39-8C7D9EF63F6D}"/>
              </a:ext>
            </a:extLst>
          </p:cNvPr>
          <p:cNvGrpSpPr/>
          <p:nvPr/>
        </p:nvGrpSpPr>
        <p:grpSpPr>
          <a:xfrm>
            <a:off x="3606144" y="79266"/>
            <a:ext cx="5496695" cy="852485"/>
            <a:chOff x="2965276" y="-47810"/>
            <a:chExt cx="5496695" cy="85248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3717A0C-B4F3-4A58-BDFB-8440CE7C8697}"/>
                </a:ext>
              </a:extLst>
            </p:cNvPr>
            <p:cNvSpPr txBox="1"/>
            <p:nvPr/>
          </p:nvSpPr>
          <p:spPr>
            <a:xfrm>
              <a:off x="3036783" y="-47810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Work Process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7C2552B-D6AC-4311-8315-201248C2557D}"/>
                </a:ext>
              </a:extLst>
            </p:cNvPr>
            <p:cNvSpPr txBox="1"/>
            <p:nvPr/>
          </p:nvSpPr>
          <p:spPr>
            <a:xfrm>
              <a:off x="2965276" y="466121"/>
              <a:ext cx="549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More about the Steps followed to create the system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9107" y="0"/>
            <a:ext cx="12500724" cy="6858000"/>
            <a:chOff x="-11138114" y="0"/>
            <a:chExt cx="12500724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96991" y="2939796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86948" y="319321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99002" cy="6858000"/>
            <a:chOff x="-11600297" y="0"/>
            <a:chExt cx="12499002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4" y="1958197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123043" y="220548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68C3F12-016A-48EA-B805-77120594768B}"/>
              </a:ext>
            </a:extLst>
          </p:cNvPr>
          <p:cNvGrpSpPr/>
          <p:nvPr/>
        </p:nvGrpSpPr>
        <p:grpSpPr>
          <a:xfrm>
            <a:off x="2492807" y="1330412"/>
            <a:ext cx="3723411" cy="1606193"/>
            <a:chOff x="764723" y="2142394"/>
            <a:chExt cx="3723411" cy="1606193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59B24E8-3EEC-4942-9076-D22B4A13C537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E2DFD2C-B9CA-4E58-ADDF-A4390ADD0582}"/>
                </a:ext>
              </a:extLst>
            </p:cNvPr>
            <p:cNvSpPr txBox="1"/>
            <p:nvPr/>
          </p:nvSpPr>
          <p:spPr>
            <a:xfrm>
              <a:off x="1435199" y="2142394"/>
              <a:ext cx="179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Data Collection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428A147-8424-45AF-8B54-1D93F400C3EE}"/>
                </a:ext>
              </a:extLst>
            </p:cNvPr>
            <p:cNvSpPr txBox="1"/>
            <p:nvPr/>
          </p:nvSpPr>
          <p:spPr>
            <a:xfrm>
              <a:off x="1435199" y="2425148"/>
              <a:ext cx="30529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Finding and collecting datasets of patient data of life threatening diseases and can perform efficiently on such model from authentic sources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0DCA1F1-92B2-4603-95FA-5DE7EE72BA32}"/>
              </a:ext>
            </a:extLst>
          </p:cNvPr>
          <p:cNvGrpSpPr/>
          <p:nvPr/>
        </p:nvGrpSpPr>
        <p:grpSpPr>
          <a:xfrm>
            <a:off x="2515300" y="3114304"/>
            <a:ext cx="3462091" cy="1113751"/>
            <a:chOff x="764723" y="3420415"/>
            <a:chExt cx="3462091" cy="111375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65F0E7D-1ECD-4892-A83E-B49F8AD2F8E0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1F3E6EC-DCFB-4547-BF0C-07EBCF1EC4EE}"/>
                </a:ext>
              </a:extLst>
            </p:cNvPr>
            <p:cNvSpPr txBox="1"/>
            <p:nvPr/>
          </p:nvSpPr>
          <p:spPr>
            <a:xfrm>
              <a:off x="1435199" y="3420415"/>
              <a:ext cx="2221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Data Transformation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27FA875-CECD-4F78-8DCD-C68DA60E3F33}"/>
                </a:ext>
              </a:extLst>
            </p:cNvPr>
            <p:cNvSpPr txBox="1"/>
            <p:nvPr/>
          </p:nvSpPr>
          <p:spPr>
            <a:xfrm>
              <a:off x="1435199" y="3703169"/>
              <a:ext cx="27916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Reading, Cleaning or Smoothing data, removing noise and invalid values of attributes 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AA47EA0-BB74-4FD7-AD04-B3BFE23E018E}"/>
              </a:ext>
            </a:extLst>
          </p:cNvPr>
          <p:cNvGrpSpPr/>
          <p:nvPr/>
        </p:nvGrpSpPr>
        <p:grpSpPr>
          <a:xfrm>
            <a:off x="2551900" y="4621227"/>
            <a:ext cx="3739903" cy="1359972"/>
            <a:chOff x="764723" y="4698436"/>
            <a:chExt cx="3739903" cy="135997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3282505-FDC1-4361-84B9-8A560F7E99E9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08CC825-99B0-4FDA-A81A-E3A587E3CF65}"/>
                </a:ext>
              </a:extLst>
            </p:cNvPr>
            <p:cNvSpPr txBox="1"/>
            <p:nvPr/>
          </p:nvSpPr>
          <p:spPr>
            <a:xfrm>
              <a:off x="1435199" y="4698436"/>
              <a:ext cx="2147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Data Visualization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BADD67E-C0BD-4B46-9F9F-44160CBBE363}"/>
                </a:ext>
              </a:extLst>
            </p:cNvPr>
            <p:cNvSpPr txBox="1"/>
            <p:nvPr/>
          </p:nvSpPr>
          <p:spPr>
            <a:xfrm>
              <a:off x="1435199" y="4981190"/>
              <a:ext cx="30694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Plotting various functions on the data for easy understanding and analysis of data using libraries like matlplotlib or seaborn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7013C0E-0FBF-4F2F-9919-F5F6C765BDBF}"/>
              </a:ext>
            </a:extLst>
          </p:cNvPr>
          <p:cNvGrpSpPr/>
          <p:nvPr/>
        </p:nvGrpSpPr>
        <p:grpSpPr>
          <a:xfrm>
            <a:off x="6950651" y="1327394"/>
            <a:ext cx="3723411" cy="1606193"/>
            <a:chOff x="4504627" y="2142394"/>
            <a:chExt cx="3723411" cy="1606193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B381B81-BDC1-4561-AE44-711548ADCC83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562C829-1BD8-4DC8-AB8F-395AEA6B35DB}"/>
                </a:ext>
              </a:extLst>
            </p:cNvPr>
            <p:cNvSpPr txBox="1"/>
            <p:nvPr/>
          </p:nvSpPr>
          <p:spPr>
            <a:xfrm>
              <a:off x="5175103" y="2142394"/>
              <a:ext cx="179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Feature Selection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5F354E7-6182-4DE4-8F0E-9B90EFF97D20}"/>
                </a:ext>
              </a:extLst>
            </p:cNvPr>
            <p:cNvSpPr txBox="1"/>
            <p:nvPr/>
          </p:nvSpPr>
          <p:spPr>
            <a:xfrm>
              <a:off x="5175104" y="2425148"/>
              <a:ext cx="30529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Attributes are selected for classification or clustering of data and any new, required attribute is created. This helps in data mining process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C7B6055-A99C-4712-AF4F-28E8862DD904}"/>
              </a:ext>
            </a:extLst>
          </p:cNvPr>
          <p:cNvGrpSpPr/>
          <p:nvPr/>
        </p:nvGrpSpPr>
        <p:grpSpPr>
          <a:xfrm>
            <a:off x="6905895" y="3089574"/>
            <a:ext cx="3723411" cy="1359972"/>
            <a:chOff x="4504627" y="3420415"/>
            <a:chExt cx="3723411" cy="1359972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704842D-1D47-45F6-B0F5-D5E73276E4E2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37B5AA5-F896-4A61-AD76-1FB475F2F7FE}"/>
                </a:ext>
              </a:extLst>
            </p:cNvPr>
            <p:cNvSpPr txBox="1"/>
            <p:nvPr/>
          </p:nvSpPr>
          <p:spPr>
            <a:xfrm>
              <a:off x="5175103" y="3420415"/>
              <a:ext cx="1789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Trend Analysis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92D56DE-1AE5-4FD4-8359-3F5466E400C3}"/>
                </a:ext>
              </a:extLst>
            </p:cNvPr>
            <p:cNvSpPr txBox="1"/>
            <p:nvPr/>
          </p:nvSpPr>
          <p:spPr>
            <a:xfrm>
              <a:off x="5175104" y="3703169"/>
              <a:ext cx="30529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Identifying trends, relations and correlations in the data and accordingly classifying the data in various classes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CFB502D-5302-4C66-98DA-D6567B41A605}"/>
              </a:ext>
            </a:extLst>
          </p:cNvPr>
          <p:cNvGrpSpPr/>
          <p:nvPr/>
        </p:nvGrpSpPr>
        <p:grpSpPr>
          <a:xfrm>
            <a:off x="6905895" y="4624169"/>
            <a:ext cx="3739903" cy="1606193"/>
            <a:chOff x="4504627" y="4698436"/>
            <a:chExt cx="3739903" cy="1606193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2FBF03AE-1CC3-4A11-93B4-E186E682043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413C033-EF7A-4AF1-98D1-2CDFB48ABE05}"/>
                </a:ext>
              </a:extLst>
            </p:cNvPr>
            <p:cNvSpPr txBox="1"/>
            <p:nvPr/>
          </p:nvSpPr>
          <p:spPr>
            <a:xfrm>
              <a:off x="5175104" y="4698436"/>
              <a:ext cx="1789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Final Inference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EC6C3CC-F981-4222-A1AA-0DBCA1D71B6F}"/>
                </a:ext>
              </a:extLst>
            </p:cNvPr>
            <p:cNvSpPr txBox="1"/>
            <p:nvPr/>
          </p:nvSpPr>
          <p:spPr>
            <a:xfrm>
              <a:off x="5175103" y="4981190"/>
              <a:ext cx="306942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Final inference is drawn, whether the person is infected with the particular disease or not on the basis of analysis and classification performed above</a:t>
              </a:r>
            </a:p>
          </p:txBody>
        </p:sp>
      </p:grpSp>
      <p:pic>
        <p:nvPicPr>
          <p:cNvPr id="22" name="Graphic 21" descr="Books on shelf">
            <a:extLst>
              <a:ext uri="{FF2B5EF4-FFF2-40B4-BE49-F238E27FC236}">
                <a16:creationId xmlns:a16="http://schemas.microsoft.com/office/drawing/2014/main" id="{BA6E94E1-C447-4385-B1CF-FDADEF667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4620" y="1540381"/>
            <a:ext cx="518429" cy="518429"/>
          </a:xfrm>
          <a:prstGeom prst="rect">
            <a:avLst/>
          </a:prstGeom>
        </p:spPr>
      </p:pic>
      <p:pic>
        <p:nvPicPr>
          <p:cNvPr id="24" name="Graphic 23" descr="List">
            <a:extLst>
              <a:ext uri="{FF2B5EF4-FFF2-40B4-BE49-F238E27FC236}">
                <a16:creationId xmlns:a16="http://schemas.microsoft.com/office/drawing/2014/main" id="{D98C7D4A-BFBB-42CC-913D-B1F25F08B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1241" y="3314012"/>
            <a:ext cx="530173" cy="530173"/>
          </a:xfrm>
          <a:prstGeom prst="rect">
            <a:avLst/>
          </a:prstGeom>
        </p:spPr>
      </p:pic>
      <p:pic>
        <p:nvPicPr>
          <p:cNvPr id="28" name="Graphic 27" descr="Downward trend">
            <a:extLst>
              <a:ext uri="{FF2B5EF4-FFF2-40B4-BE49-F238E27FC236}">
                <a16:creationId xmlns:a16="http://schemas.microsoft.com/office/drawing/2014/main" id="{B4008E23-C818-4BB2-BF1A-794776961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9821" y="4777951"/>
            <a:ext cx="549414" cy="549414"/>
          </a:xfrm>
          <a:prstGeom prst="rect">
            <a:avLst/>
          </a:prstGeom>
        </p:spPr>
      </p:pic>
      <p:pic>
        <p:nvPicPr>
          <p:cNvPr id="30" name="Graphic 29" descr="Checklist RTL">
            <a:extLst>
              <a:ext uri="{FF2B5EF4-FFF2-40B4-BE49-F238E27FC236}">
                <a16:creationId xmlns:a16="http://schemas.microsoft.com/office/drawing/2014/main" id="{335E6521-E044-4C84-856F-C5D9BE6B99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03827" y="1509918"/>
            <a:ext cx="572543" cy="572543"/>
          </a:xfrm>
          <a:prstGeom prst="rect">
            <a:avLst/>
          </a:prstGeom>
        </p:spPr>
      </p:pic>
      <p:pic>
        <p:nvPicPr>
          <p:cNvPr id="32" name="Graphic 31" descr="Business Growth">
            <a:extLst>
              <a:ext uri="{FF2B5EF4-FFF2-40B4-BE49-F238E27FC236}">
                <a16:creationId xmlns:a16="http://schemas.microsoft.com/office/drawing/2014/main" id="{AAC3EDD3-4A6B-43F8-8BF6-DEB7AE0E2F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65189" y="3268569"/>
            <a:ext cx="611181" cy="611181"/>
          </a:xfrm>
          <a:prstGeom prst="rect">
            <a:avLst/>
          </a:prstGeom>
        </p:spPr>
      </p:pic>
      <p:pic>
        <p:nvPicPr>
          <p:cNvPr id="34" name="Graphic 33" descr="Heartbeat">
            <a:extLst>
              <a:ext uri="{FF2B5EF4-FFF2-40B4-BE49-F238E27FC236}">
                <a16:creationId xmlns:a16="http://schemas.microsoft.com/office/drawing/2014/main" id="{CB048CBA-20C0-4D8B-9C45-69C57E5640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31331" y="4777951"/>
            <a:ext cx="611181" cy="61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5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660740" y="12877"/>
            <a:ext cx="12494791" cy="6858000"/>
            <a:chOff x="-11138114" y="0"/>
            <a:chExt cx="12494791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97184" y="2912312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81015" y="314338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48792E-1C17-488A-8522-4BEECDAF32C9}"/>
              </a:ext>
            </a:extLst>
          </p:cNvPr>
          <p:cNvGrpSpPr/>
          <p:nvPr/>
        </p:nvGrpSpPr>
        <p:grpSpPr>
          <a:xfrm>
            <a:off x="2931153" y="89530"/>
            <a:ext cx="5496695" cy="1146629"/>
            <a:chOff x="3200263" y="238883"/>
            <a:chExt cx="5496695" cy="11466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8D7A39-9F11-4EF7-909B-4BFBB6E25816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Usage of the System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3E8677-B7E9-40EC-8AF5-67CF093C06AC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A Disease Prediction and Detection System can have various utilities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1865E68-0306-4BF0-BAD5-46937AF9A172}"/>
              </a:ext>
            </a:extLst>
          </p:cNvPr>
          <p:cNvSpPr txBox="1"/>
          <p:nvPr/>
        </p:nvSpPr>
        <p:spPr>
          <a:xfrm>
            <a:off x="3247171" y="2412851"/>
            <a:ext cx="212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2D050"/>
                </a:solidFill>
                <a:latin typeface="Tw Cen MT" panose="020B0602020104020603" pitchFamily="34" charset="0"/>
              </a:rPr>
              <a:t>Aid agriculture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221DA7-9F2B-400E-AF8C-E87D5E396002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2034144" y="3477779"/>
            <a:ext cx="0" cy="293499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B816C18-62DE-406B-B140-0C7276ADF9F8}"/>
              </a:ext>
            </a:extLst>
          </p:cNvPr>
          <p:cNvSpPr/>
          <p:nvPr/>
        </p:nvSpPr>
        <p:spPr>
          <a:xfrm>
            <a:off x="1282258" y="1941145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F3D723-24C6-4024-A88B-CF401EB083C1}"/>
              </a:ext>
            </a:extLst>
          </p:cNvPr>
          <p:cNvSpPr/>
          <p:nvPr/>
        </p:nvSpPr>
        <p:spPr>
          <a:xfrm>
            <a:off x="1366933" y="2026973"/>
            <a:ext cx="1347788" cy="1347788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7D21339-AA64-4328-BD50-A2F56ED7DEA5}"/>
              </a:ext>
            </a:extLst>
          </p:cNvPr>
          <p:cNvSpPr/>
          <p:nvPr/>
        </p:nvSpPr>
        <p:spPr>
          <a:xfrm>
            <a:off x="1438371" y="2098411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0C8A2A98-A020-49D0-B9BD-A0C91759BAC2}"/>
              </a:ext>
            </a:extLst>
          </p:cNvPr>
          <p:cNvSpPr/>
          <p:nvPr/>
        </p:nvSpPr>
        <p:spPr>
          <a:xfrm rot="8100000">
            <a:off x="1131628" y="1817432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F07C0F3-E3B8-401D-8AA5-DE2CD21D63FE}"/>
              </a:ext>
            </a:extLst>
          </p:cNvPr>
          <p:cNvSpPr/>
          <p:nvPr/>
        </p:nvSpPr>
        <p:spPr>
          <a:xfrm>
            <a:off x="1987539" y="3771278"/>
            <a:ext cx="93210" cy="93210"/>
          </a:xfrm>
          <a:prstGeom prst="ellipse">
            <a:avLst/>
          </a:prstGeom>
          <a:noFill/>
          <a:ln w="19050">
            <a:solidFill>
              <a:srgbClr val="FF5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A3AFF2-7856-4D3D-B2A6-5971A744D49D}"/>
              </a:ext>
            </a:extLst>
          </p:cNvPr>
          <p:cNvSpPr txBox="1"/>
          <p:nvPr/>
        </p:nvSpPr>
        <p:spPr>
          <a:xfrm>
            <a:off x="876075" y="3796546"/>
            <a:ext cx="2357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sz="1800" dirty="0"/>
              <a:t>The system allows a patient to make an early/timely prediction of a disease which helps in reducing the risk of it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69A7E6-FC59-4C64-A984-61A70484B255}"/>
              </a:ext>
            </a:extLst>
          </p:cNvPr>
          <p:cNvCxnSpPr>
            <a:cxnSpLocks/>
          </p:cNvCxnSpPr>
          <p:nvPr/>
        </p:nvCxnSpPr>
        <p:spPr>
          <a:xfrm flipV="1">
            <a:off x="4310966" y="4378786"/>
            <a:ext cx="0" cy="31296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57D6E716-5EBB-4506-9C8A-F827D573D2CB}"/>
              </a:ext>
            </a:extLst>
          </p:cNvPr>
          <p:cNvSpPr/>
          <p:nvPr/>
        </p:nvSpPr>
        <p:spPr>
          <a:xfrm>
            <a:off x="3565218" y="2842264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E156CA2-BB81-4CC3-9DB9-44CAF3A040B9}"/>
              </a:ext>
            </a:extLst>
          </p:cNvPr>
          <p:cNvSpPr/>
          <p:nvPr/>
        </p:nvSpPr>
        <p:spPr>
          <a:xfrm>
            <a:off x="3656735" y="2933998"/>
            <a:ext cx="1347788" cy="13477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0EAFBB1-A06C-4897-954F-4F801AA016B7}"/>
              </a:ext>
            </a:extLst>
          </p:cNvPr>
          <p:cNvSpPr/>
          <p:nvPr/>
        </p:nvSpPr>
        <p:spPr>
          <a:xfrm>
            <a:off x="3730973" y="3007132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07CE16E0-A251-4E10-A326-C53B17723205}"/>
              </a:ext>
            </a:extLst>
          </p:cNvPr>
          <p:cNvSpPr/>
          <p:nvPr/>
        </p:nvSpPr>
        <p:spPr>
          <a:xfrm rot="8100000">
            <a:off x="3431634" y="2722011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8C6B9B5-08F9-4F73-8E59-1C001A10DE5D}"/>
              </a:ext>
            </a:extLst>
          </p:cNvPr>
          <p:cNvSpPr/>
          <p:nvPr/>
        </p:nvSpPr>
        <p:spPr>
          <a:xfrm>
            <a:off x="4268124" y="4683206"/>
            <a:ext cx="93210" cy="93210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6E82F9-5155-495A-BB68-1E943B11D632}"/>
              </a:ext>
            </a:extLst>
          </p:cNvPr>
          <p:cNvSpPr txBox="1"/>
          <p:nvPr/>
        </p:nvSpPr>
        <p:spPr>
          <a:xfrm>
            <a:off x="2989078" y="4704271"/>
            <a:ext cx="2744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The model can be expanded so that it can use image recognition to detect plant disease in crop and thus help agriculture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F7141A3-06A9-46C8-AC24-1ACAA048CB32}"/>
              </a:ext>
            </a:extLst>
          </p:cNvPr>
          <p:cNvCxnSpPr>
            <a:cxnSpLocks/>
          </p:cNvCxnSpPr>
          <p:nvPr/>
        </p:nvCxnSpPr>
        <p:spPr>
          <a:xfrm flipV="1">
            <a:off x="6802575" y="3634421"/>
            <a:ext cx="0" cy="312963"/>
          </a:xfrm>
          <a:prstGeom prst="line">
            <a:avLst/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E504ED9-294F-4C9C-8E31-50B84739912F}"/>
              </a:ext>
            </a:extLst>
          </p:cNvPr>
          <p:cNvSpPr/>
          <p:nvPr/>
        </p:nvSpPr>
        <p:spPr>
          <a:xfrm>
            <a:off x="6043404" y="2120830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2B6A90D-3A76-439B-ADF2-8517B9E0A169}"/>
              </a:ext>
            </a:extLst>
          </p:cNvPr>
          <p:cNvSpPr/>
          <p:nvPr/>
        </p:nvSpPr>
        <p:spPr>
          <a:xfrm>
            <a:off x="6127873" y="2213367"/>
            <a:ext cx="1347788" cy="1347788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C8B0128-9760-479F-A89A-62672D296331}"/>
              </a:ext>
            </a:extLst>
          </p:cNvPr>
          <p:cNvSpPr/>
          <p:nvPr/>
        </p:nvSpPr>
        <p:spPr>
          <a:xfrm>
            <a:off x="6202759" y="2286813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9EAD6CC6-CE11-49E6-AF27-F25D68B68926}"/>
              </a:ext>
            </a:extLst>
          </p:cNvPr>
          <p:cNvSpPr/>
          <p:nvPr/>
        </p:nvSpPr>
        <p:spPr>
          <a:xfrm rot="8100000">
            <a:off x="5890185" y="1967271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0D679C5-1A60-4993-AAED-4504308779A9}"/>
              </a:ext>
            </a:extLst>
          </p:cNvPr>
          <p:cNvSpPr/>
          <p:nvPr/>
        </p:nvSpPr>
        <p:spPr>
          <a:xfrm>
            <a:off x="6755161" y="3938363"/>
            <a:ext cx="93210" cy="93210"/>
          </a:xfrm>
          <a:prstGeom prst="ellipse">
            <a:avLst/>
          </a:prstGeom>
          <a:noFill/>
          <a:ln w="19050">
            <a:solidFill>
              <a:srgbClr val="5D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B4527C-A3FD-4A2A-983B-4DB76D710DC2}"/>
              </a:ext>
            </a:extLst>
          </p:cNvPr>
          <p:cNvSpPr txBox="1"/>
          <p:nvPr/>
        </p:nvSpPr>
        <p:spPr>
          <a:xfrm>
            <a:off x="5587131" y="1365498"/>
            <a:ext cx="2429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D7373"/>
                </a:solidFill>
                <a:latin typeface="Tw Cen MT" panose="020B0602020104020603" pitchFamily="34" charset="0"/>
              </a:rPr>
              <a:t>Reduces burden on doctors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FDB842C-932F-4FE0-9092-1D4EC51C8599}"/>
              </a:ext>
            </a:extLst>
          </p:cNvPr>
          <p:cNvSpPr txBox="1"/>
          <p:nvPr/>
        </p:nvSpPr>
        <p:spPr>
          <a:xfrm>
            <a:off x="5570589" y="3946535"/>
            <a:ext cx="2612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sz="1800" dirty="0"/>
              <a:t>Since this is a prediction cum detection system, the predictions can be done by system algorithms thus reducing workload of doctors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5719" cy="6858000"/>
            <a:chOff x="-11600297" y="0"/>
            <a:chExt cx="12485719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8222" y="1944574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107535" y="22029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pic>
        <p:nvPicPr>
          <p:cNvPr id="13" name="Graphic 12" descr="Heart with pulse">
            <a:extLst>
              <a:ext uri="{FF2B5EF4-FFF2-40B4-BE49-F238E27FC236}">
                <a16:creationId xmlns:a16="http://schemas.microsoft.com/office/drawing/2014/main" id="{6CF32259-6A88-4479-AFC1-DE1A5BCF0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6949" y="2172054"/>
            <a:ext cx="1131269" cy="1131269"/>
          </a:xfrm>
          <a:prstGeom prst="rect">
            <a:avLst/>
          </a:prstGeom>
        </p:spPr>
      </p:pic>
      <p:sp>
        <p:nvSpPr>
          <p:cNvPr id="23" name="Graphic 19" descr="Leaf">
            <a:extLst>
              <a:ext uri="{FF2B5EF4-FFF2-40B4-BE49-F238E27FC236}">
                <a16:creationId xmlns:a16="http://schemas.microsoft.com/office/drawing/2014/main" id="{F345669E-2C92-4218-8CFB-113ACBD5005C}"/>
              </a:ext>
            </a:extLst>
          </p:cNvPr>
          <p:cNvSpPr/>
          <p:nvPr/>
        </p:nvSpPr>
        <p:spPr>
          <a:xfrm>
            <a:off x="3987865" y="3226897"/>
            <a:ext cx="756899" cy="745961"/>
          </a:xfrm>
          <a:custGeom>
            <a:avLst/>
            <a:gdLst>
              <a:gd name="connsiteX0" fmla="*/ 314325 w 676275"/>
              <a:gd name="connsiteY0" fmla="*/ 57150 h 648652"/>
              <a:gd name="connsiteX1" fmla="*/ 47625 w 676275"/>
              <a:gd name="connsiteY1" fmla="*/ 323850 h 648652"/>
              <a:gd name="connsiteX2" fmla="*/ 80963 w 676275"/>
              <a:gd name="connsiteY2" fmla="*/ 452438 h 648652"/>
              <a:gd name="connsiteX3" fmla="*/ 146685 w 676275"/>
              <a:gd name="connsiteY3" fmla="*/ 387668 h 648652"/>
              <a:gd name="connsiteX4" fmla="*/ 336233 w 676275"/>
              <a:gd name="connsiteY4" fmla="*/ 232410 h 648652"/>
              <a:gd name="connsiteX5" fmla="*/ 348615 w 676275"/>
              <a:gd name="connsiteY5" fmla="*/ 227648 h 648652"/>
              <a:gd name="connsiteX6" fmla="*/ 367665 w 676275"/>
              <a:gd name="connsiteY6" fmla="*/ 246698 h 648652"/>
              <a:gd name="connsiteX7" fmla="*/ 360045 w 676275"/>
              <a:gd name="connsiteY7" fmla="*/ 261938 h 648652"/>
              <a:gd name="connsiteX8" fmla="*/ 360045 w 676275"/>
              <a:gd name="connsiteY8" fmla="*/ 261938 h 648652"/>
              <a:gd name="connsiteX9" fmla="*/ 86678 w 676275"/>
              <a:gd name="connsiteY9" fmla="*/ 502920 h 648652"/>
              <a:gd name="connsiteX10" fmla="*/ 71438 w 676275"/>
              <a:gd name="connsiteY10" fmla="*/ 520065 h 648652"/>
              <a:gd name="connsiteX11" fmla="*/ 71438 w 676275"/>
              <a:gd name="connsiteY11" fmla="*/ 520065 h 648652"/>
              <a:gd name="connsiteX12" fmla="*/ 0 w 676275"/>
              <a:gd name="connsiteY12" fmla="*/ 648653 h 648652"/>
              <a:gd name="connsiteX13" fmla="*/ 57150 w 676275"/>
              <a:gd name="connsiteY13" fmla="*/ 648653 h 648652"/>
              <a:gd name="connsiteX14" fmla="*/ 140970 w 676275"/>
              <a:gd name="connsiteY14" fmla="*/ 527685 h 648652"/>
              <a:gd name="connsiteX15" fmla="*/ 314325 w 676275"/>
              <a:gd name="connsiteY15" fmla="*/ 591503 h 648652"/>
              <a:gd name="connsiteX16" fmla="*/ 446723 w 676275"/>
              <a:gd name="connsiteY16" fmla="*/ 556260 h 648652"/>
              <a:gd name="connsiteX17" fmla="*/ 446723 w 676275"/>
              <a:gd name="connsiteY17" fmla="*/ 556260 h 648652"/>
              <a:gd name="connsiteX18" fmla="*/ 676275 w 676275"/>
              <a:gd name="connsiteY18" fmla="*/ 0 h 648652"/>
              <a:gd name="connsiteX19" fmla="*/ 314325 w 676275"/>
              <a:gd name="connsiteY19" fmla="*/ 57150 h 6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6275" h="648652">
                <a:moveTo>
                  <a:pt x="314325" y="57150"/>
                </a:moveTo>
                <a:cubicBezTo>
                  <a:pt x="166688" y="57150"/>
                  <a:pt x="47625" y="176213"/>
                  <a:pt x="47625" y="323850"/>
                </a:cubicBezTo>
                <a:cubicBezTo>
                  <a:pt x="47625" y="370523"/>
                  <a:pt x="60007" y="414338"/>
                  <a:pt x="80963" y="452438"/>
                </a:cubicBezTo>
                <a:cubicBezTo>
                  <a:pt x="100965" y="431483"/>
                  <a:pt x="122873" y="410528"/>
                  <a:pt x="146685" y="387668"/>
                </a:cubicBezTo>
                <a:cubicBezTo>
                  <a:pt x="206693" y="331470"/>
                  <a:pt x="277178" y="274320"/>
                  <a:pt x="336233" y="232410"/>
                </a:cubicBezTo>
                <a:cubicBezTo>
                  <a:pt x="340043" y="229552"/>
                  <a:pt x="343853" y="227648"/>
                  <a:pt x="348615" y="227648"/>
                </a:cubicBezTo>
                <a:cubicBezTo>
                  <a:pt x="359093" y="227648"/>
                  <a:pt x="367665" y="236220"/>
                  <a:pt x="367665" y="246698"/>
                </a:cubicBezTo>
                <a:cubicBezTo>
                  <a:pt x="367665" y="253365"/>
                  <a:pt x="364808" y="258127"/>
                  <a:pt x="360045" y="261938"/>
                </a:cubicBezTo>
                <a:lnTo>
                  <a:pt x="360045" y="261938"/>
                </a:lnTo>
                <a:cubicBezTo>
                  <a:pt x="275273" y="322898"/>
                  <a:pt x="162878" y="417195"/>
                  <a:pt x="86678" y="502920"/>
                </a:cubicBezTo>
                <a:cubicBezTo>
                  <a:pt x="86678" y="502920"/>
                  <a:pt x="76200" y="514350"/>
                  <a:pt x="71438" y="520065"/>
                </a:cubicBezTo>
                <a:lnTo>
                  <a:pt x="71438" y="520065"/>
                </a:lnTo>
                <a:cubicBezTo>
                  <a:pt x="28575" y="570548"/>
                  <a:pt x="0" y="616268"/>
                  <a:pt x="0" y="648653"/>
                </a:cubicBezTo>
                <a:lnTo>
                  <a:pt x="57150" y="648653"/>
                </a:lnTo>
                <a:cubicBezTo>
                  <a:pt x="57150" y="627698"/>
                  <a:pt x="90488" y="581978"/>
                  <a:pt x="140970" y="527685"/>
                </a:cubicBezTo>
                <a:cubicBezTo>
                  <a:pt x="187643" y="567690"/>
                  <a:pt x="247650" y="591503"/>
                  <a:pt x="314325" y="591503"/>
                </a:cubicBezTo>
                <a:cubicBezTo>
                  <a:pt x="361950" y="591503"/>
                  <a:pt x="407670" y="579120"/>
                  <a:pt x="446723" y="556260"/>
                </a:cubicBezTo>
                <a:lnTo>
                  <a:pt x="446723" y="556260"/>
                </a:lnTo>
                <a:cubicBezTo>
                  <a:pt x="650558" y="442913"/>
                  <a:pt x="676275" y="234315"/>
                  <a:pt x="676275" y="0"/>
                </a:cubicBezTo>
                <a:cubicBezTo>
                  <a:pt x="676275" y="0"/>
                  <a:pt x="454343" y="60960"/>
                  <a:pt x="314325" y="57150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9B375C5-D357-4C55-9B1F-5DD5D74CBF71}"/>
              </a:ext>
            </a:extLst>
          </p:cNvPr>
          <p:cNvSpPr/>
          <p:nvPr/>
        </p:nvSpPr>
        <p:spPr>
          <a:xfrm>
            <a:off x="8319328" y="2686503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93F02B-BD09-4745-A6EA-E70A61EFA3FA}"/>
              </a:ext>
            </a:extLst>
          </p:cNvPr>
          <p:cNvSpPr txBox="1"/>
          <p:nvPr/>
        </p:nvSpPr>
        <p:spPr>
          <a:xfrm>
            <a:off x="8094458" y="2298186"/>
            <a:ext cx="2183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Eases Research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986782F-940B-4F8A-B3C3-A2774B355D48}"/>
              </a:ext>
            </a:extLst>
          </p:cNvPr>
          <p:cNvSpPr/>
          <p:nvPr/>
        </p:nvSpPr>
        <p:spPr>
          <a:xfrm>
            <a:off x="8401232" y="2769059"/>
            <a:ext cx="1347788" cy="1347788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6F3BA97-5B78-4DF6-9232-14BAE5146220}"/>
              </a:ext>
            </a:extLst>
          </p:cNvPr>
          <p:cNvSpPr/>
          <p:nvPr/>
        </p:nvSpPr>
        <p:spPr>
          <a:xfrm>
            <a:off x="8474524" y="2839421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 descr="Doctor">
            <a:extLst>
              <a:ext uri="{FF2B5EF4-FFF2-40B4-BE49-F238E27FC236}">
                <a16:creationId xmlns:a16="http://schemas.microsoft.com/office/drawing/2014/main" id="{DD43A2AA-4DE7-44EF-B608-0CD17C595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7997" y="2384590"/>
            <a:ext cx="1007539" cy="100753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DDFB3A7-2E3C-4A70-812A-D2A0A23D69CB}"/>
              </a:ext>
            </a:extLst>
          </p:cNvPr>
          <p:cNvSpPr txBox="1"/>
          <p:nvPr/>
        </p:nvSpPr>
        <p:spPr>
          <a:xfrm>
            <a:off x="898838" y="1173965"/>
            <a:ext cx="2545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Timely Prediction of disease</a:t>
            </a:r>
          </a:p>
        </p:txBody>
      </p:sp>
      <p:pic>
        <p:nvPicPr>
          <p:cNvPr id="9" name="Graphic 8" descr="Books">
            <a:extLst>
              <a:ext uri="{FF2B5EF4-FFF2-40B4-BE49-F238E27FC236}">
                <a16:creationId xmlns:a16="http://schemas.microsoft.com/office/drawing/2014/main" id="{5199494B-13AC-4362-8A28-60203284E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1949" y="2968336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2E15245-D6FB-437A-B014-A06EF71E6BAC}"/>
              </a:ext>
            </a:extLst>
          </p:cNvPr>
          <p:cNvSpPr txBox="1"/>
          <p:nvPr/>
        </p:nvSpPr>
        <p:spPr>
          <a:xfrm>
            <a:off x="7939905" y="4485791"/>
            <a:ext cx="2612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sz="1800" dirty="0"/>
              <a:t>The system allows collection, maintenance and analysis of large amount of data which eases the process of research on these diseases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C213E5DF-A349-4CAA-9BE6-00D63ABA2235}"/>
              </a:ext>
            </a:extLst>
          </p:cNvPr>
          <p:cNvSpPr/>
          <p:nvPr/>
        </p:nvSpPr>
        <p:spPr>
          <a:xfrm rot="8100000">
            <a:off x="8172608" y="2550945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noFill/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EA7E1F8-1894-46A1-9F20-379FF81F4D27}"/>
              </a:ext>
            </a:extLst>
          </p:cNvPr>
          <p:cNvCxnSpPr>
            <a:cxnSpLocks/>
          </p:cNvCxnSpPr>
          <p:nvPr/>
        </p:nvCxnSpPr>
        <p:spPr>
          <a:xfrm flipV="1">
            <a:off x="9102991" y="4210503"/>
            <a:ext cx="0" cy="312963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B652035E-692E-412E-ABD2-BF804AA36CC6}"/>
              </a:ext>
            </a:extLst>
          </p:cNvPr>
          <p:cNvSpPr/>
          <p:nvPr/>
        </p:nvSpPr>
        <p:spPr>
          <a:xfrm>
            <a:off x="9052544" y="4516837"/>
            <a:ext cx="93210" cy="93210"/>
          </a:xfrm>
          <a:prstGeom prst="ellipse">
            <a:avLst/>
          </a:prstGeom>
          <a:noFill/>
          <a:ln w="19050">
            <a:solidFill>
              <a:srgbClr val="FEC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39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50"/>
                            </p:stCondLst>
                            <p:childTnLst>
                              <p:par>
                                <p:cTn id="8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25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75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25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75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25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750"/>
                            </p:stCondLst>
                            <p:childTnLst>
                              <p:par>
                                <p:cTn id="1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250"/>
                            </p:stCondLst>
                            <p:childTnLst>
                              <p:par>
                                <p:cTn id="1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9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975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750"/>
                            </p:stCondLst>
                            <p:childTnLst>
                              <p:par>
                                <p:cTn id="1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125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175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750"/>
                            </p:stCondLst>
                            <p:childTnLst>
                              <p:par>
                                <p:cTn id="18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3250"/>
                            </p:stCondLst>
                            <p:childTnLst>
                              <p:par>
                                <p:cTn id="1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750"/>
                            </p:stCondLst>
                            <p:childTnLst>
                              <p:par>
                                <p:cTn id="2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36" grpId="0" animBg="1"/>
      <p:bldP spid="37" grpId="0" animBg="1"/>
      <p:bldP spid="39" grpId="0" animBg="1"/>
      <p:bldP spid="44" grpId="0" animBg="1"/>
      <p:bldP spid="50" grpId="0"/>
      <p:bldP spid="56" grpId="0" animBg="1"/>
      <p:bldP spid="61" grpId="0" animBg="1"/>
      <p:bldP spid="66" grpId="0" animBg="1"/>
      <p:bldP spid="71" grpId="0" animBg="1"/>
      <p:bldP spid="72" grpId="0" animBg="1"/>
      <p:bldP spid="73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/>
      <p:bldP spid="23" grpId="0" animBg="1"/>
      <p:bldP spid="90" grpId="0" animBg="1"/>
      <p:bldP spid="91" grpId="0"/>
      <p:bldP spid="92" grpId="0" animBg="1"/>
      <p:bldP spid="93" grpId="0" animBg="1"/>
      <p:bldP spid="67" grpId="0"/>
      <p:bldP spid="68" grpId="0"/>
      <p:bldP spid="69" grpId="0" animBg="1"/>
      <p:bldP spid="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655432" y="9402"/>
            <a:ext cx="12499475" cy="6858000"/>
            <a:chOff x="-11138114" y="0"/>
            <a:chExt cx="12499475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052" y="2950553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85699" y="320892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2118208" y="0"/>
            <a:ext cx="12484475" cy="6858000"/>
            <a:chOff x="-11600297" y="0"/>
            <a:chExt cx="12484475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6978" y="1981547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5361" y="2239918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F5A8577-084D-48CC-86BC-A2E382512CE1}"/>
              </a:ext>
            </a:extLst>
          </p:cNvPr>
          <p:cNvGrpSpPr/>
          <p:nvPr/>
        </p:nvGrpSpPr>
        <p:grpSpPr>
          <a:xfrm>
            <a:off x="4331667" y="2105561"/>
            <a:ext cx="4408966" cy="2339102"/>
            <a:chOff x="4136103" y="2121039"/>
            <a:chExt cx="4408966" cy="233910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6CA7E1E-DE16-46D2-BC77-FB0E0384FE83}"/>
                </a:ext>
              </a:extLst>
            </p:cNvPr>
            <p:cNvSpPr txBox="1"/>
            <p:nvPr/>
          </p:nvSpPr>
          <p:spPr>
            <a:xfrm>
              <a:off x="4136103" y="2121039"/>
              <a:ext cx="44089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Thanks for </a:t>
              </a:r>
              <a:r>
                <a:rPr lang="en-US" sz="4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Listening 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with great patience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D13C0BD-FBA6-4D61-AC3D-AD4CA64761D4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3D5DD1B5-C577-410C-8754-00EE7A0C74A6}"/>
              </a:ext>
            </a:extLst>
          </p:cNvPr>
          <p:cNvSpPr/>
          <p:nvPr/>
        </p:nvSpPr>
        <p:spPr>
          <a:xfrm>
            <a:off x="923592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25827AA-E6B9-41BE-96AF-12F91A058F78}"/>
              </a:ext>
            </a:extLst>
          </p:cNvPr>
          <p:cNvSpPr/>
          <p:nvPr/>
        </p:nvSpPr>
        <p:spPr>
          <a:xfrm>
            <a:off x="1262553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B5536C9-7588-4870-9DD9-4F254AE8AB6B}"/>
              </a:ext>
            </a:extLst>
          </p:cNvPr>
          <p:cNvSpPr/>
          <p:nvPr/>
        </p:nvSpPr>
        <p:spPr>
          <a:xfrm>
            <a:off x="1478718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9FE61A-EA52-4B5C-AFEF-09FF6098164E}"/>
              </a:ext>
            </a:extLst>
          </p:cNvPr>
          <p:cNvGrpSpPr/>
          <p:nvPr/>
        </p:nvGrpSpPr>
        <p:grpSpPr>
          <a:xfrm>
            <a:off x="1829045" y="2760036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C903584-FEC4-4AC0-9B50-EACEF609A193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54" name="Freeform 176">
                <a:extLst>
                  <a:ext uri="{FF2B5EF4-FFF2-40B4-BE49-F238E27FC236}">
                    <a16:creationId xmlns:a16="http://schemas.microsoft.com/office/drawing/2014/main" id="{A8015618-F162-4A2C-95E3-0234824BC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77">
                <a:extLst>
                  <a:ext uri="{FF2B5EF4-FFF2-40B4-BE49-F238E27FC236}">
                    <a16:creationId xmlns:a16="http://schemas.microsoft.com/office/drawing/2014/main" id="{E9C24128-6230-4663-B983-0F24989FE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78">
                <a:extLst>
                  <a:ext uri="{FF2B5EF4-FFF2-40B4-BE49-F238E27FC236}">
                    <a16:creationId xmlns:a16="http://schemas.microsoft.com/office/drawing/2014/main" id="{6C86A74B-D297-461C-B679-4B5AA424A3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79">
                <a:extLst>
                  <a:ext uri="{FF2B5EF4-FFF2-40B4-BE49-F238E27FC236}">
                    <a16:creationId xmlns:a16="http://schemas.microsoft.com/office/drawing/2014/main" id="{3739CCED-9498-4ED8-B23F-9E03A65BF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80">
                <a:extLst>
                  <a:ext uri="{FF2B5EF4-FFF2-40B4-BE49-F238E27FC236}">
                    <a16:creationId xmlns:a16="http://schemas.microsoft.com/office/drawing/2014/main" id="{F0823195-2B19-4EE1-A010-FC117D1F2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81">
                <a:extLst>
                  <a:ext uri="{FF2B5EF4-FFF2-40B4-BE49-F238E27FC236}">
                    <a16:creationId xmlns:a16="http://schemas.microsoft.com/office/drawing/2014/main" id="{3A17AAC5-E922-4837-968C-F820C30D7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82">
                <a:extLst>
                  <a:ext uri="{FF2B5EF4-FFF2-40B4-BE49-F238E27FC236}">
                    <a16:creationId xmlns:a16="http://schemas.microsoft.com/office/drawing/2014/main" id="{BFD9FDE0-5E2C-4F43-8534-DD566E304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83">
                <a:extLst>
                  <a:ext uri="{FF2B5EF4-FFF2-40B4-BE49-F238E27FC236}">
                    <a16:creationId xmlns:a16="http://schemas.microsoft.com/office/drawing/2014/main" id="{7EED5790-4766-48C3-AE3C-6F01C45D5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84">
                <a:extLst>
                  <a:ext uri="{FF2B5EF4-FFF2-40B4-BE49-F238E27FC236}">
                    <a16:creationId xmlns:a16="http://schemas.microsoft.com/office/drawing/2014/main" id="{74655FCE-0211-4EC1-9D9F-97031FCEA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85">
                <a:extLst>
                  <a:ext uri="{FF2B5EF4-FFF2-40B4-BE49-F238E27FC236}">
                    <a16:creationId xmlns:a16="http://schemas.microsoft.com/office/drawing/2014/main" id="{5B0A30EC-5C32-478E-9F08-8B0B5AE33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86">
                <a:extLst>
                  <a:ext uri="{FF2B5EF4-FFF2-40B4-BE49-F238E27FC236}">
                    <a16:creationId xmlns:a16="http://schemas.microsoft.com/office/drawing/2014/main" id="{7EF85D3C-0A47-408E-BB86-CA513C82C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87">
                <a:extLst>
                  <a:ext uri="{FF2B5EF4-FFF2-40B4-BE49-F238E27FC236}">
                    <a16:creationId xmlns:a16="http://schemas.microsoft.com/office/drawing/2014/main" id="{57533154-2A2E-4DE1-B4C1-304D3650C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9" name="Circle: Hollow 38">
              <a:extLst>
                <a:ext uri="{FF2B5EF4-FFF2-40B4-BE49-F238E27FC236}">
                  <a16:creationId xmlns:a16="http://schemas.microsoft.com/office/drawing/2014/main" id="{8CCE85F0-21C4-4DD2-AAE0-0D88A7345348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Circle: Hollow 43">
              <a:extLst>
                <a:ext uri="{FF2B5EF4-FFF2-40B4-BE49-F238E27FC236}">
                  <a16:creationId xmlns:a16="http://schemas.microsoft.com/office/drawing/2014/main" id="{2FB41F67-9FB1-448C-83A5-A1B0B676E78B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D91762C9-23F5-4EE2-83C1-385110DFD25F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Top Corners Rounded 49">
              <a:extLst>
                <a:ext uri="{FF2B5EF4-FFF2-40B4-BE49-F238E27FC236}">
                  <a16:creationId xmlns:a16="http://schemas.microsoft.com/office/drawing/2014/main" id="{990E020A-1A94-44A0-87E2-685FDA33DB66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3235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513</Words>
  <Application>Microsoft Office PowerPoint</Application>
  <PresentationFormat>Widescreen</PresentationFormat>
  <Paragraphs>89</Paragraphs>
  <Slides>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Jhanvee Khola</cp:lastModifiedBy>
  <cp:revision>62</cp:revision>
  <dcterms:created xsi:type="dcterms:W3CDTF">2020-09-29T10:58:38Z</dcterms:created>
  <dcterms:modified xsi:type="dcterms:W3CDTF">2021-05-06T12:46:05Z</dcterms:modified>
</cp:coreProperties>
</file>