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9" r:id="rId1"/>
  </p:sldMasterIdLst>
  <p:notesMasterIdLst>
    <p:notesMasterId r:id="rId29"/>
  </p:notesMasterIdLst>
  <p:sldIdLst>
    <p:sldId id="278" r:id="rId2"/>
    <p:sldId id="259" r:id="rId3"/>
    <p:sldId id="260" r:id="rId4"/>
    <p:sldId id="274" r:id="rId5"/>
    <p:sldId id="261" r:id="rId6"/>
    <p:sldId id="262" r:id="rId7"/>
    <p:sldId id="263" r:id="rId8"/>
    <p:sldId id="275" r:id="rId9"/>
    <p:sldId id="276" r:id="rId10"/>
    <p:sldId id="266" r:id="rId11"/>
    <p:sldId id="267" r:id="rId12"/>
    <p:sldId id="282" r:id="rId13"/>
    <p:sldId id="279" r:id="rId14"/>
    <p:sldId id="280" r:id="rId15"/>
    <p:sldId id="281" r:id="rId16"/>
    <p:sldId id="283" r:id="rId17"/>
    <p:sldId id="269" r:id="rId18"/>
    <p:sldId id="270" r:id="rId19"/>
    <p:sldId id="287" r:id="rId20"/>
    <p:sldId id="288" r:id="rId21"/>
    <p:sldId id="271" r:id="rId22"/>
    <p:sldId id="272" r:id="rId23"/>
    <p:sldId id="273" r:id="rId24"/>
    <p:sldId id="277" r:id="rId25"/>
    <p:sldId id="285" r:id="rId26"/>
    <p:sldId id="286"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ner" initials="O" lastIdx="3" clrIdx="0">
    <p:extLst>
      <p:ext uri="{19B8F6BF-5375-455C-9EA6-DF929625EA0E}">
        <p15:presenceInfo xmlns:p15="http://schemas.microsoft.com/office/powerpoint/2012/main" userId="Ow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7" d="100"/>
          <a:sy n="67" d="100"/>
        </p:scale>
        <p:origin x="5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18T10:06:16.517" idx="1">
    <p:pos x="4619" y="2727"/>
    <p:text>There are lot of different types of activation function  like sigmoid,tanh,Maxout,ELU, ReLu,Leaky ReLU.But the main advantage of ReLU over other functions is that it does not activate all neurons at the same time.This makes it very computional efficient as few neurons are activated per time.</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18T10:11:20.421" idx="2">
    <p:pos x="6616" y="285"/>
    <p:text>This layer basically reduces the number of parameters and computation in the network,controlling overfitting by progessivley reducing the spatial size of the network.</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0-18T10:14:07.842" idx="3">
    <p:pos x="5549" y="2558"/>
    <p:text>in this layer neurons have a complete conncetion to all activations from previous layers.Their activation can hence be computed with a matrixx multiplication followed by a bias offset.This is last step in CNN.</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D8064-115E-4755-BA28-1EEFC3F606C1}" type="datetimeFigureOut">
              <a:rPr lang="en-US" smtClean="0"/>
              <a:t>9/23/2020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A05EAC-78A3-4846-BD06-085ED1D7CB08}" type="slidenum">
              <a:rPr lang="en-US" smtClean="0"/>
              <a:t>‹#›</a:t>
            </a:fld>
            <a:endParaRPr lang="en-US"/>
          </a:p>
        </p:txBody>
      </p:sp>
    </p:spTree>
    <p:extLst>
      <p:ext uri="{BB962C8B-B14F-4D97-AF65-F5344CB8AC3E}">
        <p14:creationId xmlns:p14="http://schemas.microsoft.com/office/powerpoint/2010/main" val="2970265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E8724F-A01F-4142-AF2A-19D3B132C3EF}" type="datetime1">
              <a:rPr lang="en-US" smtClean="0"/>
              <a:t>9/23/2020</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6193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9D952-0753-44D3-8AD8-4D4097CC25C9}" type="datetime1">
              <a:rPr lang="en-US" smtClean="0"/>
              <a:t>9/23/2020</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67373793"/>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9D952-0753-44D3-8AD8-4D4097CC25C9}" type="datetime1">
              <a:rPr lang="en-US" smtClean="0"/>
              <a:t>9/23/2020</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6372357"/>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9D952-0753-44D3-8AD8-4D4097CC25C9}" type="datetime1">
              <a:rPr lang="en-US" smtClean="0"/>
              <a:t>9/23/2020</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155946"/>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9D952-0753-44D3-8AD8-4D4097CC25C9}" type="datetime1">
              <a:rPr lang="en-US" smtClean="0"/>
              <a:t>9/23/2020</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0962048"/>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9D952-0753-44D3-8AD8-4D4097CC25C9}" type="datetime1">
              <a:rPr lang="en-US" smtClean="0"/>
              <a:t>9/23/2020</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23488243"/>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9D952-0753-44D3-8AD8-4D4097CC25C9}" type="datetime1">
              <a:rPr lang="en-US" smtClean="0"/>
              <a:t>9/23/2020</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98424862"/>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9D952-0753-44D3-8AD8-4D4097CC25C9}" type="datetime1">
              <a:rPr lang="en-US" smtClean="0"/>
              <a:t>9/23/2020</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00947920"/>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9D952-0753-44D3-8AD8-4D4097CC25C9}" type="datetime1">
              <a:rPr lang="en-US" smtClean="0"/>
              <a:t>9/23/2020</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89537402"/>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1EE40-7772-489E-BF1E-6A4B2C1D651D}" type="datetime1">
              <a:rPr lang="en-US" smtClean="0"/>
              <a:t>9/23/2020</a:t>
            </a:fld>
            <a:endParaRPr lang="en-US" dirty="0"/>
          </a:p>
        </p:txBody>
      </p:sp>
      <p:sp>
        <p:nvSpPr>
          <p:cNvPr id="5" name="Footer Placeholder 4"/>
          <p:cNvSpPr>
            <a:spLocks noGrp="1"/>
          </p:cNvSpPr>
          <p:nvPr>
            <p:ph type="ftr" sz="quarter" idx="11"/>
          </p:nvPr>
        </p:nvSpPr>
        <p:spPr/>
        <p:txBody>
          <a:bodyPr/>
          <a:lstStyle/>
          <a:p>
            <a:r>
              <a:rPr lang="en-US"/>
              <a:t>55</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5727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9D952-0753-44D3-8AD8-4D4097CC25C9}" type="datetime1">
              <a:rPr lang="en-US" smtClean="0"/>
              <a:t>9/23/2020</a:t>
            </a:fld>
            <a:endParaRPr lang="en-US" dirty="0"/>
          </a:p>
        </p:txBody>
      </p:sp>
      <p:sp>
        <p:nvSpPr>
          <p:cNvPr id="6" name="Footer Placeholder 5"/>
          <p:cNvSpPr>
            <a:spLocks noGrp="1"/>
          </p:cNvSpPr>
          <p:nvPr>
            <p:ph type="ftr" sz="quarter" idx="11"/>
          </p:nvPr>
        </p:nvSpPr>
        <p:spPr/>
        <p:txBody>
          <a:bodyPr/>
          <a:lstStyle/>
          <a:p>
            <a:r>
              <a:rPr lang="en-US"/>
              <a:t>55</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1598320"/>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9D952-0753-44D3-8AD8-4D4097CC25C9}" type="datetime1">
              <a:rPr lang="en-US" smtClean="0"/>
              <a:t>9/23/2020</a:t>
            </a:fld>
            <a:endParaRPr lang="en-US" dirty="0"/>
          </a:p>
        </p:txBody>
      </p:sp>
      <p:sp>
        <p:nvSpPr>
          <p:cNvPr id="8" name="Footer Placeholder 7"/>
          <p:cNvSpPr>
            <a:spLocks noGrp="1"/>
          </p:cNvSpPr>
          <p:nvPr>
            <p:ph type="ftr" sz="quarter" idx="11"/>
          </p:nvPr>
        </p:nvSpPr>
        <p:spPr/>
        <p:txBody>
          <a:bodyPr/>
          <a:lstStyle/>
          <a:p>
            <a:r>
              <a:rPr lang="en-US"/>
              <a:t>55</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6792907"/>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F66DB7-DDC1-4861-9D32-4EBDA778C731}" type="datetime1">
              <a:rPr lang="en-US" smtClean="0"/>
              <a:t>9/23/2020</a:t>
            </a:fld>
            <a:endParaRPr lang="en-US" dirty="0"/>
          </a:p>
        </p:txBody>
      </p:sp>
      <p:sp>
        <p:nvSpPr>
          <p:cNvPr id="4" name="Footer Placeholder 3"/>
          <p:cNvSpPr>
            <a:spLocks noGrp="1"/>
          </p:cNvSpPr>
          <p:nvPr>
            <p:ph type="ftr" sz="quarter" idx="11"/>
          </p:nvPr>
        </p:nvSpPr>
        <p:spPr/>
        <p:txBody>
          <a:bodyPr/>
          <a:lstStyle/>
          <a:p>
            <a:r>
              <a:rPr lang="en-US"/>
              <a:t>55</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291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53816-C788-4AFF-B09C-559B38E289A3}" type="datetime1">
              <a:rPr lang="en-US" smtClean="0"/>
              <a:t>9/23/2020</a:t>
            </a:fld>
            <a:endParaRPr lang="en-US" dirty="0"/>
          </a:p>
        </p:txBody>
      </p:sp>
      <p:sp>
        <p:nvSpPr>
          <p:cNvPr id="3" name="Footer Placeholder 2"/>
          <p:cNvSpPr>
            <a:spLocks noGrp="1"/>
          </p:cNvSpPr>
          <p:nvPr>
            <p:ph type="ftr" sz="quarter" idx="11"/>
          </p:nvPr>
        </p:nvSpPr>
        <p:spPr/>
        <p:txBody>
          <a:bodyPr/>
          <a:lstStyle/>
          <a:p>
            <a:r>
              <a:rPr lang="en-US"/>
              <a:t>55</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6978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99D952-0753-44D3-8AD8-4D4097CC25C9}" type="datetime1">
              <a:rPr lang="en-US" smtClean="0"/>
              <a:t>9/23/2020</a:t>
            </a:fld>
            <a:endParaRPr lang="en-US" dirty="0"/>
          </a:p>
        </p:txBody>
      </p:sp>
      <p:sp>
        <p:nvSpPr>
          <p:cNvPr id="6" name="Footer Placeholder 5"/>
          <p:cNvSpPr>
            <a:spLocks noGrp="1"/>
          </p:cNvSpPr>
          <p:nvPr>
            <p:ph type="ftr" sz="quarter" idx="11"/>
          </p:nvPr>
        </p:nvSpPr>
        <p:spPr/>
        <p:txBody>
          <a:bodyPr/>
          <a:lstStyle/>
          <a:p>
            <a:r>
              <a:rPr lang="en-US"/>
              <a:t>55</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76669036"/>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431DAF-D47A-4DFF-9D55-3E6F6393526F}" type="datetime1">
              <a:rPr lang="en-US" smtClean="0"/>
              <a:t>9/23/2020</a:t>
            </a:fld>
            <a:endParaRPr lang="en-US" dirty="0"/>
          </a:p>
        </p:txBody>
      </p:sp>
      <p:sp>
        <p:nvSpPr>
          <p:cNvPr id="6" name="Footer Placeholder 5"/>
          <p:cNvSpPr>
            <a:spLocks noGrp="1"/>
          </p:cNvSpPr>
          <p:nvPr>
            <p:ph type="ftr" sz="quarter" idx="11"/>
          </p:nvPr>
        </p:nvSpPr>
        <p:spPr/>
        <p:txBody>
          <a:bodyPr/>
          <a:lstStyle/>
          <a:p>
            <a:r>
              <a:rPr lang="en-US"/>
              <a:t>55</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4890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99D952-0753-44D3-8AD8-4D4097CC25C9}" type="datetime1">
              <a:rPr lang="en-US" smtClean="0"/>
              <a:t>9/23/2020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55</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406829663"/>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SRS%20Final.docx" TargetMode="External"/><Relationship Id="rId7" Type="http://schemas.openxmlformats.org/officeDocument/2006/relationships/hyperlink" Target="PNGSSS/ActivityDiagram12.png" TargetMode="External"/><Relationship Id="rId2" Type="http://schemas.openxmlformats.org/officeDocument/2006/relationships/hyperlink" Target="Idea%20Matrix%20Final%20-%20for%20merge.docx" TargetMode="External"/><Relationship Id="rId1" Type="http://schemas.openxmlformats.org/officeDocument/2006/relationships/slideLayout" Target="../slideLayouts/slideLayout2.xml"/><Relationship Id="rId6" Type="http://schemas.openxmlformats.org/officeDocument/2006/relationships/hyperlink" Target="PNGSSS/ClassDiagram12.png" TargetMode="External"/><Relationship Id="rId5" Type="http://schemas.openxmlformats.org/officeDocument/2006/relationships/hyperlink" Target="PNGSSS/SequenceDiagram1.png" TargetMode="External"/><Relationship Id="rId4" Type="http://schemas.openxmlformats.org/officeDocument/2006/relationships/hyperlink" Target="PNGSSS/UseCaseDiagram1.p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74DD-6BF0-4EC1-8D85-020491488EFF}"/>
              </a:ext>
            </a:extLst>
          </p:cNvPr>
          <p:cNvSpPr>
            <a:spLocks noGrp="1"/>
          </p:cNvSpPr>
          <p:nvPr>
            <p:ph type="ctrTitle"/>
          </p:nvPr>
        </p:nvSpPr>
        <p:spPr>
          <a:xfrm>
            <a:off x="1326405" y="949568"/>
            <a:ext cx="8825658" cy="2891975"/>
          </a:xfrm>
        </p:spPr>
        <p:txBody>
          <a:bodyPr anchor="ctr" anchorCtr="1"/>
          <a:lstStyle/>
          <a:p>
            <a:pPr algn="ctr"/>
            <a:r>
              <a:rPr lang="en-US" sz="5400" dirty="0"/>
              <a:t>Pothole Detection And   its Avoidance Using Machine Learning.</a:t>
            </a:r>
          </a:p>
        </p:txBody>
      </p:sp>
      <p:sp>
        <p:nvSpPr>
          <p:cNvPr id="4" name="Date Placeholder 3">
            <a:extLst>
              <a:ext uri="{FF2B5EF4-FFF2-40B4-BE49-F238E27FC236}">
                <a16:creationId xmlns:a16="http://schemas.microsoft.com/office/drawing/2014/main" id="{A55EB47D-F10D-4309-8DA6-CDB94BEB55AA}"/>
              </a:ext>
            </a:extLst>
          </p:cNvPr>
          <p:cNvSpPr>
            <a:spLocks noGrp="1"/>
          </p:cNvSpPr>
          <p:nvPr>
            <p:ph type="dt" sz="half" idx="10"/>
          </p:nvPr>
        </p:nvSpPr>
        <p:spPr/>
        <p:txBody>
          <a:bodyPr/>
          <a:lstStyle/>
          <a:p>
            <a:fld id="{68E8724F-A01F-4142-AF2A-19D3B132C3EF}" type="datetime1">
              <a:rPr lang="en-US" smtClean="0"/>
              <a:t>9/23/2020</a:t>
            </a:fld>
            <a:endParaRPr lang="en-US" dirty="0"/>
          </a:p>
        </p:txBody>
      </p:sp>
      <p:sp>
        <p:nvSpPr>
          <p:cNvPr id="5" name="Slide Number Placeholder 4">
            <a:extLst>
              <a:ext uri="{FF2B5EF4-FFF2-40B4-BE49-F238E27FC236}">
                <a16:creationId xmlns:a16="http://schemas.microsoft.com/office/drawing/2014/main" id="{4C596163-FC2F-4238-8563-8F9707C01448}"/>
              </a:ext>
            </a:extLst>
          </p:cNvPr>
          <p:cNvSpPr>
            <a:spLocks noGrp="1"/>
          </p:cNvSpPr>
          <p:nvPr>
            <p:ph type="sldNum" sz="quarter" idx="12"/>
          </p:nvPr>
        </p:nvSpPr>
        <p:spPr/>
        <p:txBody>
          <a:bodyPr/>
          <a:lstStyle/>
          <a:p>
            <a:fld id="{D57F1E4F-1CFF-5643-939E-02111984F565}" type="slidenum">
              <a:rPr lang="en-US" smtClean="0"/>
              <a:t>1</a:t>
            </a:fld>
            <a:endParaRPr lang="en-US" dirty="0"/>
          </a:p>
        </p:txBody>
      </p:sp>
      <p:grpSp>
        <p:nvGrpSpPr>
          <p:cNvPr id="11" name="Group 10">
            <a:extLst>
              <a:ext uri="{FF2B5EF4-FFF2-40B4-BE49-F238E27FC236}">
                <a16:creationId xmlns:a16="http://schemas.microsoft.com/office/drawing/2014/main" id="{E7B61B14-1477-4691-962E-D8A20172B8A0}"/>
              </a:ext>
            </a:extLst>
          </p:cNvPr>
          <p:cNvGrpSpPr/>
          <p:nvPr/>
        </p:nvGrpSpPr>
        <p:grpSpPr>
          <a:xfrm>
            <a:off x="395245" y="3127168"/>
            <a:ext cx="11204283" cy="1998778"/>
            <a:chOff x="166645" y="4127382"/>
            <a:chExt cx="11204283" cy="1998778"/>
          </a:xfrm>
        </p:grpSpPr>
        <p:sp>
          <p:nvSpPr>
            <p:cNvPr id="9" name="TextBox 8">
              <a:extLst>
                <a:ext uri="{FF2B5EF4-FFF2-40B4-BE49-F238E27FC236}">
                  <a16:creationId xmlns:a16="http://schemas.microsoft.com/office/drawing/2014/main" id="{45472646-B1D5-4C06-A1E3-093871B8B4E0}"/>
                </a:ext>
              </a:extLst>
            </p:cNvPr>
            <p:cNvSpPr txBox="1"/>
            <p:nvPr/>
          </p:nvSpPr>
          <p:spPr>
            <a:xfrm>
              <a:off x="166645" y="4371834"/>
              <a:ext cx="6040073" cy="1754326"/>
            </a:xfrm>
            <a:prstGeom prst="rect">
              <a:avLst/>
            </a:prstGeom>
            <a:noFill/>
          </p:spPr>
          <p:txBody>
            <a:bodyPr wrap="square" rtlCol="0">
              <a:spAutoFit/>
            </a:bodyPr>
            <a:lstStyle/>
            <a:p>
              <a:pPr algn="just"/>
              <a:r>
                <a:rPr lang="en-US" dirty="0"/>
                <a:t>Submitted By:-</a:t>
              </a:r>
            </a:p>
            <a:p>
              <a:pPr marL="342900" indent="-342900" algn="just">
                <a:buFont typeface="+mj-lt"/>
                <a:buAutoNum type="arabicParenR"/>
              </a:pPr>
              <a:r>
                <a:rPr lang="en-US" dirty="0" err="1"/>
                <a:t>Deveyash</a:t>
              </a:r>
              <a:r>
                <a:rPr lang="en-US" dirty="0"/>
                <a:t> </a:t>
              </a:r>
              <a:r>
                <a:rPr lang="en-US" dirty="0" err="1"/>
                <a:t>Bhurat</a:t>
              </a:r>
              <a:r>
                <a:rPr lang="en-US" dirty="0"/>
                <a:t>.</a:t>
              </a:r>
            </a:p>
            <a:p>
              <a:pPr marL="342900" indent="-342900" algn="just">
                <a:buFont typeface="+mj-lt"/>
                <a:buAutoNum type="arabicParenR"/>
              </a:pPr>
              <a:r>
                <a:rPr lang="en-US" dirty="0" err="1"/>
                <a:t>Charudatta</a:t>
              </a:r>
              <a:r>
                <a:rPr lang="en-US" dirty="0"/>
                <a:t> </a:t>
              </a:r>
              <a:r>
                <a:rPr lang="en-US" dirty="0" err="1"/>
                <a:t>Bangal</a:t>
              </a:r>
              <a:r>
                <a:rPr lang="en-US" dirty="0"/>
                <a:t>.</a:t>
              </a:r>
            </a:p>
            <a:p>
              <a:pPr marL="342900" indent="-342900" algn="just">
                <a:buFont typeface="+mj-lt"/>
                <a:buAutoNum type="arabicParenR"/>
              </a:pPr>
              <a:r>
                <a:rPr lang="en-US" dirty="0"/>
                <a:t>Aryan </a:t>
              </a:r>
              <a:r>
                <a:rPr lang="en-US" dirty="0" err="1"/>
                <a:t>Vaid</a:t>
              </a:r>
              <a:r>
                <a:rPr lang="en-US" dirty="0"/>
                <a:t>.</a:t>
              </a:r>
            </a:p>
            <a:p>
              <a:pPr marL="342900" indent="-342900" algn="just">
                <a:buFont typeface="+mj-lt"/>
                <a:buAutoNum type="arabicParenR"/>
              </a:pPr>
              <a:r>
                <a:rPr lang="en-US" dirty="0"/>
                <a:t>Aditya Raj.</a:t>
              </a:r>
            </a:p>
            <a:p>
              <a:pPr marL="342900" indent="-342900" algn="just">
                <a:buFont typeface="+mj-lt"/>
                <a:buAutoNum type="arabicParenR"/>
              </a:pPr>
              <a:r>
                <a:rPr lang="en-US" dirty="0"/>
                <a:t>Siddharth </a:t>
              </a:r>
              <a:r>
                <a:rPr lang="en-US" dirty="0" err="1"/>
                <a:t>Changede</a:t>
              </a:r>
              <a:r>
                <a:rPr lang="en-US" dirty="0"/>
                <a:t>.</a:t>
              </a:r>
            </a:p>
          </p:txBody>
        </p:sp>
        <p:sp>
          <p:nvSpPr>
            <p:cNvPr id="10" name="TextBox 9">
              <a:extLst>
                <a:ext uri="{FF2B5EF4-FFF2-40B4-BE49-F238E27FC236}">
                  <a16:creationId xmlns:a16="http://schemas.microsoft.com/office/drawing/2014/main" id="{680FB479-507C-41CA-8646-162B7A4FD54A}"/>
                </a:ext>
              </a:extLst>
            </p:cNvPr>
            <p:cNvSpPr txBox="1"/>
            <p:nvPr/>
          </p:nvSpPr>
          <p:spPr>
            <a:xfrm>
              <a:off x="7738494" y="4127382"/>
              <a:ext cx="3632434" cy="923330"/>
            </a:xfrm>
            <a:prstGeom prst="rect">
              <a:avLst/>
            </a:prstGeom>
            <a:noFill/>
          </p:spPr>
          <p:txBody>
            <a:bodyPr wrap="square" rtlCol="0">
              <a:spAutoFit/>
            </a:bodyPr>
            <a:lstStyle/>
            <a:p>
              <a:pPr algn="just"/>
              <a:r>
                <a:rPr lang="en-US" dirty="0"/>
                <a:t>Project Guide:-</a:t>
              </a:r>
            </a:p>
            <a:p>
              <a:pPr algn="just"/>
              <a:endParaRPr lang="en-US" dirty="0"/>
            </a:p>
            <a:p>
              <a:pPr algn="just"/>
              <a:r>
                <a:rPr lang="en-US" dirty="0"/>
                <a:t>Prof. S N Bhosale</a:t>
              </a:r>
            </a:p>
          </p:txBody>
        </p:sp>
      </p:grpSp>
    </p:spTree>
    <p:extLst>
      <p:ext uri="{BB962C8B-B14F-4D97-AF65-F5344CB8AC3E}">
        <p14:creationId xmlns:p14="http://schemas.microsoft.com/office/powerpoint/2010/main" val="56797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88F4-8E3D-42B0-B7E8-090BD70BF8DC}"/>
              </a:ext>
            </a:extLst>
          </p:cNvPr>
          <p:cNvSpPr>
            <a:spLocks noGrp="1"/>
          </p:cNvSpPr>
          <p:nvPr>
            <p:ph type="title"/>
          </p:nvPr>
        </p:nvSpPr>
        <p:spPr/>
        <p:txBody>
          <a:bodyPr/>
          <a:lstStyle/>
          <a:p>
            <a:pPr algn="just"/>
            <a:r>
              <a:rPr lang="en-US" dirty="0"/>
              <a:t>APPROXIMATE CALCULATIONS</a:t>
            </a:r>
          </a:p>
        </p:txBody>
      </p:sp>
      <p:sp>
        <p:nvSpPr>
          <p:cNvPr id="3" name="Content Placeholder 2">
            <a:extLst>
              <a:ext uri="{FF2B5EF4-FFF2-40B4-BE49-F238E27FC236}">
                <a16:creationId xmlns:a16="http://schemas.microsoft.com/office/drawing/2014/main" id="{7D5647ED-A812-48F2-AD6D-27CABD2015AA}"/>
              </a:ext>
            </a:extLst>
          </p:cNvPr>
          <p:cNvSpPr>
            <a:spLocks noGrp="1"/>
          </p:cNvSpPr>
          <p:nvPr>
            <p:ph idx="1"/>
          </p:nvPr>
        </p:nvSpPr>
        <p:spPr/>
        <p:txBody>
          <a:bodyPr/>
          <a:lstStyle/>
          <a:p>
            <a:pPr algn="just"/>
            <a:r>
              <a:rPr lang="en-US" dirty="0"/>
              <a:t>The pothole and speed-breaker detection speed is approximately 10sec i.e. system will take 10sec to detect the humps and dumps.</a:t>
            </a:r>
          </a:p>
          <a:p>
            <a:r>
              <a:rPr lang="en-US" dirty="0"/>
              <a:t>The processing time is variable.</a:t>
            </a:r>
          </a:p>
        </p:txBody>
      </p:sp>
      <p:sp>
        <p:nvSpPr>
          <p:cNvPr id="4" name="Date Placeholder 3">
            <a:extLst>
              <a:ext uri="{FF2B5EF4-FFF2-40B4-BE49-F238E27FC236}">
                <a16:creationId xmlns:a16="http://schemas.microsoft.com/office/drawing/2014/main" id="{7F0EEC80-D097-47BC-BB1E-B080F0383476}"/>
              </a:ext>
            </a:extLst>
          </p:cNvPr>
          <p:cNvSpPr>
            <a:spLocks noGrp="1"/>
          </p:cNvSpPr>
          <p:nvPr>
            <p:ph type="dt" sz="half" idx="10"/>
          </p:nvPr>
        </p:nvSpPr>
        <p:spPr/>
        <p:txBody>
          <a:bodyPr/>
          <a:lstStyle/>
          <a:p>
            <a:fld id="{4563EFCE-193E-4DC5-94F1-4BC744731726}" type="datetime1">
              <a:rPr lang="en-US" smtClean="0"/>
              <a:t>9/23/2020</a:t>
            </a:fld>
            <a:endParaRPr lang="en-US" dirty="0"/>
          </a:p>
        </p:txBody>
      </p:sp>
      <p:sp>
        <p:nvSpPr>
          <p:cNvPr id="6" name="Slide Number Placeholder 5">
            <a:extLst>
              <a:ext uri="{FF2B5EF4-FFF2-40B4-BE49-F238E27FC236}">
                <a16:creationId xmlns:a16="http://schemas.microsoft.com/office/drawing/2014/main" id="{6C47D171-F054-488C-8DF4-E82B4EAFA908}"/>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74830568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4E5D-C846-446D-A850-EB4ED643E743}"/>
              </a:ext>
            </a:extLst>
          </p:cNvPr>
          <p:cNvSpPr>
            <a:spLocks noGrp="1"/>
          </p:cNvSpPr>
          <p:nvPr>
            <p:ph type="title"/>
          </p:nvPr>
        </p:nvSpPr>
        <p:spPr>
          <a:xfrm>
            <a:off x="645130" y="169035"/>
            <a:ext cx="9404723" cy="881132"/>
          </a:xfrm>
        </p:spPr>
        <p:txBody>
          <a:bodyPr/>
          <a:lstStyle/>
          <a:p>
            <a:pPr algn="just"/>
            <a:r>
              <a:rPr lang="en-US" dirty="0"/>
              <a:t>ALGORITHM</a:t>
            </a:r>
          </a:p>
        </p:txBody>
      </p:sp>
      <p:sp>
        <p:nvSpPr>
          <p:cNvPr id="3" name="Content Placeholder 2">
            <a:extLst>
              <a:ext uri="{FF2B5EF4-FFF2-40B4-BE49-F238E27FC236}">
                <a16:creationId xmlns:a16="http://schemas.microsoft.com/office/drawing/2014/main" id="{96E49B9C-536B-4E8F-A4AC-218F323A4B8E}"/>
              </a:ext>
            </a:extLst>
          </p:cNvPr>
          <p:cNvSpPr>
            <a:spLocks noGrp="1"/>
          </p:cNvSpPr>
          <p:nvPr>
            <p:ph idx="1"/>
          </p:nvPr>
        </p:nvSpPr>
        <p:spPr>
          <a:xfrm>
            <a:off x="633673" y="1050167"/>
            <a:ext cx="8946541" cy="4604157"/>
          </a:xfrm>
        </p:spPr>
        <p:txBody>
          <a:bodyPr>
            <a:normAutofit/>
          </a:bodyPr>
          <a:lstStyle/>
          <a:p>
            <a:pPr algn="just"/>
            <a:r>
              <a:rPr lang="en-US" sz="2400" b="1" u="sng" dirty="0"/>
              <a:t>Convolutional neural networks(CNN)</a:t>
            </a:r>
          </a:p>
          <a:p>
            <a:pPr marL="0" indent="0" algn="just">
              <a:buNone/>
            </a:pPr>
            <a:r>
              <a:rPr lang="en-US" dirty="0"/>
              <a:t>A CNN consists of an input and an output layer, as well as multiple hidden layers.</a:t>
            </a:r>
          </a:p>
          <a:p>
            <a:r>
              <a:rPr lang="en-US" dirty="0"/>
              <a:t>CNN mainly consists of two parts:-1)Feature Learning</a:t>
            </a:r>
          </a:p>
          <a:p>
            <a:pPr marL="3657600" lvl="8" indent="0">
              <a:buNone/>
            </a:pPr>
            <a:r>
              <a:rPr lang="en-US" sz="2000" dirty="0"/>
              <a:t>   2)Classification</a:t>
            </a:r>
          </a:p>
          <a:p>
            <a:r>
              <a:rPr lang="en-US" dirty="0"/>
              <a:t>A CNN consists of an input and an output layer, as well as multiple hidden layers as :</a:t>
            </a:r>
          </a:p>
          <a:p>
            <a:pPr marL="457200" indent="-457200">
              <a:buFont typeface="+mj-lt"/>
              <a:buAutoNum type="arabicPeriod"/>
            </a:pPr>
            <a:r>
              <a:rPr lang="en-US" dirty="0"/>
              <a:t>Convolutional layer</a:t>
            </a:r>
          </a:p>
          <a:p>
            <a:pPr marL="457200" indent="-457200">
              <a:buFont typeface="+mj-lt"/>
              <a:buAutoNum type="arabicPeriod"/>
            </a:pPr>
            <a:r>
              <a:rPr lang="en-US" dirty="0"/>
              <a:t>Pooling layer</a:t>
            </a:r>
          </a:p>
          <a:p>
            <a:pPr marL="457200" indent="-457200">
              <a:buFont typeface="+mj-lt"/>
              <a:buAutoNum type="arabicPeriod"/>
            </a:pPr>
            <a:r>
              <a:rPr lang="en-US" dirty="0"/>
              <a:t>Activation Function layer</a:t>
            </a:r>
          </a:p>
          <a:p>
            <a:pPr marL="457200" indent="-457200">
              <a:buFont typeface="+mj-lt"/>
              <a:buAutoNum type="arabicPeriod"/>
            </a:pPr>
            <a:r>
              <a:rPr lang="en-US" dirty="0"/>
              <a:t>Fully connected layer</a:t>
            </a:r>
          </a:p>
        </p:txBody>
      </p:sp>
      <p:sp>
        <p:nvSpPr>
          <p:cNvPr id="4" name="Date Placeholder 3">
            <a:extLst>
              <a:ext uri="{FF2B5EF4-FFF2-40B4-BE49-F238E27FC236}">
                <a16:creationId xmlns:a16="http://schemas.microsoft.com/office/drawing/2014/main" id="{128FB9D1-8C67-4105-98EF-BEBABFF8A956}"/>
              </a:ext>
            </a:extLst>
          </p:cNvPr>
          <p:cNvSpPr>
            <a:spLocks noGrp="1"/>
          </p:cNvSpPr>
          <p:nvPr>
            <p:ph type="dt" sz="half" idx="10"/>
          </p:nvPr>
        </p:nvSpPr>
        <p:spPr/>
        <p:txBody>
          <a:bodyPr/>
          <a:lstStyle/>
          <a:p>
            <a:fld id="{5088F0AA-37A9-4379-A1FE-B9446E543ED5}" type="datetime1">
              <a:rPr lang="en-US" smtClean="0"/>
              <a:t>9/23/2020</a:t>
            </a:fld>
            <a:endParaRPr lang="en-US" dirty="0"/>
          </a:p>
        </p:txBody>
      </p:sp>
      <p:sp>
        <p:nvSpPr>
          <p:cNvPr id="6" name="Slide Number Placeholder 5">
            <a:extLst>
              <a:ext uri="{FF2B5EF4-FFF2-40B4-BE49-F238E27FC236}">
                <a16:creationId xmlns:a16="http://schemas.microsoft.com/office/drawing/2014/main" id="{602F8BF3-F74D-4D98-842B-34BA35451F50}"/>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0846989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9783-8E6B-4D40-9816-1124AF3B1CBB}"/>
              </a:ext>
            </a:extLst>
          </p:cNvPr>
          <p:cNvSpPr>
            <a:spLocks noGrp="1"/>
          </p:cNvSpPr>
          <p:nvPr>
            <p:ph type="title"/>
          </p:nvPr>
        </p:nvSpPr>
        <p:spPr/>
        <p:txBody>
          <a:bodyPr/>
          <a:lstStyle/>
          <a:p>
            <a:pPr algn="just"/>
            <a:r>
              <a:rPr lang="en-US" dirty="0"/>
              <a:t>Functional Diagram Of CNN</a:t>
            </a:r>
          </a:p>
        </p:txBody>
      </p:sp>
      <p:pic>
        <p:nvPicPr>
          <p:cNvPr id="7" name="Content Placeholder 6">
            <a:extLst>
              <a:ext uri="{FF2B5EF4-FFF2-40B4-BE49-F238E27FC236}">
                <a16:creationId xmlns:a16="http://schemas.microsoft.com/office/drawing/2014/main" id="{4AA11351-D66A-4D2F-B083-2B601A5370BE}"/>
              </a:ext>
            </a:extLst>
          </p:cNvPr>
          <p:cNvPicPr>
            <a:picLocks noGrp="1" noChangeAspect="1"/>
          </p:cNvPicPr>
          <p:nvPr>
            <p:ph idx="1"/>
          </p:nvPr>
        </p:nvPicPr>
        <p:blipFill>
          <a:blip r:embed="rId2"/>
          <a:stretch>
            <a:fillRect/>
          </a:stretch>
        </p:blipFill>
        <p:spPr>
          <a:xfrm>
            <a:off x="677863" y="2649180"/>
            <a:ext cx="8596312" cy="2904252"/>
          </a:xfrm>
        </p:spPr>
      </p:pic>
      <p:sp>
        <p:nvSpPr>
          <p:cNvPr id="4" name="Date Placeholder 3">
            <a:extLst>
              <a:ext uri="{FF2B5EF4-FFF2-40B4-BE49-F238E27FC236}">
                <a16:creationId xmlns:a16="http://schemas.microsoft.com/office/drawing/2014/main" id="{3E9FA855-BA0D-4A11-A87F-71AF65DA64AB}"/>
              </a:ext>
            </a:extLst>
          </p:cNvPr>
          <p:cNvSpPr>
            <a:spLocks noGrp="1"/>
          </p:cNvSpPr>
          <p:nvPr>
            <p:ph type="dt" sz="half" idx="10"/>
          </p:nvPr>
        </p:nvSpPr>
        <p:spPr/>
        <p:txBody>
          <a:bodyPr/>
          <a:lstStyle/>
          <a:p>
            <a:fld id="{5E7F81C4-CF72-4561-9CCE-B065305DFE13}" type="datetime1">
              <a:rPr lang="en-US" smtClean="0"/>
              <a:t>9/23/2020</a:t>
            </a:fld>
            <a:endParaRPr lang="en-US" dirty="0"/>
          </a:p>
        </p:txBody>
      </p:sp>
      <p:sp>
        <p:nvSpPr>
          <p:cNvPr id="5" name="Slide Number Placeholder 4">
            <a:extLst>
              <a:ext uri="{FF2B5EF4-FFF2-40B4-BE49-F238E27FC236}">
                <a16:creationId xmlns:a16="http://schemas.microsoft.com/office/drawing/2014/main" id="{C844FDFA-1A74-4CC9-9099-E541DCF038B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651679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49B9C-536B-4E8F-A4AC-218F323A4B8E}"/>
              </a:ext>
            </a:extLst>
          </p:cNvPr>
          <p:cNvSpPr>
            <a:spLocks noGrp="1"/>
          </p:cNvSpPr>
          <p:nvPr>
            <p:ph idx="1"/>
          </p:nvPr>
        </p:nvSpPr>
        <p:spPr>
          <a:xfrm>
            <a:off x="114299" y="-120046"/>
            <a:ext cx="11268075" cy="6021840"/>
          </a:xfrm>
        </p:spPr>
        <p:txBody>
          <a:bodyPr>
            <a:normAutofit/>
          </a:bodyPr>
          <a:lstStyle/>
          <a:p>
            <a:pPr marL="0" indent="0" algn="just">
              <a:buNone/>
            </a:pPr>
            <a:r>
              <a:rPr lang="en-US" sz="2400" b="1" u="sng" dirty="0"/>
              <a:t>Steps in Convolutional Neural Networks:-</a:t>
            </a:r>
          </a:p>
          <a:p>
            <a:pPr marL="0" indent="0" algn="just">
              <a:buNone/>
            </a:pPr>
            <a:r>
              <a:rPr lang="en-US" dirty="0"/>
              <a:t>Step 1:-</a:t>
            </a:r>
            <a:r>
              <a:rPr lang="en-US" u="sng" dirty="0"/>
              <a:t> </a:t>
            </a:r>
            <a:r>
              <a:rPr lang="en-US" sz="2200" u="sng" dirty="0"/>
              <a:t>Convolution Operation</a:t>
            </a:r>
          </a:p>
          <a:p>
            <a:pPr algn="just">
              <a:buFont typeface="Century Gothic" panose="020B0502020202020204" pitchFamily="34" charset="0"/>
              <a:buChar char="►"/>
            </a:pPr>
            <a:r>
              <a:rPr lang="en-US" dirty="0"/>
              <a:t>Computer read images as pixels and it is expressed as a matrix(NxNx3)-(height by width by depth)Images makes use of three channels(RGB),so that is why we have depth of 3.The Convolutional layer makes use of a set of learnable filters. A filter is used to detect the presence of specific features or patterns present in the original image. This filter is convolved(</a:t>
            </a:r>
            <a:r>
              <a:rPr lang="en-US" dirty="0" err="1"/>
              <a:t>slided</a:t>
            </a:r>
            <a:r>
              <a:rPr lang="en-US" dirty="0"/>
              <a:t>) across the width and height of the input </a:t>
            </a:r>
            <a:r>
              <a:rPr lang="en-US" dirty="0" err="1"/>
              <a:t>file,and</a:t>
            </a:r>
            <a:r>
              <a:rPr lang="en-US" dirty="0"/>
              <a:t> a dot is computed to give an activation map </a:t>
            </a:r>
            <a:endParaRPr lang="en-US" sz="2200" dirty="0"/>
          </a:p>
          <a:p>
            <a:pPr marL="0" indent="0" algn="just">
              <a:buNone/>
            </a:pPr>
            <a:endParaRPr lang="en-US" dirty="0"/>
          </a:p>
          <a:p>
            <a:pPr marL="0" indent="0" algn="just">
              <a:buNone/>
            </a:pPr>
            <a:r>
              <a:rPr lang="en-US" dirty="0"/>
              <a:t>Step 1(b):- </a:t>
            </a:r>
            <a:r>
              <a:rPr lang="en-US" sz="2200" u="sng" dirty="0" err="1"/>
              <a:t>ReLU</a:t>
            </a:r>
            <a:r>
              <a:rPr lang="en-US" sz="2200" u="sng" dirty="0"/>
              <a:t> Layer(Activation Function)</a:t>
            </a:r>
          </a:p>
          <a:p>
            <a:pPr algn="just"/>
            <a:r>
              <a:rPr lang="en-US" dirty="0"/>
              <a:t>The second part of this step will involve the Rectified Linear Unit or </a:t>
            </a:r>
            <a:r>
              <a:rPr lang="en-US" dirty="0" err="1"/>
              <a:t>ReLU</a:t>
            </a:r>
            <a:r>
              <a:rPr lang="en-US" dirty="0"/>
              <a:t>. In this step we apply the rectifier function to increase non-linearity in the CNN. Images are made of different objects that are not linear to each other. Without applying this function the image classification will be treated as a linear problem while it is actually a non-linear one.</a:t>
            </a:r>
          </a:p>
        </p:txBody>
      </p:sp>
      <p:sp>
        <p:nvSpPr>
          <p:cNvPr id="4" name="Date Placeholder 3">
            <a:extLst>
              <a:ext uri="{FF2B5EF4-FFF2-40B4-BE49-F238E27FC236}">
                <a16:creationId xmlns:a16="http://schemas.microsoft.com/office/drawing/2014/main" id="{128FB9D1-8C67-4105-98EF-BEBABFF8A956}"/>
              </a:ext>
            </a:extLst>
          </p:cNvPr>
          <p:cNvSpPr>
            <a:spLocks noGrp="1"/>
          </p:cNvSpPr>
          <p:nvPr>
            <p:ph type="dt" sz="half" idx="10"/>
          </p:nvPr>
        </p:nvSpPr>
        <p:spPr/>
        <p:txBody>
          <a:bodyPr/>
          <a:lstStyle/>
          <a:p>
            <a:fld id="{5088F0AA-37A9-4379-A1FE-B9446E543ED5}" type="datetime1">
              <a:rPr lang="en-US" smtClean="0"/>
              <a:t>9/23/2020</a:t>
            </a:fld>
            <a:endParaRPr lang="en-US" dirty="0"/>
          </a:p>
        </p:txBody>
      </p:sp>
      <p:sp>
        <p:nvSpPr>
          <p:cNvPr id="6" name="Slide Number Placeholder 5">
            <a:extLst>
              <a:ext uri="{FF2B5EF4-FFF2-40B4-BE49-F238E27FC236}">
                <a16:creationId xmlns:a16="http://schemas.microsoft.com/office/drawing/2014/main" id="{602F8BF3-F74D-4D98-842B-34BA35451F50}"/>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7695043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49B9C-536B-4E8F-A4AC-218F323A4B8E}"/>
              </a:ext>
            </a:extLst>
          </p:cNvPr>
          <p:cNvSpPr>
            <a:spLocks noGrp="1"/>
          </p:cNvSpPr>
          <p:nvPr>
            <p:ph idx="1"/>
          </p:nvPr>
        </p:nvSpPr>
        <p:spPr>
          <a:xfrm>
            <a:off x="690217" y="276614"/>
            <a:ext cx="8946541" cy="5299745"/>
          </a:xfrm>
        </p:spPr>
        <p:txBody>
          <a:bodyPr>
            <a:normAutofit/>
          </a:bodyPr>
          <a:lstStyle/>
          <a:p>
            <a:pPr marL="0" indent="0" algn="just">
              <a:buNone/>
            </a:pPr>
            <a:r>
              <a:rPr lang="en-US" sz="2200" dirty="0"/>
              <a:t>Step 2:- </a:t>
            </a:r>
            <a:r>
              <a:rPr lang="en-US" sz="2200" u="sng" dirty="0"/>
              <a:t>Pooling</a:t>
            </a:r>
          </a:p>
          <a:p>
            <a:pPr marL="0" indent="0" algn="just">
              <a:buNone/>
            </a:pPr>
            <a:r>
              <a:rPr lang="en-US" dirty="0"/>
              <a:t>Pooling enables the CNN to detect features in various images irrespective of the difference in lighting in the pictures and different angles of the images.</a:t>
            </a:r>
          </a:p>
          <a:p>
            <a:pPr marL="0" indent="0" algn="just">
              <a:buNone/>
            </a:pPr>
            <a:r>
              <a:rPr lang="en-US" dirty="0"/>
              <a:t>There are different types of pooling, for example, max pooling and min pooling. Max pooling works by placing a matrix of 2x2 on the feature map and picking the largest value in that box. The 2x2 matrix is moved from left to right through the entire feature map picking the largest value in each pass.</a:t>
            </a:r>
          </a:p>
          <a:p>
            <a:pPr marL="0" indent="0" algn="just">
              <a:buNone/>
            </a:pPr>
            <a:r>
              <a:rPr lang="en-US" dirty="0"/>
              <a:t>These values then form a new matrix called a pooled feature map. Max pooling works to preserve the main features while also reducing the size of the image. This helps reduce overfitting, which would occur if the CNN is given too much information, especially if that information is not relevant in classifying the image</a:t>
            </a:r>
            <a:r>
              <a:rPr lang="en-US" sz="2400" dirty="0"/>
              <a:t>.</a:t>
            </a:r>
            <a:endParaRPr lang="en-US" sz="2200" dirty="0"/>
          </a:p>
        </p:txBody>
      </p:sp>
      <p:sp>
        <p:nvSpPr>
          <p:cNvPr id="4" name="Date Placeholder 3">
            <a:extLst>
              <a:ext uri="{FF2B5EF4-FFF2-40B4-BE49-F238E27FC236}">
                <a16:creationId xmlns:a16="http://schemas.microsoft.com/office/drawing/2014/main" id="{128FB9D1-8C67-4105-98EF-BEBABFF8A956}"/>
              </a:ext>
            </a:extLst>
          </p:cNvPr>
          <p:cNvSpPr>
            <a:spLocks noGrp="1"/>
          </p:cNvSpPr>
          <p:nvPr>
            <p:ph type="dt" sz="half" idx="10"/>
          </p:nvPr>
        </p:nvSpPr>
        <p:spPr/>
        <p:txBody>
          <a:bodyPr/>
          <a:lstStyle/>
          <a:p>
            <a:fld id="{5088F0AA-37A9-4379-A1FE-B9446E543ED5}" type="datetime1">
              <a:rPr lang="en-US" smtClean="0"/>
              <a:t>9/23/2020</a:t>
            </a:fld>
            <a:endParaRPr lang="en-US" dirty="0"/>
          </a:p>
        </p:txBody>
      </p:sp>
      <p:sp>
        <p:nvSpPr>
          <p:cNvPr id="6" name="Slide Number Placeholder 5">
            <a:extLst>
              <a:ext uri="{FF2B5EF4-FFF2-40B4-BE49-F238E27FC236}">
                <a16:creationId xmlns:a16="http://schemas.microsoft.com/office/drawing/2014/main" id="{602F8BF3-F74D-4D98-842B-34BA35451F50}"/>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5722082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49B9C-536B-4E8F-A4AC-218F323A4B8E}"/>
              </a:ext>
            </a:extLst>
          </p:cNvPr>
          <p:cNvSpPr>
            <a:spLocks noGrp="1"/>
          </p:cNvSpPr>
          <p:nvPr>
            <p:ph idx="1"/>
          </p:nvPr>
        </p:nvSpPr>
        <p:spPr>
          <a:xfrm>
            <a:off x="820286" y="178527"/>
            <a:ext cx="8946541" cy="5299745"/>
          </a:xfrm>
        </p:spPr>
        <p:txBody>
          <a:bodyPr>
            <a:normAutofit/>
          </a:bodyPr>
          <a:lstStyle/>
          <a:p>
            <a:pPr marL="0" indent="0" algn="just">
              <a:buNone/>
            </a:pPr>
            <a:r>
              <a:rPr lang="en-US" sz="2200" dirty="0"/>
              <a:t>Step 3:- </a:t>
            </a:r>
            <a:r>
              <a:rPr lang="en-US" sz="2200" u="sng" dirty="0"/>
              <a:t>Flattening</a:t>
            </a:r>
          </a:p>
          <a:p>
            <a:pPr marL="0" indent="0" algn="just">
              <a:buNone/>
            </a:pPr>
            <a:r>
              <a:rPr lang="en-US" dirty="0"/>
              <a:t>	Once the pooled featured map is obtained, the next step is to flatten it. Flattening involves transforming the entire pooled feature map matrix into a single column which is then fed to the neural network for processing.</a:t>
            </a:r>
          </a:p>
          <a:p>
            <a:pPr marL="0" indent="0" algn="just">
              <a:buNone/>
            </a:pPr>
            <a:endParaRPr lang="en-US" sz="2200" dirty="0"/>
          </a:p>
          <a:p>
            <a:pPr marL="0" indent="0">
              <a:buNone/>
            </a:pPr>
            <a:r>
              <a:rPr lang="en-US" sz="2200" dirty="0"/>
              <a:t>Step 4 :- </a:t>
            </a:r>
            <a:r>
              <a:rPr lang="en-US" sz="2200" u="sng" dirty="0"/>
              <a:t>Full Connection</a:t>
            </a:r>
          </a:p>
          <a:p>
            <a:pPr marL="0" indent="0">
              <a:buNone/>
            </a:pPr>
            <a:r>
              <a:rPr lang="en-US" sz="2200" dirty="0"/>
              <a:t>	</a:t>
            </a:r>
            <a:r>
              <a:rPr lang="en-US" dirty="0"/>
              <a:t>After flattening, the flattened feature map is passed through a neural network. This step is made up of the input layer, the fully connected layer, and the output layer</a:t>
            </a:r>
            <a:r>
              <a:rPr lang="en-US" sz="2400" dirty="0"/>
              <a:t>.</a:t>
            </a:r>
          </a:p>
          <a:p>
            <a:pPr marL="0" indent="0">
              <a:buNone/>
            </a:pPr>
            <a:r>
              <a:rPr lang="en-US" sz="2400" dirty="0"/>
              <a:t>	</a:t>
            </a:r>
            <a:r>
              <a:rPr lang="en-US" dirty="0"/>
              <a:t>The information is passed through the network and the error of prediction is calculated. The error is then backpropagated through the system to improve the prediction.</a:t>
            </a:r>
          </a:p>
        </p:txBody>
      </p:sp>
      <p:sp>
        <p:nvSpPr>
          <p:cNvPr id="4" name="Date Placeholder 3">
            <a:extLst>
              <a:ext uri="{FF2B5EF4-FFF2-40B4-BE49-F238E27FC236}">
                <a16:creationId xmlns:a16="http://schemas.microsoft.com/office/drawing/2014/main" id="{128FB9D1-8C67-4105-98EF-BEBABFF8A956}"/>
              </a:ext>
            </a:extLst>
          </p:cNvPr>
          <p:cNvSpPr>
            <a:spLocks noGrp="1"/>
          </p:cNvSpPr>
          <p:nvPr>
            <p:ph type="dt" sz="half" idx="10"/>
          </p:nvPr>
        </p:nvSpPr>
        <p:spPr/>
        <p:txBody>
          <a:bodyPr/>
          <a:lstStyle/>
          <a:p>
            <a:fld id="{5088F0AA-37A9-4379-A1FE-B9446E543ED5}" type="datetime1">
              <a:rPr lang="en-US" smtClean="0"/>
              <a:t>9/23/2020</a:t>
            </a:fld>
            <a:endParaRPr lang="en-US" dirty="0"/>
          </a:p>
        </p:txBody>
      </p:sp>
      <p:sp>
        <p:nvSpPr>
          <p:cNvPr id="6" name="Slide Number Placeholder 5">
            <a:extLst>
              <a:ext uri="{FF2B5EF4-FFF2-40B4-BE49-F238E27FC236}">
                <a16:creationId xmlns:a16="http://schemas.microsoft.com/office/drawing/2014/main" id="{602F8BF3-F74D-4D98-842B-34BA35451F50}"/>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41676602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32B8-D5B2-4E06-8B80-D32F68711E5A}"/>
              </a:ext>
            </a:extLst>
          </p:cNvPr>
          <p:cNvSpPr>
            <a:spLocks noGrp="1"/>
          </p:cNvSpPr>
          <p:nvPr>
            <p:ph type="title"/>
          </p:nvPr>
        </p:nvSpPr>
        <p:spPr/>
        <p:txBody>
          <a:bodyPr/>
          <a:lstStyle/>
          <a:p>
            <a:pPr algn="just"/>
            <a:r>
              <a:rPr lang="en-US" dirty="0"/>
              <a:t>SYSTEM ARCHITECTURE</a:t>
            </a:r>
          </a:p>
        </p:txBody>
      </p:sp>
      <p:pic>
        <p:nvPicPr>
          <p:cNvPr id="7" name="Content Placeholder 6">
            <a:extLst>
              <a:ext uri="{FF2B5EF4-FFF2-40B4-BE49-F238E27FC236}">
                <a16:creationId xmlns:a16="http://schemas.microsoft.com/office/drawing/2014/main" id="{2582EA91-BA96-4E8F-9934-9AA918B11856}"/>
              </a:ext>
            </a:extLst>
          </p:cNvPr>
          <p:cNvPicPr>
            <a:picLocks noGrp="1" noChangeAspect="1"/>
          </p:cNvPicPr>
          <p:nvPr>
            <p:ph idx="1"/>
          </p:nvPr>
        </p:nvPicPr>
        <p:blipFill>
          <a:blip r:embed="rId2"/>
          <a:stretch>
            <a:fillRect/>
          </a:stretch>
        </p:blipFill>
        <p:spPr>
          <a:xfrm>
            <a:off x="714876" y="2160588"/>
            <a:ext cx="8522285" cy="3881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Date Placeholder 3">
            <a:extLst>
              <a:ext uri="{FF2B5EF4-FFF2-40B4-BE49-F238E27FC236}">
                <a16:creationId xmlns:a16="http://schemas.microsoft.com/office/drawing/2014/main" id="{1692AD04-022F-40BA-87AE-7CFDA774ACCB}"/>
              </a:ext>
            </a:extLst>
          </p:cNvPr>
          <p:cNvSpPr>
            <a:spLocks noGrp="1"/>
          </p:cNvSpPr>
          <p:nvPr>
            <p:ph type="dt" sz="half" idx="10"/>
          </p:nvPr>
        </p:nvSpPr>
        <p:spPr/>
        <p:txBody>
          <a:bodyPr/>
          <a:lstStyle/>
          <a:p>
            <a:fld id="{5E7F81C4-CF72-4561-9CCE-B065305DFE13}" type="datetime1">
              <a:rPr lang="en-US" smtClean="0"/>
              <a:t>9/23/2020</a:t>
            </a:fld>
            <a:endParaRPr lang="en-US" dirty="0"/>
          </a:p>
        </p:txBody>
      </p:sp>
      <p:sp>
        <p:nvSpPr>
          <p:cNvPr id="5" name="Slide Number Placeholder 4">
            <a:extLst>
              <a:ext uri="{FF2B5EF4-FFF2-40B4-BE49-F238E27FC236}">
                <a16:creationId xmlns:a16="http://schemas.microsoft.com/office/drawing/2014/main" id="{894596C0-41E8-447B-87B3-3CC9C171C3CB}"/>
              </a:ext>
            </a:extLst>
          </p:cNvPr>
          <p:cNvSpPr>
            <a:spLocks noGrp="1"/>
          </p:cNvSpPr>
          <p:nvPr>
            <p:ph type="sldNum" sz="quarter" idx="12"/>
          </p:nvPr>
        </p:nvSpPr>
        <p:spPr/>
        <p:txBody>
          <a:bodyPr/>
          <a:lstStyle/>
          <a:p>
            <a:fld id="{D57F1E4F-1CFF-5643-939E-02111984F565}" type="slidenum">
              <a:rPr lang="en-US" smtClean="0"/>
              <a:t>16</a:t>
            </a:fld>
            <a:endParaRPr lang="en-US" dirty="0"/>
          </a:p>
        </p:txBody>
      </p:sp>
      <p:cxnSp>
        <p:nvCxnSpPr>
          <p:cNvPr id="11" name="Connector: Elbow 10">
            <a:extLst>
              <a:ext uri="{FF2B5EF4-FFF2-40B4-BE49-F238E27FC236}">
                <a16:creationId xmlns:a16="http://schemas.microsoft.com/office/drawing/2014/main" id="{E502A144-F3AD-4D26-877C-E3658D6DC5D4}"/>
              </a:ext>
            </a:extLst>
          </p:cNvPr>
          <p:cNvCxnSpPr>
            <a:cxnSpLocks/>
          </p:cNvCxnSpPr>
          <p:nvPr/>
        </p:nvCxnSpPr>
        <p:spPr>
          <a:xfrm>
            <a:off x="2877424" y="3036815"/>
            <a:ext cx="1518407" cy="7089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6F6139A-B8B6-4C41-9F6C-EE1532BAD4F5}"/>
              </a:ext>
            </a:extLst>
          </p:cNvPr>
          <p:cNvCxnSpPr/>
          <p:nvPr/>
        </p:nvCxnSpPr>
        <p:spPr>
          <a:xfrm flipV="1">
            <a:off x="2726422" y="4219662"/>
            <a:ext cx="1669409" cy="5368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4DF52EFC-6DD6-4DC7-9048-6B2FAD95412B}"/>
              </a:ext>
            </a:extLst>
          </p:cNvPr>
          <p:cNvCxnSpPr/>
          <p:nvPr/>
        </p:nvCxnSpPr>
        <p:spPr>
          <a:xfrm rot="10800000" flipV="1">
            <a:off x="6096000" y="2978091"/>
            <a:ext cx="1269534" cy="65434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39D82454-CB0A-413A-A6C4-D73EC8C497CC}"/>
              </a:ext>
            </a:extLst>
          </p:cNvPr>
          <p:cNvCxnSpPr/>
          <p:nvPr/>
        </p:nvCxnSpPr>
        <p:spPr>
          <a:xfrm>
            <a:off x="6096000" y="4219662"/>
            <a:ext cx="1823207" cy="5368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0435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49B5-EB35-46E1-8E57-0AAB7BFE4AE2}"/>
              </a:ext>
            </a:extLst>
          </p:cNvPr>
          <p:cNvSpPr>
            <a:spLocks noGrp="1"/>
          </p:cNvSpPr>
          <p:nvPr>
            <p:ph type="title"/>
          </p:nvPr>
        </p:nvSpPr>
        <p:spPr>
          <a:xfrm>
            <a:off x="645130" y="452718"/>
            <a:ext cx="9404723" cy="1400530"/>
          </a:xfrm>
        </p:spPr>
        <p:txBody>
          <a:bodyPr anchor="ctr" anchorCtr="0"/>
          <a:lstStyle/>
          <a:p>
            <a:pPr algn="just"/>
            <a:r>
              <a:rPr lang="en-US" dirty="0"/>
              <a:t>SYSTEM REQUIREMENTS</a:t>
            </a:r>
          </a:p>
        </p:txBody>
      </p:sp>
      <p:sp>
        <p:nvSpPr>
          <p:cNvPr id="3" name="Content Placeholder 2">
            <a:extLst>
              <a:ext uri="{FF2B5EF4-FFF2-40B4-BE49-F238E27FC236}">
                <a16:creationId xmlns:a16="http://schemas.microsoft.com/office/drawing/2014/main" id="{8AE11147-CCF3-45C3-9246-7A40EB7BA4A0}"/>
              </a:ext>
            </a:extLst>
          </p:cNvPr>
          <p:cNvSpPr>
            <a:spLocks noGrp="1"/>
          </p:cNvSpPr>
          <p:nvPr>
            <p:ph idx="1"/>
          </p:nvPr>
        </p:nvSpPr>
        <p:spPr/>
        <p:txBody>
          <a:bodyPr anchor="ctr" anchorCtr="0">
            <a:normAutofit lnSpcReduction="10000"/>
          </a:bodyPr>
          <a:lstStyle/>
          <a:p>
            <a:pPr algn="just"/>
            <a:r>
              <a:rPr lang="en-US" sz="2400" b="1" u="sng" dirty="0"/>
              <a:t>HARDWARE REQUIREMENTS</a:t>
            </a:r>
          </a:p>
          <a:p>
            <a:pPr marL="0" indent="0" algn="just">
              <a:buNone/>
            </a:pPr>
            <a:endParaRPr lang="en-US" sz="2400" b="1" u="sng" dirty="0"/>
          </a:p>
          <a:p>
            <a:pPr marL="457200" indent="-457200" algn="just">
              <a:buFont typeface="+mj-lt"/>
              <a:buAutoNum type="arabicPeriod"/>
            </a:pPr>
            <a:r>
              <a:rPr lang="en-US" sz="2400" dirty="0"/>
              <a:t>Raspberry Pi</a:t>
            </a:r>
          </a:p>
          <a:p>
            <a:pPr marL="457200" indent="-457200" algn="just">
              <a:buFont typeface="+mj-lt"/>
              <a:buAutoNum type="arabicPeriod"/>
            </a:pPr>
            <a:r>
              <a:rPr lang="en-US" sz="2400" dirty="0"/>
              <a:t>Processor :- Intel i3</a:t>
            </a:r>
          </a:p>
          <a:p>
            <a:pPr marL="457200" indent="-457200" algn="just">
              <a:buFont typeface="+mj-lt"/>
              <a:buAutoNum type="arabicPeriod"/>
            </a:pPr>
            <a:r>
              <a:rPr lang="en-US" sz="2400" dirty="0"/>
              <a:t>RAM :- 4 GB</a:t>
            </a:r>
          </a:p>
          <a:p>
            <a:pPr marL="457200" indent="-457200" algn="just">
              <a:buFont typeface="+mj-lt"/>
              <a:buAutoNum type="arabicPeriod"/>
            </a:pPr>
            <a:r>
              <a:rPr lang="en-US" sz="2400" dirty="0"/>
              <a:t>Hard Disk :- 100 GB</a:t>
            </a:r>
          </a:p>
          <a:p>
            <a:pPr marL="457200" indent="-457200" algn="just">
              <a:buFont typeface="+mj-lt"/>
              <a:buAutoNum type="arabicPeriod"/>
            </a:pPr>
            <a:r>
              <a:rPr lang="en-US" sz="2400" dirty="0"/>
              <a:t>Camera</a:t>
            </a:r>
          </a:p>
          <a:p>
            <a:pPr marL="457200" indent="-457200" algn="just">
              <a:buFont typeface="+mj-lt"/>
              <a:buAutoNum type="arabicPeriod"/>
            </a:pPr>
            <a:r>
              <a:rPr lang="en-US" sz="2400" dirty="0"/>
              <a:t>IR sensors</a:t>
            </a:r>
          </a:p>
        </p:txBody>
      </p:sp>
      <p:sp>
        <p:nvSpPr>
          <p:cNvPr id="4" name="Date Placeholder 3">
            <a:extLst>
              <a:ext uri="{FF2B5EF4-FFF2-40B4-BE49-F238E27FC236}">
                <a16:creationId xmlns:a16="http://schemas.microsoft.com/office/drawing/2014/main" id="{EFCD32A7-12F3-4887-8793-5DD2A5871473}"/>
              </a:ext>
            </a:extLst>
          </p:cNvPr>
          <p:cNvSpPr>
            <a:spLocks noGrp="1"/>
          </p:cNvSpPr>
          <p:nvPr>
            <p:ph type="dt" sz="half" idx="10"/>
          </p:nvPr>
        </p:nvSpPr>
        <p:spPr/>
        <p:txBody>
          <a:bodyPr/>
          <a:lstStyle/>
          <a:p>
            <a:fld id="{3872304C-A265-4DF4-8C7A-A9D7E435B967}" type="datetime1">
              <a:rPr lang="en-US" smtClean="0"/>
              <a:t>9/23/2020</a:t>
            </a:fld>
            <a:endParaRPr lang="en-US" dirty="0"/>
          </a:p>
        </p:txBody>
      </p:sp>
      <p:sp>
        <p:nvSpPr>
          <p:cNvPr id="6" name="Slide Number Placeholder 5">
            <a:extLst>
              <a:ext uri="{FF2B5EF4-FFF2-40B4-BE49-F238E27FC236}">
                <a16:creationId xmlns:a16="http://schemas.microsoft.com/office/drawing/2014/main" id="{0F5A48E2-E76A-45F7-98AA-C37162608A80}"/>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849188580"/>
      </p:ext>
    </p:extLst>
  </p:cSld>
  <p:clrMapOvr>
    <a:masterClrMapping/>
  </p:clrMapOvr>
  <mc:AlternateContent xmlns:mc="http://schemas.openxmlformats.org/markup-compatibility/2006" xmlns:p14="http://schemas.microsoft.com/office/powerpoint/2010/main">
    <mc:Choice Requires="p14">
      <p:transition spd="slow" p14:dur="1600">
        <p14:prism dir="d"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93A57-9B8F-416E-B93C-8E3A22388B4B}"/>
              </a:ext>
            </a:extLst>
          </p:cNvPr>
          <p:cNvSpPr>
            <a:spLocks noGrp="1"/>
          </p:cNvSpPr>
          <p:nvPr>
            <p:ph idx="1"/>
          </p:nvPr>
        </p:nvSpPr>
        <p:spPr>
          <a:xfrm>
            <a:off x="1103312" y="1692191"/>
            <a:ext cx="8946541" cy="4195481"/>
          </a:xfrm>
        </p:spPr>
        <p:txBody>
          <a:bodyPr anchor="ctr" anchorCtr="0">
            <a:normAutofit/>
          </a:bodyPr>
          <a:lstStyle/>
          <a:p>
            <a:pPr algn="just">
              <a:buFont typeface="Century Gothic" panose="020B0502020202020204" pitchFamily="34" charset="0"/>
              <a:buChar char="►"/>
            </a:pPr>
            <a:r>
              <a:rPr lang="en-US" sz="2400" b="1" u="sng" dirty="0"/>
              <a:t>SOFTWARE REQUIREMENTS</a:t>
            </a:r>
          </a:p>
          <a:p>
            <a:pPr marL="0" indent="0">
              <a:buNone/>
            </a:pPr>
            <a:endParaRPr lang="en-US" sz="2400" dirty="0"/>
          </a:p>
          <a:p>
            <a:pPr algn="just">
              <a:buFont typeface="Arial" panose="020B0604020202020204" pitchFamily="34" charset="0"/>
              <a:buChar char="•"/>
            </a:pPr>
            <a:r>
              <a:rPr lang="en-US" dirty="0"/>
              <a:t>Operating System :- 32 Bit or 64 Bit Windows 7 and onwards.</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Coding Language :- Python 3</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IDE :- PyCharm</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Database :- SQLITE</a:t>
            </a:r>
          </a:p>
          <a:p>
            <a:pPr marL="0" indent="0">
              <a:buNone/>
            </a:pPr>
            <a:endParaRPr lang="en-US" dirty="0"/>
          </a:p>
          <a:p>
            <a:pPr>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1AE74722-7C54-49F3-91FC-999DB569A87A}"/>
              </a:ext>
            </a:extLst>
          </p:cNvPr>
          <p:cNvSpPr>
            <a:spLocks noGrp="1"/>
          </p:cNvSpPr>
          <p:nvPr>
            <p:ph type="dt" sz="half" idx="10"/>
          </p:nvPr>
        </p:nvSpPr>
        <p:spPr/>
        <p:txBody>
          <a:bodyPr/>
          <a:lstStyle/>
          <a:p>
            <a:fld id="{343CDD83-3BA9-44D5-BFDB-04DBDAE97CB4}" type="datetime1">
              <a:rPr lang="en-US" smtClean="0"/>
              <a:t>9/23/2020</a:t>
            </a:fld>
            <a:endParaRPr lang="en-US" dirty="0"/>
          </a:p>
        </p:txBody>
      </p:sp>
      <p:sp>
        <p:nvSpPr>
          <p:cNvPr id="5" name="Slide Number Placeholder 4">
            <a:extLst>
              <a:ext uri="{FF2B5EF4-FFF2-40B4-BE49-F238E27FC236}">
                <a16:creationId xmlns:a16="http://schemas.microsoft.com/office/drawing/2014/main" id="{4E8B0C43-2F5B-4A45-AC7B-91226F56AF1F}"/>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813804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7E92-60A7-4DB2-B39E-B9EE386DC92E}"/>
              </a:ext>
            </a:extLst>
          </p:cNvPr>
          <p:cNvSpPr>
            <a:spLocks noGrp="1"/>
          </p:cNvSpPr>
          <p:nvPr>
            <p:ph type="title"/>
          </p:nvPr>
        </p:nvSpPr>
        <p:spPr/>
        <p:txBody>
          <a:bodyPr/>
          <a:lstStyle/>
          <a:p>
            <a:r>
              <a:rPr lang="en-US" dirty="0"/>
              <a:t>Testing</a:t>
            </a:r>
            <a:endParaRPr lang="en-IN" dirty="0"/>
          </a:p>
        </p:txBody>
      </p:sp>
      <p:pic>
        <p:nvPicPr>
          <p:cNvPr id="7" name="Content Placeholder 6" descr="A close up of a sign&#10;&#10;Description automatically generated">
            <a:extLst>
              <a:ext uri="{FF2B5EF4-FFF2-40B4-BE49-F238E27FC236}">
                <a16:creationId xmlns:a16="http://schemas.microsoft.com/office/drawing/2014/main" id="{168C3A28-0183-4508-AEE6-6D73E2ADC43B}"/>
              </a:ext>
            </a:extLst>
          </p:cNvPr>
          <p:cNvPicPr>
            <a:picLocks noGrp="1" noChangeAspect="1"/>
          </p:cNvPicPr>
          <p:nvPr>
            <p:ph idx="1"/>
          </p:nvPr>
        </p:nvPicPr>
        <p:blipFill>
          <a:blip r:embed="rId2"/>
          <a:stretch>
            <a:fillRect/>
          </a:stretch>
        </p:blipFill>
        <p:spPr>
          <a:xfrm>
            <a:off x="1647524" y="1930400"/>
            <a:ext cx="7284808" cy="3881437"/>
          </a:xfrm>
          <a:ln>
            <a:solidFill>
              <a:schemeClr val="accent1"/>
            </a:solidFill>
          </a:ln>
        </p:spPr>
      </p:pic>
      <p:sp>
        <p:nvSpPr>
          <p:cNvPr id="4" name="Date Placeholder 3">
            <a:extLst>
              <a:ext uri="{FF2B5EF4-FFF2-40B4-BE49-F238E27FC236}">
                <a16:creationId xmlns:a16="http://schemas.microsoft.com/office/drawing/2014/main" id="{33802CBB-50E4-4502-97E7-8048FBC40E91}"/>
              </a:ext>
            </a:extLst>
          </p:cNvPr>
          <p:cNvSpPr>
            <a:spLocks noGrp="1"/>
          </p:cNvSpPr>
          <p:nvPr>
            <p:ph type="dt" sz="half" idx="10"/>
          </p:nvPr>
        </p:nvSpPr>
        <p:spPr/>
        <p:txBody>
          <a:bodyPr/>
          <a:lstStyle/>
          <a:p>
            <a:fld id="{B899D952-0753-44D3-8AD8-4D4097CC25C9}" type="datetime1">
              <a:rPr lang="en-US" smtClean="0"/>
              <a:t>9/23/2020</a:t>
            </a:fld>
            <a:endParaRPr lang="en-US" dirty="0"/>
          </a:p>
        </p:txBody>
      </p:sp>
      <p:sp>
        <p:nvSpPr>
          <p:cNvPr id="5" name="Slide Number Placeholder 4">
            <a:extLst>
              <a:ext uri="{FF2B5EF4-FFF2-40B4-BE49-F238E27FC236}">
                <a16:creationId xmlns:a16="http://schemas.microsoft.com/office/drawing/2014/main" id="{66C92038-5A0C-4D08-8689-1D903E615357}"/>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68009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48EF-5628-4DD5-B4D0-C6FCF366686C}"/>
              </a:ext>
            </a:extLst>
          </p:cNvPr>
          <p:cNvSpPr>
            <a:spLocks noGrp="1"/>
          </p:cNvSpPr>
          <p:nvPr>
            <p:ph type="title"/>
          </p:nvPr>
        </p:nvSpPr>
        <p:spPr/>
        <p:txBody>
          <a:bodyPr anchor="ctr"/>
          <a:lstStyle/>
          <a:p>
            <a:pPr algn="just"/>
            <a:r>
              <a:rPr lang="en-US" dirty="0"/>
              <a:t>INTRODUCTION</a:t>
            </a:r>
          </a:p>
        </p:txBody>
      </p:sp>
      <p:sp>
        <p:nvSpPr>
          <p:cNvPr id="3" name="Content Placeholder 2">
            <a:extLst>
              <a:ext uri="{FF2B5EF4-FFF2-40B4-BE49-F238E27FC236}">
                <a16:creationId xmlns:a16="http://schemas.microsoft.com/office/drawing/2014/main" id="{2C7850E2-F798-4E99-B912-52FFF21572AE}"/>
              </a:ext>
            </a:extLst>
          </p:cNvPr>
          <p:cNvSpPr>
            <a:spLocks noGrp="1"/>
          </p:cNvSpPr>
          <p:nvPr>
            <p:ph idx="1"/>
          </p:nvPr>
        </p:nvSpPr>
        <p:spPr/>
        <p:txBody>
          <a:bodyPr anchor="ctr">
            <a:normAutofit/>
          </a:bodyPr>
          <a:lstStyle/>
          <a:p>
            <a:pPr algn="just"/>
            <a:r>
              <a:rPr lang="en-US" dirty="0"/>
              <a:t>Road conditions is a key part for safe and comfortable driving and also for maintaining traffic efficiency in one’s day to day life . It is desirable to have a mechanism by which people can know about the road conditions on the routes on which they wish to travel , in real time . Also understanding conditions of road surface is also very important for road maintenance and asset management . </a:t>
            </a:r>
          </a:p>
          <a:p>
            <a:pPr algn="just"/>
            <a:r>
              <a:rPr lang="en-US" dirty="0"/>
              <a:t>Vehicle assistance will be given to driver , in case if potholes are detected.</a:t>
            </a:r>
          </a:p>
          <a:p>
            <a:pPr algn="just"/>
            <a:r>
              <a:rPr lang="en-US" dirty="0"/>
              <a:t>Assistance includes giving directions to the driver , to move left or right in order to avoid potholes.</a:t>
            </a:r>
          </a:p>
          <a:p>
            <a:pPr algn="just"/>
            <a:r>
              <a:rPr lang="en-US" dirty="0"/>
              <a:t>System will consist of camera and an IR sensor . Camera will be used to detect speed-breaker whereas IR sensor will be used to detect potholes.</a:t>
            </a:r>
          </a:p>
        </p:txBody>
      </p:sp>
      <p:sp>
        <p:nvSpPr>
          <p:cNvPr id="4" name="Date Placeholder 3">
            <a:extLst>
              <a:ext uri="{FF2B5EF4-FFF2-40B4-BE49-F238E27FC236}">
                <a16:creationId xmlns:a16="http://schemas.microsoft.com/office/drawing/2014/main" id="{961CBA93-C958-4708-971A-952CE110081A}"/>
              </a:ext>
            </a:extLst>
          </p:cNvPr>
          <p:cNvSpPr>
            <a:spLocks noGrp="1"/>
          </p:cNvSpPr>
          <p:nvPr>
            <p:ph type="dt" sz="half" idx="10"/>
          </p:nvPr>
        </p:nvSpPr>
        <p:spPr/>
        <p:txBody>
          <a:bodyPr/>
          <a:lstStyle/>
          <a:p>
            <a:fld id="{C79B26E7-A9FF-4465-9ED8-63DEB6B11C0C}" type="datetime1">
              <a:rPr lang="en-US" smtClean="0"/>
              <a:t>9/23/2020</a:t>
            </a:fld>
            <a:endParaRPr lang="en-US" dirty="0"/>
          </a:p>
        </p:txBody>
      </p:sp>
      <p:sp>
        <p:nvSpPr>
          <p:cNvPr id="6" name="Slide Number Placeholder 5">
            <a:extLst>
              <a:ext uri="{FF2B5EF4-FFF2-40B4-BE49-F238E27FC236}">
                <a16:creationId xmlns:a16="http://schemas.microsoft.com/office/drawing/2014/main" id="{8DDA30AF-E80A-4B80-9E7A-486465DA59AD}"/>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0058203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7E6A4-6DB8-4A99-ACDA-869604EA658D}"/>
              </a:ext>
            </a:extLst>
          </p:cNvPr>
          <p:cNvSpPr>
            <a:spLocks noGrp="1"/>
          </p:cNvSpPr>
          <p:nvPr>
            <p:ph type="title"/>
          </p:nvPr>
        </p:nvSpPr>
        <p:spPr/>
        <p:txBody>
          <a:bodyPr/>
          <a:lstStyle/>
          <a:p>
            <a:r>
              <a:rPr lang="en-US" dirty="0"/>
              <a:t>Testing</a:t>
            </a:r>
            <a:endParaRPr lang="en-IN" dirty="0"/>
          </a:p>
        </p:txBody>
      </p:sp>
      <p:sp>
        <p:nvSpPr>
          <p:cNvPr id="4" name="Date Placeholder 3">
            <a:extLst>
              <a:ext uri="{FF2B5EF4-FFF2-40B4-BE49-F238E27FC236}">
                <a16:creationId xmlns:a16="http://schemas.microsoft.com/office/drawing/2014/main" id="{19B4371D-60F8-4629-84D9-46304FCA5660}"/>
              </a:ext>
            </a:extLst>
          </p:cNvPr>
          <p:cNvSpPr>
            <a:spLocks noGrp="1"/>
          </p:cNvSpPr>
          <p:nvPr>
            <p:ph type="dt" sz="half" idx="10"/>
          </p:nvPr>
        </p:nvSpPr>
        <p:spPr/>
        <p:txBody>
          <a:bodyPr/>
          <a:lstStyle/>
          <a:p>
            <a:fld id="{B899D952-0753-44D3-8AD8-4D4097CC25C9}" type="datetime1">
              <a:rPr lang="en-US" smtClean="0"/>
              <a:t>9/23/2020</a:t>
            </a:fld>
            <a:endParaRPr lang="en-US" dirty="0"/>
          </a:p>
        </p:txBody>
      </p:sp>
      <p:sp>
        <p:nvSpPr>
          <p:cNvPr id="5" name="Slide Number Placeholder 4">
            <a:extLst>
              <a:ext uri="{FF2B5EF4-FFF2-40B4-BE49-F238E27FC236}">
                <a16:creationId xmlns:a16="http://schemas.microsoft.com/office/drawing/2014/main" id="{21C84EE3-3F1B-4548-8EEF-FBFA06C49FE0}"/>
              </a:ext>
            </a:extLst>
          </p:cNvPr>
          <p:cNvSpPr>
            <a:spLocks noGrp="1"/>
          </p:cNvSpPr>
          <p:nvPr>
            <p:ph type="sldNum" sz="quarter" idx="12"/>
          </p:nvPr>
        </p:nvSpPr>
        <p:spPr/>
        <p:txBody>
          <a:bodyPr/>
          <a:lstStyle/>
          <a:p>
            <a:fld id="{D57F1E4F-1CFF-5643-939E-02111984F565}" type="slidenum">
              <a:rPr lang="en-US" smtClean="0"/>
              <a:t>20</a:t>
            </a:fld>
            <a:endParaRPr lang="en-US" dirty="0"/>
          </a:p>
        </p:txBody>
      </p:sp>
      <p:pic>
        <p:nvPicPr>
          <p:cNvPr id="13" name="Content Placeholder 12" descr="A close up of a sign&#10;&#10;Description automatically generated">
            <a:extLst>
              <a:ext uri="{FF2B5EF4-FFF2-40B4-BE49-F238E27FC236}">
                <a16:creationId xmlns:a16="http://schemas.microsoft.com/office/drawing/2014/main" id="{73975D3A-4200-4648-A053-CD552088723E}"/>
              </a:ext>
            </a:extLst>
          </p:cNvPr>
          <p:cNvPicPr>
            <a:picLocks noGrp="1" noChangeAspect="1"/>
          </p:cNvPicPr>
          <p:nvPr>
            <p:ph idx="1"/>
          </p:nvPr>
        </p:nvPicPr>
        <p:blipFill>
          <a:blip r:embed="rId2"/>
          <a:stretch>
            <a:fillRect/>
          </a:stretch>
        </p:blipFill>
        <p:spPr>
          <a:xfrm>
            <a:off x="1333615" y="2160588"/>
            <a:ext cx="7284808" cy="3881437"/>
          </a:xfrm>
        </p:spPr>
      </p:pic>
    </p:spTree>
    <p:extLst>
      <p:ext uri="{BB962C8B-B14F-4D97-AF65-F5344CB8AC3E}">
        <p14:creationId xmlns:p14="http://schemas.microsoft.com/office/powerpoint/2010/main" val="2324997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6DB58-4A9A-41ED-830B-EEF5A82F3B14}"/>
              </a:ext>
            </a:extLst>
          </p:cNvPr>
          <p:cNvSpPr>
            <a:spLocks noGrp="1"/>
          </p:cNvSpPr>
          <p:nvPr>
            <p:ph type="title"/>
          </p:nvPr>
        </p:nvSpPr>
        <p:spPr/>
        <p:txBody>
          <a:bodyPr anchor="ctr" anchorCtr="0"/>
          <a:lstStyle/>
          <a:p>
            <a:pPr algn="just"/>
            <a:r>
              <a:rPr lang="en-US" dirty="0"/>
              <a:t>CONCLUSION</a:t>
            </a:r>
          </a:p>
        </p:txBody>
      </p:sp>
      <p:sp>
        <p:nvSpPr>
          <p:cNvPr id="3" name="Content Placeholder 2">
            <a:extLst>
              <a:ext uri="{FF2B5EF4-FFF2-40B4-BE49-F238E27FC236}">
                <a16:creationId xmlns:a16="http://schemas.microsoft.com/office/drawing/2014/main" id="{3818A49B-9937-4AD5-A0F1-64BFD2A34E70}"/>
              </a:ext>
            </a:extLst>
          </p:cNvPr>
          <p:cNvSpPr>
            <a:spLocks noGrp="1"/>
          </p:cNvSpPr>
          <p:nvPr>
            <p:ph idx="1"/>
          </p:nvPr>
        </p:nvSpPr>
        <p:spPr>
          <a:xfrm>
            <a:off x="1103312" y="2052918"/>
            <a:ext cx="8946541" cy="2808331"/>
          </a:xfrm>
        </p:spPr>
        <p:txBody>
          <a:bodyPr anchor="t" anchorCtr="1">
            <a:normAutofit/>
          </a:bodyPr>
          <a:lstStyle/>
          <a:p>
            <a:pPr algn="just"/>
            <a:r>
              <a:rPr lang="en-US" dirty="0"/>
              <a:t>According to the real time road conditions evaluation, the abnormal road condition can be detected and saved in traffic center . The drivers of the vehicles will be made aware of the upcoming bad road conditions to manage their driving behaviors for improving driving safety , comfort and efficiency .Traffic congestion due to worst road conditions will reduce drastically . The road conditions will improve thus making one’s journey safe and comfortable.</a:t>
            </a:r>
          </a:p>
          <a:p>
            <a:pPr marL="0" indent="0">
              <a:buNone/>
            </a:pPr>
            <a:endParaRPr lang="en-US" dirty="0"/>
          </a:p>
        </p:txBody>
      </p:sp>
      <p:sp>
        <p:nvSpPr>
          <p:cNvPr id="4" name="Date Placeholder 3">
            <a:extLst>
              <a:ext uri="{FF2B5EF4-FFF2-40B4-BE49-F238E27FC236}">
                <a16:creationId xmlns:a16="http://schemas.microsoft.com/office/drawing/2014/main" id="{786E5226-53AA-42B9-BB27-C4CD1ADC8AE2}"/>
              </a:ext>
            </a:extLst>
          </p:cNvPr>
          <p:cNvSpPr>
            <a:spLocks noGrp="1"/>
          </p:cNvSpPr>
          <p:nvPr>
            <p:ph type="dt" sz="half" idx="10"/>
          </p:nvPr>
        </p:nvSpPr>
        <p:spPr/>
        <p:txBody>
          <a:bodyPr/>
          <a:lstStyle/>
          <a:p>
            <a:fld id="{B60ED572-F798-4346-9C14-13E682B0D79D}" type="datetime1">
              <a:rPr lang="en-US" smtClean="0"/>
              <a:t>9/23/2020</a:t>
            </a:fld>
            <a:endParaRPr lang="en-US" dirty="0"/>
          </a:p>
        </p:txBody>
      </p:sp>
      <p:sp>
        <p:nvSpPr>
          <p:cNvPr id="6" name="Slide Number Placeholder 5">
            <a:extLst>
              <a:ext uri="{FF2B5EF4-FFF2-40B4-BE49-F238E27FC236}">
                <a16:creationId xmlns:a16="http://schemas.microsoft.com/office/drawing/2014/main" id="{777E261A-886D-471C-A7B7-0F2F8396F8EB}"/>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1708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3A64-1360-413D-A04C-D0337F8DCCF8}"/>
              </a:ext>
            </a:extLst>
          </p:cNvPr>
          <p:cNvSpPr>
            <a:spLocks noGrp="1"/>
          </p:cNvSpPr>
          <p:nvPr>
            <p:ph type="title"/>
          </p:nvPr>
        </p:nvSpPr>
        <p:spPr>
          <a:xfrm>
            <a:off x="646111" y="452718"/>
            <a:ext cx="9404723" cy="738664"/>
          </a:xfrm>
        </p:spPr>
        <p:txBody>
          <a:bodyPr anchor="ctr" anchorCtr="0">
            <a:spAutoFit/>
          </a:bodyPr>
          <a:lstStyle/>
          <a:p>
            <a:pPr algn="just"/>
            <a:r>
              <a:rPr lang="en-US" dirty="0"/>
              <a:t>FUTURE SCOPE</a:t>
            </a:r>
          </a:p>
        </p:txBody>
      </p:sp>
      <p:sp>
        <p:nvSpPr>
          <p:cNvPr id="3" name="Content Placeholder 2">
            <a:extLst>
              <a:ext uri="{FF2B5EF4-FFF2-40B4-BE49-F238E27FC236}">
                <a16:creationId xmlns:a16="http://schemas.microsoft.com/office/drawing/2014/main" id="{14635082-DCBA-4CCB-AB18-13025219D51E}"/>
              </a:ext>
            </a:extLst>
          </p:cNvPr>
          <p:cNvSpPr>
            <a:spLocks noGrp="1"/>
          </p:cNvSpPr>
          <p:nvPr>
            <p:ph idx="1"/>
          </p:nvPr>
        </p:nvSpPr>
        <p:spPr>
          <a:xfrm>
            <a:off x="1103312" y="2052918"/>
            <a:ext cx="8946541" cy="2537744"/>
          </a:xfrm>
        </p:spPr>
        <p:txBody>
          <a:bodyPr anchor="t" anchorCtr="1">
            <a:normAutofit/>
          </a:bodyPr>
          <a:lstStyle/>
          <a:p>
            <a:pPr algn="just"/>
            <a:r>
              <a:rPr lang="en-US" dirty="0"/>
              <a:t>The system can be made useful as a part of smart city campaign. </a:t>
            </a:r>
          </a:p>
          <a:p>
            <a:pPr algn="just"/>
            <a:r>
              <a:rPr lang="en-US" dirty="0"/>
              <a:t>Also, by applying machine learning techniques in classifying data can help the system to adapt to changing factors like nature of the road and vehicle type the users use. And the data collected can be sent to the government officials </a:t>
            </a:r>
            <a:r>
              <a:rPr lang="en-IN" dirty="0"/>
              <a:t>and help them in choosing the right person for the job.</a:t>
            </a:r>
            <a:endParaRPr lang="en-US" dirty="0"/>
          </a:p>
        </p:txBody>
      </p:sp>
      <p:sp>
        <p:nvSpPr>
          <p:cNvPr id="4" name="Date Placeholder 3">
            <a:extLst>
              <a:ext uri="{FF2B5EF4-FFF2-40B4-BE49-F238E27FC236}">
                <a16:creationId xmlns:a16="http://schemas.microsoft.com/office/drawing/2014/main" id="{7091429D-7EB5-443A-B432-63B116A009AF}"/>
              </a:ext>
            </a:extLst>
          </p:cNvPr>
          <p:cNvSpPr>
            <a:spLocks noGrp="1"/>
          </p:cNvSpPr>
          <p:nvPr>
            <p:ph type="dt" sz="half" idx="10"/>
          </p:nvPr>
        </p:nvSpPr>
        <p:spPr/>
        <p:txBody>
          <a:bodyPr/>
          <a:lstStyle/>
          <a:p>
            <a:fld id="{DAD57324-E467-443F-8E41-D5A19447BCC3}" type="datetime1">
              <a:rPr lang="en-US" smtClean="0"/>
              <a:t>9/23/2020</a:t>
            </a:fld>
            <a:endParaRPr lang="en-US" dirty="0"/>
          </a:p>
        </p:txBody>
      </p:sp>
      <p:sp>
        <p:nvSpPr>
          <p:cNvPr id="6" name="Slide Number Placeholder 5">
            <a:extLst>
              <a:ext uri="{FF2B5EF4-FFF2-40B4-BE49-F238E27FC236}">
                <a16:creationId xmlns:a16="http://schemas.microsoft.com/office/drawing/2014/main" id="{55E959BD-F42D-457F-A966-B7B10C3B6EF2}"/>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2219877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9D87-2997-43B8-A427-5556BE544183}"/>
              </a:ext>
            </a:extLst>
          </p:cNvPr>
          <p:cNvSpPr>
            <a:spLocks noGrp="1"/>
          </p:cNvSpPr>
          <p:nvPr>
            <p:ph type="title"/>
          </p:nvPr>
        </p:nvSpPr>
        <p:spPr>
          <a:xfrm>
            <a:off x="646111" y="531043"/>
            <a:ext cx="9404723" cy="738664"/>
          </a:xfrm>
        </p:spPr>
        <p:txBody>
          <a:bodyPr anchor="ctr" anchorCtr="0">
            <a:spAutoFit/>
          </a:bodyPr>
          <a:lstStyle/>
          <a:p>
            <a:pPr algn="just"/>
            <a:r>
              <a:rPr lang="en-US" dirty="0"/>
              <a:t>REFERENCES</a:t>
            </a:r>
          </a:p>
        </p:txBody>
      </p:sp>
      <p:sp>
        <p:nvSpPr>
          <p:cNvPr id="3" name="Content Placeholder 2">
            <a:extLst>
              <a:ext uri="{FF2B5EF4-FFF2-40B4-BE49-F238E27FC236}">
                <a16:creationId xmlns:a16="http://schemas.microsoft.com/office/drawing/2014/main" id="{3A03A220-D747-48CE-B73B-71B253A6F6AD}"/>
              </a:ext>
            </a:extLst>
          </p:cNvPr>
          <p:cNvSpPr>
            <a:spLocks noGrp="1"/>
          </p:cNvSpPr>
          <p:nvPr>
            <p:ph idx="1"/>
          </p:nvPr>
        </p:nvSpPr>
        <p:spPr>
          <a:xfrm>
            <a:off x="646111" y="1331259"/>
            <a:ext cx="8946541" cy="4195481"/>
          </a:xfrm>
        </p:spPr>
        <p:txBody>
          <a:bodyPr anchor="t" anchorCtr="1">
            <a:normAutofit/>
          </a:bodyPr>
          <a:lstStyle/>
          <a:p>
            <a:pPr marL="457200" indent="-457200" algn="just">
              <a:buFont typeface="+mj-lt"/>
              <a:buAutoNum type="arabicPeriod"/>
            </a:pPr>
            <a:r>
              <a:rPr lang="en-US" dirty="0"/>
              <a:t>Rui </a:t>
            </a:r>
            <a:r>
              <a:rPr lang="en-US" dirty="0" err="1"/>
              <a:t>Fan,Umar</a:t>
            </a:r>
            <a:r>
              <a:rPr lang="en-US" dirty="0"/>
              <a:t> </a:t>
            </a:r>
            <a:r>
              <a:rPr lang="en-US" dirty="0" err="1"/>
              <a:t>Ozgunalp,Brett</a:t>
            </a:r>
            <a:r>
              <a:rPr lang="en-US" dirty="0"/>
              <a:t> </a:t>
            </a:r>
            <a:r>
              <a:rPr lang="en-US" dirty="0" err="1"/>
              <a:t>Hosking,Ming</a:t>
            </a:r>
            <a:r>
              <a:rPr lang="en-US" dirty="0"/>
              <a:t> </a:t>
            </a:r>
            <a:r>
              <a:rPr lang="en-US" dirty="0" err="1"/>
              <a:t>Liu,Ioannis</a:t>
            </a:r>
            <a:r>
              <a:rPr lang="en-US" dirty="0"/>
              <a:t> Pitas.” Pothole Detection Based On Disparity Transformation And Road Surface Modelling.”IEEE-2019</a:t>
            </a:r>
          </a:p>
          <a:p>
            <a:pPr marL="457200" indent="-457200" algn="just">
              <a:buFont typeface="+mj-lt"/>
              <a:buAutoNum type="arabicPeriod"/>
            </a:pPr>
            <a:r>
              <a:rPr lang="en-US" dirty="0"/>
              <a:t>Kwang </a:t>
            </a:r>
            <a:r>
              <a:rPr lang="en-US" dirty="0" err="1"/>
              <a:t>Eun</a:t>
            </a:r>
            <a:r>
              <a:rPr lang="en-US" dirty="0"/>
              <a:t> </a:t>
            </a:r>
            <a:r>
              <a:rPr lang="en-US" dirty="0" err="1"/>
              <a:t>An,Sung</a:t>
            </a:r>
            <a:r>
              <a:rPr lang="en-US" dirty="0"/>
              <a:t> Won Lee,Seung-Ki </a:t>
            </a:r>
            <a:r>
              <a:rPr lang="en-US" dirty="0" err="1"/>
              <a:t>Ryu,Dongmahn</a:t>
            </a:r>
            <a:r>
              <a:rPr lang="en-US" dirty="0"/>
              <a:t> </a:t>
            </a:r>
            <a:r>
              <a:rPr lang="en-US" dirty="0" err="1"/>
              <a:t>Seo</a:t>
            </a:r>
            <a:r>
              <a:rPr lang="en-US" dirty="0"/>
              <a:t>,” Detecting A Pothole Using Deep Convolutional Neural Network Models For An Adaptive Shock Observing In A Vehicle Driving.”-2018</a:t>
            </a:r>
          </a:p>
          <a:p>
            <a:pPr marL="457200" indent="-457200" algn="just">
              <a:buFont typeface="+mj-lt"/>
              <a:buAutoNum type="arabicPeriod"/>
            </a:pPr>
            <a:r>
              <a:rPr lang="en-US" dirty="0" err="1"/>
              <a:t>Manjusha</a:t>
            </a:r>
            <a:r>
              <a:rPr lang="en-US" dirty="0"/>
              <a:t> </a:t>
            </a:r>
            <a:r>
              <a:rPr lang="en-US" dirty="0" err="1"/>
              <a:t>Ghadge,Dheeraj</a:t>
            </a:r>
            <a:r>
              <a:rPr lang="en-US" dirty="0"/>
              <a:t> </a:t>
            </a:r>
            <a:r>
              <a:rPr lang="en-US" dirty="0" err="1"/>
              <a:t>pandey,Dhananjay</a:t>
            </a:r>
            <a:r>
              <a:rPr lang="en-US" dirty="0"/>
              <a:t> </a:t>
            </a:r>
            <a:r>
              <a:rPr lang="en-US" dirty="0" err="1"/>
              <a:t>Kalbande</a:t>
            </a:r>
            <a:r>
              <a:rPr lang="en-US" dirty="0"/>
              <a:t>,”Machine Learning Approach For </a:t>
            </a:r>
            <a:r>
              <a:rPr lang="en-US" dirty="0" err="1"/>
              <a:t>Prediciting</a:t>
            </a:r>
            <a:r>
              <a:rPr lang="en-US" dirty="0"/>
              <a:t> Bumps On Road.”-2018</a:t>
            </a:r>
          </a:p>
          <a:p>
            <a:pPr marL="457200" indent="-457200" algn="just">
              <a:buFont typeface="+mj-lt"/>
              <a:buAutoNum type="arabicPeriod"/>
            </a:pPr>
            <a:r>
              <a:rPr lang="en-US" dirty="0" err="1"/>
              <a:t>Karmel,Adhithiyan,Senthil</a:t>
            </a:r>
            <a:r>
              <a:rPr lang="en-US" dirty="0"/>
              <a:t> </a:t>
            </a:r>
            <a:r>
              <a:rPr lang="en-US" dirty="0" err="1"/>
              <a:t>Kumar,”Machine</a:t>
            </a:r>
            <a:r>
              <a:rPr lang="en-US" dirty="0"/>
              <a:t> Learning Based Approach For Pothole Detection.”-2016</a:t>
            </a:r>
          </a:p>
          <a:p>
            <a:pPr marL="457200" indent="-457200" algn="just">
              <a:buFont typeface="+mj-lt"/>
              <a:buAutoNum type="arabicPeriod"/>
            </a:pPr>
            <a:r>
              <a:rPr lang="en-US" dirty="0"/>
              <a:t> Sudarshan S </a:t>
            </a:r>
            <a:r>
              <a:rPr lang="en-US" dirty="0" err="1"/>
              <a:t>Rode,Shonil</a:t>
            </a:r>
            <a:r>
              <a:rPr lang="en-US" dirty="0"/>
              <a:t> </a:t>
            </a:r>
            <a:r>
              <a:rPr lang="en-US" dirty="0" err="1"/>
              <a:t>Vijay,Prakhar</a:t>
            </a:r>
            <a:r>
              <a:rPr lang="en-US" dirty="0"/>
              <a:t> </a:t>
            </a:r>
            <a:r>
              <a:rPr lang="en-US" dirty="0" err="1"/>
              <a:t>Goyal,Purushottam</a:t>
            </a:r>
            <a:r>
              <a:rPr lang="en-US" dirty="0"/>
              <a:t> </a:t>
            </a:r>
            <a:r>
              <a:rPr lang="en-US" dirty="0" err="1"/>
              <a:t>Kulkarni,Kavi</a:t>
            </a:r>
            <a:r>
              <a:rPr lang="en-US" dirty="0"/>
              <a:t> </a:t>
            </a:r>
            <a:r>
              <a:rPr lang="en-US" dirty="0" err="1"/>
              <a:t>Arya,”Pothole</a:t>
            </a:r>
            <a:r>
              <a:rPr lang="en-US" dirty="0"/>
              <a:t> Detection And Warning </a:t>
            </a:r>
            <a:r>
              <a:rPr lang="en-US" dirty="0" err="1"/>
              <a:t>System:Infrastructure</a:t>
            </a:r>
            <a:r>
              <a:rPr lang="en-US" dirty="0"/>
              <a:t> Support And System Design”-2015</a:t>
            </a:r>
          </a:p>
          <a:p>
            <a:pPr marL="0" indent="0" algn="just">
              <a:buNone/>
            </a:pPr>
            <a:endParaRPr lang="en-US" dirty="0"/>
          </a:p>
          <a:p>
            <a:pPr marL="0" indent="0" algn="just">
              <a:buNone/>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p:txBody>
      </p:sp>
      <p:sp>
        <p:nvSpPr>
          <p:cNvPr id="4" name="Date Placeholder 3">
            <a:extLst>
              <a:ext uri="{FF2B5EF4-FFF2-40B4-BE49-F238E27FC236}">
                <a16:creationId xmlns:a16="http://schemas.microsoft.com/office/drawing/2014/main" id="{8823413F-7268-43C4-8D8C-BBA2CCF2C788}"/>
              </a:ext>
            </a:extLst>
          </p:cNvPr>
          <p:cNvSpPr>
            <a:spLocks noGrp="1"/>
          </p:cNvSpPr>
          <p:nvPr>
            <p:ph type="dt" sz="half" idx="10"/>
          </p:nvPr>
        </p:nvSpPr>
        <p:spPr/>
        <p:txBody>
          <a:bodyPr/>
          <a:lstStyle/>
          <a:p>
            <a:fld id="{B13A72B9-6506-4664-BCBF-A4107930B2AE}" type="datetime1">
              <a:rPr lang="en-US" smtClean="0"/>
              <a:t>9/23/2020</a:t>
            </a:fld>
            <a:endParaRPr lang="en-US" dirty="0"/>
          </a:p>
        </p:txBody>
      </p:sp>
      <p:sp>
        <p:nvSpPr>
          <p:cNvPr id="6" name="Slide Number Placeholder 5">
            <a:extLst>
              <a:ext uri="{FF2B5EF4-FFF2-40B4-BE49-F238E27FC236}">
                <a16:creationId xmlns:a16="http://schemas.microsoft.com/office/drawing/2014/main" id="{D2FF740C-BD72-4B24-B36E-919097F7E5A3}"/>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5300280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8D2DEF-CC12-4146-AAE0-58C55E94A963}"/>
              </a:ext>
            </a:extLst>
          </p:cNvPr>
          <p:cNvSpPr>
            <a:spLocks noGrp="1"/>
          </p:cNvSpPr>
          <p:nvPr>
            <p:ph idx="1"/>
          </p:nvPr>
        </p:nvSpPr>
        <p:spPr>
          <a:xfrm>
            <a:off x="931862" y="602196"/>
            <a:ext cx="8946541" cy="4578990"/>
          </a:xfrm>
        </p:spPr>
        <p:txBody>
          <a:bodyPr anchor="t" anchorCtr="1">
            <a:normAutofit/>
          </a:bodyPr>
          <a:lstStyle/>
          <a:p>
            <a:pPr marL="457200" indent="-457200" algn="just">
              <a:buFont typeface="+mj-lt"/>
              <a:buAutoNum type="arabicPeriod" startAt="6"/>
            </a:pPr>
            <a:r>
              <a:rPr lang="en-US" dirty="0"/>
              <a:t>Shambhu Hegde, Harish V. </a:t>
            </a:r>
            <a:r>
              <a:rPr lang="en-US" dirty="0" err="1"/>
              <a:t>Mekali</a:t>
            </a:r>
            <a:r>
              <a:rPr lang="en-US" dirty="0"/>
              <a:t>, </a:t>
            </a:r>
            <a:r>
              <a:rPr lang="en-US" dirty="0" err="1"/>
              <a:t>Golla</a:t>
            </a:r>
            <a:r>
              <a:rPr lang="en-US" dirty="0"/>
              <a:t> </a:t>
            </a:r>
            <a:r>
              <a:rPr lang="en-US" dirty="0" err="1"/>
              <a:t>Varaprasad</a:t>
            </a:r>
            <a:r>
              <a:rPr lang="en-US" dirty="0"/>
              <a:t>,” Pothole Detection and Inter Vehicular Communication.” </a:t>
            </a:r>
          </a:p>
          <a:p>
            <a:pPr marL="457200" indent="-457200" algn="just">
              <a:buFont typeface="+mj-lt"/>
              <a:buAutoNum type="arabicPeriod" startAt="6"/>
            </a:pPr>
            <a:r>
              <a:rPr lang="en-US" dirty="0"/>
              <a:t>S </a:t>
            </a:r>
            <a:r>
              <a:rPr lang="en-US" dirty="0" err="1"/>
              <a:t>Gayathri,Mamatha</a:t>
            </a:r>
            <a:r>
              <a:rPr lang="en-US" dirty="0"/>
              <a:t> </a:t>
            </a:r>
            <a:r>
              <a:rPr lang="en-US" dirty="0" err="1"/>
              <a:t>RG,Manasa</a:t>
            </a:r>
            <a:r>
              <a:rPr lang="en-US" dirty="0"/>
              <a:t> </a:t>
            </a:r>
            <a:r>
              <a:rPr lang="en-US" dirty="0" err="1"/>
              <a:t>B,Menita</a:t>
            </a:r>
            <a:r>
              <a:rPr lang="en-US" dirty="0"/>
              <a:t> </a:t>
            </a:r>
            <a:r>
              <a:rPr lang="en-US" dirty="0" err="1"/>
              <a:t>Patil,Sanjana</a:t>
            </a:r>
            <a:r>
              <a:rPr lang="en-US" dirty="0"/>
              <a:t> BM,” Automatic Pothole Detection System.”</a:t>
            </a:r>
          </a:p>
          <a:p>
            <a:pPr marL="457200" indent="-457200" algn="just">
              <a:buFont typeface="+mj-lt"/>
              <a:buAutoNum type="arabicPeriod" startAt="8"/>
            </a:pPr>
            <a:r>
              <a:rPr lang="en-US" dirty="0" err="1"/>
              <a:t>ArtisMednis,GirtsStrazdins,ReinholdsZviedris,GeorgijsKanonirs</a:t>
            </a:r>
            <a:r>
              <a:rPr lang="en-US" dirty="0"/>
              <a:t>, Leo </a:t>
            </a:r>
            <a:r>
              <a:rPr lang="en-US" dirty="0" err="1"/>
              <a:t>Selavo</a:t>
            </a:r>
            <a:r>
              <a:rPr lang="en-US" dirty="0"/>
              <a:t>,"Real Time Pothole Detection using python.</a:t>
            </a:r>
          </a:p>
          <a:p>
            <a:pPr marL="457200" indent="-457200" algn="just">
              <a:buFont typeface="+mj-lt"/>
              <a:buAutoNum type="arabicPeriod" startAt="8"/>
            </a:pPr>
            <a:r>
              <a:rPr lang="en-US" dirty="0" err="1"/>
              <a:t>AniketKulkarni,NitishMhalgi,SagarGurnani,Dr</a:t>
            </a:r>
            <a:r>
              <a:rPr lang="en-US" dirty="0"/>
              <a:t>. </a:t>
            </a:r>
            <a:r>
              <a:rPr lang="en-US" dirty="0" err="1"/>
              <a:t>NupurGiri</a:t>
            </a:r>
            <a:r>
              <a:rPr lang="en-US" dirty="0"/>
              <a:t>,"Pothole Detection System using Machine Learning on </a:t>
            </a:r>
            <a:r>
              <a:rPr lang="en-US" dirty="0" err="1"/>
              <a:t>Android",V.E.S</a:t>
            </a:r>
            <a:r>
              <a:rPr lang="en-US" dirty="0"/>
              <a:t>. Institute of Technology, Mumbai-74 .</a:t>
            </a:r>
          </a:p>
          <a:p>
            <a:pPr marL="457200" indent="-457200" algn="just">
              <a:buFont typeface="+mj-lt"/>
              <a:buAutoNum type="arabicPeriod" startAt="8"/>
            </a:pPr>
            <a:r>
              <a:rPr lang="en-US" dirty="0" err="1"/>
              <a:t>Syuan</a:t>
            </a:r>
            <a:r>
              <a:rPr lang="en-US" dirty="0"/>
              <a:t>-Yi Chen1, Annie Shih2 and Chun-Yi </a:t>
            </a:r>
            <a:r>
              <a:rPr lang="en-US" dirty="0" err="1"/>
              <a:t>Hsiao,"Road</a:t>
            </a:r>
            <a:r>
              <a:rPr lang="en-US" dirty="0"/>
              <a:t> condition Detection Device Using IR Sensing Module and python", International Conference on Consumer Electronics-Taiwan (ICCE-TW).-2008</a:t>
            </a:r>
          </a:p>
          <a:p>
            <a:pPr marL="457200" indent="-457200" algn="just">
              <a:buFont typeface="+mj-lt"/>
              <a:buAutoNum type="arabicPeriod" startAt="8"/>
            </a:pPr>
            <a:endParaRPr lang="en-US" dirty="0"/>
          </a:p>
          <a:p>
            <a:pPr marL="457200" indent="-457200" algn="just">
              <a:buFont typeface="+mj-lt"/>
              <a:buAutoNum type="arabicPeriod" startAt="8"/>
            </a:pPr>
            <a:endParaRPr lang="en-US" dirty="0"/>
          </a:p>
        </p:txBody>
      </p:sp>
      <p:sp>
        <p:nvSpPr>
          <p:cNvPr id="4" name="Date Placeholder 3">
            <a:extLst>
              <a:ext uri="{FF2B5EF4-FFF2-40B4-BE49-F238E27FC236}">
                <a16:creationId xmlns:a16="http://schemas.microsoft.com/office/drawing/2014/main" id="{008B8FB8-2ACF-476A-87FA-8B05853ADF29}"/>
              </a:ext>
            </a:extLst>
          </p:cNvPr>
          <p:cNvSpPr>
            <a:spLocks noGrp="1"/>
          </p:cNvSpPr>
          <p:nvPr>
            <p:ph type="dt" sz="half" idx="10"/>
          </p:nvPr>
        </p:nvSpPr>
        <p:spPr/>
        <p:txBody>
          <a:bodyPr/>
          <a:lstStyle/>
          <a:p>
            <a:fld id="{5E7F81C4-CF72-4561-9CCE-B065305DFE13}" type="datetime1">
              <a:rPr lang="en-US" smtClean="0"/>
              <a:t>9/23/2020</a:t>
            </a:fld>
            <a:endParaRPr lang="en-US" dirty="0"/>
          </a:p>
        </p:txBody>
      </p:sp>
      <p:sp>
        <p:nvSpPr>
          <p:cNvPr id="5" name="Slide Number Placeholder 4">
            <a:extLst>
              <a:ext uri="{FF2B5EF4-FFF2-40B4-BE49-F238E27FC236}">
                <a16:creationId xmlns:a16="http://schemas.microsoft.com/office/drawing/2014/main" id="{94709215-420B-43FC-8271-3E7A1FA3378E}"/>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291132219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5E2D-1555-4E9E-A67D-14694A308B9E}"/>
              </a:ext>
            </a:extLst>
          </p:cNvPr>
          <p:cNvSpPr>
            <a:spLocks noGrp="1"/>
          </p:cNvSpPr>
          <p:nvPr>
            <p:ph type="title"/>
          </p:nvPr>
        </p:nvSpPr>
        <p:spPr/>
        <p:txBody>
          <a:bodyPr/>
          <a:lstStyle/>
          <a:p>
            <a:r>
              <a:rPr lang="en-US" dirty="0"/>
              <a:t>Publication Details</a:t>
            </a:r>
            <a:endParaRPr lang="en-IN" dirty="0"/>
          </a:p>
        </p:txBody>
      </p:sp>
      <p:sp>
        <p:nvSpPr>
          <p:cNvPr id="4" name="Date Placeholder 3">
            <a:extLst>
              <a:ext uri="{FF2B5EF4-FFF2-40B4-BE49-F238E27FC236}">
                <a16:creationId xmlns:a16="http://schemas.microsoft.com/office/drawing/2014/main" id="{6D456FD9-BC33-4029-93F0-5917F8EB9767}"/>
              </a:ext>
            </a:extLst>
          </p:cNvPr>
          <p:cNvSpPr>
            <a:spLocks noGrp="1"/>
          </p:cNvSpPr>
          <p:nvPr>
            <p:ph type="dt" sz="half" idx="10"/>
          </p:nvPr>
        </p:nvSpPr>
        <p:spPr/>
        <p:txBody>
          <a:bodyPr/>
          <a:lstStyle/>
          <a:p>
            <a:fld id="{5E7F81C4-CF72-4561-9CCE-B065305DFE13}" type="datetime1">
              <a:rPr lang="en-US" smtClean="0"/>
              <a:t>9/23/2020</a:t>
            </a:fld>
            <a:endParaRPr lang="en-US" dirty="0"/>
          </a:p>
        </p:txBody>
      </p:sp>
      <p:sp>
        <p:nvSpPr>
          <p:cNvPr id="5" name="Slide Number Placeholder 4">
            <a:extLst>
              <a:ext uri="{FF2B5EF4-FFF2-40B4-BE49-F238E27FC236}">
                <a16:creationId xmlns:a16="http://schemas.microsoft.com/office/drawing/2014/main" id="{94D88873-CA51-476B-B1CE-DA2D8E26EBCA}"/>
              </a:ext>
            </a:extLst>
          </p:cNvPr>
          <p:cNvSpPr>
            <a:spLocks noGrp="1"/>
          </p:cNvSpPr>
          <p:nvPr>
            <p:ph type="sldNum" sz="quarter" idx="12"/>
          </p:nvPr>
        </p:nvSpPr>
        <p:spPr/>
        <p:txBody>
          <a:bodyPr/>
          <a:lstStyle/>
          <a:p>
            <a:fld id="{D57F1E4F-1CFF-5643-939E-02111984F565}" type="slidenum">
              <a:rPr lang="en-US" smtClean="0"/>
              <a:t>25</a:t>
            </a:fld>
            <a:endParaRPr lang="en-US" dirty="0"/>
          </a:p>
        </p:txBody>
      </p:sp>
      <p:sp>
        <p:nvSpPr>
          <p:cNvPr id="6" name="Content Placeholder 5">
            <a:extLst>
              <a:ext uri="{FF2B5EF4-FFF2-40B4-BE49-F238E27FC236}">
                <a16:creationId xmlns:a16="http://schemas.microsoft.com/office/drawing/2014/main" id="{4649C78E-904E-4713-A6F5-6D39D6F3899B}"/>
              </a:ext>
            </a:extLst>
          </p:cNvPr>
          <p:cNvSpPr>
            <a:spLocks noGrp="1"/>
          </p:cNvSpPr>
          <p:nvPr>
            <p:ph idx="1"/>
          </p:nvPr>
        </p:nvSpPr>
        <p:spPr>
          <a:xfrm>
            <a:off x="677334" y="2160589"/>
            <a:ext cx="9038166" cy="4087811"/>
          </a:xfrm>
        </p:spPr>
        <p:txBody>
          <a:bodyPr>
            <a:normAutofit fontScale="92500" lnSpcReduction="10000"/>
          </a:bodyPr>
          <a:lstStyle/>
          <a:p>
            <a:r>
              <a:rPr lang="en-US" dirty="0"/>
              <a:t>Journal Name : International Journal Of Advance Scientific Research and Engineering </a:t>
            </a:r>
          </a:p>
          <a:p>
            <a:endParaRPr lang="en-IN" dirty="0"/>
          </a:p>
          <a:p>
            <a:r>
              <a:rPr lang="en-IN" dirty="0"/>
              <a:t>Paper Name : A Survey on Pothole detection and IT’s Avoidance Using Machine </a:t>
            </a:r>
          </a:p>
          <a:p>
            <a:pPr marL="0" indent="0">
              <a:buNone/>
            </a:pPr>
            <a:r>
              <a:rPr lang="en-IN" dirty="0"/>
              <a:t>     Learning</a:t>
            </a:r>
          </a:p>
          <a:p>
            <a:r>
              <a:rPr lang="en-IN" dirty="0"/>
              <a:t>ISSN :              2456-0774 </a:t>
            </a:r>
            <a:endParaRPr lang="en-US"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7217214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34EB-1EE2-4921-BDCB-3AE09F166720}"/>
              </a:ext>
            </a:extLst>
          </p:cNvPr>
          <p:cNvSpPr>
            <a:spLocks noGrp="1"/>
          </p:cNvSpPr>
          <p:nvPr>
            <p:ph type="title"/>
          </p:nvPr>
        </p:nvSpPr>
        <p:spPr/>
        <p:txBody>
          <a:bodyPr/>
          <a:lstStyle/>
          <a:p>
            <a:r>
              <a:rPr lang="en-US" dirty="0"/>
              <a:t>Publication Details</a:t>
            </a:r>
            <a:endParaRPr lang="en-IN" dirty="0"/>
          </a:p>
        </p:txBody>
      </p:sp>
      <p:sp>
        <p:nvSpPr>
          <p:cNvPr id="3" name="Content Placeholder 2">
            <a:extLst>
              <a:ext uri="{FF2B5EF4-FFF2-40B4-BE49-F238E27FC236}">
                <a16:creationId xmlns:a16="http://schemas.microsoft.com/office/drawing/2014/main" id="{4E9F6334-2A89-42E9-9FBD-9420A8EF2391}"/>
              </a:ext>
            </a:extLst>
          </p:cNvPr>
          <p:cNvSpPr>
            <a:spLocks noGrp="1"/>
          </p:cNvSpPr>
          <p:nvPr>
            <p:ph idx="1"/>
          </p:nvPr>
        </p:nvSpPr>
        <p:spPr/>
        <p:txBody>
          <a:bodyPr/>
          <a:lstStyle/>
          <a:p>
            <a:r>
              <a:rPr lang="en-US" dirty="0"/>
              <a:t>Journal Name : Open Access International Journal Of Science and Engineering</a:t>
            </a:r>
          </a:p>
          <a:p>
            <a:endParaRPr lang="en-IN" dirty="0"/>
          </a:p>
          <a:p>
            <a:r>
              <a:rPr lang="en-IN" dirty="0"/>
              <a:t>Paper Name : Pothole Detection And IT’S AVOIDANCE</a:t>
            </a:r>
          </a:p>
          <a:p>
            <a:pPr marL="0" indent="0">
              <a:buNone/>
            </a:pPr>
            <a:endParaRPr lang="en-IN" dirty="0"/>
          </a:p>
          <a:p>
            <a:r>
              <a:rPr lang="en-IN" dirty="0"/>
              <a:t>ISSN :              2456-3293</a:t>
            </a:r>
          </a:p>
        </p:txBody>
      </p:sp>
      <p:sp>
        <p:nvSpPr>
          <p:cNvPr id="4" name="Date Placeholder 3">
            <a:extLst>
              <a:ext uri="{FF2B5EF4-FFF2-40B4-BE49-F238E27FC236}">
                <a16:creationId xmlns:a16="http://schemas.microsoft.com/office/drawing/2014/main" id="{B974A5B8-CCBF-413F-B6ED-AD30EC4051D8}"/>
              </a:ext>
            </a:extLst>
          </p:cNvPr>
          <p:cNvSpPr>
            <a:spLocks noGrp="1"/>
          </p:cNvSpPr>
          <p:nvPr>
            <p:ph type="dt" sz="half" idx="10"/>
          </p:nvPr>
        </p:nvSpPr>
        <p:spPr/>
        <p:txBody>
          <a:bodyPr/>
          <a:lstStyle/>
          <a:p>
            <a:fld id="{B899D952-0753-44D3-8AD8-4D4097CC25C9}" type="datetime1">
              <a:rPr lang="en-US" smtClean="0"/>
              <a:t>9/23/2020</a:t>
            </a:fld>
            <a:endParaRPr lang="en-US" dirty="0"/>
          </a:p>
        </p:txBody>
      </p:sp>
      <p:sp>
        <p:nvSpPr>
          <p:cNvPr id="5" name="Slide Number Placeholder 4">
            <a:extLst>
              <a:ext uri="{FF2B5EF4-FFF2-40B4-BE49-F238E27FC236}">
                <a16:creationId xmlns:a16="http://schemas.microsoft.com/office/drawing/2014/main" id="{F13A36ED-FF0E-478A-9341-4338432DD56C}"/>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136720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C22CD-9A2C-476D-93A8-7D972D35DEDF}"/>
              </a:ext>
            </a:extLst>
          </p:cNvPr>
          <p:cNvSpPr>
            <a:spLocks noGrp="1"/>
          </p:cNvSpPr>
          <p:nvPr>
            <p:ph type="title"/>
          </p:nvPr>
        </p:nvSpPr>
        <p:spPr>
          <a:xfrm>
            <a:off x="897559" y="238125"/>
            <a:ext cx="10396882" cy="1151965"/>
          </a:xfrm>
        </p:spPr>
        <p:txBody>
          <a:bodyPr/>
          <a:lstStyle/>
          <a:p>
            <a:r>
              <a:rPr lang="en-US" dirty="0"/>
              <a:t>LINKS</a:t>
            </a:r>
          </a:p>
        </p:txBody>
      </p:sp>
      <p:sp>
        <p:nvSpPr>
          <p:cNvPr id="3" name="Content Placeholder 2">
            <a:extLst>
              <a:ext uri="{FF2B5EF4-FFF2-40B4-BE49-F238E27FC236}">
                <a16:creationId xmlns:a16="http://schemas.microsoft.com/office/drawing/2014/main" id="{31DAB694-BEC5-4E28-8B2E-AF13BE67CDCB}"/>
              </a:ext>
            </a:extLst>
          </p:cNvPr>
          <p:cNvSpPr>
            <a:spLocks noGrp="1"/>
          </p:cNvSpPr>
          <p:nvPr>
            <p:ph idx="1"/>
          </p:nvPr>
        </p:nvSpPr>
        <p:spPr>
          <a:xfrm>
            <a:off x="897559" y="2520596"/>
            <a:ext cx="10396883" cy="3311189"/>
          </a:xfrm>
        </p:spPr>
        <p:txBody>
          <a:bodyPr>
            <a:normAutofit fontScale="92500" lnSpcReduction="10000"/>
          </a:bodyPr>
          <a:lstStyle/>
          <a:p>
            <a:r>
              <a:rPr lang="en-US" u="sng" dirty="0"/>
              <a:t>DOCUMENTS:</a:t>
            </a:r>
            <a:endParaRPr lang="es-ES" u="sng" dirty="0">
              <a:hlinkClick r:id="rId2" action="ppaction://hlinkfile"/>
            </a:endParaRPr>
          </a:p>
          <a:p>
            <a:r>
              <a:rPr lang="es-ES" dirty="0">
                <a:hlinkClick r:id="rId2" action="ppaction://hlinkfile"/>
              </a:rPr>
              <a:t>Idea Matrix Final - </a:t>
            </a:r>
            <a:r>
              <a:rPr lang="es-ES" dirty="0" err="1">
                <a:hlinkClick r:id="rId2" action="ppaction://hlinkfile"/>
              </a:rPr>
              <a:t>for</a:t>
            </a:r>
            <a:r>
              <a:rPr lang="es-ES" dirty="0">
                <a:hlinkClick r:id="rId2" action="ppaction://hlinkfile"/>
              </a:rPr>
              <a:t> merge.docx</a:t>
            </a:r>
            <a:endParaRPr lang="es-ES" dirty="0"/>
          </a:p>
          <a:p>
            <a:r>
              <a:rPr lang="en-US" dirty="0">
                <a:hlinkClick r:id="rId3" action="ppaction://hlinkfile"/>
              </a:rPr>
              <a:t>SRS Final.docx</a:t>
            </a:r>
            <a:endParaRPr lang="en-US" dirty="0"/>
          </a:p>
          <a:p>
            <a:pPr marL="0" indent="0">
              <a:buNone/>
            </a:pPr>
            <a:endParaRPr lang="en-US" dirty="0"/>
          </a:p>
          <a:p>
            <a:r>
              <a:rPr lang="en-US" u="sng" dirty="0"/>
              <a:t>DIAGRAMS:</a:t>
            </a:r>
          </a:p>
          <a:p>
            <a:r>
              <a:rPr lang="en-US" dirty="0">
                <a:hlinkClick r:id="rId4" action="ppaction://hlinkfile"/>
              </a:rPr>
              <a:t>PNGSSS\UseCaseDiagram1.png</a:t>
            </a:r>
            <a:endParaRPr lang="en-US" dirty="0"/>
          </a:p>
          <a:p>
            <a:r>
              <a:rPr lang="en-US" dirty="0">
                <a:hlinkClick r:id="rId5" action="ppaction://hlinkfile"/>
              </a:rPr>
              <a:t>PNGSSS\SequenceDiagram1.png</a:t>
            </a:r>
            <a:endParaRPr lang="en-US" dirty="0"/>
          </a:p>
          <a:p>
            <a:r>
              <a:rPr lang="en-US" dirty="0">
                <a:hlinkClick r:id="rId6" action="ppaction://hlinkfile"/>
              </a:rPr>
              <a:t>PNGSSS\ClassDiagram12.png</a:t>
            </a:r>
            <a:endParaRPr lang="en-US" dirty="0"/>
          </a:p>
          <a:p>
            <a:r>
              <a:rPr lang="en-US" dirty="0">
                <a:hlinkClick r:id="rId7" action="ppaction://hlinkfile"/>
              </a:rPr>
              <a:t>PNGSSS\ActivityDiagram12.png</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C7D737A1-5022-4636-BB12-D0490799865C}"/>
              </a:ext>
            </a:extLst>
          </p:cNvPr>
          <p:cNvSpPr>
            <a:spLocks noGrp="1"/>
          </p:cNvSpPr>
          <p:nvPr>
            <p:ph type="dt" sz="half" idx="10"/>
          </p:nvPr>
        </p:nvSpPr>
        <p:spPr/>
        <p:txBody>
          <a:bodyPr/>
          <a:lstStyle/>
          <a:p>
            <a:fld id="{5E7F81C4-CF72-4561-9CCE-B065305DFE13}" type="datetime1">
              <a:rPr lang="en-US" smtClean="0"/>
              <a:t>9/23/2020</a:t>
            </a:fld>
            <a:endParaRPr lang="en-US" dirty="0"/>
          </a:p>
        </p:txBody>
      </p:sp>
      <p:sp>
        <p:nvSpPr>
          <p:cNvPr id="5" name="Slide Number Placeholder 4">
            <a:extLst>
              <a:ext uri="{FF2B5EF4-FFF2-40B4-BE49-F238E27FC236}">
                <a16:creationId xmlns:a16="http://schemas.microsoft.com/office/drawing/2014/main" id="{F7765D1B-365E-4AAC-B86A-ABA74D61E3AB}"/>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094236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48EF-5628-4DD5-B4D0-C6FCF366686C}"/>
              </a:ext>
            </a:extLst>
          </p:cNvPr>
          <p:cNvSpPr>
            <a:spLocks noGrp="1"/>
          </p:cNvSpPr>
          <p:nvPr>
            <p:ph type="title"/>
          </p:nvPr>
        </p:nvSpPr>
        <p:spPr>
          <a:noFill/>
          <a:effectLst>
            <a:glow rad="139700">
              <a:schemeClr val="accent1">
                <a:alpha val="40000"/>
              </a:schemeClr>
            </a:glow>
          </a:effectLst>
        </p:spPr>
        <p:txBody>
          <a:bodyPr anchor="ctr"/>
          <a:lstStyle/>
          <a:p>
            <a:pPr algn="just"/>
            <a:r>
              <a:rPr lang="en-US" dirty="0"/>
              <a:t>PROBLEM STATEMENT</a:t>
            </a:r>
          </a:p>
        </p:txBody>
      </p:sp>
      <p:sp>
        <p:nvSpPr>
          <p:cNvPr id="3" name="Content Placeholder 2">
            <a:extLst>
              <a:ext uri="{FF2B5EF4-FFF2-40B4-BE49-F238E27FC236}">
                <a16:creationId xmlns:a16="http://schemas.microsoft.com/office/drawing/2014/main" id="{2C7850E2-F798-4E99-B912-52FFF21572AE}"/>
              </a:ext>
            </a:extLst>
          </p:cNvPr>
          <p:cNvSpPr>
            <a:spLocks noGrp="1"/>
          </p:cNvSpPr>
          <p:nvPr>
            <p:ph idx="1"/>
          </p:nvPr>
        </p:nvSpPr>
        <p:spPr/>
        <p:txBody>
          <a:bodyPr/>
          <a:lstStyle/>
          <a:p>
            <a:pPr algn="just"/>
            <a:r>
              <a:rPr lang="en-US" dirty="0"/>
              <a:t>Detection of  road anomalies such as potholes, bump, steep shoulders and objects on the road. Therefore, proposing a system by which people can know road conditions in the routes on which they wish to travel in real time. </a:t>
            </a:r>
          </a:p>
        </p:txBody>
      </p:sp>
      <p:sp>
        <p:nvSpPr>
          <p:cNvPr id="4" name="Date Placeholder 3">
            <a:extLst>
              <a:ext uri="{FF2B5EF4-FFF2-40B4-BE49-F238E27FC236}">
                <a16:creationId xmlns:a16="http://schemas.microsoft.com/office/drawing/2014/main" id="{2501EAA3-5775-43E1-A353-6AB5DE9CBD7F}"/>
              </a:ext>
            </a:extLst>
          </p:cNvPr>
          <p:cNvSpPr>
            <a:spLocks noGrp="1"/>
          </p:cNvSpPr>
          <p:nvPr>
            <p:ph type="dt" sz="half" idx="10"/>
          </p:nvPr>
        </p:nvSpPr>
        <p:spPr/>
        <p:txBody>
          <a:bodyPr/>
          <a:lstStyle/>
          <a:p>
            <a:fld id="{90FF14E5-A460-4207-B520-02081CA90005}" type="datetime1">
              <a:rPr lang="en-US" smtClean="0"/>
              <a:t>9/23/2020</a:t>
            </a:fld>
            <a:endParaRPr lang="en-US" dirty="0"/>
          </a:p>
        </p:txBody>
      </p:sp>
      <p:sp>
        <p:nvSpPr>
          <p:cNvPr id="6" name="Slide Number Placeholder 5">
            <a:extLst>
              <a:ext uri="{FF2B5EF4-FFF2-40B4-BE49-F238E27FC236}">
                <a16:creationId xmlns:a16="http://schemas.microsoft.com/office/drawing/2014/main" id="{D6CA8E44-E182-42DC-B2D1-6CBF2228A86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69729305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48EF-5628-4DD5-B4D0-C6FCF366686C}"/>
              </a:ext>
            </a:extLst>
          </p:cNvPr>
          <p:cNvSpPr>
            <a:spLocks noGrp="1"/>
          </p:cNvSpPr>
          <p:nvPr>
            <p:ph type="title"/>
          </p:nvPr>
        </p:nvSpPr>
        <p:spPr/>
        <p:txBody>
          <a:bodyPr/>
          <a:lstStyle/>
          <a:p>
            <a:pPr algn="just"/>
            <a:r>
              <a:rPr lang="en-US" dirty="0"/>
              <a:t>OBJECTIVES</a:t>
            </a:r>
          </a:p>
        </p:txBody>
      </p:sp>
      <p:sp>
        <p:nvSpPr>
          <p:cNvPr id="3" name="Content Placeholder 2">
            <a:extLst>
              <a:ext uri="{FF2B5EF4-FFF2-40B4-BE49-F238E27FC236}">
                <a16:creationId xmlns:a16="http://schemas.microsoft.com/office/drawing/2014/main" id="{2C7850E2-F798-4E99-B912-52FFF21572AE}"/>
              </a:ext>
            </a:extLst>
          </p:cNvPr>
          <p:cNvSpPr>
            <a:spLocks noGrp="1"/>
          </p:cNvSpPr>
          <p:nvPr>
            <p:ph idx="1"/>
          </p:nvPr>
        </p:nvSpPr>
        <p:spPr/>
        <p:txBody>
          <a:bodyPr anchor="t" anchorCtr="0"/>
          <a:lstStyle/>
          <a:p>
            <a:pPr algn="just"/>
            <a:r>
              <a:rPr lang="en-US" dirty="0"/>
              <a:t>Drivers will be made aware of the further road anomalies such as potholes , so they can change their driving behaviors, ensuring the safety of the passengers and of the vehicle  itself.</a:t>
            </a:r>
          </a:p>
          <a:p>
            <a:pPr algn="just"/>
            <a:r>
              <a:rPr lang="en-US" dirty="0"/>
              <a:t>This system can also be used to avoid traffic jams , accidents thus, improving the  experience of one’s journey and making drives hassle-free.</a:t>
            </a:r>
          </a:p>
          <a:p>
            <a:pPr algn="just"/>
            <a:r>
              <a:rPr lang="en-US" dirty="0"/>
              <a:t>This system can also be used to prioritize the road re-construction.</a:t>
            </a:r>
          </a:p>
        </p:txBody>
      </p:sp>
      <p:sp>
        <p:nvSpPr>
          <p:cNvPr id="4" name="Date Placeholder 3">
            <a:extLst>
              <a:ext uri="{FF2B5EF4-FFF2-40B4-BE49-F238E27FC236}">
                <a16:creationId xmlns:a16="http://schemas.microsoft.com/office/drawing/2014/main" id="{DBE57688-2822-45EF-96CA-DA97143564C5}"/>
              </a:ext>
            </a:extLst>
          </p:cNvPr>
          <p:cNvSpPr>
            <a:spLocks noGrp="1"/>
          </p:cNvSpPr>
          <p:nvPr>
            <p:ph type="dt" sz="half" idx="10"/>
          </p:nvPr>
        </p:nvSpPr>
        <p:spPr/>
        <p:txBody>
          <a:bodyPr/>
          <a:lstStyle/>
          <a:p>
            <a:fld id="{06DE22F4-07B7-49A7-B3D0-C2E1DE5EA5A5}" type="datetime1">
              <a:rPr lang="en-US" smtClean="0"/>
              <a:t>9/23/2020</a:t>
            </a:fld>
            <a:endParaRPr lang="en-US" dirty="0"/>
          </a:p>
        </p:txBody>
      </p:sp>
      <p:sp>
        <p:nvSpPr>
          <p:cNvPr id="6" name="Slide Number Placeholder 5">
            <a:extLst>
              <a:ext uri="{FF2B5EF4-FFF2-40B4-BE49-F238E27FC236}">
                <a16:creationId xmlns:a16="http://schemas.microsoft.com/office/drawing/2014/main" id="{2A1B1674-1E92-49EC-99E3-A0B29E3BE40F}"/>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25159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3A71-5D1B-4099-BD7E-758C1E4594C4}"/>
              </a:ext>
            </a:extLst>
          </p:cNvPr>
          <p:cNvSpPr>
            <a:spLocks noGrp="1"/>
          </p:cNvSpPr>
          <p:nvPr>
            <p:ph type="title"/>
          </p:nvPr>
        </p:nvSpPr>
        <p:spPr/>
        <p:txBody>
          <a:bodyPr/>
          <a:lstStyle/>
          <a:p>
            <a:pPr algn="just"/>
            <a:r>
              <a:rPr lang="en-US" dirty="0"/>
              <a:t>PROPOSED SYSTEM</a:t>
            </a:r>
          </a:p>
        </p:txBody>
      </p:sp>
      <p:sp>
        <p:nvSpPr>
          <p:cNvPr id="3" name="Content Placeholder 2">
            <a:extLst>
              <a:ext uri="{FF2B5EF4-FFF2-40B4-BE49-F238E27FC236}">
                <a16:creationId xmlns:a16="http://schemas.microsoft.com/office/drawing/2014/main" id="{7D2DDD9E-943B-4EB7-BF7E-8F7A42C3C99F}"/>
              </a:ext>
            </a:extLst>
          </p:cNvPr>
          <p:cNvSpPr>
            <a:spLocks noGrp="1"/>
          </p:cNvSpPr>
          <p:nvPr>
            <p:ph idx="1"/>
          </p:nvPr>
        </p:nvSpPr>
        <p:spPr>
          <a:xfrm>
            <a:off x="1103312" y="2052918"/>
            <a:ext cx="8946541" cy="2460359"/>
          </a:xfrm>
        </p:spPr>
        <p:txBody>
          <a:bodyPr/>
          <a:lstStyle/>
          <a:p>
            <a:pPr algn="just"/>
            <a:r>
              <a:rPr lang="en-US" dirty="0"/>
              <a:t>In this system there is an IR based sensing module and IR based user interface. The low-cost modules are placed on the vehicles so its efficient for users as they don't have to install an external sensing function when they get on or off the vehicles. Vehicles positioning on GPS with information includes latitudinal and longitudinal data.</a:t>
            </a:r>
          </a:p>
          <a:p>
            <a:pPr marL="0" indent="0">
              <a:buNone/>
            </a:pPr>
            <a:endParaRPr lang="en-US" dirty="0"/>
          </a:p>
        </p:txBody>
      </p:sp>
      <p:sp>
        <p:nvSpPr>
          <p:cNvPr id="4" name="Date Placeholder 3">
            <a:extLst>
              <a:ext uri="{FF2B5EF4-FFF2-40B4-BE49-F238E27FC236}">
                <a16:creationId xmlns:a16="http://schemas.microsoft.com/office/drawing/2014/main" id="{A0A9C29F-626F-4592-865A-302555FC48AB}"/>
              </a:ext>
            </a:extLst>
          </p:cNvPr>
          <p:cNvSpPr>
            <a:spLocks noGrp="1"/>
          </p:cNvSpPr>
          <p:nvPr>
            <p:ph type="dt" sz="half" idx="10"/>
          </p:nvPr>
        </p:nvSpPr>
        <p:spPr/>
        <p:txBody>
          <a:bodyPr/>
          <a:lstStyle/>
          <a:p>
            <a:fld id="{DAE93A81-42C4-4FC8-9383-F852EF817794}" type="datetime1">
              <a:rPr lang="en-US" smtClean="0"/>
              <a:t>9/23/2020</a:t>
            </a:fld>
            <a:endParaRPr lang="en-US" dirty="0"/>
          </a:p>
        </p:txBody>
      </p:sp>
      <p:sp>
        <p:nvSpPr>
          <p:cNvPr id="6" name="Slide Number Placeholder 5">
            <a:extLst>
              <a:ext uri="{FF2B5EF4-FFF2-40B4-BE49-F238E27FC236}">
                <a16:creationId xmlns:a16="http://schemas.microsoft.com/office/drawing/2014/main" id="{ECB6D697-E5E5-4FB6-9702-913E2359B517}"/>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42921163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B1C3-CC9B-4708-AB8B-285B4C3694ED}"/>
              </a:ext>
            </a:extLst>
          </p:cNvPr>
          <p:cNvSpPr>
            <a:spLocks noGrp="1"/>
          </p:cNvSpPr>
          <p:nvPr>
            <p:ph type="title"/>
          </p:nvPr>
        </p:nvSpPr>
        <p:spPr/>
        <p:txBody>
          <a:bodyPr/>
          <a:lstStyle/>
          <a:p>
            <a:pPr algn="just"/>
            <a:r>
              <a:rPr lang="en-US" dirty="0"/>
              <a:t> MOTIVATION</a:t>
            </a:r>
          </a:p>
        </p:txBody>
      </p:sp>
      <p:sp>
        <p:nvSpPr>
          <p:cNvPr id="3" name="Content Placeholder 2">
            <a:extLst>
              <a:ext uri="{FF2B5EF4-FFF2-40B4-BE49-F238E27FC236}">
                <a16:creationId xmlns:a16="http://schemas.microsoft.com/office/drawing/2014/main" id="{81A8103D-035D-472D-91F8-73E1281E3140}"/>
              </a:ext>
            </a:extLst>
          </p:cNvPr>
          <p:cNvSpPr>
            <a:spLocks noGrp="1"/>
          </p:cNvSpPr>
          <p:nvPr>
            <p:ph idx="1"/>
          </p:nvPr>
        </p:nvSpPr>
        <p:spPr/>
        <p:txBody>
          <a:bodyPr>
            <a:normAutofit/>
          </a:bodyPr>
          <a:lstStyle/>
          <a:p>
            <a:pPr algn="just"/>
            <a:r>
              <a:rPr lang="en-US" dirty="0"/>
              <a:t>This year’s prolonged monsoon deteriorated the condition of roads causing a tremendous increase in the number of potholes , resulting a gradual increase in death toll.</a:t>
            </a:r>
          </a:p>
          <a:p>
            <a:r>
              <a:rPr lang="en-US" dirty="0"/>
              <a:t>While different factors contribute to vehicle crashes, driver behavior is considered to be the leading cause of around 95% percent of all accidents. More recent data has identified inattention, including distraction, “looked but did not see” and falling asleep at the wheel as the primary cause of accidents, accounting for at least 25% of the crashes. </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21A10345-6C33-448E-A6D1-A1D070EF1DDF}"/>
              </a:ext>
            </a:extLst>
          </p:cNvPr>
          <p:cNvSpPr>
            <a:spLocks noGrp="1"/>
          </p:cNvSpPr>
          <p:nvPr>
            <p:ph type="dt" sz="half" idx="10"/>
          </p:nvPr>
        </p:nvSpPr>
        <p:spPr/>
        <p:txBody>
          <a:bodyPr/>
          <a:lstStyle/>
          <a:p>
            <a:fld id="{525CE76A-BDA5-40D0-9B60-E80DE21A83FA}" type="datetime1">
              <a:rPr lang="en-US" smtClean="0"/>
              <a:t>9/23/2020</a:t>
            </a:fld>
            <a:endParaRPr lang="en-US" dirty="0"/>
          </a:p>
        </p:txBody>
      </p:sp>
      <p:sp>
        <p:nvSpPr>
          <p:cNvPr id="6" name="Slide Number Placeholder 5">
            <a:extLst>
              <a:ext uri="{FF2B5EF4-FFF2-40B4-BE49-F238E27FC236}">
                <a16:creationId xmlns:a16="http://schemas.microsoft.com/office/drawing/2014/main" id="{1535627F-BB20-43F3-BABE-A8003D980D62}"/>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23569217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7746-3A4F-4423-AE9E-0F9014DE268B}"/>
              </a:ext>
            </a:extLst>
          </p:cNvPr>
          <p:cNvSpPr>
            <a:spLocks noGrp="1"/>
          </p:cNvSpPr>
          <p:nvPr>
            <p:ph type="title"/>
          </p:nvPr>
        </p:nvSpPr>
        <p:spPr>
          <a:xfrm>
            <a:off x="685800" y="171450"/>
            <a:ext cx="10396882" cy="1151965"/>
          </a:xfrm>
        </p:spPr>
        <p:txBody>
          <a:bodyPr/>
          <a:lstStyle/>
          <a:p>
            <a:pPr algn="just"/>
            <a:r>
              <a:rPr lang="en-US" dirty="0"/>
              <a:t>LITERATURE SURVEY</a:t>
            </a:r>
          </a:p>
        </p:txBody>
      </p:sp>
      <p:graphicFrame>
        <p:nvGraphicFramePr>
          <p:cNvPr id="15" name="Table 15">
            <a:extLst>
              <a:ext uri="{FF2B5EF4-FFF2-40B4-BE49-F238E27FC236}">
                <a16:creationId xmlns:a16="http://schemas.microsoft.com/office/drawing/2014/main" id="{0783E4BC-47BA-4C9C-9B1D-8FC41BCEB96B}"/>
              </a:ext>
            </a:extLst>
          </p:cNvPr>
          <p:cNvGraphicFramePr>
            <a:graphicFrameLocks noGrp="1"/>
          </p:cNvGraphicFramePr>
          <p:nvPr>
            <p:ph idx="1"/>
            <p:extLst>
              <p:ext uri="{D42A27DB-BD31-4B8C-83A1-F6EECF244321}">
                <p14:modId xmlns:p14="http://schemas.microsoft.com/office/powerpoint/2010/main" val="2332793559"/>
              </p:ext>
            </p:extLst>
          </p:nvPr>
        </p:nvGraphicFramePr>
        <p:xfrm>
          <a:off x="619126" y="1247775"/>
          <a:ext cx="10639989" cy="4340691"/>
        </p:xfrm>
        <a:graphic>
          <a:graphicData uri="http://schemas.openxmlformats.org/drawingml/2006/table">
            <a:tbl>
              <a:tblPr firstRow="1" bandRow="1">
                <a:tableStyleId>{5C22544A-7EE6-4342-B048-85BDC9FD1C3A}</a:tableStyleId>
              </a:tblPr>
              <a:tblGrid>
                <a:gridCol w="633304">
                  <a:extLst>
                    <a:ext uri="{9D8B030D-6E8A-4147-A177-3AD203B41FA5}">
                      <a16:colId xmlns:a16="http://schemas.microsoft.com/office/drawing/2014/main" val="2448477260"/>
                    </a:ext>
                  </a:extLst>
                </a:gridCol>
                <a:gridCol w="1353537">
                  <a:extLst>
                    <a:ext uri="{9D8B030D-6E8A-4147-A177-3AD203B41FA5}">
                      <a16:colId xmlns:a16="http://schemas.microsoft.com/office/drawing/2014/main" val="127669549"/>
                    </a:ext>
                  </a:extLst>
                </a:gridCol>
                <a:gridCol w="1814743">
                  <a:extLst>
                    <a:ext uri="{9D8B030D-6E8A-4147-A177-3AD203B41FA5}">
                      <a16:colId xmlns:a16="http://schemas.microsoft.com/office/drawing/2014/main" val="4096182756"/>
                    </a:ext>
                  </a:extLst>
                </a:gridCol>
                <a:gridCol w="1784664">
                  <a:extLst>
                    <a:ext uri="{9D8B030D-6E8A-4147-A177-3AD203B41FA5}">
                      <a16:colId xmlns:a16="http://schemas.microsoft.com/office/drawing/2014/main" val="3154276178"/>
                    </a:ext>
                  </a:extLst>
                </a:gridCol>
                <a:gridCol w="2867493">
                  <a:extLst>
                    <a:ext uri="{9D8B030D-6E8A-4147-A177-3AD203B41FA5}">
                      <a16:colId xmlns:a16="http://schemas.microsoft.com/office/drawing/2014/main" val="3674964995"/>
                    </a:ext>
                  </a:extLst>
                </a:gridCol>
                <a:gridCol w="2186248">
                  <a:extLst>
                    <a:ext uri="{9D8B030D-6E8A-4147-A177-3AD203B41FA5}">
                      <a16:colId xmlns:a16="http://schemas.microsoft.com/office/drawing/2014/main" val="1700211910"/>
                    </a:ext>
                  </a:extLst>
                </a:gridCol>
              </a:tblGrid>
              <a:tr h="666003">
                <a:tc>
                  <a:txBody>
                    <a:bodyPr/>
                    <a:lstStyle/>
                    <a:p>
                      <a:pPr algn="just"/>
                      <a:r>
                        <a:rPr lang="en-US" dirty="0"/>
                        <a:t>Sr No.</a:t>
                      </a:r>
                    </a:p>
                  </a:txBody>
                  <a:tcPr marL="106252" marR="106252"/>
                </a:tc>
                <a:tc>
                  <a:txBody>
                    <a:bodyPr/>
                    <a:lstStyle/>
                    <a:p>
                      <a:pPr algn="just"/>
                      <a:r>
                        <a:rPr lang="en-US" dirty="0"/>
                        <a:t>Year of publication</a:t>
                      </a:r>
                    </a:p>
                  </a:txBody>
                  <a:tcPr marL="106252" marR="106252"/>
                </a:tc>
                <a:tc>
                  <a:txBody>
                    <a:bodyPr/>
                    <a:lstStyle/>
                    <a:p>
                      <a:pPr algn="just"/>
                      <a:r>
                        <a:rPr lang="en-US" dirty="0"/>
                        <a:t>Title</a:t>
                      </a:r>
                    </a:p>
                  </a:txBody>
                  <a:tcPr marL="106252" marR="106252"/>
                </a:tc>
                <a:tc>
                  <a:txBody>
                    <a:bodyPr/>
                    <a:lstStyle/>
                    <a:p>
                      <a:pPr algn="just"/>
                      <a:r>
                        <a:rPr lang="en-US" dirty="0"/>
                        <a:t>Authors</a:t>
                      </a:r>
                    </a:p>
                  </a:txBody>
                  <a:tcPr marL="106252" marR="106252"/>
                </a:tc>
                <a:tc>
                  <a:txBody>
                    <a:bodyPr/>
                    <a:lstStyle/>
                    <a:p>
                      <a:pPr algn="just"/>
                      <a:r>
                        <a:rPr lang="en-US" dirty="0"/>
                        <a:t>Proposed System</a:t>
                      </a:r>
                    </a:p>
                  </a:txBody>
                  <a:tcPr marL="106252" marR="106252"/>
                </a:tc>
                <a:tc>
                  <a:txBody>
                    <a:bodyPr/>
                    <a:lstStyle/>
                    <a:p>
                      <a:pPr algn="just"/>
                      <a:r>
                        <a:rPr lang="en-US" dirty="0"/>
                        <a:t>Drawback</a:t>
                      </a:r>
                    </a:p>
                  </a:txBody>
                  <a:tcPr marL="106252" marR="106252"/>
                </a:tc>
                <a:extLst>
                  <a:ext uri="{0D108BD9-81ED-4DB2-BD59-A6C34878D82A}">
                    <a16:rowId xmlns:a16="http://schemas.microsoft.com/office/drawing/2014/main" val="3000955080"/>
                  </a:ext>
                </a:extLst>
              </a:tr>
              <a:tr h="3426291">
                <a:tc>
                  <a:txBody>
                    <a:bodyPr/>
                    <a:lstStyle/>
                    <a:p>
                      <a:pPr algn="just"/>
                      <a:r>
                        <a:rPr lang="en-US" dirty="0"/>
                        <a:t>1</a:t>
                      </a:r>
                    </a:p>
                  </a:txBody>
                  <a:tcPr marL="106252" marR="106252"/>
                </a:tc>
                <a:tc>
                  <a:txBody>
                    <a:bodyPr/>
                    <a:lstStyle/>
                    <a:p>
                      <a:pPr algn="just"/>
                      <a:r>
                        <a:rPr lang="en-US" dirty="0"/>
                        <a:t>2019</a:t>
                      </a:r>
                    </a:p>
                  </a:txBody>
                  <a:tcPr marL="106252" marR="106252"/>
                </a:tc>
                <a:tc>
                  <a:txBody>
                    <a:bodyPr/>
                    <a:lstStyle/>
                    <a:p>
                      <a:pPr algn="just"/>
                      <a:r>
                        <a:rPr lang="en-US" dirty="0"/>
                        <a:t>Pothole Detection Based on Disparity Transformation and Road Surface Modelling.</a:t>
                      </a:r>
                    </a:p>
                  </a:txBody>
                  <a:tcPr marL="106252" marR="106252"/>
                </a:tc>
                <a:tc>
                  <a:txBody>
                    <a:bodyPr/>
                    <a:lstStyle/>
                    <a:p>
                      <a:pPr algn="just"/>
                      <a:r>
                        <a:rPr lang="en-US" dirty="0"/>
                        <a:t>Rui </a:t>
                      </a:r>
                      <a:r>
                        <a:rPr lang="en-US" dirty="0" err="1"/>
                        <a:t>Fan,Umar</a:t>
                      </a:r>
                      <a:r>
                        <a:rPr lang="en-US" dirty="0"/>
                        <a:t> </a:t>
                      </a:r>
                      <a:r>
                        <a:rPr lang="en-US" dirty="0" err="1"/>
                        <a:t>Ozunlap,Brett</a:t>
                      </a:r>
                      <a:r>
                        <a:rPr lang="en-US" dirty="0"/>
                        <a:t> </a:t>
                      </a:r>
                      <a:r>
                        <a:rPr lang="en-US" dirty="0" err="1"/>
                        <a:t>Hosking,Ming</a:t>
                      </a:r>
                      <a:r>
                        <a:rPr lang="en-US" dirty="0"/>
                        <a:t> </a:t>
                      </a:r>
                      <a:r>
                        <a:rPr lang="en-US" dirty="0" err="1"/>
                        <a:t>liu,loannis</a:t>
                      </a:r>
                      <a:r>
                        <a:rPr lang="en-US" dirty="0"/>
                        <a:t> pitas.</a:t>
                      </a:r>
                    </a:p>
                  </a:txBody>
                  <a:tcPr marL="106252" marR="106252"/>
                </a:tc>
                <a:tc>
                  <a:txBody>
                    <a:bodyPr/>
                    <a:lstStyle/>
                    <a:p>
                      <a:pPr marL="342900" indent="-342900" algn="just">
                        <a:buFont typeface="+mj-lt"/>
                        <a:buAutoNum type="alphaLcParenR"/>
                      </a:pPr>
                      <a:r>
                        <a:rPr lang="en-US" dirty="0"/>
                        <a:t>Pothole detection system by using 3-D surface modelling , disparity maps</a:t>
                      </a:r>
                    </a:p>
                  </a:txBody>
                  <a:tcPr marL="106252" marR="106252"/>
                </a:tc>
                <a:tc>
                  <a:txBody>
                    <a:bodyPr/>
                    <a:lstStyle/>
                    <a:p>
                      <a:pPr marL="342900" indent="-342900" algn="just">
                        <a:buFont typeface="+mj-lt"/>
                        <a:buAutoNum type="alphaLcParenR"/>
                      </a:pPr>
                      <a:r>
                        <a:rPr lang="en-US" dirty="0"/>
                        <a:t>Uses 3D surface model which is costly due to use of lasers.</a:t>
                      </a:r>
                    </a:p>
                  </a:txBody>
                  <a:tcPr marL="106252" marR="106252"/>
                </a:tc>
                <a:extLst>
                  <a:ext uri="{0D108BD9-81ED-4DB2-BD59-A6C34878D82A}">
                    <a16:rowId xmlns:a16="http://schemas.microsoft.com/office/drawing/2014/main" val="2337256497"/>
                  </a:ext>
                </a:extLst>
              </a:tr>
            </a:tbl>
          </a:graphicData>
        </a:graphic>
      </p:graphicFrame>
      <p:sp>
        <p:nvSpPr>
          <p:cNvPr id="4" name="Date Placeholder 3">
            <a:extLst>
              <a:ext uri="{FF2B5EF4-FFF2-40B4-BE49-F238E27FC236}">
                <a16:creationId xmlns:a16="http://schemas.microsoft.com/office/drawing/2014/main" id="{E09191E3-5A3F-4198-AEC5-4BFE9CF3C683}"/>
              </a:ext>
            </a:extLst>
          </p:cNvPr>
          <p:cNvSpPr>
            <a:spLocks noGrp="1"/>
          </p:cNvSpPr>
          <p:nvPr>
            <p:ph type="dt" sz="half" idx="10"/>
          </p:nvPr>
        </p:nvSpPr>
        <p:spPr/>
        <p:txBody>
          <a:bodyPr/>
          <a:lstStyle/>
          <a:p>
            <a:fld id="{22A019D3-65A5-4CDB-93E4-95636BACD910}" type="datetime1">
              <a:rPr lang="en-US" smtClean="0"/>
              <a:t>9/23/2020</a:t>
            </a:fld>
            <a:endParaRPr lang="en-US" dirty="0"/>
          </a:p>
        </p:txBody>
      </p:sp>
      <p:sp>
        <p:nvSpPr>
          <p:cNvPr id="6" name="Slide Number Placeholder 5">
            <a:extLst>
              <a:ext uri="{FF2B5EF4-FFF2-40B4-BE49-F238E27FC236}">
                <a16:creationId xmlns:a16="http://schemas.microsoft.com/office/drawing/2014/main" id="{13B87204-DFA1-4DE9-ABA8-0BDEC7E14AE6}"/>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2816978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5">
            <a:extLst>
              <a:ext uri="{FF2B5EF4-FFF2-40B4-BE49-F238E27FC236}">
                <a16:creationId xmlns:a16="http://schemas.microsoft.com/office/drawing/2014/main" id="{0783E4BC-47BA-4C9C-9B1D-8FC41BCEB96B}"/>
              </a:ext>
            </a:extLst>
          </p:cNvPr>
          <p:cNvGraphicFramePr>
            <a:graphicFrameLocks noGrp="1"/>
          </p:cNvGraphicFramePr>
          <p:nvPr>
            <p:ph idx="1"/>
            <p:extLst>
              <p:ext uri="{D42A27DB-BD31-4B8C-83A1-F6EECF244321}">
                <p14:modId xmlns:p14="http://schemas.microsoft.com/office/powerpoint/2010/main" val="2262648498"/>
              </p:ext>
            </p:extLst>
          </p:nvPr>
        </p:nvGraphicFramePr>
        <p:xfrm>
          <a:off x="847725" y="981075"/>
          <a:ext cx="10234958" cy="3184627"/>
        </p:xfrm>
        <a:graphic>
          <a:graphicData uri="http://schemas.openxmlformats.org/drawingml/2006/table">
            <a:tbl>
              <a:tblPr firstRow="1" bandRow="1">
                <a:tableStyleId>{5C22544A-7EE6-4342-B048-85BDC9FD1C3A}</a:tableStyleId>
              </a:tblPr>
              <a:tblGrid>
                <a:gridCol w="847155">
                  <a:extLst>
                    <a:ext uri="{9D8B030D-6E8A-4147-A177-3AD203B41FA5}">
                      <a16:colId xmlns:a16="http://schemas.microsoft.com/office/drawing/2014/main" val="2448477260"/>
                    </a:ext>
                  </a:extLst>
                </a:gridCol>
                <a:gridCol w="1315974">
                  <a:extLst>
                    <a:ext uri="{9D8B030D-6E8A-4147-A177-3AD203B41FA5}">
                      <a16:colId xmlns:a16="http://schemas.microsoft.com/office/drawing/2014/main" val="127669549"/>
                    </a:ext>
                  </a:extLst>
                </a:gridCol>
                <a:gridCol w="1939843">
                  <a:extLst>
                    <a:ext uri="{9D8B030D-6E8A-4147-A177-3AD203B41FA5}">
                      <a16:colId xmlns:a16="http://schemas.microsoft.com/office/drawing/2014/main" val="4096182756"/>
                    </a:ext>
                  </a:extLst>
                </a:gridCol>
                <a:gridCol w="1842364">
                  <a:extLst>
                    <a:ext uri="{9D8B030D-6E8A-4147-A177-3AD203B41FA5}">
                      <a16:colId xmlns:a16="http://schemas.microsoft.com/office/drawing/2014/main" val="3154276178"/>
                    </a:ext>
                  </a:extLst>
                </a:gridCol>
                <a:gridCol w="2556867">
                  <a:extLst>
                    <a:ext uri="{9D8B030D-6E8A-4147-A177-3AD203B41FA5}">
                      <a16:colId xmlns:a16="http://schemas.microsoft.com/office/drawing/2014/main" val="3674964995"/>
                    </a:ext>
                  </a:extLst>
                </a:gridCol>
                <a:gridCol w="1732755">
                  <a:extLst>
                    <a:ext uri="{9D8B030D-6E8A-4147-A177-3AD203B41FA5}">
                      <a16:colId xmlns:a16="http://schemas.microsoft.com/office/drawing/2014/main" val="1700211910"/>
                    </a:ext>
                  </a:extLst>
                </a:gridCol>
              </a:tblGrid>
              <a:tr h="777773">
                <a:tc>
                  <a:txBody>
                    <a:bodyPr/>
                    <a:lstStyle/>
                    <a:p>
                      <a:pPr algn="just"/>
                      <a:r>
                        <a:rPr lang="en-US" dirty="0"/>
                        <a:t>Sr No.</a:t>
                      </a:r>
                    </a:p>
                  </a:txBody>
                  <a:tcPr marL="106252" marR="106252"/>
                </a:tc>
                <a:tc>
                  <a:txBody>
                    <a:bodyPr/>
                    <a:lstStyle/>
                    <a:p>
                      <a:pPr algn="just"/>
                      <a:r>
                        <a:rPr lang="en-US" dirty="0"/>
                        <a:t>Year of publication</a:t>
                      </a:r>
                    </a:p>
                  </a:txBody>
                  <a:tcPr marL="106252" marR="106252"/>
                </a:tc>
                <a:tc>
                  <a:txBody>
                    <a:bodyPr/>
                    <a:lstStyle/>
                    <a:p>
                      <a:pPr algn="just"/>
                      <a:r>
                        <a:rPr lang="en-US" dirty="0"/>
                        <a:t>Title</a:t>
                      </a:r>
                    </a:p>
                  </a:txBody>
                  <a:tcPr marL="106252" marR="106252"/>
                </a:tc>
                <a:tc>
                  <a:txBody>
                    <a:bodyPr/>
                    <a:lstStyle/>
                    <a:p>
                      <a:pPr algn="just"/>
                      <a:r>
                        <a:rPr lang="en-US" dirty="0"/>
                        <a:t>Authors</a:t>
                      </a:r>
                    </a:p>
                  </a:txBody>
                  <a:tcPr marL="106252" marR="106252"/>
                </a:tc>
                <a:tc>
                  <a:txBody>
                    <a:bodyPr/>
                    <a:lstStyle/>
                    <a:p>
                      <a:pPr algn="just"/>
                      <a:r>
                        <a:rPr lang="en-US" dirty="0"/>
                        <a:t>Proposed System</a:t>
                      </a:r>
                    </a:p>
                  </a:txBody>
                  <a:tcPr marL="106252" marR="106252"/>
                </a:tc>
                <a:tc>
                  <a:txBody>
                    <a:bodyPr/>
                    <a:lstStyle/>
                    <a:p>
                      <a:pPr algn="just"/>
                      <a:r>
                        <a:rPr lang="en-US" dirty="0"/>
                        <a:t>Drawback</a:t>
                      </a:r>
                    </a:p>
                  </a:txBody>
                  <a:tcPr marL="106252" marR="106252"/>
                </a:tc>
                <a:extLst>
                  <a:ext uri="{0D108BD9-81ED-4DB2-BD59-A6C34878D82A}">
                    <a16:rowId xmlns:a16="http://schemas.microsoft.com/office/drawing/2014/main" val="3000955080"/>
                  </a:ext>
                </a:extLst>
              </a:tr>
              <a:tr h="2270227">
                <a:tc>
                  <a:txBody>
                    <a:bodyPr/>
                    <a:lstStyle/>
                    <a:p>
                      <a:pPr algn="just"/>
                      <a:r>
                        <a:rPr lang="en-US" dirty="0"/>
                        <a:t>2</a:t>
                      </a:r>
                    </a:p>
                  </a:txBody>
                  <a:tcPr marL="106252" marR="106252"/>
                </a:tc>
                <a:tc>
                  <a:txBody>
                    <a:bodyPr/>
                    <a:lstStyle/>
                    <a:p>
                      <a:pPr algn="just"/>
                      <a:r>
                        <a:rPr lang="en-US" dirty="0"/>
                        <a:t>2018</a:t>
                      </a:r>
                    </a:p>
                  </a:txBody>
                  <a:tcPr marL="106252" marR="106252"/>
                </a:tc>
                <a:tc>
                  <a:txBody>
                    <a:bodyPr/>
                    <a:lstStyle/>
                    <a:p>
                      <a:pPr algn="just"/>
                      <a:r>
                        <a:rPr lang="en-US" dirty="0"/>
                        <a:t>Detecting a pothole  Using Deep CNN Models For An Adaptive Shock Observing In A Vehicle Driving.</a:t>
                      </a:r>
                    </a:p>
                  </a:txBody>
                  <a:tcPr marL="106252" marR="106252"/>
                </a:tc>
                <a:tc>
                  <a:txBody>
                    <a:bodyPr/>
                    <a:lstStyle/>
                    <a:p>
                      <a:pPr algn="just"/>
                      <a:r>
                        <a:rPr lang="en-US" dirty="0"/>
                        <a:t>Kwang </a:t>
                      </a:r>
                      <a:r>
                        <a:rPr lang="en-US" dirty="0" err="1"/>
                        <a:t>Eun</a:t>
                      </a:r>
                      <a:r>
                        <a:rPr lang="en-US" dirty="0"/>
                        <a:t> </a:t>
                      </a:r>
                      <a:r>
                        <a:rPr lang="en-US" dirty="0" err="1"/>
                        <a:t>An,Sung</a:t>
                      </a:r>
                      <a:r>
                        <a:rPr lang="en-US" dirty="0"/>
                        <a:t> Won Lee, Seung-Ki Ryu, </a:t>
                      </a:r>
                      <a:r>
                        <a:rPr lang="en-US" dirty="0" err="1"/>
                        <a:t>Dongmahn</a:t>
                      </a:r>
                      <a:r>
                        <a:rPr lang="en-US" dirty="0"/>
                        <a:t> </a:t>
                      </a:r>
                      <a:r>
                        <a:rPr lang="en-US" dirty="0" err="1"/>
                        <a:t>Seo</a:t>
                      </a:r>
                      <a:r>
                        <a:rPr lang="en-US" dirty="0"/>
                        <a:t>.</a:t>
                      </a:r>
                    </a:p>
                  </a:txBody>
                  <a:tcPr marL="106252" marR="106252"/>
                </a:tc>
                <a:tc>
                  <a:txBody>
                    <a:bodyPr/>
                    <a:lstStyle/>
                    <a:p>
                      <a:pPr marL="342900" indent="-342900" algn="just">
                        <a:buFont typeface="+mj-lt"/>
                        <a:buAutoNum type="alphaLcParenR"/>
                      </a:pPr>
                      <a:r>
                        <a:rPr lang="en-US" dirty="0"/>
                        <a:t>To investigate the performance of deep Convolutional neural network in detecting a pothole. </a:t>
                      </a:r>
                    </a:p>
                  </a:txBody>
                  <a:tcPr marL="106252" marR="106252"/>
                </a:tc>
                <a:tc>
                  <a:txBody>
                    <a:bodyPr/>
                    <a:lstStyle/>
                    <a:p>
                      <a:pPr marL="0" indent="0" algn="just">
                        <a:buFont typeface="+mj-lt"/>
                        <a:buNone/>
                      </a:pPr>
                      <a:r>
                        <a:rPr lang="en-US" dirty="0"/>
                        <a:t>This is a survey paper.</a:t>
                      </a:r>
                    </a:p>
                  </a:txBody>
                  <a:tcPr marL="106252" marR="106252"/>
                </a:tc>
                <a:extLst>
                  <a:ext uri="{0D108BD9-81ED-4DB2-BD59-A6C34878D82A}">
                    <a16:rowId xmlns:a16="http://schemas.microsoft.com/office/drawing/2014/main" val="2337256497"/>
                  </a:ext>
                </a:extLst>
              </a:tr>
            </a:tbl>
          </a:graphicData>
        </a:graphic>
      </p:graphicFrame>
      <p:sp>
        <p:nvSpPr>
          <p:cNvPr id="4" name="Date Placeholder 3">
            <a:extLst>
              <a:ext uri="{FF2B5EF4-FFF2-40B4-BE49-F238E27FC236}">
                <a16:creationId xmlns:a16="http://schemas.microsoft.com/office/drawing/2014/main" id="{E09191E3-5A3F-4198-AEC5-4BFE9CF3C683}"/>
              </a:ext>
            </a:extLst>
          </p:cNvPr>
          <p:cNvSpPr>
            <a:spLocks noGrp="1"/>
          </p:cNvSpPr>
          <p:nvPr>
            <p:ph type="dt" sz="half" idx="10"/>
          </p:nvPr>
        </p:nvSpPr>
        <p:spPr/>
        <p:txBody>
          <a:bodyPr/>
          <a:lstStyle/>
          <a:p>
            <a:fld id="{22A019D3-65A5-4CDB-93E4-95636BACD910}" type="datetime1">
              <a:rPr lang="en-US" smtClean="0"/>
              <a:t>9/23/2020</a:t>
            </a:fld>
            <a:endParaRPr lang="en-US" dirty="0"/>
          </a:p>
        </p:txBody>
      </p:sp>
      <p:sp>
        <p:nvSpPr>
          <p:cNvPr id="6" name="Slide Number Placeholder 5">
            <a:extLst>
              <a:ext uri="{FF2B5EF4-FFF2-40B4-BE49-F238E27FC236}">
                <a16:creationId xmlns:a16="http://schemas.microsoft.com/office/drawing/2014/main" id="{13B87204-DFA1-4DE9-ABA8-0BDEC7E14AE6}"/>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9462977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5">
            <a:extLst>
              <a:ext uri="{FF2B5EF4-FFF2-40B4-BE49-F238E27FC236}">
                <a16:creationId xmlns:a16="http://schemas.microsoft.com/office/drawing/2014/main" id="{0783E4BC-47BA-4C9C-9B1D-8FC41BCEB96B}"/>
              </a:ext>
            </a:extLst>
          </p:cNvPr>
          <p:cNvGraphicFramePr>
            <a:graphicFrameLocks noGrp="1"/>
          </p:cNvGraphicFramePr>
          <p:nvPr>
            <p:ph idx="1"/>
            <p:extLst>
              <p:ext uri="{D42A27DB-BD31-4B8C-83A1-F6EECF244321}">
                <p14:modId xmlns:p14="http://schemas.microsoft.com/office/powerpoint/2010/main" val="3254173710"/>
              </p:ext>
            </p:extLst>
          </p:nvPr>
        </p:nvGraphicFramePr>
        <p:xfrm>
          <a:off x="657225" y="504825"/>
          <a:ext cx="10291755" cy="4396515"/>
        </p:xfrm>
        <a:graphic>
          <a:graphicData uri="http://schemas.openxmlformats.org/drawingml/2006/table">
            <a:tbl>
              <a:tblPr firstRow="1" bandRow="1">
                <a:tableStyleId>{5C22544A-7EE6-4342-B048-85BDC9FD1C3A}</a:tableStyleId>
              </a:tblPr>
              <a:tblGrid>
                <a:gridCol w="903952">
                  <a:extLst>
                    <a:ext uri="{9D8B030D-6E8A-4147-A177-3AD203B41FA5}">
                      <a16:colId xmlns:a16="http://schemas.microsoft.com/office/drawing/2014/main" val="2448477260"/>
                    </a:ext>
                  </a:extLst>
                </a:gridCol>
                <a:gridCol w="1315974">
                  <a:extLst>
                    <a:ext uri="{9D8B030D-6E8A-4147-A177-3AD203B41FA5}">
                      <a16:colId xmlns:a16="http://schemas.microsoft.com/office/drawing/2014/main" val="127669549"/>
                    </a:ext>
                  </a:extLst>
                </a:gridCol>
                <a:gridCol w="1939843">
                  <a:extLst>
                    <a:ext uri="{9D8B030D-6E8A-4147-A177-3AD203B41FA5}">
                      <a16:colId xmlns:a16="http://schemas.microsoft.com/office/drawing/2014/main" val="4096182756"/>
                    </a:ext>
                  </a:extLst>
                </a:gridCol>
                <a:gridCol w="1842364">
                  <a:extLst>
                    <a:ext uri="{9D8B030D-6E8A-4147-A177-3AD203B41FA5}">
                      <a16:colId xmlns:a16="http://schemas.microsoft.com/office/drawing/2014/main" val="3154276178"/>
                    </a:ext>
                  </a:extLst>
                </a:gridCol>
                <a:gridCol w="2556867">
                  <a:extLst>
                    <a:ext uri="{9D8B030D-6E8A-4147-A177-3AD203B41FA5}">
                      <a16:colId xmlns:a16="http://schemas.microsoft.com/office/drawing/2014/main" val="3674964995"/>
                    </a:ext>
                  </a:extLst>
                </a:gridCol>
                <a:gridCol w="1732755">
                  <a:extLst>
                    <a:ext uri="{9D8B030D-6E8A-4147-A177-3AD203B41FA5}">
                      <a16:colId xmlns:a16="http://schemas.microsoft.com/office/drawing/2014/main" val="1700211910"/>
                    </a:ext>
                  </a:extLst>
                </a:gridCol>
              </a:tblGrid>
              <a:tr h="857829">
                <a:tc>
                  <a:txBody>
                    <a:bodyPr/>
                    <a:lstStyle/>
                    <a:p>
                      <a:pPr algn="just"/>
                      <a:r>
                        <a:rPr lang="en-US" dirty="0"/>
                        <a:t>Sr No.</a:t>
                      </a:r>
                    </a:p>
                  </a:txBody>
                  <a:tcPr marL="106252" marR="106252"/>
                </a:tc>
                <a:tc>
                  <a:txBody>
                    <a:bodyPr/>
                    <a:lstStyle/>
                    <a:p>
                      <a:pPr algn="just"/>
                      <a:r>
                        <a:rPr lang="en-US" dirty="0"/>
                        <a:t>Year of publication</a:t>
                      </a:r>
                    </a:p>
                  </a:txBody>
                  <a:tcPr marL="106252" marR="106252"/>
                </a:tc>
                <a:tc>
                  <a:txBody>
                    <a:bodyPr/>
                    <a:lstStyle/>
                    <a:p>
                      <a:pPr algn="just"/>
                      <a:r>
                        <a:rPr lang="en-US" dirty="0"/>
                        <a:t>Title</a:t>
                      </a:r>
                    </a:p>
                  </a:txBody>
                  <a:tcPr marL="106252" marR="106252"/>
                </a:tc>
                <a:tc>
                  <a:txBody>
                    <a:bodyPr/>
                    <a:lstStyle/>
                    <a:p>
                      <a:pPr algn="just"/>
                      <a:r>
                        <a:rPr lang="en-US" dirty="0"/>
                        <a:t>Authors</a:t>
                      </a:r>
                    </a:p>
                  </a:txBody>
                  <a:tcPr marL="106252" marR="106252"/>
                </a:tc>
                <a:tc>
                  <a:txBody>
                    <a:bodyPr/>
                    <a:lstStyle/>
                    <a:p>
                      <a:pPr algn="just"/>
                      <a:r>
                        <a:rPr lang="en-US" dirty="0"/>
                        <a:t>Proposed System</a:t>
                      </a:r>
                    </a:p>
                  </a:txBody>
                  <a:tcPr marL="106252" marR="106252"/>
                </a:tc>
                <a:tc>
                  <a:txBody>
                    <a:bodyPr/>
                    <a:lstStyle/>
                    <a:p>
                      <a:pPr algn="just"/>
                      <a:r>
                        <a:rPr lang="en-US" dirty="0"/>
                        <a:t>Drawback</a:t>
                      </a:r>
                    </a:p>
                  </a:txBody>
                  <a:tcPr marL="106252" marR="106252"/>
                </a:tc>
                <a:extLst>
                  <a:ext uri="{0D108BD9-81ED-4DB2-BD59-A6C34878D82A}">
                    <a16:rowId xmlns:a16="http://schemas.microsoft.com/office/drawing/2014/main" val="3000955080"/>
                  </a:ext>
                </a:extLst>
              </a:tr>
              <a:tr h="3482115">
                <a:tc>
                  <a:txBody>
                    <a:bodyPr/>
                    <a:lstStyle/>
                    <a:p>
                      <a:pPr algn="just"/>
                      <a:r>
                        <a:rPr lang="en-US" dirty="0"/>
                        <a:t>3</a:t>
                      </a:r>
                    </a:p>
                  </a:txBody>
                  <a:tcPr marL="106252" marR="106252"/>
                </a:tc>
                <a:tc>
                  <a:txBody>
                    <a:bodyPr/>
                    <a:lstStyle/>
                    <a:p>
                      <a:pPr algn="just"/>
                      <a:r>
                        <a:rPr lang="en-US" dirty="0"/>
                        <a:t>2015</a:t>
                      </a:r>
                    </a:p>
                  </a:txBody>
                  <a:tcPr marL="106252" marR="106252"/>
                </a:tc>
                <a:tc>
                  <a:txBody>
                    <a:bodyPr/>
                    <a:lstStyle/>
                    <a:p>
                      <a:pPr algn="just"/>
                      <a:r>
                        <a:rPr lang="en-US" dirty="0"/>
                        <a:t>Machine Learning Approach For Predicting Bumps On Road.</a:t>
                      </a:r>
                    </a:p>
                  </a:txBody>
                  <a:tcPr marL="106252" marR="106252"/>
                </a:tc>
                <a:tc>
                  <a:txBody>
                    <a:bodyPr/>
                    <a:lstStyle/>
                    <a:p>
                      <a:pPr algn="just"/>
                      <a:r>
                        <a:rPr lang="en-US" dirty="0" err="1"/>
                        <a:t>Manjusha</a:t>
                      </a:r>
                      <a:r>
                        <a:rPr lang="en-US" dirty="0"/>
                        <a:t> Ghadge,  Dheeraj </a:t>
                      </a:r>
                      <a:r>
                        <a:rPr lang="en-US" dirty="0" err="1"/>
                        <a:t>pandey</a:t>
                      </a:r>
                      <a:r>
                        <a:rPr lang="en-US" dirty="0"/>
                        <a:t> , Dhananjay </a:t>
                      </a:r>
                      <a:r>
                        <a:rPr lang="en-US" dirty="0" err="1"/>
                        <a:t>kalbande</a:t>
                      </a:r>
                      <a:r>
                        <a:rPr lang="en-US" dirty="0"/>
                        <a:t>.</a:t>
                      </a:r>
                    </a:p>
                  </a:txBody>
                  <a:tcPr marL="106252" marR="106252"/>
                </a:tc>
                <a:tc>
                  <a:txBody>
                    <a:bodyPr/>
                    <a:lstStyle/>
                    <a:p>
                      <a:pPr marL="342900" indent="-342900" algn="just">
                        <a:buFont typeface="+mj-lt"/>
                        <a:buAutoNum type="alphaLcParenR"/>
                      </a:pPr>
                      <a:r>
                        <a:rPr lang="en-US" dirty="0"/>
                        <a:t>This paper proposes a smart phone based method which uses Accelerometer and GPS sensors to analyze the road conditions. </a:t>
                      </a:r>
                    </a:p>
                  </a:txBody>
                  <a:tcPr marL="106252" marR="106252"/>
                </a:tc>
                <a:tc>
                  <a:txBody>
                    <a:bodyPr/>
                    <a:lstStyle/>
                    <a:p>
                      <a:pPr marL="342900" indent="-342900" algn="just">
                        <a:buFont typeface="+mj-lt"/>
                        <a:buAutoNum type="alphaLcParenR"/>
                      </a:pPr>
                      <a:r>
                        <a:rPr lang="en-US" dirty="0"/>
                        <a:t>Not a real time based system.</a:t>
                      </a:r>
                    </a:p>
                  </a:txBody>
                  <a:tcPr marL="106252" marR="106252"/>
                </a:tc>
                <a:extLst>
                  <a:ext uri="{0D108BD9-81ED-4DB2-BD59-A6C34878D82A}">
                    <a16:rowId xmlns:a16="http://schemas.microsoft.com/office/drawing/2014/main" val="2337256497"/>
                  </a:ext>
                </a:extLst>
              </a:tr>
            </a:tbl>
          </a:graphicData>
        </a:graphic>
      </p:graphicFrame>
      <p:sp>
        <p:nvSpPr>
          <p:cNvPr id="4" name="Date Placeholder 3">
            <a:extLst>
              <a:ext uri="{FF2B5EF4-FFF2-40B4-BE49-F238E27FC236}">
                <a16:creationId xmlns:a16="http://schemas.microsoft.com/office/drawing/2014/main" id="{E09191E3-5A3F-4198-AEC5-4BFE9CF3C683}"/>
              </a:ext>
            </a:extLst>
          </p:cNvPr>
          <p:cNvSpPr>
            <a:spLocks noGrp="1"/>
          </p:cNvSpPr>
          <p:nvPr>
            <p:ph type="dt" sz="half" idx="10"/>
          </p:nvPr>
        </p:nvSpPr>
        <p:spPr/>
        <p:txBody>
          <a:bodyPr/>
          <a:lstStyle/>
          <a:p>
            <a:fld id="{22A019D3-65A5-4CDB-93E4-95636BACD910}" type="datetime1">
              <a:rPr lang="en-US" smtClean="0"/>
              <a:t>9/23/2020</a:t>
            </a:fld>
            <a:endParaRPr lang="en-US" dirty="0"/>
          </a:p>
        </p:txBody>
      </p:sp>
      <p:sp>
        <p:nvSpPr>
          <p:cNvPr id="6" name="Slide Number Placeholder 5">
            <a:extLst>
              <a:ext uri="{FF2B5EF4-FFF2-40B4-BE49-F238E27FC236}">
                <a16:creationId xmlns:a16="http://schemas.microsoft.com/office/drawing/2014/main" id="{13B87204-DFA1-4DE9-ABA8-0BDEC7E14AE6}"/>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663754381"/>
      </p:ext>
    </p:extLst>
  </p:cSld>
  <p:clrMapOvr>
    <a:masterClrMapping/>
  </p:clrMapOvr>
  <p:transition spd="slow">
    <p:wheel spokes="1"/>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1037</TotalTime>
  <Words>1771</Words>
  <Application>Microsoft Office PowerPoint</Application>
  <PresentationFormat>Widescreen</PresentationFormat>
  <Paragraphs>219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Trebuchet MS</vt:lpstr>
      <vt:lpstr>Wingdings 3</vt:lpstr>
      <vt:lpstr>Facet</vt:lpstr>
      <vt:lpstr>Pothole Detection And   its Avoidance Using Machine Learning.</vt:lpstr>
      <vt:lpstr>INTRODUCTION</vt:lpstr>
      <vt:lpstr>PROBLEM STATEMENT</vt:lpstr>
      <vt:lpstr>OBJECTIVES</vt:lpstr>
      <vt:lpstr>PROPOSED SYSTEM</vt:lpstr>
      <vt:lpstr> MOTIVATION</vt:lpstr>
      <vt:lpstr>LITERATURE SURVEY</vt:lpstr>
      <vt:lpstr>PowerPoint Presentation</vt:lpstr>
      <vt:lpstr>PowerPoint Presentation</vt:lpstr>
      <vt:lpstr>APPROXIMATE CALCULATIONS</vt:lpstr>
      <vt:lpstr>ALGORITHM</vt:lpstr>
      <vt:lpstr>Functional Diagram Of CNN</vt:lpstr>
      <vt:lpstr>PowerPoint Presentation</vt:lpstr>
      <vt:lpstr>PowerPoint Presentation</vt:lpstr>
      <vt:lpstr>PowerPoint Presentation</vt:lpstr>
      <vt:lpstr>SYSTEM ARCHITECTURE</vt:lpstr>
      <vt:lpstr>SYSTEM REQUIREMENTS</vt:lpstr>
      <vt:lpstr>PowerPoint Presentation</vt:lpstr>
      <vt:lpstr>Testing</vt:lpstr>
      <vt:lpstr>Testing</vt:lpstr>
      <vt:lpstr>CONCLUSION</vt:lpstr>
      <vt:lpstr>FUTURE SCOPE</vt:lpstr>
      <vt:lpstr>REFERENCES</vt:lpstr>
      <vt:lpstr>PowerPoint Presentation</vt:lpstr>
      <vt:lpstr>Publication Details</vt:lpstr>
      <vt:lpstr>Publication Details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HUMPS AND BUMPS DETECTION</dc:title>
  <dc:creator>Owner</dc:creator>
  <cp:lastModifiedBy>Aryan Vaid</cp:lastModifiedBy>
  <cp:revision>111</cp:revision>
  <dcterms:created xsi:type="dcterms:W3CDTF">2019-10-10T12:59:04Z</dcterms:created>
  <dcterms:modified xsi:type="dcterms:W3CDTF">2020-09-23T03:21:48Z</dcterms:modified>
</cp:coreProperties>
</file>