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57300" y="-39717"/>
            <a:ext cx="14987586" cy="1479217"/>
          </a:xfrm>
          <a:prstGeom prst="rect">
            <a:avLst/>
          </a:prstGeom>
        </p:spPr>
        <p:txBody>
          <a:bodyPr anchor="t" rtlCol="false" tIns="0" lIns="0" bIns="0" rIns="0">
            <a:spAutoFit/>
          </a:bodyPr>
          <a:lstStyle/>
          <a:p>
            <a:pPr algn="l">
              <a:lnSpc>
                <a:spcPts val="5040"/>
              </a:lnSpc>
            </a:pPr>
            <a:r>
              <a:rPr lang="en-US" sz="4200">
                <a:solidFill>
                  <a:srgbClr val="0F0F0F"/>
                </a:solidFill>
                <a:latin typeface="Times New Roman Bold"/>
                <a:ea typeface="Times New Roman Bold"/>
                <a:cs typeface="Times New Roman Bold"/>
                <a:sym typeface="Times New Roman Bold"/>
              </a:rPr>
              <a:t>Employee Turnover Analysis using Excel </a:t>
            </a:r>
          </a:p>
          <a:p>
            <a:pPr algn="l">
              <a:lnSpc>
                <a:spcPts val="5040"/>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CHARUKESAN N</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312210595</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102" y="1610201"/>
            <a:ext cx="13009245" cy="8874383"/>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Data Collection:</a:t>
            </a:r>
          </a:p>
          <a:p>
            <a:pPr algn="l">
              <a:lnSpc>
                <a:spcPts val="5040"/>
              </a:lnSpc>
            </a:pPr>
            <a:r>
              <a:rPr lang="en-US" sz="4200" spc="39">
                <a:solidFill>
                  <a:srgbClr val="000000"/>
                </a:solidFill>
                <a:latin typeface="TT Rounds Condensed"/>
                <a:ea typeface="TT Rounds Condensed"/>
                <a:cs typeface="TT Rounds Condensed"/>
                <a:sym typeface="TT Rounds Condensed"/>
              </a:rPr>
              <a:t>“Kaggle= Employee Turnover Analysis.</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Features Collection:</a:t>
            </a:r>
          </a:p>
          <a:p>
            <a:pPr algn="l">
              <a:lnSpc>
                <a:spcPts val="5040"/>
              </a:lnSpc>
            </a:pP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Performance Score = Numerical Value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Gender Code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Employee Type </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Department Type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Start Date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Quarters</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End Date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Year</a:t>
            </a:r>
          </a:p>
          <a:p>
            <a:pPr algn="l" marL="760095" indent="-380048" lvl="1">
              <a:lnSpc>
                <a:spcPts val="50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2209800" y="2046472"/>
            <a:ext cx="11087100" cy="7323718"/>
          </a:xfrm>
          <a:custGeom>
            <a:avLst/>
            <a:gdLst/>
            <a:ahLst/>
            <a:cxnLst/>
            <a:rect r="r" b="b" t="t" l="l"/>
            <a:pathLst>
              <a:path h="7323718" w="11087100">
                <a:moveTo>
                  <a:pt x="0" y="0"/>
                </a:moveTo>
                <a:lnTo>
                  <a:pt x="11087100" y="0"/>
                </a:lnTo>
                <a:lnTo>
                  <a:pt x="11087100" y="7323719"/>
                </a:lnTo>
                <a:lnTo>
                  <a:pt x="0" y="7323719"/>
                </a:lnTo>
                <a:lnTo>
                  <a:pt x="0" y="0"/>
                </a:lnTo>
                <a:close/>
              </a:path>
            </a:pathLst>
          </a:custGeom>
          <a:blipFill>
            <a:blip r:embed="rId3"/>
            <a:stretch>
              <a:fillRect l="-19396" t="0" r="-19396"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1751646"/>
            <a:ext cx="12857322" cy="795105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The bar graph reveals significant insights into the distribution of performance scores across various departments, employee types, and over different years</a:t>
            </a:r>
          </a:p>
          <a:p>
            <a:pPr algn="l">
              <a:lnSpc>
                <a:spcPts val="3240"/>
              </a:lnSpc>
            </a:pP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High Concentration in Production and IT/IS Departments:</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Limited Performance Scores for Contract and Part-Time Employees:</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There are noticeably fewer performance scores recorded for Contract and Part-Time employees across all departments. This could indicate that these employee types undergo less frequent performance evaluations or that fewer of them are employed.</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Stable Performance Scores Over Time:</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pPr algn="l" marL="1174432" indent="-391478" lvl="2">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Turnover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434340" y="2579370"/>
            <a:ext cx="11675745" cy="5642729"/>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 To understand and Mitigate Employee Turnover</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The analyse the distribution of performance scores across different departments categorized by employee type (Contract, Start date, Quarters, End date) over multiple years. The performance scores are segmented by gender, employee type and department.</a:t>
            </a:r>
          </a:p>
          <a:p>
            <a:pPr algn="l">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4555242"/>
          </a:xfrm>
          <a:prstGeom prst="rect">
            <a:avLst/>
          </a:prstGeom>
        </p:spPr>
        <p:txBody>
          <a:bodyPr anchor="t" rtlCol="false" tIns="0" lIns="0" bIns="0" rIns="0">
            <a:spAutoFit/>
          </a:bodyPr>
          <a:lstStyle/>
          <a:p>
            <a:pPr algn="l">
              <a:lnSpc>
                <a:spcPts val="4320"/>
              </a:lnSpc>
            </a:pPr>
            <a:r>
              <a:rPr lang="en-US" sz="3600">
                <a:solidFill>
                  <a:srgbClr val="0D0D0D"/>
                </a:solidFill>
                <a:latin typeface="Times New Roman"/>
                <a:ea typeface="Times New Roman"/>
                <a:cs typeface="Times New Roman"/>
                <a:sym typeface="Times New Roman"/>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177290" y="2779395"/>
            <a:ext cx="9589770" cy="4580899"/>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The end users of the information in the bar graph are likely to include:</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Human Resources (HR) Managers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Department Heads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Executives and Leadership</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Diversity and Inclusion Officers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Data Analysts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38" y="2779395"/>
            <a:ext cx="7911154" cy="6473726"/>
          </a:xfrm>
          <a:prstGeom prst="rect">
            <a:avLst/>
          </a:prstGeom>
        </p:spPr>
        <p:txBody>
          <a:bodyPr anchor="t" rtlCol="false" tIns="0" lIns="0" bIns="0" rIns="0">
            <a:spAutoFit/>
          </a:bodyPr>
          <a:lstStyle/>
          <a:p>
            <a:pPr algn="l">
              <a:lnSpc>
                <a:spcPts val="3600"/>
              </a:lnSpc>
            </a:pPr>
          </a:p>
          <a:p>
            <a:pPr algn="l">
              <a:lnSpc>
                <a:spcPts val="3600"/>
              </a:lnSpc>
            </a:pPr>
            <a:r>
              <a:rPr lang="en-US" sz="3000" spc="28">
                <a:solidFill>
                  <a:srgbClr val="000000"/>
                </a:solidFill>
                <a:latin typeface="TT Rounds Condensed"/>
                <a:ea typeface="TT Rounds Condensed"/>
                <a:cs typeface="TT Rounds Condensed"/>
                <a:sym typeface="TT Rounds Condensed"/>
              </a:rPr>
              <a:t>OUR SOLUTION AND ITS V ALUE PROPOSITION IS AS FOLLOWS:</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Data-Driven Decision-Making</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Enhanced Performance Management</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Promoting Equity and Inclusion</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Historical Insights and Trend Analysis</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Resource Optimization</a:t>
            </a:r>
          </a:p>
          <a:p>
            <a:pPr algn="l" marL="542925" indent="-271462" lvl="1">
              <a:lnSpc>
                <a:spcPts val="3600"/>
              </a:lnSpc>
            </a:pPr>
          </a:p>
          <a:p>
            <a:pPr algn="l" marL="542925" indent="-271462" lvl="1">
              <a:lnSpc>
                <a:spcPts val="3600"/>
              </a:lnSpc>
            </a:pPr>
            <a:r>
              <a:rPr lang="en-US" sz="3000" spc="28">
                <a:solidFill>
                  <a:srgbClr val="000000"/>
                </a:solidFill>
                <a:latin typeface="TT Rounds Condensed"/>
                <a:ea typeface="TT Rounds Condensed"/>
                <a:cs typeface="TT Rounds Condensed"/>
                <a:sym typeface="TT Rounds Condensed"/>
              </a:rPr>
              <a:t>our solution delivers actionable insights that help organizations improve overall performance, promote fairness, and optimize resource utilization, ultimately driving better business outcomes.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1751646"/>
            <a:ext cx="13085922" cy="10859543"/>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Employees:</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ID</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Gender Code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type</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Departments:</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Department ID</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Department Name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Performance Score: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Performance Score ID</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Score Date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Year</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Employees Details</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ID</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Start Date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End Date</a:t>
            </a: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3492049"/>
            <a:ext cx="10675620" cy="3364439"/>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a:ea typeface="Times New Roman"/>
                <a:cs typeface="Times New Roman"/>
                <a:sym typeface="Times New Roman"/>
              </a:rPr>
              <a:t> =J2+K2+L2+other components, </a:t>
            </a:r>
          </a:p>
          <a:p>
            <a:pPr algn="l">
              <a:lnSpc>
                <a:spcPts val="5040"/>
              </a:lnSpc>
            </a:pPr>
            <a:r>
              <a:rPr lang="en-US" sz="4200">
                <a:solidFill>
                  <a:srgbClr val="0D0D0D"/>
                </a:solidFill>
                <a:latin typeface="Times New Roman"/>
                <a:ea typeface="Times New Roman"/>
                <a:cs typeface="Times New Roman"/>
                <a:sym typeface="Times New Roman"/>
              </a:rPr>
              <a:t>=J2+K2+L2</a:t>
            </a:r>
          </a:p>
          <a:p>
            <a:pPr algn="l">
              <a:lnSpc>
                <a:spcPts val="5040"/>
              </a:lnSpc>
            </a:pPr>
            <a:r>
              <a:rPr lang="en-US" sz="4200">
                <a:solidFill>
                  <a:srgbClr val="0D0D0D"/>
                </a:solidFill>
                <a:latin typeface="Times New Roman"/>
                <a:ea typeface="Times New Roman"/>
                <a:cs typeface="Times New Roman"/>
                <a:sym typeface="Times New Roman"/>
              </a:rPr>
              <a:t> =F2-(G2+H2+I2)</a:t>
            </a:r>
          </a:p>
          <a:p>
            <a:pPr algn="l">
              <a:lnSpc>
                <a:spcPts val="5040"/>
              </a:lnSpc>
            </a:pPr>
            <a:r>
              <a:rPr lang="en-US" sz="4200">
                <a:solidFill>
                  <a:srgbClr val="0D0D0D"/>
                </a:solidFill>
                <a:latin typeface="Times New Roman"/>
                <a:ea typeface="Times New Roman"/>
                <a:cs typeface="Times New Roman"/>
                <a:sym typeface="Times New Roman"/>
              </a:rPr>
              <a:t>=IFS( Z * 8 &gt;= 5 "VERY HIGH", Z * 8 &gt;= 4 , "HI GH" Z * 8 &gt;= 3 "MED",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DAGPUU_zsnU</dc:identifier>
  <dcterms:modified xsi:type="dcterms:W3CDTF">2011-08-01T06:04:30Z</dcterms:modified>
  <cp:revision>1</cp:revision>
  <dc:title>Charukesan B.com(General)</dc:title>
</cp:coreProperties>
</file>