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FhF+E981QzrAvmYTiIXJSdPPh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7BA4BD-B714-47E1-975A-05669E119A1B}">
  <a:tblStyle styleId="{107BA4BD-B714-47E1-975A-05669E119A1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1388f0416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351388f0416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351388f0416_0_1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05b51fa35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3505b51fa35_2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05b51fa3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505b51fa35_2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1388f0416_0_1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351388f0416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1388f0416_0_1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51388f0416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1388f0416_0_2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351388f0416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1388f0416_0_2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51388f0416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1388f0416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351388f0416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1388f04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g351388f0416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1388f0416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351388f0416_0_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1388f0416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351388f0416_0_7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f542672f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34f542672f8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34f542672f8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505970d803_1_185"/>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3505970d803_1_185"/>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3505970d803_1_18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3505970d803_1_220"/>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3505970d803_1_220"/>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3505970d803_1_2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3505970d803_1_2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3505970d803_1_22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Times New Roman"/>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3505970d803_1_22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Font typeface="Times New Roman"/>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2pPr>
            <a:lvl3pPr indent="-342900" lvl="2" marL="13716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3pPr>
            <a:lvl4pPr indent="-342900" lvl="3" marL="18288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4pPr>
            <a:lvl5pPr indent="-342900" lvl="4" marL="22860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5pPr>
            <a:lvl6pPr indent="-342900" lvl="5" marL="27432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6pPr>
            <a:lvl7pPr indent="-342900" lvl="6" marL="32004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7pPr>
            <a:lvl8pPr indent="-342900" lvl="7" marL="36576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8pPr>
            <a:lvl9pPr indent="-342900" lvl="8" marL="4114800" algn="l">
              <a:lnSpc>
                <a:spcPct val="90000"/>
              </a:lnSpc>
              <a:spcBef>
                <a:spcPts val="375"/>
              </a:spcBef>
              <a:spcAft>
                <a:spcPts val="0"/>
              </a:spcAft>
              <a:buClr>
                <a:schemeClr val="dk1"/>
              </a:buClr>
              <a:buSzPts val="1800"/>
              <a:buFont typeface="Times New Roman"/>
              <a:buChar char="•"/>
              <a:defRPr>
                <a:latin typeface="Times New Roman"/>
                <a:ea typeface="Times New Roman"/>
                <a:cs typeface="Times New Roman"/>
                <a:sym typeface="Times New Roman"/>
              </a:defRPr>
            </a:lvl9pPr>
          </a:lstStyle>
          <a:p/>
        </p:txBody>
      </p:sp>
      <p:sp>
        <p:nvSpPr>
          <p:cNvPr id="57" name="Google Shape;57;g3505970d803_1_22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g3505970d803_1_22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3505970d803_1_2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60" name="Shape 60"/>
        <p:cNvGrpSpPr/>
        <p:nvPr/>
      </p:nvGrpSpPr>
      <p:grpSpPr>
        <a:xfrm>
          <a:off x="0" y="0"/>
          <a:ext cx="0" cy="0"/>
          <a:chOff x="0" y="0"/>
          <a:chExt cx="0" cy="0"/>
        </a:xfrm>
      </p:grpSpPr>
      <p:sp>
        <p:nvSpPr>
          <p:cNvPr id="61" name="Google Shape;61;g3505970d803_1_232"/>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g3505970d803_1_2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3">
  <p:cSld name="SECTION_HEADER_3">
    <p:spTree>
      <p:nvGrpSpPr>
        <p:cNvPr id="63" name="Shape 63"/>
        <p:cNvGrpSpPr/>
        <p:nvPr/>
      </p:nvGrpSpPr>
      <p:grpSpPr>
        <a:xfrm>
          <a:off x="0" y="0"/>
          <a:ext cx="0" cy="0"/>
          <a:chOff x="0" y="0"/>
          <a:chExt cx="0" cy="0"/>
        </a:xfrm>
      </p:grpSpPr>
      <p:sp>
        <p:nvSpPr>
          <p:cNvPr id="64" name="Google Shape;64;g3505970d803_1_235"/>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Google Shape;65;g3505970d803_1_2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3505970d803_1_189"/>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3505970d803_1_1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3505970d803_1_19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505970d803_1_192"/>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505970d803_1_19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505970d803_1_19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3505970d803_1_196"/>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3505970d803_1_196"/>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3505970d803_1_19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505970d803_1_20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3505970d803_1_20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505970d803_1_204"/>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3505970d803_1_204"/>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3505970d803_1_20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3505970d803_1_20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3505970d803_1_20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505970d803_1_21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3505970d803_1_211"/>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3505970d803_1_211"/>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3505970d803_1_211"/>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3505970d803_1_2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3505970d803_1_217"/>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3505970d803_1_2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505970d803_1_18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3505970d803_1_18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3505970d803_1_18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doi.org/10.1038/s41598-024-84475-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228600" y="-102150"/>
            <a:ext cx="8686800" cy="6858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r>
              <a:rPr lang="en-US" sz="1600">
                <a:solidFill>
                  <a:schemeClr val="dk1"/>
                </a:solidFill>
              </a:rPr>
              <a:t>A</a:t>
            </a:r>
            <a:br>
              <a:rPr lang="en-US" sz="1600">
                <a:solidFill>
                  <a:schemeClr val="dk1"/>
                </a:solidFill>
              </a:rPr>
            </a:br>
            <a:r>
              <a:rPr lang="en-US" sz="2044">
                <a:solidFill>
                  <a:schemeClr val="dk1"/>
                </a:solidFill>
              </a:rPr>
              <a:t>M</a:t>
            </a:r>
            <a:r>
              <a:rPr lang="en-US" sz="2044"/>
              <a:t>ajor</a:t>
            </a:r>
            <a:r>
              <a:rPr lang="en-US" sz="1600"/>
              <a:t> </a:t>
            </a:r>
            <a:r>
              <a:rPr lang="en-US" sz="1600">
                <a:solidFill>
                  <a:schemeClr val="dk1"/>
                </a:solidFill>
              </a:rPr>
              <a:t> </a:t>
            </a:r>
            <a:r>
              <a:rPr lang="en-US" sz="2000"/>
              <a:t>Project</a:t>
            </a:r>
            <a:r>
              <a:rPr lang="en-US" sz="2000">
                <a:solidFill>
                  <a:schemeClr val="dk1"/>
                </a:solidFill>
              </a:rPr>
              <a:t> Presentation </a:t>
            </a:r>
            <a:br>
              <a:rPr lang="en-US" sz="2000">
                <a:solidFill>
                  <a:schemeClr val="dk1"/>
                </a:solidFill>
              </a:rPr>
            </a:br>
            <a:r>
              <a:rPr lang="en-US" sz="2000">
                <a:solidFill>
                  <a:schemeClr val="dk1"/>
                </a:solidFill>
              </a:rPr>
              <a:t>on</a:t>
            </a:r>
            <a:endParaRPr sz="2000">
              <a:solidFill>
                <a:schemeClr val="dk1"/>
              </a:solidFill>
            </a:endParaRPr>
          </a:p>
          <a:p>
            <a:pPr indent="0" lvl="0" marL="0" rtl="0" algn="ctr">
              <a:lnSpc>
                <a:spcPct val="90000"/>
              </a:lnSpc>
              <a:spcBef>
                <a:spcPts val="0"/>
              </a:spcBef>
              <a:spcAft>
                <a:spcPts val="0"/>
              </a:spcAft>
              <a:buClr>
                <a:schemeClr val="dk1"/>
              </a:buClr>
              <a:buSzPct val="64999"/>
              <a:buFont typeface="Times New Roman"/>
              <a:buNone/>
            </a:pPr>
            <a:br>
              <a:rPr lang="en-US" sz="2000"/>
            </a:br>
            <a:r>
              <a:rPr b="1" lang="en-US" sz="1777"/>
              <a:t>AUTOMATIC DETECTION OF</a:t>
            </a:r>
            <a:endParaRPr b="1" sz="1777"/>
          </a:p>
          <a:p>
            <a:pPr indent="0" lvl="0" marL="0" rtl="0" algn="ctr">
              <a:lnSpc>
                <a:spcPct val="90000"/>
              </a:lnSpc>
              <a:spcBef>
                <a:spcPts val="0"/>
              </a:spcBef>
              <a:spcAft>
                <a:spcPts val="0"/>
              </a:spcAft>
              <a:buClr>
                <a:schemeClr val="dk1"/>
              </a:buClr>
              <a:buSzPct val="73124"/>
              <a:buFont typeface="Times New Roman"/>
              <a:buNone/>
            </a:pPr>
            <a:r>
              <a:rPr b="1" lang="en-US" sz="1777"/>
              <a:t>  BLOOD CANCER FROM MICROSCOPIC IMAGES</a:t>
            </a:r>
            <a:br>
              <a:rPr lang="en-US" sz="3600"/>
            </a:br>
            <a:r>
              <a:rPr lang="en-US" sz="1600"/>
              <a:t>in </a:t>
            </a:r>
            <a:br>
              <a:rPr lang="en-US" sz="1300"/>
            </a:br>
            <a:r>
              <a:rPr lang="en-US" sz="1800"/>
              <a:t>Partial Fulfillment for Third Year Computer Engineering Course- Seminar and Technical Communication </a:t>
            </a:r>
            <a:br>
              <a:rPr lang="en-US" sz="1800"/>
            </a:br>
            <a:br>
              <a:rPr lang="en-US" sz="1800">
                <a:solidFill>
                  <a:schemeClr val="lt1"/>
                </a:solidFill>
              </a:rPr>
            </a:br>
            <a:br>
              <a:rPr lang="en-US" sz="1800">
                <a:solidFill>
                  <a:schemeClr val="lt1"/>
                </a:solidFill>
              </a:rPr>
            </a:br>
            <a:r>
              <a:rPr lang="en-US" sz="1800">
                <a:solidFill>
                  <a:schemeClr val="lt1"/>
                </a:solidFill>
              </a:rPr>
              <a:t>       </a:t>
            </a:r>
            <a:r>
              <a:rPr b="1" lang="en-US" sz="1972">
                <a:solidFill>
                  <a:schemeClr val="dk1"/>
                </a:solidFill>
              </a:rPr>
              <a:t>Nam</a:t>
            </a:r>
            <a:r>
              <a:rPr b="1" lang="en-US" sz="1972">
                <a:solidFill>
                  <a:schemeClr val="dk1"/>
                </a:solidFill>
              </a:rPr>
              <a:t>e</a:t>
            </a:r>
            <a:r>
              <a:rPr b="1" lang="en-US" sz="1972"/>
              <a:t>              </a:t>
            </a:r>
            <a:r>
              <a:rPr b="1" lang="en-US" sz="1972"/>
              <a:t>                </a:t>
            </a:r>
            <a:r>
              <a:rPr b="1" lang="en-US" sz="1972">
                <a:solidFill>
                  <a:schemeClr val="dk1"/>
                </a:solidFill>
              </a:rPr>
              <a:t>(</a:t>
            </a:r>
            <a:r>
              <a:rPr b="1" lang="en-US" sz="1972"/>
              <a:t>PRN </a:t>
            </a:r>
            <a:r>
              <a:rPr b="1" lang="en-US" sz="1972">
                <a:solidFill>
                  <a:schemeClr val="dk1"/>
                </a:solidFill>
              </a:rPr>
              <a:t>No.)</a:t>
            </a:r>
            <a:endParaRPr b="1" sz="1972">
              <a:solidFill>
                <a:schemeClr val="dk1"/>
              </a:solidFill>
            </a:endParaRPr>
          </a:p>
          <a:p>
            <a:pPr indent="0" lvl="0" marL="0" rtl="0" algn="l">
              <a:lnSpc>
                <a:spcPct val="100000"/>
              </a:lnSpc>
              <a:spcBef>
                <a:spcPts val="0"/>
              </a:spcBef>
              <a:spcAft>
                <a:spcPts val="0"/>
              </a:spcAft>
              <a:buClr>
                <a:schemeClr val="dk1"/>
              </a:buClr>
              <a:buSzPct val="90322"/>
              <a:buFont typeface="Arial"/>
              <a:buNone/>
            </a:pPr>
            <a:r>
              <a:rPr lang="en-US" sz="1550"/>
              <a:t>                                                       </a:t>
            </a:r>
            <a:r>
              <a:rPr lang="en-US" sz="1661"/>
              <a:t>Sejal Kotkar  		          :  121B1D031</a:t>
            </a:r>
            <a:endParaRPr sz="1661"/>
          </a:p>
          <a:p>
            <a:pPr indent="0" lvl="0" marL="0" rtl="0" algn="l">
              <a:lnSpc>
                <a:spcPct val="100000"/>
              </a:lnSpc>
              <a:spcBef>
                <a:spcPts val="0"/>
              </a:spcBef>
              <a:spcAft>
                <a:spcPts val="0"/>
              </a:spcAft>
              <a:buClr>
                <a:schemeClr val="dk1"/>
              </a:buClr>
              <a:buSzPct val="84281"/>
              <a:buFont typeface="Arial"/>
              <a:buNone/>
            </a:pPr>
            <a:r>
              <a:rPr lang="en-US" sz="1661"/>
              <a:t>                                                   Charul Chim                          :  121B1D055</a:t>
            </a:r>
            <a:endParaRPr sz="1661"/>
          </a:p>
          <a:p>
            <a:pPr indent="0" lvl="0" marL="0" rtl="0" algn="l">
              <a:lnSpc>
                <a:spcPct val="90000"/>
              </a:lnSpc>
              <a:spcBef>
                <a:spcPts val="0"/>
              </a:spcBef>
              <a:spcAft>
                <a:spcPts val="0"/>
              </a:spcAft>
              <a:buClr>
                <a:schemeClr val="dk1"/>
              </a:buClr>
              <a:buSzPct val="78260"/>
              <a:buFont typeface="Times New Roman"/>
              <a:buNone/>
            </a:pPr>
            <a:r>
              <a:rPr lang="en-US" sz="1661"/>
              <a:t>                                                   Sanika Mendukale                :  121B1D077</a:t>
            </a:r>
            <a:r>
              <a:rPr lang="en-US" sz="1550"/>
              <a:t>   </a:t>
            </a:r>
            <a:endParaRPr sz="1550"/>
          </a:p>
          <a:p>
            <a:pPr indent="0" lvl="0" marL="0" rtl="0" algn="ctr">
              <a:lnSpc>
                <a:spcPct val="90000"/>
              </a:lnSpc>
              <a:spcBef>
                <a:spcPts val="0"/>
              </a:spcBef>
              <a:spcAft>
                <a:spcPts val="0"/>
              </a:spcAft>
              <a:buClr>
                <a:schemeClr val="dk1"/>
              </a:buClr>
              <a:buSzPct val="72222"/>
              <a:buFont typeface="Times New Roman"/>
              <a:buNone/>
            </a:pPr>
            <a:br>
              <a:rPr lang="en-US" sz="1800">
                <a:solidFill>
                  <a:schemeClr val="dk1"/>
                </a:solidFill>
              </a:rPr>
            </a:br>
            <a:r>
              <a:rPr lang="en-US" sz="1800">
                <a:solidFill>
                  <a:schemeClr val="dk1"/>
                </a:solidFill>
              </a:rPr>
              <a:t>(A. Y. 202</a:t>
            </a:r>
            <a:r>
              <a:rPr lang="en-US" sz="1800"/>
              <a:t>4</a:t>
            </a:r>
            <a:r>
              <a:rPr lang="en-US" sz="1800">
                <a:solidFill>
                  <a:schemeClr val="dk1"/>
                </a:solidFill>
              </a:rPr>
              <a:t>-202</a:t>
            </a:r>
            <a:r>
              <a:rPr lang="en-US" sz="1800"/>
              <a:t>5</a:t>
            </a:r>
            <a:r>
              <a:rPr lang="en-US" sz="1800">
                <a:solidFill>
                  <a:schemeClr val="dk1"/>
                </a:solidFill>
              </a:rPr>
              <a:t>)</a:t>
            </a:r>
            <a:endParaRPr sz="1800">
              <a:solidFill>
                <a:schemeClr val="dk1"/>
              </a:solidFill>
            </a:endParaRPr>
          </a:p>
          <a:p>
            <a:pPr indent="0" lvl="0" marL="0" rtl="0" algn="ctr">
              <a:lnSpc>
                <a:spcPct val="90000"/>
              </a:lnSpc>
              <a:spcBef>
                <a:spcPts val="0"/>
              </a:spcBef>
              <a:spcAft>
                <a:spcPts val="0"/>
              </a:spcAft>
              <a:buClr>
                <a:schemeClr val="dk1"/>
              </a:buClr>
              <a:buSzPct val="72222"/>
              <a:buFont typeface="Times New Roman"/>
              <a:buNone/>
            </a:pPr>
            <a:br>
              <a:rPr lang="en-US" sz="1800">
                <a:solidFill>
                  <a:schemeClr val="dk1"/>
                </a:solidFill>
              </a:rPr>
            </a:br>
            <a:r>
              <a:rPr lang="en-US" sz="1800">
                <a:solidFill>
                  <a:schemeClr val="dk1"/>
                </a:solidFill>
              </a:rPr>
              <a:t> Under the guidance of</a:t>
            </a:r>
            <a:endParaRPr sz="1800">
              <a:solidFill>
                <a:schemeClr val="dk1"/>
              </a:solidFill>
            </a:endParaRPr>
          </a:p>
          <a:p>
            <a:pPr indent="0" lvl="0" marL="0" rtl="0" algn="ctr">
              <a:lnSpc>
                <a:spcPct val="90000"/>
              </a:lnSpc>
              <a:spcBef>
                <a:spcPts val="0"/>
              </a:spcBef>
              <a:spcAft>
                <a:spcPts val="0"/>
              </a:spcAft>
              <a:buClr>
                <a:schemeClr val="dk1"/>
              </a:buClr>
              <a:buSzPct val="72222"/>
              <a:buFont typeface="Times New Roman"/>
              <a:buNone/>
            </a:pPr>
            <a:br>
              <a:rPr lang="en-US" sz="1800">
                <a:solidFill>
                  <a:schemeClr val="dk1"/>
                </a:solidFill>
              </a:rPr>
            </a:br>
            <a:r>
              <a:rPr b="1" lang="en-US" sz="1777"/>
              <a:t>Prof. ANANDKUMAR BIRAJDAR</a:t>
            </a:r>
            <a:br>
              <a:rPr b="1" lang="en-US" sz="1800">
                <a:solidFill>
                  <a:schemeClr val="dk1"/>
                </a:solidFill>
              </a:rPr>
            </a:br>
            <a:br>
              <a:rPr b="1" lang="en-US" sz="2000">
                <a:solidFill>
                  <a:schemeClr val="dk1"/>
                </a:solidFill>
              </a:rPr>
            </a:br>
            <a:br>
              <a:rPr b="1" lang="en-US" sz="2000">
                <a:solidFill>
                  <a:schemeClr val="dk1"/>
                </a:solidFill>
              </a:rPr>
            </a:br>
            <a:br>
              <a:rPr b="1" lang="en-US" sz="2000">
                <a:solidFill>
                  <a:schemeClr val="dk1"/>
                </a:solidFill>
              </a:rPr>
            </a:br>
            <a:br>
              <a:rPr b="1" lang="en-US" sz="2000">
                <a:solidFill>
                  <a:schemeClr val="dk1"/>
                </a:solidFill>
              </a:rPr>
            </a:br>
            <a:br>
              <a:rPr b="1" lang="en-US" sz="2000">
                <a:solidFill>
                  <a:schemeClr val="dk1"/>
                </a:solidFill>
              </a:rPr>
            </a:br>
            <a:br>
              <a:rPr b="1" lang="en-US" sz="2000">
                <a:solidFill>
                  <a:schemeClr val="dk1"/>
                </a:solidFill>
              </a:rPr>
            </a:br>
            <a:r>
              <a:rPr b="1" lang="en-US" sz="1600">
                <a:solidFill>
                  <a:schemeClr val="dk1"/>
                </a:solidFill>
              </a:rPr>
              <a:t>Department of Computer Engineering</a:t>
            </a:r>
            <a:br>
              <a:rPr lang="en-US" sz="1600">
                <a:solidFill>
                  <a:schemeClr val="dk1"/>
                </a:solidFill>
              </a:rPr>
            </a:br>
            <a:r>
              <a:rPr b="1" lang="en-US" sz="1777">
                <a:solidFill>
                  <a:schemeClr val="dk1"/>
                </a:solidFill>
              </a:rPr>
              <a:t>PCET’s Pimpri Chinchwad College of Engineering</a:t>
            </a:r>
            <a:endParaRPr sz="1777">
              <a:solidFill>
                <a:schemeClr val="dk1"/>
              </a:solidFill>
            </a:endParaRPr>
          </a:p>
        </p:txBody>
      </p:sp>
      <p:pic>
        <p:nvPicPr>
          <p:cNvPr id="71" name="Google Shape;71;p1" title="pccoe.jfif"/>
          <p:cNvPicPr preferRelativeResize="0"/>
          <p:nvPr/>
        </p:nvPicPr>
        <p:blipFill rotWithShape="1">
          <a:blip r:embed="rId3">
            <a:alphaModFix/>
          </a:blip>
          <a:srcRect b="0" l="0" r="0" t="0"/>
          <a:stretch/>
        </p:blipFill>
        <p:spPr>
          <a:xfrm>
            <a:off x="3759925" y="4970300"/>
            <a:ext cx="1624150" cy="121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51388f0416_0_183"/>
          <p:cNvSpPr txBox="1"/>
          <p:nvPr>
            <p:ph type="title"/>
          </p:nvPr>
        </p:nvSpPr>
        <p:spPr>
          <a:xfrm>
            <a:off x="1545450" y="344825"/>
            <a:ext cx="6053100" cy="973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2800"/>
              <a:buNone/>
            </a:pPr>
            <a:r>
              <a:rPr b="1" lang="en-US" sz="2800"/>
              <a:t>Algorithm &amp; Dataset  </a:t>
            </a:r>
            <a:endParaRPr b="1"/>
          </a:p>
          <a:p>
            <a:pPr indent="0" lvl="0" marL="0" rtl="0" algn="l">
              <a:lnSpc>
                <a:spcPct val="90000"/>
              </a:lnSpc>
              <a:spcBef>
                <a:spcPts val="0"/>
              </a:spcBef>
              <a:spcAft>
                <a:spcPts val="0"/>
              </a:spcAft>
              <a:buSzPts val="1800"/>
              <a:buNone/>
            </a:pPr>
            <a:r>
              <a:t/>
            </a:r>
            <a:endParaRPr/>
          </a:p>
        </p:txBody>
      </p:sp>
      <p:sp>
        <p:nvSpPr>
          <p:cNvPr id="126" name="Google Shape;126;g351388f0416_0_183"/>
          <p:cNvSpPr txBox="1"/>
          <p:nvPr>
            <p:ph idx="1" type="body"/>
          </p:nvPr>
        </p:nvSpPr>
        <p:spPr>
          <a:xfrm>
            <a:off x="615875" y="1563150"/>
            <a:ext cx="8249700" cy="55938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1200"/>
              </a:spcBef>
              <a:spcAft>
                <a:spcPts val="0"/>
              </a:spcAft>
              <a:buSzPts val="2000"/>
              <a:buAutoNum type="arabicPeriod"/>
            </a:pPr>
            <a:r>
              <a:rPr b="1" lang="en-US" sz="2000">
                <a:solidFill>
                  <a:schemeClr val="dk1"/>
                </a:solidFill>
              </a:rPr>
              <a:t>Model</a:t>
            </a:r>
            <a:r>
              <a:rPr lang="en-US" sz="2000">
                <a:solidFill>
                  <a:schemeClr val="dk1"/>
                </a:solidFill>
              </a:rPr>
              <a:t>: MobileNet using Depthwise Separable Convolutions for efficient image classification.</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SzPts val="2000"/>
              <a:buAutoNum type="arabicPeriod"/>
            </a:pPr>
            <a:r>
              <a:rPr b="1" lang="en-US" sz="2000">
                <a:solidFill>
                  <a:schemeClr val="dk1"/>
                </a:solidFill>
              </a:rPr>
              <a:t>Preprocessing</a:t>
            </a:r>
            <a:r>
              <a:rPr lang="en-US" sz="2000">
                <a:solidFill>
                  <a:schemeClr val="dk1"/>
                </a:solidFill>
              </a:rPr>
              <a:t>: Data augmentation (rotation, flipping, zooming), noise removal, and Canny Edge Detection for better feature extraction.</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SzPts val="2000"/>
              <a:buAutoNum type="arabicPeriod"/>
            </a:pPr>
            <a:r>
              <a:rPr b="1" lang="en-US" sz="2000">
                <a:solidFill>
                  <a:schemeClr val="dk1"/>
                </a:solidFill>
              </a:rPr>
              <a:t>Training</a:t>
            </a:r>
            <a:r>
              <a:rPr lang="en-US" sz="2000">
                <a:solidFill>
                  <a:schemeClr val="dk1"/>
                </a:solidFill>
              </a:rPr>
              <a:t>: Transfer learning with ImageNet weights, fine-tuned for blood cancer (Leukemia, Lymphoma, Myeloma).</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SzPts val="2000"/>
              <a:buAutoNum type="arabicPeriod"/>
            </a:pPr>
            <a:r>
              <a:rPr b="1" lang="en-US" sz="2000">
                <a:solidFill>
                  <a:schemeClr val="dk1"/>
                </a:solidFill>
              </a:rPr>
              <a:t>Optimization</a:t>
            </a:r>
            <a:r>
              <a:rPr lang="en-US" sz="2000">
                <a:solidFill>
                  <a:schemeClr val="dk1"/>
                </a:solidFill>
              </a:rPr>
              <a:t>: Adam optimizer, Categorical CrossEntropy loss, 50 epochs, batch size 32.</a:t>
            </a:r>
            <a:br>
              <a:rPr lang="en-US" sz="2000">
                <a:solidFill>
                  <a:schemeClr val="dk1"/>
                </a:solidFill>
              </a:rPr>
            </a:br>
            <a:br>
              <a:rPr lang="en-US" sz="2000">
                <a:solidFill>
                  <a:schemeClr val="dk1"/>
                </a:solidFill>
              </a:rPr>
            </a:br>
            <a:r>
              <a:rPr b="1" lang="en-US" sz="2000">
                <a:solidFill>
                  <a:schemeClr val="dk1"/>
                </a:solidFill>
              </a:rPr>
              <a:t>Dataset - </a:t>
            </a:r>
            <a:r>
              <a:rPr lang="en-US" sz="2000">
                <a:solidFill>
                  <a:schemeClr val="dk1"/>
                </a:solidFill>
              </a:rPr>
              <a:t>8613 Total images divided into 4 category(</a:t>
            </a:r>
            <a:r>
              <a:rPr lang="en-US" sz="2000">
                <a:solidFill>
                  <a:schemeClr val="dk1"/>
                </a:solidFill>
              </a:rPr>
              <a:t>Benign, Malignant Early, Malignant Pre, Malignant Pro)</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505b51fa35_2_50"/>
          <p:cNvSpPr txBox="1"/>
          <p:nvPr>
            <p:ph type="title"/>
          </p:nvPr>
        </p:nvSpPr>
        <p:spPr>
          <a:xfrm>
            <a:off x="265943" y="369133"/>
            <a:ext cx="8520600" cy="11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b="1" lang="en-US" sz="2800">
                <a:latin typeface="Times New Roman"/>
                <a:ea typeface="Times New Roman"/>
                <a:cs typeface="Times New Roman"/>
                <a:sym typeface="Times New Roman"/>
              </a:rPr>
              <a:t>Architecture Diagram</a:t>
            </a:r>
            <a:endParaRPr b="1" sz="3000">
              <a:latin typeface="Times New Roman"/>
              <a:ea typeface="Times New Roman"/>
              <a:cs typeface="Times New Roman"/>
              <a:sym typeface="Times New Roman"/>
            </a:endParaRPr>
          </a:p>
        </p:txBody>
      </p:sp>
      <p:pic>
        <p:nvPicPr>
          <p:cNvPr id="132" name="Google Shape;132;g3505b51fa35_2_50"/>
          <p:cNvPicPr preferRelativeResize="0"/>
          <p:nvPr/>
        </p:nvPicPr>
        <p:blipFill>
          <a:blip r:embed="rId3">
            <a:alphaModFix/>
          </a:blip>
          <a:stretch>
            <a:fillRect/>
          </a:stretch>
        </p:blipFill>
        <p:spPr>
          <a:xfrm>
            <a:off x="974875" y="1491533"/>
            <a:ext cx="7194254" cy="372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505b51fa35_2_0"/>
          <p:cNvSpPr txBox="1"/>
          <p:nvPr>
            <p:ph type="title"/>
          </p:nvPr>
        </p:nvSpPr>
        <p:spPr>
          <a:xfrm>
            <a:off x="265943" y="369133"/>
            <a:ext cx="8520600" cy="11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b="1" lang="en-US" sz="2800">
                <a:latin typeface="Times New Roman"/>
                <a:ea typeface="Times New Roman"/>
                <a:cs typeface="Times New Roman"/>
                <a:sym typeface="Times New Roman"/>
              </a:rPr>
              <a:t>Flow Diagram</a:t>
            </a:r>
            <a:endParaRPr b="1" sz="3000">
              <a:latin typeface="Times New Roman"/>
              <a:ea typeface="Times New Roman"/>
              <a:cs typeface="Times New Roman"/>
              <a:sym typeface="Times New Roman"/>
            </a:endParaRPr>
          </a:p>
        </p:txBody>
      </p:sp>
      <p:pic>
        <p:nvPicPr>
          <p:cNvPr id="138" name="Google Shape;138;g3505b51fa35_2_0"/>
          <p:cNvPicPr preferRelativeResize="0"/>
          <p:nvPr/>
        </p:nvPicPr>
        <p:blipFill>
          <a:blip r:embed="rId3">
            <a:alphaModFix/>
          </a:blip>
          <a:stretch>
            <a:fillRect/>
          </a:stretch>
        </p:blipFill>
        <p:spPr>
          <a:xfrm>
            <a:off x="2139700" y="1491533"/>
            <a:ext cx="4773100" cy="4960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152400"/>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solidFill>
                  <a:schemeClr val="dk1"/>
                </a:solidFill>
                <a:latin typeface="Times New Roman"/>
                <a:ea typeface="Times New Roman"/>
                <a:cs typeface="Times New Roman"/>
                <a:sym typeface="Times New Roman"/>
              </a:rPr>
              <a:t>C</a:t>
            </a:r>
            <a:r>
              <a:rPr b="1" lang="en-US"/>
              <a:t>omplexity &amp; Project Plan</a:t>
            </a:r>
            <a:endParaRPr/>
          </a:p>
        </p:txBody>
      </p:sp>
      <p:sp>
        <p:nvSpPr>
          <p:cNvPr id="144" name="Google Shape;144;p7"/>
          <p:cNvSpPr txBox="1"/>
          <p:nvPr>
            <p:ph idx="1" type="body"/>
          </p:nvPr>
        </p:nvSpPr>
        <p:spPr>
          <a:xfrm>
            <a:off x="0" y="1192800"/>
            <a:ext cx="9144000" cy="5466000"/>
          </a:xfrm>
          <a:prstGeom prst="rect">
            <a:avLst/>
          </a:prstGeom>
          <a:noFill/>
          <a:ln>
            <a:noFill/>
          </a:ln>
        </p:spPr>
        <p:txBody>
          <a:bodyPr anchorCtr="0" anchor="t" bIns="45700" lIns="91425" spcFirstLastPara="1" rIns="91425" wrap="square" tIns="45700">
            <a:normAutofit lnSpcReduction="10000"/>
          </a:bodyPr>
          <a:lstStyle/>
          <a:p>
            <a:pPr indent="-38100" lvl="0" marL="171450" rtl="0" algn="just">
              <a:lnSpc>
                <a:spcPct val="90000"/>
              </a:lnSpc>
              <a:spcBef>
                <a:spcPts val="0"/>
              </a:spcBef>
              <a:spcAft>
                <a:spcPts val="0"/>
              </a:spcAft>
              <a:buClr>
                <a:schemeClr val="dk1"/>
              </a:buClr>
              <a:buSzPts val="2100"/>
              <a:buNone/>
            </a:pPr>
            <a:r>
              <a:rPr b="1" lang="en-US" sz="2000">
                <a:solidFill>
                  <a:schemeClr val="dk1"/>
                </a:solidFill>
              </a:rPr>
              <a:t>Complexity of Project</a:t>
            </a:r>
            <a:r>
              <a:rPr b="1" lang="en-US" sz="1800">
                <a:solidFill>
                  <a:schemeClr val="dk1"/>
                </a:solidFill>
              </a:rPr>
              <a:t> </a:t>
            </a:r>
            <a:endParaRPr b="1" sz="1800">
              <a:solidFill>
                <a:schemeClr val="dk1"/>
              </a:solidFill>
            </a:endParaRPr>
          </a:p>
          <a:p>
            <a:pPr indent="-38100" lvl="0" marL="171450" rtl="0" algn="just">
              <a:lnSpc>
                <a:spcPct val="90000"/>
              </a:lnSpc>
              <a:spcBef>
                <a:spcPts val="0"/>
              </a:spcBef>
              <a:spcAft>
                <a:spcPts val="0"/>
              </a:spcAft>
              <a:buClr>
                <a:schemeClr val="dk1"/>
              </a:buClr>
              <a:buSzPts val="2100"/>
              <a:buNone/>
            </a:pPr>
            <a:r>
              <a:t/>
            </a:r>
            <a:endParaRPr b="1" sz="1600">
              <a:solidFill>
                <a:schemeClr val="dk1"/>
              </a:solidFill>
            </a:endParaRPr>
          </a:p>
          <a:p>
            <a:pPr indent="-38100" lvl="0" marL="171450" rtl="0" algn="just">
              <a:lnSpc>
                <a:spcPct val="90000"/>
              </a:lnSpc>
              <a:spcBef>
                <a:spcPts val="0"/>
              </a:spcBef>
              <a:spcAft>
                <a:spcPts val="0"/>
              </a:spcAft>
              <a:buClr>
                <a:schemeClr val="dk1"/>
              </a:buClr>
              <a:buSzPts val="2100"/>
              <a:buNone/>
            </a:pPr>
            <a:r>
              <a:rPr lang="en-US" sz="1700">
                <a:solidFill>
                  <a:schemeClr val="dk1"/>
                </a:solidFill>
              </a:rPr>
              <a:t>The project is complex due to several factors. Image preprocessing involves techniques like noise removal, data augmentation, and </a:t>
            </a:r>
            <a:r>
              <a:rPr lang="en-US" sz="1700">
                <a:solidFill>
                  <a:schemeClr val="dk1"/>
                </a:solidFill>
              </a:rPr>
              <a:t>edge detection </a:t>
            </a:r>
            <a:r>
              <a:rPr lang="en-US" sz="1700">
                <a:solidFill>
                  <a:schemeClr val="dk1"/>
                </a:solidFill>
              </a:rPr>
              <a:t>for high-quality input. Fine-tuning the lightweight MobileNet architecture with transfer learning adds complexity. Handling a large, diverse dataset requires careful balancing during training to avoid overfitting. Integrating the model into a real-time medical system presents challenges in speed, accuracy, and compatibility for practical healthcare use.</a:t>
            </a:r>
            <a:endParaRPr sz="1700">
              <a:solidFill>
                <a:schemeClr val="dk1"/>
              </a:solidFill>
            </a:endParaRPr>
          </a:p>
          <a:p>
            <a:pPr indent="-38100" lvl="0" marL="171450" rtl="0" algn="just">
              <a:lnSpc>
                <a:spcPct val="90000"/>
              </a:lnSpc>
              <a:spcBef>
                <a:spcPts val="0"/>
              </a:spcBef>
              <a:spcAft>
                <a:spcPts val="0"/>
              </a:spcAft>
              <a:buClr>
                <a:schemeClr val="dk1"/>
              </a:buClr>
              <a:buSzPts val="2100"/>
              <a:buNone/>
            </a:pPr>
            <a:r>
              <a:t/>
            </a:r>
            <a:endParaRPr sz="1600">
              <a:solidFill>
                <a:schemeClr val="dk1"/>
              </a:solidFill>
            </a:endParaRPr>
          </a:p>
          <a:p>
            <a:pPr indent="-38100" lvl="0" marL="171450" rtl="0" algn="just">
              <a:lnSpc>
                <a:spcPct val="90000"/>
              </a:lnSpc>
              <a:spcBef>
                <a:spcPts val="0"/>
              </a:spcBef>
              <a:spcAft>
                <a:spcPts val="0"/>
              </a:spcAft>
              <a:buClr>
                <a:schemeClr val="dk1"/>
              </a:buClr>
              <a:buSzPts val="2100"/>
              <a:buNone/>
            </a:pPr>
            <a:r>
              <a:t/>
            </a:r>
            <a:endParaRPr sz="700">
              <a:solidFill>
                <a:schemeClr val="dk1"/>
              </a:solidFill>
            </a:endParaRPr>
          </a:p>
          <a:p>
            <a:pPr indent="-38100" lvl="0" marL="171450" rtl="0" algn="just">
              <a:lnSpc>
                <a:spcPct val="90000"/>
              </a:lnSpc>
              <a:spcBef>
                <a:spcPts val="0"/>
              </a:spcBef>
              <a:spcAft>
                <a:spcPts val="0"/>
              </a:spcAft>
              <a:buClr>
                <a:schemeClr val="dk1"/>
              </a:buClr>
              <a:buSzPts val="2100"/>
              <a:buNone/>
            </a:pPr>
            <a:r>
              <a:t/>
            </a:r>
            <a:endParaRPr sz="1800">
              <a:solidFill>
                <a:schemeClr val="dk1"/>
              </a:solidFill>
            </a:endParaRPr>
          </a:p>
          <a:p>
            <a:pPr indent="-38100" lvl="0" marL="171450" rtl="0" algn="just">
              <a:lnSpc>
                <a:spcPct val="90000"/>
              </a:lnSpc>
              <a:spcBef>
                <a:spcPts val="0"/>
              </a:spcBef>
              <a:spcAft>
                <a:spcPts val="0"/>
              </a:spcAft>
              <a:buClr>
                <a:schemeClr val="dk1"/>
              </a:buClr>
              <a:buSzPts val="2100"/>
              <a:buNone/>
            </a:pPr>
            <a:r>
              <a:rPr b="1" lang="en-US" sz="2000">
                <a:solidFill>
                  <a:schemeClr val="dk1"/>
                </a:solidFill>
              </a:rPr>
              <a:t>Project Plan</a:t>
            </a:r>
            <a:endParaRPr b="1" sz="2000">
              <a:solidFill>
                <a:schemeClr val="dk1"/>
              </a:solidFill>
            </a:endParaRPr>
          </a:p>
          <a:p>
            <a:pPr indent="-38100" lvl="0" marL="171450" rtl="0" algn="just">
              <a:lnSpc>
                <a:spcPct val="90000"/>
              </a:lnSpc>
              <a:spcBef>
                <a:spcPts val="0"/>
              </a:spcBef>
              <a:spcAft>
                <a:spcPts val="0"/>
              </a:spcAft>
              <a:buClr>
                <a:schemeClr val="dk1"/>
              </a:buClr>
              <a:buSzPts val="2100"/>
              <a:buNone/>
            </a:pPr>
            <a:r>
              <a:t/>
            </a:r>
            <a:endParaRPr b="1">
              <a:solidFill>
                <a:schemeClr val="dk1"/>
              </a:solidFill>
            </a:endParaRPr>
          </a:p>
          <a:p>
            <a:pPr indent="-336550" lvl="0" marL="457200" rtl="0" algn="just">
              <a:lnSpc>
                <a:spcPct val="60000"/>
              </a:lnSpc>
              <a:spcBef>
                <a:spcPts val="0"/>
              </a:spcBef>
              <a:spcAft>
                <a:spcPts val="0"/>
              </a:spcAft>
              <a:buSzPts val="1700"/>
              <a:buFont typeface="Arial"/>
              <a:buAutoNum type="arabicPeriod"/>
            </a:pPr>
            <a:r>
              <a:rPr b="1" lang="en-US" sz="1700">
                <a:solidFill>
                  <a:schemeClr val="dk1"/>
                </a:solidFill>
              </a:rPr>
              <a:t>Data Collection &amp; Preprocessing</a:t>
            </a:r>
            <a:r>
              <a:rPr lang="en-US" sz="1700">
                <a:solidFill>
                  <a:schemeClr val="dk1"/>
                </a:solidFill>
              </a:rPr>
              <a:t> – 1-2 Weeks</a:t>
            </a:r>
            <a:endParaRPr sz="1700">
              <a:solidFill>
                <a:schemeClr val="dk1"/>
              </a:solidFill>
            </a:endParaRPr>
          </a:p>
          <a:p>
            <a:pPr indent="0" lvl="0" marL="457200" rtl="0" algn="just">
              <a:lnSpc>
                <a:spcPct val="100000"/>
              </a:lnSpc>
              <a:spcBef>
                <a:spcPts val="0"/>
              </a:spcBef>
              <a:spcAft>
                <a:spcPts val="0"/>
              </a:spcAft>
              <a:buNone/>
            </a:pPr>
            <a:r>
              <a:rPr lang="en-US" sz="1700">
                <a:solidFill>
                  <a:schemeClr val="dk1"/>
                </a:solidFill>
              </a:rPr>
              <a:t>Gather and preprocess blood cancer images, applying augmentation and noise removal techniques.</a:t>
            </a:r>
            <a:br>
              <a:rPr lang="en-US" sz="1700">
                <a:solidFill>
                  <a:schemeClr val="dk1"/>
                </a:solidFill>
              </a:rPr>
            </a:br>
            <a:endParaRPr sz="1100">
              <a:solidFill>
                <a:schemeClr val="dk1"/>
              </a:solidFill>
            </a:endParaRPr>
          </a:p>
          <a:p>
            <a:pPr indent="-336550" lvl="0" marL="457200" rtl="0" algn="l">
              <a:lnSpc>
                <a:spcPct val="60000"/>
              </a:lnSpc>
              <a:spcBef>
                <a:spcPts val="0"/>
              </a:spcBef>
              <a:spcAft>
                <a:spcPts val="0"/>
              </a:spcAft>
              <a:buSzPts val="1700"/>
              <a:buFont typeface="Arial"/>
              <a:buAutoNum type="arabicPeriod"/>
            </a:pPr>
            <a:r>
              <a:rPr b="1" lang="en-US" sz="1700">
                <a:solidFill>
                  <a:schemeClr val="dk1"/>
                </a:solidFill>
              </a:rPr>
              <a:t>Model Development &amp; Training</a:t>
            </a:r>
            <a:r>
              <a:rPr lang="en-US" sz="1700">
                <a:solidFill>
                  <a:schemeClr val="dk1"/>
                </a:solidFill>
              </a:rPr>
              <a:t> – 3-4 Weeks</a:t>
            </a:r>
            <a:br>
              <a:rPr lang="en-US" sz="1700">
                <a:solidFill>
                  <a:schemeClr val="dk1"/>
                </a:solidFill>
              </a:rPr>
            </a:br>
            <a:endParaRPr sz="1700">
              <a:solidFill>
                <a:schemeClr val="dk1"/>
              </a:solidFill>
            </a:endParaRPr>
          </a:p>
          <a:p>
            <a:pPr indent="0" lvl="0" marL="457200" rtl="0" algn="l">
              <a:lnSpc>
                <a:spcPct val="60000"/>
              </a:lnSpc>
              <a:spcBef>
                <a:spcPts val="0"/>
              </a:spcBef>
              <a:spcAft>
                <a:spcPts val="0"/>
              </a:spcAft>
              <a:buNone/>
            </a:pPr>
            <a:r>
              <a:rPr lang="en-US" sz="1700">
                <a:solidFill>
                  <a:schemeClr val="dk1"/>
                </a:solidFill>
              </a:rPr>
              <a:t>Implement and fine-tune MobileNet with the preprocessed dataset using transfer learning.</a:t>
            </a:r>
            <a:br>
              <a:rPr lang="en-US" sz="1700">
                <a:solidFill>
                  <a:schemeClr val="dk1"/>
                </a:solidFill>
              </a:rPr>
            </a:br>
            <a:endParaRPr sz="1700">
              <a:solidFill>
                <a:schemeClr val="dk1"/>
              </a:solidFill>
            </a:endParaRPr>
          </a:p>
          <a:p>
            <a:pPr indent="-336550" lvl="0" marL="457200" rtl="0" algn="l">
              <a:lnSpc>
                <a:spcPct val="60000"/>
              </a:lnSpc>
              <a:spcBef>
                <a:spcPts val="0"/>
              </a:spcBef>
              <a:spcAft>
                <a:spcPts val="0"/>
              </a:spcAft>
              <a:buSzPts val="1700"/>
              <a:buFont typeface="Arial"/>
              <a:buAutoNum type="arabicPeriod"/>
            </a:pPr>
            <a:r>
              <a:rPr b="1" lang="en-US" sz="1700">
                <a:solidFill>
                  <a:schemeClr val="dk1"/>
                </a:solidFill>
              </a:rPr>
              <a:t>Model Evaluation &amp; Testing</a:t>
            </a:r>
            <a:r>
              <a:rPr lang="en-US" sz="1700">
                <a:solidFill>
                  <a:schemeClr val="dk1"/>
                </a:solidFill>
              </a:rPr>
              <a:t> – 2 Weeks</a:t>
            </a:r>
            <a:br>
              <a:rPr lang="en-US" sz="1700">
                <a:solidFill>
                  <a:schemeClr val="dk1"/>
                </a:solidFill>
              </a:rPr>
            </a:br>
            <a:endParaRPr sz="1700">
              <a:solidFill>
                <a:schemeClr val="dk1"/>
              </a:solidFill>
            </a:endParaRPr>
          </a:p>
          <a:p>
            <a:pPr indent="0" lvl="0" marL="457200" rtl="0" algn="l">
              <a:lnSpc>
                <a:spcPct val="60000"/>
              </a:lnSpc>
              <a:spcBef>
                <a:spcPts val="0"/>
              </a:spcBef>
              <a:spcAft>
                <a:spcPts val="0"/>
              </a:spcAft>
              <a:buNone/>
            </a:pPr>
            <a:r>
              <a:rPr lang="en-US" sz="1700">
                <a:solidFill>
                  <a:schemeClr val="dk1"/>
                </a:solidFill>
              </a:rPr>
              <a:t>Evaluate the model’s performance on testing data with metrics like accuracy, precision, and recall.</a:t>
            </a:r>
            <a:br>
              <a:rPr lang="en-US" sz="1700">
                <a:solidFill>
                  <a:schemeClr val="dk1"/>
                </a:solidFill>
              </a:rPr>
            </a:br>
            <a:endParaRPr sz="1700">
              <a:solidFill>
                <a:schemeClr val="dk1"/>
              </a:solidFill>
            </a:endParaRPr>
          </a:p>
          <a:p>
            <a:pPr indent="-336550" lvl="0" marL="457200" rtl="0" algn="l">
              <a:lnSpc>
                <a:spcPct val="60000"/>
              </a:lnSpc>
              <a:spcBef>
                <a:spcPts val="0"/>
              </a:spcBef>
              <a:spcAft>
                <a:spcPts val="0"/>
              </a:spcAft>
              <a:buSzPts val="1700"/>
              <a:buFont typeface="Arial"/>
              <a:buAutoNum type="arabicPeriod"/>
            </a:pPr>
            <a:r>
              <a:rPr b="1" lang="en-US" sz="1700">
                <a:solidFill>
                  <a:schemeClr val="dk1"/>
                </a:solidFill>
              </a:rPr>
              <a:t>Integration </a:t>
            </a:r>
            <a:r>
              <a:rPr lang="en-US" sz="1700">
                <a:solidFill>
                  <a:schemeClr val="dk1"/>
                </a:solidFill>
              </a:rPr>
              <a:t>– 1-2 Weeks</a:t>
            </a:r>
            <a:br>
              <a:rPr lang="en-US" sz="1700">
                <a:solidFill>
                  <a:schemeClr val="dk1"/>
                </a:solidFill>
              </a:rPr>
            </a:br>
            <a:endParaRPr sz="1700">
              <a:solidFill>
                <a:schemeClr val="dk1"/>
              </a:solidFill>
            </a:endParaRPr>
          </a:p>
          <a:p>
            <a:pPr indent="0" lvl="0" marL="457200" rtl="0" algn="l">
              <a:lnSpc>
                <a:spcPct val="100000"/>
              </a:lnSpc>
              <a:spcBef>
                <a:spcPts val="0"/>
              </a:spcBef>
              <a:spcAft>
                <a:spcPts val="0"/>
              </a:spcAft>
              <a:buNone/>
            </a:pPr>
            <a:r>
              <a:rPr lang="en-US" sz="1700">
                <a:solidFill>
                  <a:schemeClr val="dk1"/>
                </a:solidFill>
              </a:rPr>
              <a:t>Integrate the trained model into a web interface for medical use and prepare for real-time deployment.</a:t>
            </a:r>
            <a:endParaRPr b="1"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51388f0416_0_190"/>
          <p:cNvSpPr txBox="1"/>
          <p:nvPr>
            <p:ph type="title"/>
          </p:nvPr>
        </p:nvSpPr>
        <p:spPr>
          <a:xfrm>
            <a:off x="457200" y="114075"/>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t>Software Testing</a:t>
            </a:r>
            <a:endParaRPr/>
          </a:p>
        </p:txBody>
      </p:sp>
      <p:sp>
        <p:nvSpPr>
          <p:cNvPr id="150" name="Google Shape;150;g351388f0416_0_190"/>
          <p:cNvSpPr txBox="1"/>
          <p:nvPr>
            <p:ph idx="1" type="body"/>
          </p:nvPr>
        </p:nvSpPr>
        <p:spPr>
          <a:xfrm>
            <a:off x="228600" y="1103400"/>
            <a:ext cx="8915400" cy="5619300"/>
          </a:xfrm>
          <a:prstGeom prst="rect">
            <a:avLst/>
          </a:prstGeom>
          <a:noFill/>
          <a:ln>
            <a:noFill/>
          </a:ln>
        </p:spPr>
        <p:txBody>
          <a:bodyPr anchorCtr="0" anchor="t" bIns="45700" lIns="91425" spcFirstLastPara="1" rIns="91425" wrap="square" tIns="45700">
            <a:noAutofit/>
          </a:bodyPr>
          <a:lstStyle/>
          <a:p>
            <a:pPr indent="-330200" lvl="0" marL="457200" marR="609600" rtl="0" algn="l">
              <a:lnSpc>
                <a:spcPct val="115000"/>
              </a:lnSpc>
              <a:spcBef>
                <a:spcPts val="0"/>
              </a:spcBef>
              <a:spcAft>
                <a:spcPts val="0"/>
              </a:spcAft>
              <a:buSzPts val="1600"/>
              <a:buAutoNum type="arabicPeriod"/>
            </a:pPr>
            <a:r>
              <a:rPr b="1" lang="en-US" sz="1600">
                <a:solidFill>
                  <a:schemeClr val="dk1"/>
                </a:solidFill>
              </a:rPr>
              <a:t>Unit Testing</a:t>
            </a:r>
            <a:r>
              <a:rPr lang="en-US" sz="1600">
                <a:solidFill>
                  <a:schemeClr val="dk1"/>
                </a:solidFill>
              </a:rPr>
              <a:t>: Verified individual components like image preprocessing, model loading, and prediction logic using sample inputs to ensure accuracy at each step.</a:t>
            </a:r>
            <a:br>
              <a:rPr lang="en-US" sz="1600">
                <a:solidFill>
                  <a:schemeClr val="dk1"/>
                </a:solidFill>
              </a:rPr>
            </a:br>
            <a:endParaRPr sz="1600">
              <a:solidFill>
                <a:schemeClr val="dk1"/>
              </a:solidFill>
            </a:endParaRPr>
          </a:p>
          <a:p>
            <a:pPr indent="-330200" lvl="0" marL="457200" marR="609600" rtl="0" algn="l">
              <a:lnSpc>
                <a:spcPct val="115000"/>
              </a:lnSpc>
              <a:spcBef>
                <a:spcPts val="0"/>
              </a:spcBef>
              <a:spcAft>
                <a:spcPts val="0"/>
              </a:spcAft>
              <a:buSzPts val="1600"/>
              <a:buAutoNum type="arabicPeriod"/>
            </a:pPr>
            <a:r>
              <a:rPr b="1" lang="en-US" sz="1600">
                <a:solidFill>
                  <a:schemeClr val="dk1"/>
                </a:solidFill>
              </a:rPr>
              <a:t>Integration Testing</a:t>
            </a:r>
            <a:r>
              <a:rPr lang="en-US" sz="1600">
                <a:solidFill>
                  <a:schemeClr val="dk1"/>
                </a:solidFill>
              </a:rPr>
              <a:t>: Tested end-to-end flow from uploading an image, preprocessing, predicting with the trained MobileNet model, to displaying results to confirm module interaction.</a:t>
            </a:r>
            <a:br>
              <a:rPr lang="en-US" sz="1600">
                <a:solidFill>
                  <a:schemeClr val="dk1"/>
                </a:solidFill>
              </a:rPr>
            </a:br>
            <a:endParaRPr sz="1600">
              <a:solidFill>
                <a:schemeClr val="dk1"/>
              </a:solidFill>
            </a:endParaRPr>
          </a:p>
          <a:p>
            <a:pPr indent="-330200" lvl="0" marL="457200" marR="609600" rtl="0" algn="l">
              <a:lnSpc>
                <a:spcPct val="115000"/>
              </a:lnSpc>
              <a:spcBef>
                <a:spcPts val="0"/>
              </a:spcBef>
              <a:spcAft>
                <a:spcPts val="0"/>
              </a:spcAft>
              <a:buSzPts val="1600"/>
              <a:buAutoNum type="arabicPeriod"/>
            </a:pPr>
            <a:r>
              <a:rPr b="1" lang="en-US" sz="1600">
                <a:solidFill>
                  <a:schemeClr val="dk1"/>
                </a:solidFill>
              </a:rPr>
              <a:t>Functional Testing</a:t>
            </a:r>
            <a:r>
              <a:rPr lang="en-US" sz="1600">
                <a:solidFill>
                  <a:schemeClr val="dk1"/>
                </a:solidFill>
              </a:rPr>
              <a:t>: Ensured the system correctly identifies blood cancer types from microscopic images based on labeled data and expected output.</a:t>
            </a:r>
            <a:br>
              <a:rPr lang="en-US" sz="1600">
                <a:solidFill>
                  <a:schemeClr val="dk1"/>
                </a:solidFill>
              </a:rPr>
            </a:br>
            <a:endParaRPr sz="1600">
              <a:solidFill>
                <a:schemeClr val="dk1"/>
              </a:solidFill>
            </a:endParaRPr>
          </a:p>
          <a:p>
            <a:pPr indent="-330200" lvl="0" marL="457200" marR="609600" rtl="0" algn="l">
              <a:lnSpc>
                <a:spcPct val="115000"/>
              </a:lnSpc>
              <a:spcBef>
                <a:spcPts val="0"/>
              </a:spcBef>
              <a:spcAft>
                <a:spcPts val="0"/>
              </a:spcAft>
              <a:buSzPts val="1600"/>
              <a:buAutoNum type="arabicPeriod"/>
            </a:pPr>
            <a:r>
              <a:rPr b="1" lang="en-US" sz="1600">
                <a:solidFill>
                  <a:schemeClr val="dk1"/>
                </a:solidFill>
              </a:rPr>
              <a:t>Performance Testing</a:t>
            </a:r>
            <a:r>
              <a:rPr lang="en-US" sz="1600">
                <a:solidFill>
                  <a:schemeClr val="dk1"/>
                </a:solidFill>
              </a:rPr>
              <a:t>: Assessed model accuracy and efficiency on large image datasets, monitored training/validation time and memory usage.</a:t>
            </a:r>
            <a:br>
              <a:rPr lang="en-US" sz="1600">
                <a:solidFill>
                  <a:schemeClr val="dk1"/>
                </a:solidFill>
              </a:rPr>
            </a:br>
            <a:endParaRPr sz="1600">
              <a:solidFill>
                <a:schemeClr val="dk1"/>
              </a:solidFill>
            </a:endParaRPr>
          </a:p>
          <a:p>
            <a:pPr indent="-330200" lvl="0" marL="457200" marR="609600" rtl="0" algn="l">
              <a:lnSpc>
                <a:spcPct val="115000"/>
              </a:lnSpc>
              <a:spcBef>
                <a:spcPts val="0"/>
              </a:spcBef>
              <a:spcAft>
                <a:spcPts val="0"/>
              </a:spcAft>
              <a:buSzPts val="1600"/>
              <a:buAutoNum type="arabicPeriod"/>
            </a:pPr>
            <a:r>
              <a:rPr b="1" lang="en-US" sz="1600">
                <a:solidFill>
                  <a:schemeClr val="dk1"/>
                </a:solidFill>
              </a:rPr>
              <a:t>Security Testing</a:t>
            </a:r>
            <a:r>
              <a:rPr lang="en-US" sz="1600">
                <a:solidFill>
                  <a:schemeClr val="dk1"/>
                </a:solidFill>
              </a:rPr>
              <a:t>: Implemented secure handling of uploaded images and ensured no data leaks during model inference or logging.</a:t>
            </a:r>
            <a:br>
              <a:rPr lang="en-US" sz="1600">
                <a:solidFill>
                  <a:schemeClr val="dk1"/>
                </a:solidFill>
              </a:rPr>
            </a:br>
            <a:endParaRPr sz="1600">
              <a:solidFill>
                <a:schemeClr val="dk1"/>
              </a:solidFill>
            </a:endParaRPr>
          </a:p>
          <a:p>
            <a:pPr indent="-330200" lvl="0" marL="457200" marR="609600" rtl="0" algn="l">
              <a:lnSpc>
                <a:spcPct val="115000"/>
              </a:lnSpc>
              <a:spcBef>
                <a:spcPts val="0"/>
              </a:spcBef>
              <a:spcAft>
                <a:spcPts val="0"/>
              </a:spcAft>
              <a:buSzPts val="1600"/>
              <a:buAutoNum type="arabicPeriod"/>
            </a:pPr>
            <a:r>
              <a:rPr b="1" lang="en-US" sz="1600">
                <a:solidFill>
                  <a:schemeClr val="dk1"/>
                </a:solidFill>
              </a:rPr>
              <a:t>User Acceptance Testing (UAT)</a:t>
            </a:r>
            <a:r>
              <a:rPr lang="en-US" sz="1600">
                <a:solidFill>
                  <a:schemeClr val="dk1"/>
                </a:solidFill>
              </a:rPr>
              <a:t>: Collected feedback from potential users (students/professors) to confirm the system is easy to use and delivers meaningful results.</a:t>
            </a:r>
            <a:endParaRPr b="1" sz="2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51388f0416_0_197"/>
          <p:cNvSpPr txBox="1"/>
          <p:nvPr>
            <p:ph type="title"/>
          </p:nvPr>
        </p:nvSpPr>
        <p:spPr>
          <a:xfrm>
            <a:off x="457200" y="356700"/>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t>Contribution to Sustainable Development Goals</a:t>
            </a:r>
            <a:endParaRPr/>
          </a:p>
        </p:txBody>
      </p:sp>
      <p:sp>
        <p:nvSpPr>
          <p:cNvPr id="156" name="Google Shape;156;g351388f0416_0_197"/>
          <p:cNvSpPr txBox="1"/>
          <p:nvPr>
            <p:ph idx="1" type="body"/>
          </p:nvPr>
        </p:nvSpPr>
        <p:spPr>
          <a:xfrm>
            <a:off x="228600" y="1664600"/>
            <a:ext cx="8686800" cy="4879200"/>
          </a:xfrm>
          <a:prstGeom prst="rect">
            <a:avLst/>
          </a:prstGeom>
          <a:noFill/>
          <a:ln>
            <a:noFill/>
          </a:ln>
        </p:spPr>
        <p:txBody>
          <a:bodyPr anchorCtr="0" anchor="t" bIns="45700" lIns="91425" spcFirstLastPara="1" rIns="91425" wrap="square" tIns="45700">
            <a:normAutofit/>
          </a:bodyPr>
          <a:lstStyle/>
          <a:p>
            <a:pPr indent="-355600" lvl="0" marL="457200" rtl="0" algn="just">
              <a:spcBef>
                <a:spcPts val="0"/>
              </a:spcBef>
              <a:spcAft>
                <a:spcPts val="0"/>
              </a:spcAft>
              <a:buSzPts val="2000"/>
              <a:buAutoNum type="arabicPeriod"/>
            </a:pPr>
            <a:r>
              <a:rPr b="1" lang="en-US" sz="2000">
                <a:solidFill>
                  <a:schemeClr val="dk1"/>
                </a:solidFill>
              </a:rPr>
              <a:t>Good Health and Well-being (SDG 3)</a:t>
            </a:r>
            <a:r>
              <a:rPr lang="en-US" sz="2000">
                <a:solidFill>
                  <a:schemeClr val="dk1"/>
                </a:solidFill>
              </a:rPr>
              <a:t>: Enhances early detection and diagnosis of blood cancer, improving health outcomes.</a:t>
            </a:r>
            <a:br>
              <a:rPr lang="en-US" sz="2000">
                <a:solidFill>
                  <a:schemeClr val="dk1"/>
                </a:solidFill>
              </a:rPr>
            </a:br>
            <a:endParaRPr sz="2000">
              <a:solidFill>
                <a:schemeClr val="dk1"/>
              </a:solidFill>
            </a:endParaRPr>
          </a:p>
          <a:p>
            <a:pPr indent="-355600" lvl="0" marL="457200" rtl="0" algn="just">
              <a:spcBef>
                <a:spcPts val="0"/>
              </a:spcBef>
              <a:spcAft>
                <a:spcPts val="0"/>
              </a:spcAft>
              <a:buSzPts val="2000"/>
              <a:buAutoNum type="arabicPeriod"/>
            </a:pPr>
            <a:r>
              <a:rPr b="1" lang="en-US" sz="2000">
                <a:solidFill>
                  <a:schemeClr val="dk1"/>
                </a:solidFill>
              </a:rPr>
              <a:t>Industry, Innovation, and Infrastructure (SDG 9)</a:t>
            </a:r>
            <a:r>
              <a:rPr lang="en-US" sz="2000">
                <a:solidFill>
                  <a:schemeClr val="dk1"/>
                </a:solidFill>
              </a:rPr>
              <a:t>: Promotes innovation in healthcare through AI-driven diagnostic tools.</a:t>
            </a:r>
            <a:br>
              <a:rPr lang="en-US" sz="2000">
                <a:solidFill>
                  <a:schemeClr val="dk1"/>
                </a:solidFill>
              </a:rPr>
            </a:br>
            <a:endParaRPr sz="2000">
              <a:solidFill>
                <a:schemeClr val="dk1"/>
              </a:solidFill>
            </a:endParaRPr>
          </a:p>
          <a:p>
            <a:pPr indent="-355600" lvl="0" marL="457200" rtl="0" algn="just">
              <a:spcBef>
                <a:spcPts val="0"/>
              </a:spcBef>
              <a:spcAft>
                <a:spcPts val="0"/>
              </a:spcAft>
              <a:buSzPts val="2000"/>
              <a:buAutoNum type="arabicPeriod"/>
            </a:pPr>
            <a:r>
              <a:rPr b="1" lang="en-US" sz="2000">
                <a:solidFill>
                  <a:schemeClr val="dk1"/>
                </a:solidFill>
              </a:rPr>
              <a:t>Reduced Inequality (SDG 10)</a:t>
            </a:r>
            <a:r>
              <a:rPr lang="en-US" sz="2000">
                <a:solidFill>
                  <a:schemeClr val="dk1"/>
                </a:solidFill>
              </a:rPr>
              <a:t>: Increases access to accurate cancer diagnosis, especially in underserved areas.</a:t>
            </a:r>
            <a:endParaRPr sz="2000">
              <a:solidFill>
                <a:schemeClr val="dk1"/>
              </a:solidFill>
            </a:endParaRPr>
          </a:p>
          <a:p>
            <a:pPr indent="0" lvl="0" marL="457200" rtl="0" algn="just">
              <a:spcBef>
                <a:spcPts val="0"/>
              </a:spcBef>
              <a:spcAft>
                <a:spcPts val="0"/>
              </a:spcAft>
              <a:buNone/>
            </a:pPr>
            <a:r>
              <a:t/>
            </a:r>
            <a:endParaRPr sz="2000">
              <a:solidFill>
                <a:schemeClr val="dk1"/>
              </a:solidFill>
            </a:endParaRPr>
          </a:p>
          <a:p>
            <a:pPr indent="-355600" lvl="0" marL="457200" rtl="0" algn="just">
              <a:lnSpc>
                <a:spcPct val="90000"/>
              </a:lnSpc>
              <a:spcBef>
                <a:spcPts val="0"/>
              </a:spcBef>
              <a:spcAft>
                <a:spcPts val="0"/>
              </a:spcAft>
              <a:buSzPts val="2000"/>
              <a:buAutoNum type="arabicPeriod"/>
            </a:pPr>
            <a:r>
              <a:rPr b="1" lang="en-US" sz="2000">
                <a:solidFill>
                  <a:schemeClr val="dk1"/>
                </a:solidFill>
              </a:rPr>
              <a:t>Partnerships for the Goals (SDG 17)</a:t>
            </a:r>
            <a:r>
              <a:rPr lang="en-US" sz="2000">
                <a:solidFill>
                  <a:schemeClr val="dk1"/>
                </a:solidFill>
              </a:rPr>
              <a:t>: Encourages collaboration between healthcare professionals and tech developers to improve healthcare systems.</a:t>
            </a:r>
            <a:endParaRPr sz="2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51388f0416_0_203"/>
          <p:cNvSpPr txBox="1"/>
          <p:nvPr>
            <p:ph type="title"/>
          </p:nvPr>
        </p:nvSpPr>
        <p:spPr>
          <a:xfrm>
            <a:off x="457200" y="318400"/>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t>Result</a:t>
            </a:r>
            <a:endParaRPr/>
          </a:p>
        </p:txBody>
      </p:sp>
      <p:sp>
        <p:nvSpPr>
          <p:cNvPr id="162" name="Google Shape;162;g351388f0416_0_203"/>
          <p:cNvSpPr txBox="1"/>
          <p:nvPr>
            <p:ph idx="1" type="body"/>
          </p:nvPr>
        </p:nvSpPr>
        <p:spPr>
          <a:xfrm>
            <a:off x="228600" y="1639075"/>
            <a:ext cx="8686800" cy="3717000"/>
          </a:xfrm>
          <a:prstGeom prst="rect">
            <a:avLst/>
          </a:prstGeom>
          <a:noFill/>
          <a:ln>
            <a:noFill/>
          </a:ln>
        </p:spPr>
        <p:txBody>
          <a:bodyPr anchorCtr="0" anchor="t" bIns="45700" lIns="91425" spcFirstLastPara="1" rIns="91425" wrap="square" tIns="45700">
            <a:normAutofit/>
          </a:bodyPr>
          <a:lstStyle/>
          <a:p>
            <a:pPr indent="-38100" lvl="0" marL="171450" rtl="0" algn="just">
              <a:lnSpc>
                <a:spcPct val="90000"/>
              </a:lnSpc>
              <a:spcBef>
                <a:spcPts val="0"/>
              </a:spcBef>
              <a:spcAft>
                <a:spcPts val="0"/>
              </a:spcAft>
              <a:buClr>
                <a:schemeClr val="dk1"/>
              </a:buClr>
              <a:buSzPts val="2100"/>
              <a:buNone/>
            </a:pPr>
            <a:r>
              <a:rPr lang="en-US" sz="2000">
                <a:solidFill>
                  <a:schemeClr val="dk1"/>
                </a:solidFill>
              </a:rPr>
              <a:t>The results of the project demonstrate the effectiveness of the AI-powered model in detecting blood cancer stages. The MobileNet-based model achieved an accuracy of 93.58%, showcasing high precision in classifying blood samples into different stages: Benign, Malignant Early, Malignant Pre, and Malignant Pro. The model’s performance was evaluated using key metrics such as precision, recall, and F1-score, all of which indicate strong reliability in detecting and classifying blood cancer stages accurately. These results highlight the potential of the model to assist medical professionals in providing faster, more accurate diagnoses, ultimately improving patient outcomes.</a:t>
            </a:r>
            <a:endParaRPr sz="2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51388f0416_0_211"/>
          <p:cNvSpPr txBox="1"/>
          <p:nvPr>
            <p:ph type="title"/>
          </p:nvPr>
        </p:nvSpPr>
        <p:spPr>
          <a:xfrm>
            <a:off x="457200" y="369500"/>
            <a:ext cx="8229600" cy="609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solidFill>
                  <a:schemeClr val="dk1"/>
                </a:solidFill>
                <a:latin typeface="Times New Roman"/>
                <a:ea typeface="Times New Roman"/>
                <a:cs typeface="Times New Roman"/>
                <a:sym typeface="Times New Roman"/>
              </a:rPr>
              <a:t>Conclusion</a:t>
            </a:r>
            <a:endParaRPr/>
          </a:p>
        </p:txBody>
      </p:sp>
      <p:sp>
        <p:nvSpPr>
          <p:cNvPr id="168" name="Google Shape;168;g351388f0416_0_211"/>
          <p:cNvSpPr txBox="1"/>
          <p:nvPr>
            <p:ph idx="1" type="body"/>
          </p:nvPr>
        </p:nvSpPr>
        <p:spPr>
          <a:xfrm>
            <a:off x="228600" y="1575925"/>
            <a:ext cx="8686800" cy="5129700"/>
          </a:xfrm>
          <a:prstGeom prst="rect">
            <a:avLst/>
          </a:prstGeom>
          <a:noFill/>
          <a:ln>
            <a:noFill/>
          </a:ln>
        </p:spPr>
        <p:txBody>
          <a:bodyPr anchorCtr="0" anchor="t" bIns="45700" lIns="91425" spcFirstLastPara="1" rIns="91425" wrap="square" tIns="45700">
            <a:normAutofit/>
          </a:bodyPr>
          <a:lstStyle/>
          <a:p>
            <a:pPr indent="-38100" lvl="0" marL="171450" rtl="0" algn="just">
              <a:lnSpc>
                <a:spcPct val="90000"/>
              </a:lnSpc>
              <a:spcBef>
                <a:spcPts val="0"/>
              </a:spcBef>
              <a:spcAft>
                <a:spcPts val="0"/>
              </a:spcAft>
              <a:buClr>
                <a:schemeClr val="dk1"/>
              </a:buClr>
              <a:buSzPts val="2100"/>
              <a:buNone/>
            </a:pPr>
            <a:r>
              <a:rPr lang="en-US" sz="1800">
                <a:solidFill>
                  <a:schemeClr val="dk1"/>
                </a:solidFill>
              </a:rPr>
              <a:t>The AI-powered system offers fast, reliable blood cancer detection using MobileNet and deep learning. It supports early diagnosis, reduces manual errors, and enhances clinical decision-making. Capable of handling large datasets, the system ensures scalability and smooth performance. With automated reports, real-time results, and an intuitive UI, it streamlines workflows for healthcare professionals. Strong security measures protect patient data, making the system ideal for hospitals, labs, and telemedicine. This innovation highlights the growing impact of AI in transforming medical diagnostics.</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628650" y="0"/>
            <a:ext cx="7886700" cy="950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C000"/>
              </a:buClr>
              <a:buSzPct val="117857"/>
              <a:buFont typeface="Calibri"/>
              <a:buNone/>
            </a:pPr>
            <a:br>
              <a:rPr b="1" lang="en-US">
                <a:solidFill>
                  <a:srgbClr val="FFC000"/>
                </a:solidFill>
              </a:rPr>
            </a:br>
            <a:r>
              <a:rPr b="1" lang="en-US">
                <a:solidFill>
                  <a:schemeClr val="dk1"/>
                </a:solidFill>
                <a:latin typeface="Times New Roman"/>
                <a:ea typeface="Times New Roman"/>
                <a:cs typeface="Times New Roman"/>
                <a:sym typeface="Times New Roman"/>
              </a:rPr>
              <a:t>References</a:t>
            </a:r>
            <a:br>
              <a:rPr b="1" lang="en-US">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sp>
        <p:nvSpPr>
          <p:cNvPr id="174" name="Google Shape;174;p9"/>
          <p:cNvSpPr txBox="1"/>
          <p:nvPr>
            <p:ph idx="1" type="body"/>
          </p:nvPr>
        </p:nvSpPr>
        <p:spPr>
          <a:xfrm>
            <a:off x="228600" y="950100"/>
            <a:ext cx="8686800" cy="5907900"/>
          </a:xfrm>
          <a:prstGeom prst="rect">
            <a:avLst/>
          </a:prstGeom>
          <a:noFill/>
          <a:ln>
            <a:noFill/>
          </a:ln>
        </p:spPr>
        <p:txBody>
          <a:bodyPr anchorCtr="0" anchor="t" bIns="45700" lIns="91425" spcFirstLastPara="1" rIns="91425" wrap="square" tIns="45700">
            <a:noAutofit/>
          </a:bodyPr>
          <a:lstStyle/>
          <a:p>
            <a:pPr indent="-228600" lvl="0" marL="457200" marR="275852" rtl="0" algn="just">
              <a:lnSpc>
                <a:spcPct val="150000"/>
              </a:lnSpc>
              <a:spcBef>
                <a:spcPts val="0"/>
              </a:spcBef>
              <a:spcAft>
                <a:spcPts val="0"/>
              </a:spcAft>
              <a:buClr>
                <a:schemeClr val="dk1"/>
              </a:buClr>
              <a:buSzPts val="1100"/>
              <a:buFont typeface="Arial"/>
              <a:buNone/>
            </a:pPr>
            <a:r>
              <a:rPr lang="en-US" sz="1700">
                <a:solidFill>
                  <a:schemeClr val="dk1"/>
                </a:solidFill>
              </a:rPr>
              <a:t>1. 	Ferreira, Fernando Rodrigues Trindade, and Loena Marins do Couto. "Using deep learning on microscopic images for white blood cell detection and segmentation to assist in leukemia diagnosis." The Journal of Supercomputing 81.2 (2025): 1-42</a:t>
            </a:r>
            <a:r>
              <a:rPr lang="en-US" sz="1700">
                <a:solidFill>
                  <a:schemeClr val="dk1"/>
                </a:solidFill>
              </a:rPr>
              <a:t>.</a:t>
            </a:r>
            <a:endParaRPr sz="1700">
              <a:solidFill>
                <a:schemeClr val="dk1"/>
              </a:solidFill>
            </a:endParaRPr>
          </a:p>
          <a:p>
            <a:pPr indent="-228600" lvl="0" marL="457200" marR="275852" rtl="0" algn="just">
              <a:lnSpc>
                <a:spcPct val="150000"/>
              </a:lnSpc>
              <a:spcBef>
                <a:spcPts val="0"/>
              </a:spcBef>
              <a:spcAft>
                <a:spcPts val="0"/>
              </a:spcAft>
              <a:buClr>
                <a:schemeClr val="dk1"/>
              </a:buClr>
              <a:buSzPts val="1100"/>
              <a:buNone/>
            </a:pPr>
            <a:r>
              <a:rPr lang="en-US" sz="1700">
                <a:solidFill>
                  <a:schemeClr val="dk1"/>
                </a:solidFill>
              </a:rPr>
              <a:t>2. 	Shehta, A.I., Nasr, M. &amp; El Ghazali, A.E.D.M. Blood cancer prediction model based on deep learning technique. Sci Rep 15, 1889 (2025).</a:t>
            </a:r>
            <a:r>
              <a:rPr lang="en-US" sz="1700">
                <a:solidFill>
                  <a:schemeClr val="dk1"/>
                </a:solidFill>
                <a:uFill>
                  <a:noFill/>
                </a:uFill>
                <a:hlinkClick r:id="rId3">
                  <a:extLst>
                    <a:ext uri="{A12FA001-AC4F-418D-AE19-62706E023703}">
                      <ahyp:hlinkClr val="tx"/>
                    </a:ext>
                  </a:extLst>
                </a:hlinkClick>
              </a:rPr>
              <a:t> </a:t>
            </a:r>
            <a:endParaRPr sz="1700">
              <a:solidFill>
                <a:schemeClr val="dk1"/>
              </a:solidFill>
            </a:endParaRPr>
          </a:p>
          <a:p>
            <a:pPr indent="-228600" lvl="0" marL="457200" marR="275852" rtl="0" algn="just">
              <a:lnSpc>
                <a:spcPct val="150000"/>
              </a:lnSpc>
              <a:spcBef>
                <a:spcPts val="0"/>
              </a:spcBef>
              <a:spcAft>
                <a:spcPts val="0"/>
              </a:spcAft>
              <a:buClr>
                <a:schemeClr val="dk1"/>
              </a:buClr>
              <a:buSzPts val="1100"/>
              <a:buFont typeface="Arial"/>
              <a:buNone/>
            </a:pPr>
            <a:r>
              <a:rPr lang="en-US" sz="1700">
                <a:solidFill>
                  <a:schemeClr val="dk1"/>
                </a:solidFill>
              </a:rPr>
              <a:t>3. 	Al-Obeidat F, Hafez W, Rashid A, Jallo MK, Gador M, Cherrez-Ojeda I and SimancasRacines D (2025) Artificial intelligence for the detection of acute myeloid leukemia from microscopic blood images; a systematic review and meta-analysis. </a:t>
            </a:r>
            <a:r>
              <a:rPr i="1" lang="en-US" sz="1700">
                <a:solidFill>
                  <a:schemeClr val="dk1"/>
                </a:solidFill>
              </a:rPr>
              <a:t>Front. Big Data</a:t>
            </a:r>
            <a:r>
              <a:rPr lang="en-US" sz="1700">
                <a:solidFill>
                  <a:schemeClr val="dk1"/>
                </a:solidFill>
              </a:rPr>
              <a:t> 7:1402926. doi: 10.3389/fdata.2024.1402926.</a:t>
            </a:r>
            <a:endParaRPr sz="1700">
              <a:solidFill>
                <a:schemeClr val="dk1"/>
              </a:solidFill>
            </a:endParaRPr>
          </a:p>
          <a:p>
            <a:pPr indent="-228600" lvl="0" marL="457200" marR="275852" rtl="0" algn="just">
              <a:lnSpc>
                <a:spcPct val="150000"/>
              </a:lnSpc>
              <a:spcBef>
                <a:spcPts val="0"/>
              </a:spcBef>
              <a:spcAft>
                <a:spcPts val="0"/>
              </a:spcAft>
              <a:buClr>
                <a:schemeClr val="dk1"/>
              </a:buClr>
              <a:buSzPts val="1100"/>
              <a:buFont typeface="Arial"/>
              <a:buNone/>
            </a:pPr>
            <a:r>
              <a:rPr lang="en-US" sz="1700">
                <a:solidFill>
                  <a:schemeClr val="dk1"/>
                </a:solidFill>
              </a:rPr>
              <a:t>4. 	Ahad, Md Taimur, et al. "Dvs: Blood cancer detection using novel cnn-based ensemble approach." arXiv preprint arXiv:2410.05272 (2024).</a:t>
            </a:r>
            <a:endParaRPr sz="1700">
              <a:solidFill>
                <a:schemeClr val="dk1"/>
              </a:solidFill>
            </a:endParaRPr>
          </a:p>
          <a:p>
            <a:pPr indent="-228600" lvl="0" marL="457200" marR="275852" rtl="0" algn="just">
              <a:lnSpc>
                <a:spcPct val="150000"/>
              </a:lnSpc>
              <a:spcBef>
                <a:spcPts val="0"/>
              </a:spcBef>
              <a:spcAft>
                <a:spcPts val="0"/>
              </a:spcAft>
              <a:buClr>
                <a:schemeClr val="dk1"/>
              </a:buClr>
              <a:buSzPts val="1100"/>
              <a:buNone/>
            </a:pPr>
            <a:r>
              <a:rPr lang="en-US" sz="1700">
                <a:solidFill>
                  <a:schemeClr val="dk1"/>
                </a:solidFill>
              </a:rPr>
              <a:t>5. 	Krizhevsky, A., Sutskever, I., &amp; Hinton, G. E. (2012). </a:t>
            </a:r>
            <a:r>
              <a:rPr i="1" lang="en-US" sz="1700">
                <a:solidFill>
                  <a:schemeClr val="dk1"/>
                </a:solidFill>
              </a:rPr>
              <a:t>ImageNet classification with deep convolutional neural networks</a:t>
            </a:r>
            <a:r>
              <a:rPr lang="en-US" sz="1700">
                <a:solidFill>
                  <a:schemeClr val="dk1"/>
                </a:solidFill>
              </a:rPr>
              <a:t>. Advances in Neural Information Processing Systems.</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1143000" y="2514600"/>
            <a:ext cx="7202456" cy="10492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sz="4000">
                <a:solidFill>
                  <a:schemeClr val="dk1"/>
                </a:solidFill>
                <a:latin typeface="Times New Roman"/>
                <a:ea typeface="Times New Roman"/>
                <a:cs typeface="Times New Roman"/>
                <a:sym typeface="Times New Roman"/>
              </a:rPr>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51388f0416_0_58"/>
          <p:cNvSpPr txBox="1"/>
          <p:nvPr>
            <p:ph type="title"/>
          </p:nvPr>
        </p:nvSpPr>
        <p:spPr>
          <a:xfrm>
            <a:off x="457200" y="114950"/>
            <a:ext cx="8229600" cy="1066800"/>
          </a:xfrm>
          <a:prstGeom prst="rect">
            <a:avLst/>
          </a:prstGeom>
          <a:noFill/>
          <a:ln>
            <a:noFill/>
          </a:ln>
        </p:spPr>
        <p:txBody>
          <a:bodyPr anchorCtr="0" anchor="ctr" bIns="45700" lIns="91425" spcFirstLastPara="1" rIns="91425" wrap="square" tIns="45700">
            <a:normAutofit fontScale="90000"/>
          </a:bodyPr>
          <a:lstStyle/>
          <a:p>
            <a:pPr indent="0" lvl="1" marL="0" rtl="0" algn="ctr">
              <a:lnSpc>
                <a:spcPct val="100000"/>
              </a:lnSpc>
              <a:spcBef>
                <a:spcPts val="0"/>
              </a:spcBef>
              <a:spcAft>
                <a:spcPts val="0"/>
              </a:spcAft>
              <a:buSzPct val="35000"/>
              <a:buNone/>
            </a:pPr>
            <a:r>
              <a:rPr b="1" lang="en-US" sz="4000">
                <a:solidFill>
                  <a:schemeClr val="dk1"/>
                </a:solidFill>
                <a:latin typeface="Times New Roman"/>
                <a:ea typeface="Times New Roman"/>
                <a:cs typeface="Times New Roman"/>
                <a:sym typeface="Times New Roman"/>
              </a:rPr>
              <a:t>Contents</a:t>
            </a:r>
            <a:br>
              <a:rPr b="1" lang="en-US" sz="4000">
                <a:solidFill>
                  <a:schemeClr val="dk1"/>
                </a:solidFill>
                <a:latin typeface="Times New Roman"/>
                <a:ea typeface="Times New Roman"/>
                <a:cs typeface="Times New Roman"/>
                <a:sym typeface="Times New Roman"/>
              </a:rPr>
            </a:br>
            <a:r>
              <a:rPr lang="en-US"/>
              <a:t> </a:t>
            </a:r>
            <a:endParaRPr/>
          </a:p>
        </p:txBody>
      </p:sp>
      <p:sp>
        <p:nvSpPr>
          <p:cNvPr id="77" name="Google Shape;77;g351388f0416_0_58"/>
          <p:cNvSpPr txBox="1"/>
          <p:nvPr>
            <p:ph idx="1" type="body"/>
          </p:nvPr>
        </p:nvSpPr>
        <p:spPr>
          <a:xfrm>
            <a:off x="457200" y="1103400"/>
            <a:ext cx="8229600" cy="5976900"/>
          </a:xfrm>
          <a:prstGeom prst="rect">
            <a:avLst/>
          </a:prstGeom>
          <a:noFill/>
          <a:ln>
            <a:noFill/>
          </a:ln>
        </p:spPr>
        <p:txBody>
          <a:bodyPr anchorCtr="0" anchor="t" bIns="45700" lIns="91425" spcFirstLastPara="1" rIns="91425" wrap="square" tIns="45700">
            <a:normAutofit lnSpcReduction="10000"/>
          </a:bodyPr>
          <a:lstStyle/>
          <a:p>
            <a:pPr indent="-374135" lvl="0" marL="457200" rtl="0" algn="l">
              <a:lnSpc>
                <a:spcPct val="115000"/>
              </a:lnSpc>
              <a:spcBef>
                <a:spcPts val="0"/>
              </a:spcBef>
              <a:spcAft>
                <a:spcPts val="0"/>
              </a:spcAft>
              <a:buSzPts val="2292"/>
              <a:buAutoNum type="arabicPeriod"/>
            </a:pPr>
            <a:r>
              <a:rPr lang="en-US" sz="1991">
                <a:solidFill>
                  <a:schemeClr val="dk1"/>
                </a:solidFill>
              </a:rPr>
              <a:t>Introduction</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Problem Definition</a:t>
            </a:r>
            <a:endParaRPr sz="1991">
              <a:solidFill>
                <a:schemeClr val="dk1"/>
              </a:solidFill>
            </a:endParaRPr>
          </a:p>
          <a:p>
            <a:pPr indent="-374135" lvl="0" marL="457200" rtl="0" algn="just">
              <a:lnSpc>
                <a:spcPct val="115000"/>
              </a:lnSpc>
              <a:spcBef>
                <a:spcPts val="0"/>
              </a:spcBef>
              <a:spcAft>
                <a:spcPts val="0"/>
              </a:spcAft>
              <a:buSzPts val="2292"/>
              <a:buAutoNum type="arabicPeriod"/>
            </a:pPr>
            <a:r>
              <a:rPr lang="en-US" sz="1991">
                <a:solidFill>
                  <a:schemeClr val="dk1"/>
                </a:solidFill>
              </a:rPr>
              <a:t>Motivation</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Objective</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Literature Survey</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Software Requirement Specification</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Algorithm</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Dataset</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Project Plan</a:t>
            </a:r>
            <a:endParaRPr sz="20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Software Testing</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Results</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Contribution to Sustainable Development Goals</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Future Scope</a:t>
            </a:r>
            <a:endParaRPr sz="1991">
              <a:solidFill>
                <a:schemeClr val="dk1"/>
              </a:solidFill>
            </a:endParaRPr>
          </a:p>
          <a:p>
            <a:pPr indent="-374135" lvl="0" marL="457200" rtl="0" algn="l">
              <a:lnSpc>
                <a:spcPct val="115000"/>
              </a:lnSpc>
              <a:spcBef>
                <a:spcPts val="0"/>
              </a:spcBef>
              <a:spcAft>
                <a:spcPts val="0"/>
              </a:spcAft>
              <a:buSzPts val="2292"/>
              <a:buAutoNum type="arabicPeriod"/>
            </a:pPr>
            <a:r>
              <a:rPr lang="en-US" sz="1991">
                <a:solidFill>
                  <a:schemeClr val="dk1"/>
                </a:solidFill>
              </a:rPr>
              <a:t>Conclusion</a:t>
            </a:r>
            <a:endParaRPr sz="1991">
              <a:solidFill>
                <a:schemeClr val="dk1"/>
              </a:solidFill>
            </a:endParaRPr>
          </a:p>
          <a:p>
            <a:pPr indent="-355085" lvl="0" marL="457200" rtl="0" algn="just">
              <a:lnSpc>
                <a:spcPct val="115000"/>
              </a:lnSpc>
              <a:spcBef>
                <a:spcPts val="0"/>
              </a:spcBef>
              <a:spcAft>
                <a:spcPts val="0"/>
              </a:spcAft>
              <a:buSzPts val="1992"/>
              <a:buAutoNum type="arabicPeriod"/>
            </a:pPr>
            <a:r>
              <a:rPr lang="en-US" sz="1991">
                <a:solidFill>
                  <a:schemeClr val="dk1"/>
                </a:solidFill>
              </a:rPr>
              <a:t>References</a:t>
            </a:r>
            <a:endParaRPr sz="2591">
              <a:solidFill>
                <a:schemeClr val="dk1"/>
              </a:solidFill>
            </a:endParaRPr>
          </a:p>
          <a:p>
            <a:pPr indent="0" lvl="0" marL="0" rtl="0" algn="just">
              <a:lnSpc>
                <a:spcPct val="90000"/>
              </a:lnSpc>
              <a:spcBef>
                <a:spcPts val="0"/>
              </a:spcBef>
              <a:spcAft>
                <a:spcPts val="0"/>
              </a:spcAft>
              <a:buNone/>
            </a:pPr>
            <a:r>
              <a:rPr lang="en-US" sz="2800">
                <a:solidFill>
                  <a:schemeClr val="dk1"/>
                </a:solidFill>
              </a:rPr>
              <a:t>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457200" y="242675"/>
            <a:ext cx="8229600" cy="1066800"/>
          </a:xfrm>
          <a:prstGeom prst="rect">
            <a:avLst/>
          </a:prstGeom>
          <a:noFill/>
          <a:ln>
            <a:noFill/>
          </a:ln>
        </p:spPr>
        <p:txBody>
          <a:bodyPr anchorCtr="0" anchor="ctr" bIns="45700" lIns="91425" spcFirstLastPara="1" rIns="91425" wrap="square" tIns="45700">
            <a:normAutofit fontScale="90000"/>
          </a:bodyPr>
          <a:lstStyle/>
          <a:p>
            <a:pPr indent="0" lvl="1" marL="0" rtl="0" algn="ctr">
              <a:lnSpc>
                <a:spcPct val="100000"/>
              </a:lnSpc>
              <a:spcBef>
                <a:spcPts val="0"/>
              </a:spcBef>
              <a:spcAft>
                <a:spcPts val="0"/>
              </a:spcAft>
              <a:buSzPct val="35000"/>
              <a:buNone/>
            </a:pPr>
            <a:r>
              <a:rPr b="1" lang="en-US" sz="4000">
                <a:solidFill>
                  <a:schemeClr val="dk1"/>
                </a:solidFill>
                <a:latin typeface="Times New Roman"/>
                <a:ea typeface="Times New Roman"/>
                <a:cs typeface="Times New Roman"/>
                <a:sym typeface="Times New Roman"/>
              </a:rPr>
              <a:t>Introduction </a:t>
            </a:r>
            <a:br>
              <a:rPr b="1" lang="en-US" sz="4000">
                <a:solidFill>
                  <a:schemeClr val="dk1"/>
                </a:solidFill>
                <a:latin typeface="Times New Roman"/>
                <a:ea typeface="Times New Roman"/>
                <a:cs typeface="Times New Roman"/>
                <a:sym typeface="Times New Roman"/>
              </a:rPr>
            </a:br>
            <a:r>
              <a:rPr lang="en-US"/>
              <a:t> </a:t>
            </a:r>
            <a:endParaRPr/>
          </a:p>
        </p:txBody>
      </p:sp>
      <p:sp>
        <p:nvSpPr>
          <p:cNvPr id="83" name="Google Shape;83;p3"/>
          <p:cNvSpPr txBox="1"/>
          <p:nvPr>
            <p:ph idx="1" type="body"/>
          </p:nvPr>
        </p:nvSpPr>
        <p:spPr>
          <a:xfrm>
            <a:off x="457200" y="1434575"/>
            <a:ext cx="8229600" cy="5105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This study presents a system for early detection of blood cancer using MobileNet, a lightweight deep learning model. Microscopic blood smear images undergo preprocessing (noise removal, contrast enhancement, augmentation), and are split into training (70%), validation (15%), and testing (15%) sets. MobileNet is fine-tuned via transfer learning to classify samples into four stages: Benign, Malignant Early, Malignant Pre, Malignant Pro. The model achieves </a:t>
            </a:r>
            <a:r>
              <a:rPr lang="en-US">
                <a:solidFill>
                  <a:schemeClr val="dk1"/>
                </a:solidFill>
                <a:highlight>
                  <a:schemeClr val="lt1"/>
                </a:highlight>
              </a:rPr>
              <a:t>9</a:t>
            </a:r>
            <a:r>
              <a:rPr lang="en-US">
                <a:solidFill>
                  <a:schemeClr val="dk1"/>
                </a:solidFill>
                <a:highlight>
                  <a:schemeClr val="lt1"/>
                </a:highlight>
              </a:rPr>
              <a:t>3.58</a:t>
            </a:r>
            <a:r>
              <a:rPr lang="en-US">
                <a:solidFill>
                  <a:schemeClr val="dk1"/>
                </a:solidFill>
                <a:highlight>
                  <a:schemeClr val="lt1"/>
                </a:highlight>
              </a:rPr>
              <a:t>%</a:t>
            </a:r>
            <a:r>
              <a:rPr lang="en-US">
                <a:solidFill>
                  <a:schemeClr val="dk1"/>
                </a:solidFill>
              </a:rPr>
              <a:t> accuracy, using RMSprop optimizer and early stopping. This approach ensures fast, accurate, and cost-effective diagnosis, aiming to support real-time clinical use with future enhancements like cloud integration and explainable AI.</a:t>
            </a:r>
            <a:endParaRPr>
              <a:solidFill>
                <a:schemeClr val="dk1"/>
              </a:solidFill>
            </a:endParaRPr>
          </a:p>
          <a:p>
            <a:pPr indent="0" lvl="0" marL="0" rtl="0" algn="just">
              <a:lnSpc>
                <a:spcPct val="90000"/>
              </a:lnSpc>
              <a:spcBef>
                <a:spcPts val="0"/>
              </a:spcBef>
              <a:spcAft>
                <a:spcPts val="0"/>
              </a:spcAft>
              <a:buNone/>
            </a:pPr>
            <a:r>
              <a:rPr lang="en-US" sz="2800">
                <a:solidFill>
                  <a:schemeClr val="dk1"/>
                </a:solidFill>
              </a:rPr>
              <a:t> </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51388f0416_0_0"/>
          <p:cNvSpPr txBox="1"/>
          <p:nvPr>
            <p:ph type="title"/>
          </p:nvPr>
        </p:nvSpPr>
        <p:spPr>
          <a:xfrm>
            <a:off x="311693" y="292508"/>
            <a:ext cx="8520600" cy="112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000">
                <a:latin typeface="Times New Roman"/>
                <a:ea typeface="Times New Roman"/>
                <a:cs typeface="Times New Roman"/>
                <a:sym typeface="Times New Roman"/>
              </a:rPr>
              <a:t>Problem Statement</a:t>
            </a:r>
            <a:endParaRPr b="1" sz="2800">
              <a:latin typeface="Times New Roman"/>
              <a:ea typeface="Times New Roman"/>
              <a:cs typeface="Times New Roman"/>
              <a:sym typeface="Times New Roman"/>
            </a:endParaRPr>
          </a:p>
        </p:txBody>
      </p:sp>
      <p:sp>
        <p:nvSpPr>
          <p:cNvPr id="89" name="Google Shape;89;g351388f0416_0_0"/>
          <p:cNvSpPr txBox="1"/>
          <p:nvPr/>
        </p:nvSpPr>
        <p:spPr>
          <a:xfrm>
            <a:off x="464100" y="1881800"/>
            <a:ext cx="8215800" cy="908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“Blood Cancer Detection Using Deep Learning on Microscopic Images”</a:t>
            </a:r>
            <a:endParaRPr b="1" sz="2000">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18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04325"/>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Times New Roman"/>
              <a:buNone/>
            </a:pPr>
            <a:r>
              <a:rPr b="1" lang="en-US"/>
              <a:t>Motivation, the scope of work</a:t>
            </a:r>
            <a:endParaRPr/>
          </a:p>
        </p:txBody>
      </p:sp>
      <p:sp>
        <p:nvSpPr>
          <p:cNvPr id="95" name="Google Shape;95;p2"/>
          <p:cNvSpPr txBox="1"/>
          <p:nvPr>
            <p:ph idx="1" type="body"/>
          </p:nvPr>
        </p:nvSpPr>
        <p:spPr>
          <a:xfrm>
            <a:off x="457200" y="1461000"/>
            <a:ext cx="8229600" cy="5717700"/>
          </a:xfrm>
          <a:prstGeom prst="rect">
            <a:avLst/>
          </a:prstGeom>
          <a:noFill/>
          <a:ln>
            <a:noFill/>
          </a:ln>
        </p:spPr>
        <p:txBody>
          <a:bodyPr anchorCtr="0" anchor="t" bIns="45700" lIns="91425" spcFirstLastPara="1" rIns="91425" wrap="square" tIns="45700">
            <a:normAutofit fontScale="77500" lnSpcReduction="10000"/>
          </a:bodyPr>
          <a:lstStyle/>
          <a:p>
            <a:pPr indent="-171450" lvl="0" marL="171450" rtl="0" algn="l">
              <a:lnSpc>
                <a:spcPct val="115000"/>
              </a:lnSpc>
              <a:spcBef>
                <a:spcPts val="0"/>
              </a:spcBef>
              <a:spcAft>
                <a:spcPts val="0"/>
              </a:spcAft>
              <a:buClr>
                <a:schemeClr val="dk1"/>
              </a:buClr>
              <a:buSzPct val="90609"/>
              <a:buNone/>
            </a:pPr>
            <a:r>
              <a:rPr b="1" lang="en-US" sz="2317">
                <a:solidFill>
                  <a:schemeClr val="dk1"/>
                </a:solidFill>
              </a:rPr>
              <a:t>Motivation</a:t>
            </a:r>
            <a:endParaRPr b="1" sz="2317">
              <a:solidFill>
                <a:schemeClr val="dk1"/>
              </a:solidFill>
            </a:endParaRPr>
          </a:p>
          <a:p>
            <a:pPr indent="-336867" lvl="0" marL="857250" rtl="0" algn="l">
              <a:lnSpc>
                <a:spcPct val="115000"/>
              </a:lnSpc>
              <a:spcBef>
                <a:spcPts val="0"/>
              </a:spcBef>
              <a:spcAft>
                <a:spcPts val="0"/>
              </a:spcAft>
              <a:buSzPct val="100000"/>
              <a:buChar char="●"/>
            </a:pPr>
            <a:r>
              <a:rPr lang="en-US" sz="2200">
                <a:solidFill>
                  <a:schemeClr val="dk1"/>
                </a:solidFill>
              </a:rPr>
              <a:t>Blood cancer diagnosis is complex and requires expert analysis of microscopic samples.</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endParaRPr>
          </a:p>
          <a:p>
            <a:pPr indent="-336867" lvl="0" marL="857250" rtl="0" algn="l">
              <a:lnSpc>
                <a:spcPct val="115000"/>
              </a:lnSpc>
              <a:spcBef>
                <a:spcPts val="0"/>
              </a:spcBef>
              <a:spcAft>
                <a:spcPts val="0"/>
              </a:spcAft>
              <a:buSzPct val="100000"/>
              <a:buChar char="●"/>
            </a:pPr>
            <a:r>
              <a:rPr lang="en-US" sz="2200">
                <a:solidFill>
                  <a:schemeClr val="dk1"/>
                </a:solidFill>
              </a:rPr>
              <a:t>Early detection significantly improves treatment outcomes and survival rates.</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endParaRPr>
          </a:p>
          <a:p>
            <a:pPr indent="-336867" lvl="0" marL="857250" rtl="0" algn="l">
              <a:lnSpc>
                <a:spcPct val="115000"/>
              </a:lnSpc>
              <a:spcBef>
                <a:spcPts val="0"/>
              </a:spcBef>
              <a:spcAft>
                <a:spcPts val="0"/>
              </a:spcAft>
              <a:buSzPct val="100000"/>
              <a:buChar char="●"/>
            </a:pPr>
            <a:r>
              <a:rPr lang="en-US" sz="2200">
                <a:solidFill>
                  <a:schemeClr val="dk1"/>
                </a:solidFill>
              </a:rPr>
              <a:t>System ensures faster, more accurate, and consistent blood cancer diagnosis.</a:t>
            </a:r>
            <a:endParaRPr sz="2200">
              <a:solidFill>
                <a:schemeClr val="dk1"/>
              </a:solidFill>
            </a:endParaRPr>
          </a:p>
          <a:p>
            <a:pPr indent="0" lvl="0" marL="0" rtl="0" algn="l">
              <a:lnSpc>
                <a:spcPct val="90000"/>
              </a:lnSpc>
              <a:spcBef>
                <a:spcPts val="750"/>
              </a:spcBef>
              <a:spcAft>
                <a:spcPts val="0"/>
              </a:spcAft>
              <a:buClr>
                <a:schemeClr val="dk1"/>
              </a:buClr>
              <a:buSzPct val="95454"/>
              <a:buNone/>
            </a:pPr>
            <a:r>
              <a:t/>
            </a:r>
            <a:endParaRPr sz="2200">
              <a:solidFill>
                <a:schemeClr val="dk1"/>
              </a:solidFill>
            </a:endParaRPr>
          </a:p>
          <a:p>
            <a:pPr indent="0" lvl="0" marL="0" rtl="0" algn="l">
              <a:lnSpc>
                <a:spcPct val="115000"/>
              </a:lnSpc>
              <a:spcBef>
                <a:spcPts val="750"/>
              </a:spcBef>
              <a:spcAft>
                <a:spcPts val="0"/>
              </a:spcAft>
              <a:buClr>
                <a:schemeClr val="dk1"/>
              </a:buClr>
              <a:buSzPct val="90609"/>
              <a:buNone/>
            </a:pPr>
            <a:r>
              <a:rPr b="1" lang="en-US" sz="2317">
                <a:solidFill>
                  <a:schemeClr val="dk1"/>
                </a:solidFill>
              </a:rPr>
              <a:t>Scope of Work</a:t>
            </a:r>
            <a:endParaRPr b="1" sz="2317">
              <a:solidFill>
                <a:schemeClr val="dk1"/>
              </a:solidFill>
            </a:endParaRPr>
          </a:p>
          <a:p>
            <a:pPr indent="-336867" lvl="0" marL="857250" rtl="0" algn="l">
              <a:lnSpc>
                <a:spcPct val="115000"/>
              </a:lnSpc>
              <a:spcBef>
                <a:spcPts val="750"/>
              </a:spcBef>
              <a:spcAft>
                <a:spcPts val="0"/>
              </a:spcAft>
              <a:buSzPct val="100000"/>
              <a:buChar char="●"/>
            </a:pPr>
            <a:r>
              <a:rPr lang="en-US" sz="2200">
                <a:solidFill>
                  <a:schemeClr val="dk1"/>
                </a:solidFill>
              </a:rPr>
              <a:t>Utilize microscopic blood smear images for model training and testing.</a:t>
            </a:r>
            <a:br>
              <a:rPr lang="en-US" sz="2200">
                <a:solidFill>
                  <a:schemeClr val="dk1"/>
                </a:solidFill>
              </a:rPr>
            </a:br>
            <a:endParaRPr sz="2200">
              <a:solidFill>
                <a:schemeClr val="dk1"/>
              </a:solidFill>
            </a:endParaRPr>
          </a:p>
          <a:p>
            <a:pPr indent="-336867" lvl="0" marL="857250" rtl="0" algn="l">
              <a:lnSpc>
                <a:spcPct val="115000"/>
              </a:lnSpc>
              <a:spcBef>
                <a:spcPts val="0"/>
              </a:spcBef>
              <a:spcAft>
                <a:spcPts val="0"/>
              </a:spcAft>
              <a:buSzPct val="100000"/>
              <a:buChar char="●"/>
            </a:pPr>
            <a:r>
              <a:rPr lang="en-US" sz="2200">
                <a:solidFill>
                  <a:schemeClr val="dk1"/>
                </a:solidFill>
              </a:rPr>
              <a:t>Apply preprocessing techniques like noise removal, contrast enhancement, and data augmentation.</a:t>
            </a:r>
            <a:br>
              <a:rPr lang="en-US" sz="2200">
                <a:solidFill>
                  <a:schemeClr val="dk1"/>
                </a:solidFill>
              </a:rPr>
            </a:br>
            <a:endParaRPr sz="2200">
              <a:solidFill>
                <a:schemeClr val="dk1"/>
              </a:solidFill>
            </a:endParaRPr>
          </a:p>
          <a:p>
            <a:pPr indent="-336867" lvl="0" marL="857250" rtl="0" algn="l">
              <a:lnSpc>
                <a:spcPct val="115000"/>
              </a:lnSpc>
              <a:spcBef>
                <a:spcPts val="0"/>
              </a:spcBef>
              <a:spcAft>
                <a:spcPts val="0"/>
              </a:spcAft>
              <a:buSzPct val="100000"/>
              <a:buChar char="●"/>
            </a:pPr>
            <a:r>
              <a:rPr lang="en-US" sz="2200">
                <a:solidFill>
                  <a:schemeClr val="dk1"/>
                </a:solidFill>
              </a:rPr>
              <a:t>Implement MobileNet architecture with transfer learning for efficient feature extraction.</a:t>
            </a:r>
            <a:endParaRPr sz="2200">
              <a:solidFill>
                <a:schemeClr val="dk1"/>
              </a:solidFill>
            </a:endParaRPr>
          </a:p>
          <a:p>
            <a:pPr indent="0" lvl="0" marL="0" rtl="0" algn="l">
              <a:lnSpc>
                <a:spcPct val="90000"/>
              </a:lnSpc>
              <a:spcBef>
                <a:spcPts val="750"/>
              </a:spcBef>
              <a:spcAft>
                <a:spcPts val="0"/>
              </a:spcAft>
              <a:buClr>
                <a:schemeClr val="dk1"/>
              </a:buClr>
              <a:buSzPct val="123529"/>
              <a:buNone/>
            </a:pPr>
            <a:r>
              <a:t/>
            </a:r>
            <a:endParaRPr b="1" sz="1700">
              <a:solidFill>
                <a:schemeClr val="dk1"/>
              </a:solidFill>
            </a:endParaRPr>
          </a:p>
          <a:p>
            <a:pPr indent="-57150" lvl="1" marL="514350" rtl="0" algn="l">
              <a:lnSpc>
                <a:spcPct val="90000"/>
              </a:lnSpc>
              <a:spcBef>
                <a:spcPts val="375"/>
              </a:spcBef>
              <a:spcAft>
                <a:spcPts val="0"/>
              </a:spcAft>
              <a:buClr>
                <a:schemeClr val="dk1"/>
              </a:buClr>
              <a:buSzPct val="128571"/>
              <a:buNone/>
            </a:pPr>
            <a:r>
              <a:t/>
            </a:r>
            <a:endParaRPr>
              <a:solidFill>
                <a:schemeClr val="dk1"/>
              </a:solidFill>
            </a:endParaRPr>
          </a:p>
          <a:p>
            <a:pPr indent="-57150" lvl="1" marL="514350" rtl="0" algn="l">
              <a:lnSpc>
                <a:spcPct val="90000"/>
              </a:lnSpc>
              <a:spcBef>
                <a:spcPts val="375"/>
              </a:spcBef>
              <a:spcAft>
                <a:spcPts val="0"/>
              </a:spcAft>
              <a:buClr>
                <a:schemeClr val="dk1"/>
              </a:buClr>
              <a:buSzPct val="128571"/>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457200" y="152400"/>
            <a:ext cx="8229600" cy="10668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Objectives</a:t>
            </a:r>
            <a:r>
              <a:rPr lang="en-US"/>
              <a:t> </a:t>
            </a:r>
            <a:endParaRPr/>
          </a:p>
        </p:txBody>
      </p:sp>
      <p:sp>
        <p:nvSpPr>
          <p:cNvPr id="101" name="Google Shape;101;p5"/>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SzPts val="2100"/>
              <a:buFont typeface="Arial"/>
              <a:buAutoNum type="arabicPeriod"/>
            </a:pPr>
            <a:r>
              <a:rPr b="1" lang="en-US">
                <a:solidFill>
                  <a:schemeClr val="dk1"/>
                </a:solidFill>
              </a:rPr>
              <a:t>Develop a system </a:t>
            </a:r>
            <a:r>
              <a:rPr lang="en-US">
                <a:solidFill>
                  <a:schemeClr val="dk1"/>
                </a:solidFill>
              </a:rPr>
              <a:t>for accurate blood cancer detection using MobileNet.</a:t>
            </a:r>
            <a:br>
              <a:rPr lang="en-US">
                <a:solidFill>
                  <a:schemeClr val="dk1"/>
                </a:solidFill>
              </a:rPr>
            </a:br>
            <a:endParaRPr>
              <a:solidFill>
                <a:schemeClr val="dk1"/>
              </a:solidFill>
            </a:endParaRPr>
          </a:p>
          <a:p>
            <a:pPr indent="-361950" lvl="0" marL="457200" rtl="0" algn="l">
              <a:lnSpc>
                <a:spcPct val="115000"/>
              </a:lnSpc>
              <a:spcBef>
                <a:spcPts val="0"/>
              </a:spcBef>
              <a:spcAft>
                <a:spcPts val="0"/>
              </a:spcAft>
              <a:buSzPts val="2100"/>
              <a:buFont typeface="Arial"/>
              <a:buAutoNum type="arabicPeriod"/>
            </a:pPr>
            <a:r>
              <a:rPr b="1" lang="en-US">
                <a:solidFill>
                  <a:schemeClr val="dk1"/>
                </a:solidFill>
              </a:rPr>
              <a:t>Automate classification</a:t>
            </a:r>
            <a:r>
              <a:rPr lang="en-US">
                <a:solidFill>
                  <a:schemeClr val="dk1"/>
                </a:solidFill>
              </a:rPr>
              <a:t> of blood smear images into different cancer stages.</a:t>
            </a:r>
            <a:br>
              <a:rPr lang="en-US">
                <a:solidFill>
                  <a:schemeClr val="dk1"/>
                </a:solidFill>
              </a:rPr>
            </a:br>
            <a:endParaRPr>
              <a:solidFill>
                <a:schemeClr val="dk1"/>
              </a:solidFill>
            </a:endParaRPr>
          </a:p>
          <a:p>
            <a:pPr indent="-361950" lvl="0" marL="457200" rtl="0" algn="l">
              <a:lnSpc>
                <a:spcPct val="115000"/>
              </a:lnSpc>
              <a:spcBef>
                <a:spcPts val="0"/>
              </a:spcBef>
              <a:spcAft>
                <a:spcPts val="0"/>
              </a:spcAft>
              <a:buSzPts val="2100"/>
              <a:buFont typeface="Arial"/>
              <a:buAutoNum type="arabicPeriod"/>
            </a:pPr>
            <a:r>
              <a:rPr b="1" lang="en-US">
                <a:solidFill>
                  <a:schemeClr val="dk1"/>
                </a:solidFill>
              </a:rPr>
              <a:t>Reduce diagnosis time</a:t>
            </a:r>
            <a:r>
              <a:rPr lang="en-US">
                <a:solidFill>
                  <a:schemeClr val="dk1"/>
                </a:solidFill>
              </a:rPr>
              <a:t> and enhance early detection for better patient outcomes.</a:t>
            </a:r>
            <a:br>
              <a:rPr lang="en-US">
                <a:solidFill>
                  <a:schemeClr val="dk1"/>
                </a:solidFill>
              </a:rPr>
            </a:br>
            <a:endParaRPr>
              <a:solidFill>
                <a:schemeClr val="dk1"/>
              </a:solidFill>
            </a:endParaRPr>
          </a:p>
          <a:p>
            <a:pPr indent="-361950" lvl="0" marL="457200" rtl="0" algn="l">
              <a:lnSpc>
                <a:spcPct val="115000"/>
              </a:lnSpc>
              <a:spcBef>
                <a:spcPts val="0"/>
              </a:spcBef>
              <a:spcAft>
                <a:spcPts val="0"/>
              </a:spcAft>
              <a:buSzPts val="2100"/>
              <a:buFont typeface="Arial"/>
              <a:buAutoNum type="arabicPeriod"/>
            </a:pPr>
            <a:r>
              <a:rPr b="1" lang="en-US">
                <a:solidFill>
                  <a:schemeClr val="dk1"/>
                </a:solidFill>
              </a:rPr>
              <a:t>Minimize human error</a:t>
            </a:r>
            <a:r>
              <a:rPr lang="en-US">
                <a:solidFill>
                  <a:schemeClr val="dk1"/>
                </a:solidFill>
              </a:rPr>
              <a:t> through consistent and standardized analysis.</a:t>
            </a:r>
            <a:br>
              <a:rPr lang="en-US">
                <a:solidFill>
                  <a:schemeClr val="dk1"/>
                </a:solidFill>
              </a:rPr>
            </a:br>
            <a:endParaRPr>
              <a:solidFill>
                <a:schemeClr val="dk1"/>
              </a:solidFill>
            </a:endParaRPr>
          </a:p>
          <a:p>
            <a:pPr indent="-361950" lvl="0" marL="457200" rtl="0" algn="l">
              <a:lnSpc>
                <a:spcPct val="115000"/>
              </a:lnSpc>
              <a:spcBef>
                <a:spcPts val="0"/>
              </a:spcBef>
              <a:spcAft>
                <a:spcPts val="0"/>
              </a:spcAft>
              <a:buSzPts val="2100"/>
              <a:buFont typeface="Arial"/>
              <a:buAutoNum type="arabicPeriod"/>
            </a:pPr>
            <a:r>
              <a:rPr b="1" lang="en-US">
                <a:solidFill>
                  <a:schemeClr val="dk1"/>
                </a:solidFill>
              </a:rPr>
              <a:t>Improve accessibility</a:t>
            </a:r>
            <a:r>
              <a:rPr lang="en-US">
                <a:solidFill>
                  <a:schemeClr val="dk1"/>
                </a:solidFill>
              </a:rPr>
              <a:t> to reliable diagnostics in resource-limited or remote areas.</a:t>
            </a:r>
            <a:br>
              <a:rPr lang="en-US">
                <a:solidFill>
                  <a:schemeClr val="dk1"/>
                </a:solidFill>
              </a:rPr>
            </a:br>
            <a:endParaRPr>
              <a:solidFill>
                <a:schemeClr val="dk1"/>
              </a:solidFill>
            </a:endParaRPr>
          </a:p>
          <a:p>
            <a:pPr indent="0" lvl="0" marL="0" rtl="0" algn="just">
              <a:lnSpc>
                <a:spcPct val="90000"/>
              </a:lnSpc>
              <a:spcBef>
                <a:spcPts val="1200"/>
              </a:spcBef>
              <a:spcAft>
                <a:spcPts val="0"/>
              </a:spcAft>
              <a:buNone/>
            </a:pPr>
            <a:r>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51388f0416_0_66"/>
          <p:cNvSpPr txBox="1"/>
          <p:nvPr>
            <p:ph type="title"/>
          </p:nvPr>
        </p:nvSpPr>
        <p:spPr>
          <a:xfrm>
            <a:off x="547375" y="306500"/>
            <a:ext cx="8520600" cy="64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800">
                <a:latin typeface="Times New Roman"/>
                <a:ea typeface="Times New Roman"/>
                <a:cs typeface="Times New Roman"/>
                <a:sym typeface="Times New Roman"/>
              </a:rPr>
              <a:t>Literature Review</a:t>
            </a:r>
            <a:endParaRPr b="1" sz="3000">
              <a:latin typeface="Times New Roman"/>
              <a:ea typeface="Times New Roman"/>
              <a:cs typeface="Times New Roman"/>
              <a:sym typeface="Times New Roman"/>
            </a:endParaRPr>
          </a:p>
        </p:txBody>
      </p:sp>
      <p:graphicFrame>
        <p:nvGraphicFramePr>
          <p:cNvPr id="107" name="Google Shape;107;g351388f0416_0_66"/>
          <p:cNvGraphicFramePr/>
          <p:nvPr/>
        </p:nvGraphicFramePr>
        <p:xfrm>
          <a:off x="63813" y="1188300"/>
          <a:ext cx="3000000" cy="3000000"/>
        </p:xfrm>
        <a:graphic>
          <a:graphicData uri="http://schemas.openxmlformats.org/drawingml/2006/table">
            <a:tbl>
              <a:tblPr>
                <a:noFill/>
                <a:tableStyleId>{107BA4BD-B714-47E1-975A-05669E119A1B}</a:tableStyleId>
              </a:tblPr>
              <a:tblGrid>
                <a:gridCol w="660775"/>
                <a:gridCol w="1864500"/>
                <a:gridCol w="1216425"/>
                <a:gridCol w="3139000"/>
                <a:gridCol w="2123425"/>
              </a:tblGrid>
              <a:tr h="736300">
                <a:tc>
                  <a:txBody>
                    <a:bodyPr/>
                    <a:lstStyle/>
                    <a:p>
                      <a:pPr indent="0" lvl="0" marL="0" marR="0" rtl="0" algn="l">
                        <a:lnSpc>
                          <a:spcPct val="100000"/>
                        </a:lnSpc>
                        <a:spcBef>
                          <a:spcPts val="0"/>
                        </a:spcBef>
                        <a:spcAft>
                          <a:spcPts val="0"/>
                        </a:spcAft>
                        <a:buClr>
                          <a:srgbClr val="000000"/>
                        </a:buClr>
                        <a:buSzPts val="1900"/>
                        <a:buFont typeface="Arial"/>
                        <a:buNone/>
                      </a:pPr>
                      <a:r>
                        <a:rPr b="1" lang="en-US" sz="1900">
                          <a:solidFill>
                            <a:schemeClr val="dk1"/>
                          </a:solidFill>
                          <a:latin typeface="Times New Roman"/>
                          <a:ea typeface="Times New Roman"/>
                          <a:cs typeface="Times New Roman"/>
                          <a:sym typeface="Times New Roman"/>
                        </a:rPr>
                        <a:t>Rf No.</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Title</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Publish Year</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Methodology</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Findings</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r>
              <a:tr h="2191225">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Times New Roman"/>
                          <a:ea typeface="Times New Roman"/>
                          <a:cs typeface="Times New Roman"/>
                          <a:sym typeface="Times New Roman"/>
                        </a:rPr>
                        <a:t>1</a:t>
                      </a:r>
                      <a:r>
                        <a:rPr lang="en-US" sz="1600" u="none" cap="none" strike="noStrike">
                          <a:solidFill>
                            <a:schemeClr val="dk1"/>
                          </a:solidFill>
                          <a:latin typeface="Times New Roman"/>
                          <a:ea typeface="Times New Roman"/>
                          <a:cs typeface="Times New Roman"/>
                          <a:sym typeface="Times New Roman"/>
                        </a:rPr>
                        <a:t>.</a:t>
                      </a:r>
                      <a:endParaRPr sz="16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A Hybrid Feature Fusion Deep Learning Framework for Leukemia Cancer Detection in Microscopic Blood Sample Using Gated Recurrent Unit and Uncertainty Quantification</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2024</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This study integrates InceptionV3, EfficientNetB3, and MobileNetV2 with Gated Recurrent Units (GRU) for classifying Acute Lymphoblastic Leukemia (ALL) from microscopic blood images. Bayesian optimization and Deep Ensemble uncertainty quantification enhance accuracy and reliability.</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study achieved up to 100% accuracy using a hybrid model (InceptionV3, EfficientNetB3, MobileNetV2, GRU) with Bayesian optimization.</a:t>
                      </a:r>
                      <a:endParaRPr sz="1500">
                        <a:solidFill>
                          <a:schemeClr val="dk1"/>
                        </a:solidFill>
                        <a:latin typeface="Times New Roman"/>
                        <a:ea typeface="Times New Roman"/>
                        <a:cs typeface="Times New Roman"/>
                        <a:sym typeface="Times New Roman"/>
                      </a:endParaRPr>
                    </a:p>
                  </a:txBody>
                  <a:tcPr marT="121900" marB="121900" marR="91425" marL="91425"/>
                </a:tc>
              </a:tr>
              <a:tr h="2277175">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Times New Roman"/>
                          <a:ea typeface="Times New Roman"/>
                          <a:cs typeface="Times New Roman"/>
                          <a:sym typeface="Times New Roman"/>
                        </a:rPr>
                        <a:t>2</a:t>
                      </a:r>
                      <a:r>
                        <a:rPr lang="en-US" sz="1600" u="none" cap="none" strike="noStrike">
                          <a:solidFill>
                            <a:schemeClr val="dk1"/>
                          </a:solidFill>
                          <a:latin typeface="Times New Roman"/>
                          <a:ea typeface="Times New Roman"/>
                          <a:cs typeface="Times New Roman"/>
                          <a:sym typeface="Times New Roman"/>
                        </a:rPr>
                        <a:t>.</a:t>
                      </a:r>
                      <a:endParaRPr sz="16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chemeClr val="dk1"/>
                        </a:buClr>
                        <a:buSzPts val="1500"/>
                        <a:buFont typeface="Arial"/>
                        <a:buNone/>
                      </a:pPr>
                      <a:r>
                        <a:rPr lang="en-US" sz="1500" u="none" cap="none" strike="noStrike">
                          <a:solidFill>
                            <a:schemeClr val="dk1"/>
                          </a:solidFill>
                          <a:latin typeface="Times New Roman"/>
                          <a:ea typeface="Times New Roman"/>
                          <a:cs typeface="Times New Roman"/>
                          <a:sym typeface="Times New Roman"/>
                        </a:rPr>
                        <a:t>DVS: Blood Cancer Detection Using Novel CNN-Based Ensemble Approach (2024)</a:t>
                      </a:r>
                      <a:endParaRPr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Methodology</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2024</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This research evaluates VGG19, ResNet152v2, SEresNet152, ResNet101, and DenseNet201 for blood cancer classification, introducing an ensemble model (DVS) that combines DenseNet201, VGG19, and SEresNet152 for better performance.</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DVS model (DenseNet201, VGG19, SEresNet152) achieved 98.76% accuracy, outperforming single CNNs.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Clr>
                          <a:schemeClr val="dk1"/>
                        </a:buClr>
                        <a:buSzPts val="1500"/>
                        <a:buFont typeface="Arial"/>
                        <a:buNone/>
                      </a:pPr>
                      <a:r>
                        <a:t/>
                      </a:r>
                      <a:endParaRPr sz="1500">
                        <a:solidFill>
                          <a:schemeClr val="dk1"/>
                        </a:solidFill>
                        <a:latin typeface="Times New Roman"/>
                        <a:ea typeface="Times New Roman"/>
                        <a:cs typeface="Times New Roman"/>
                        <a:sym typeface="Times New Roman"/>
                      </a:endParaRPr>
                    </a:p>
                  </a:txBody>
                  <a:tcPr marT="121900" marB="121900"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g351388f0416_0_71"/>
          <p:cNvGraphicFramePr/>
          <p:nvPr/>
        </p:nvGraphicFramePr>
        <p:xfrm>
          <a:off x="80738" y="78583"/>
          <a:ext cx="3000000" cy="3000000"/>
        </p:xfrm>
        <a:graphic>
          <a:graphicData uri="http://schemas.openxmlformats.org/drawingml/2006/table">
            <a:tbl>
              <a:tblPr>
                <a:noFill/>
                <a:tableStyleId>{107BA4BD-B714-47E1-975A-05669E119A1B}</a:tableStyleId>
              </a:tblPr>
              <a:tblGrid>
                <a:gridCol w="655500"/>
                <a:gridCol w="1580025"/>
                <a:gridCol w="1235825"/>
                <a:gridCol w="3388875"/>
                <a:gridCol w="2122300"/>
              </a:tblGrid>
              <a:tr h="792475">
                <a:tc>
                  <a:txBody>
                    <a:bodyPr/>
                    <a:lstStyle/>
                    <a:p>
                      <a:pPr indent="0" lvl="0" marL="0" marR="0" rtl="0" algn="l">
                        <a:lnSpc>
                          <a:spcPct val="100000"/>
                        </a:lnSpc>
                        <a:spcBef>
                          <a:spcPts val="0"/>
                        </a:spcBef>
                        <a:spcAft>
                          <a:spcPts val="0"/>
                        </a:spcAft>
                        <a:buClr>
                          <a:srgbClr val="000000"/>
                        </a:buClr>
                        <a:buSzPts val="1900"/>
                        <a:buFont typeface="Arial"/>
                        <a:buNone/>
                      </a:pPr>
                      <a:r>
                        <a:rPr b="1" lang="en-US" sz="1900">
                          <a:solidFill>
                            <a:schemeClr val="dk1"/>
                          </a:solidFill>
                          <a:latin typeface="Times New Roman"/>
                          <a:ea typeface="Times New Roman"/>
                          <a:cs typeface="Times New Roman"/>
                          <a:sym typeface="Times New Roman"/>
                        </a:rPr>
                        <a:t>Rf</a:t>
                      </a:r>
                      <a:r>
                        <a:rPr b="1" lang="en-US" sz="1900" u="none" cap="none" strike="noStrike">
                          <a:solidFill>
                            <a:schemeClr val="dk1"/>
                          </a:solidFill>
                          <a:latin typeface="Times New Roman"/>
                          <a:ea typeface="Times New Roman"/>
                          <a:cs typeface="Times New Roman"/>
                          <a:sym typeface="Times New Roman"/>
                        </a:rPr>
                        <a:t>. No</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Title</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Publish Year</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Methodology</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chemeClr val="dk1"/>
                          </a:solidFill>
                          <a:latin typeface="Times New Roman"/>
                          <a:ea typeface="Times New Roman"/>
                          <a:cs typeface="Times New Roman"/>
                          <a:sym typeface="Times New Roman"/>
                        </a:rPr>
                        <a:t>Findings</a:t>
                      </a:r>
                      <a:endParaRPr b="1" sz="1900" u="none" cap="none" strike="noStrike">
                        <a:solidFill>
                          <a:schemeClr val="dk1"/>
                        </a:solidFill>
                        <a:latin typeface="Times New Roman"/>
                        <a:ea typeface="Times New Roman"/>
                        <a:cs typeface="Times New Roman"/>
                        <a:sym typeface="Times New Roman"/>
                      </a:endParaRPr>
                    </a:p>
                  </a:txBody>
                  <a:tcPr marT="121900" marB="121900" marR="91425" marL="91425"/>
                </a:tc>
              </a:tr>
              <a:tr h="2675925">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Times New Roman"/>
                          <a:ea typeface="Times New Roman"/>
                          <a:cs typeface="Times New Roman"/>
                          <a:sym typeface="Times New Roman"/>
                        </a:rPr>
                        <a:t>3</a:t>
                      </a:r>
                      <a:r>
                        <a:rPr lang="en-US" sz="1600" u="none" cap="none" strike="noStrike">
                          <a:solidFill>
                            <a:schemeClr val="dk1"/>
                          </a:solidFill>
                          <a:latin typeface="Times New Roman"/>
                          <a:ea typeface="Times New Roman"/>
                          <a:cs typeface="Times New Roman"/>
                          <a:sym typeface="Times New Roman"/>
                        </a:rPr>
                        <a:t>.</a:t>
                      </a:r>
                      <a:endParaRPr sz="1600" u="none" cap="none" strike="noStrike">
                        <a:solidFill>
                          <a:schemeClr val="dk1"/>
                        </a:solidFill>
                        <a:latin typeface="Times New Roman"/>
                        <a:ea typeface="Times New Roman"/>
                        <a:cs typeface="Times New Roman"/>
                        <a:sym typeface="Times New Roman"/>
                      </a:endParaRPr>
                    </a:p>
                  </a:txBody>
                  <a:tcPr marT="60975" marB="6097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A2M-LEUK: attention-augmented algorithm for blood cancer detection in children</a:t>
                      </a:r>
                      <a:endParaRPr sz="1500" u="none" cap="none" strike="noStrike">
                        <a:solidFill>
                          <a:schemeClr val="dk1"/>
                        </a:solidFill>
                        <a:latin typeface="Times New Roman"/>
                        <a:ea typeface="Times New Roman"/>
                        <a:cs typeface="Times New Roman"/>
                        <a:sym typeface="Times New Roman"/>
                      </a:endParaRPr>
                    </a:p>
                  </a:txBody>
                  <a:tcPr marT="60975" marB="6097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2023</a:t>
                      </a:r>
                      <a:endParaRPr sz="1500" u="none" cap="none" strike="noStrike">
                        <a:solidFill>
                          <a:schemeClr val="dk1"/>
                        </a:solidFill>
                        <a:latin typeface="Times New Roman"/>
                        <a:ea typeface="Times New Roman"/>
                        <a:cs typeface="Times New Roman"/>
                        <a:sym typeface="Times New Roman"/>
                      </a:endParaRPr>
                    </a:p>
                  </a:txBody>
                  <a:tcPr marT="60975" marB="6097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lang="en-US" sz="1500" u="none" cap="none" strike="noStrike">
                          <a:solidFill>
                            <a:schemeClr val="dk1"/>
                          </a:solidFill>
                          <a:latin typeface="Times New Roman"/>
                          <a:ea typeface="Times New Roman"/>
                          <a:cs typeface="Times New Roman"/>
                          <a:sym typeface="Times New Roman"/>
                        </a:rPr>
                        <a:t>The study introduces A2M-LEUK integrates </a:t>
                      </a:r>
                      <a:endParaRPr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rPr lang="en-US" sz="1500" u="none" cap="none" strike="noStrike">
                          <a:solidFill>
                            <a:schemeClr val="dk1"/>
                          </a:solidFill>
                          <a:latin typeface="Times New Roman"/>
                          <a:ea typeface="Times New Roman"/>
                          <a:cs typeface="Times New Roman"/>
                          <a:sym typeface="Times New Roman"/>
                        </a:rPr>
                        <a:t>attention-based machine learning with deep learning for leukemia detection in microscopic blood images. Preprocessing techniques like data augmentation enhance accuracy. The model achieves 99.98% accuracy, with 99.97% precision, 100% recall, and a 99.99% F1-score, ensuring effective classification of leukemia cells in children.</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lnL cap="flat" cmpd="sng" w="9525">
                      <a:solidFill>
                        <a:srgbClr val="9E9E9E"/>
                      </a:solidFill>
                      <a:prstDash val="solid"/>
                      <a:round/>
                      <a:headEnd len="sm" w="sm" type="none"/>
                      <a:tailEnd len="sm" w="sm" type="none"/>
                    </a:lnL>
                  </a:tcPr>
                </a:tc>
                <a:tc>
                  <a:txBody>
                    <a:bodyPr/>
                    <a:lstStyle/>
                    <a:p>
                      <a:pPr indent="0" lvl="0" marL="0" rtl="0" algn="l">
                        <a:lnSpc>
                          <a:spcPct val="115000"/>
                        </a:lnSpc>
                        <a:spcBef>
                          <a:spcPts val="1600"/>
                        </a:spcBef>
                        <a:spcAft>
                          <a:spcPts val="0"/>
                        </a:spcAft>
                        <a:buClr>
                          <a:schemeClr val="dk1"/>
                        </a:buClr>
                        <a:buSzPts val="1500"/>
                        <a:buFont typeface="Arial"/>
                        <a:buNone/>
                      </a:pPr>
                      <a:r>
                        <a:rPr lang="en-US" sz="1500">
                          <a:solidFill>
                            <a:schemeClr val="dk1"/>
                          </a:solidFill>
                          <a:latin typeface="Times New Roman"/>
                          <a:ea typeface="Times New Roman"/>
                          <a:cs typeface="Times New Roman"/>
                          <a:sym typeface="Times New Roman"/>
                        </a:rPr>
                        <a:t>The model achieved 99.98% accuracy, with 99.97% precision, 100% recall, and a 99.99% F1-score, ensuring effective classification of leukemia cells in children.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600"/>
                        <a:buFont typeface="Arial"/>
                        <a:buNone/>
                      </a:pPr>
                      <a:r>
                        <a:t/>
                      </a:r>
                      <a:endParaRPr sz="1500">
                        <a:solidFill>
                          <a:schemeClr val="dk1"/>
                        </a:solidFill>
                        <a:latin typeface="Times New Roman"/>
                        <a:ea typeface="Times New Roman"/>
                        <a:cs typeface="Times New Roman"/>
                        <a:sym typeface="Times New Roman"/>
                      </a:endParaRPr>
                    </a:p>
                  </a:txBody>
                  <a:tcPr marT="121900" marB="121900" marR="91425" marL="91425"/>
                </a:tc>
              </a:tr>
              <a:tr h="2857525">
                <a:tc>
                  <a:txBody>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Times New Roman"/>
                          <a:ea typeface="Times New Roman"/>
                          <a:cs typeface="Times New Roman"/>
                          <a:sym typeface="Times New Roman"/>
                        </a:rPr>
                        <a:t>4</a:t>
                      </a:r>
                      <a:r>
                        <a:rPr lang="en-US" sz="1600" u="none" cap="none" strike="noStrike">
                          <a:solidFill>
                            <a:schemeClr val="dk1"/>
                          </a:solidFill>
                          <a:latin typeface="Times New Roman"/>
                          <a:ea typeface="Times New Roman"/>
                          <a:cs typeface="Times New Roman"/>
                          <a:sym typeface="Times New Roman"/>
                        </a:rPr>
                        <a:t>.</a:t>
                      </a:r>
                      <a:endParaRPr sz="1600" u="none" cap="none" strike="noStrike">
                        <a:solidFill>
                          <a:schemeClr val="dk1"/>
                        </a:solidFill>
                        <a:latin typeface="Times New Roman"/>
                        <a:ea typeface="Times New Roman"/>
                        <a:cs typeface="Times New Roman"/>
                        <a:sym typeface="Times New Roman"/>
                      </a:endParaRPr>
                    </a:p>
                  </a:txBody>
                  <a:tcPr marT="121900" marB="1219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rgbClr val="000000"/>
                        </a:buClr>
                        <a:buSzPts val="1600"/>
                        <a:buFont typeface="Arial"/>
                        <a:buNone/>
                      </a:pPr>
                      <a:r>
                        <a:rPr lang="en-US" sz="1500" u="none" cap="none" strike="noStrike">
                          <a:solidFill>
                            <a:schemeClr val="dk1"/>
                          </a:solidFill>
                          <a:highlight>
                            <a:schemeClr val="lt1"/>
                          </a:highlight>
                          <a:latin typeface="Times New Roman"/>
                          <a:ea typeface="Times New Roman"/>
                          <a:cs typeface="Times New Roman"/>
                          <a:sym typeface="Times New Roman"/>
                        </a:rPr>
                        <a:t>Using deep learning on microscopic images for white blood cell detection and segmentation to assist in leukemia diagnosis</a:t>
                      </a:r>
                      <a:endParaRPr sz="15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20000"/>
                        </a:lnSpc>
                        <a:spcBef>
                          <a:spcPts val="1600"/>
                        </a:spcBef>
                        <a:spcAft>
                          <a:spcPts val="0"/>
                        </a:spcAft>
                        <a:buClr>
                          <a:srgbClr val="000000"/>
                        </a:buClr>
                        <a:buSzPts val="1300"/>
                        <a:buFont typeface="Arial"/>
                        <a:buNone/>
                      </a:pPr>
                      <a:r>
                        <a:t/>
                      </a:r>
                      <a:endParaRPr b="1" sz="1500" u="none" cap="none" strike="noStrike">
                        <a:solidFill>
                          <a:schemeClr val="dk1"/>
                        </a:solidFill>
                        <a:highlight>
                          <a:schemeClr val="dk1"/>
                        </a:highlight>
                        <a:latin typeface="Times New Roman"/>
                        <a:ea typeface="Times New Roman"/>
                        <a:cs typeface="Times New Roman"/>
                        <a:sym typeface="Times New Roman"/>
                      </a:endParaRPr>
                    </a:p>
                  </a:txBody>
                  <a:tcPr marT="121900" marB="1219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500" u="none" cap="none" strike="noStrike">
                          <a:solidFill>
                            <a:schemeClr val="dk1"/>
                          </a:solidFill>
                          <a:latin typeface="Times New Roman"/>
                          <a:ea typeface="Times New Roman"/>
                          <a:cs typeface="Times New Roman"/>
                          <a:sym typeface="Times New Roman"/>
                        </a:rPr>
                        <a:t>2025</a:t>
                      </a:r>
                      <a:endParaRPr sz="1500" u="none" cap="none" strike="noStrike">
                        <a:solidFill>
                          <a:schemeClr val="dk1"/>
                        </a:solidFill>
                        <a:latin typeface="Times New Roman"/>
                        <a:ea typeface="Times New Roman"/>
                        <a:cs typeface="Times New Roman"/>
                        <a:sym typeface="Times New Roman"/>
                      </a:endParaRPr>
                    </a:p>
                  </a:txBody>
                  <a:tcPr marT="121900" marB="1219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1500"/>
                        <a:buFont typeface="Arial"/>
                        <a:buNone/>
                      </a:pPr>
                      <a:r>
                        <a:rPr lang="en-US" sz="1500">
                          <a:solidFill>
                            <a:schemeClr val="dk1"/>
                          </a:solidFill>
                          <a:latin typeface="Times New Roman"/>
                          <a:ea typeface="Times New Roman"/>
                          <a:cs typeface="Times New Roman"/>
                          <a:sym typeface="Times New Roman"/>
                        </a:rPr>
                        <a:t>This study integrates PCA for dimensionality reduction and YOLOv10 for real-time white blood cell classification. Using six public datasets and advanced augmentation, the Y-YOLOv10 model achieved 96.85% accuracy, surpassing YOLOv8 and ResNet50. It reduces data size by 30–40%, enhancing leukemia diagnosis speed and easing specialists' workload.</a:t>
                      </a:r>
                      <a:endParaRPr sz="1500">
                        <a:solidFill>
                          <a:schemeClr val="dk1"/>
                        </a:solidFill>
                        <a:latin typeface="Times New Roman"/>
                        <a:ea typeface="Times New Roman"/>
                        <a:cs typeface="Times New Roman"/>
                        <a:sym typeface="Times New Roman"/>
                      </a:endParaRPr>
                    </a:p>
                  </a:txBody>
                  <a:tcPr marT="121900" marB="121900" marR="91425" marL="91425"/>
                </a:tc>
                <a:tc>
                  <a:txBody>
                    <a:bodyPr/>
                    <a:lstStyle/>
                    <a:p>
                      <a:pPr indent="0" lvl="0" marL="0" rtl="0" algn="l">
                        <a:lnSpc>
                          <a:spcPct val="115000"/>
                        </a:lnSpc>
                        <a:spcBef>
                          <a:spcPts val="1600"/>
                        </a:spcBef>
                        <a:spcAft>
                          <a:spcPts val="0"/>
                        </a:spcAft>
                        <a:buClr>
                          <a:schemeClr val="dk1"/>
                        </a:buClr>
                        <a:buSzPts val="1500"/>
                        <a:buFont typeface="Arial"/>
                        <a:buNone/>
                      </a:pPr>
                      <a:r>
                        <a:rPr lang="en-US" sz="1500">
                          <a:solidFill>
                            <a:schemeClr val="dk1"/>
                          </a:solidFill>
                          <a:latin typeface="Times New Roman"/>
                          <a:ea typeface="Times New Roman"/>
                          <a:cs typeface="Times New Roman"/>
                          <a:sym typeface="Times New Roman"/>
                        </a:rPr>
                        <a:t>The Y-YOLOv10 model achieved a 96.85% accuracy, surpassing YOLOv8 and ResNet50. Additionally, data size was reduced by 30–40%, enhancing leukemia diagnosis speed and easing specialists’ workload.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600"/>
                        <a:buFont typeface="Arial"/>
                        <a:buNone/>
                      </a:pPr>
                      <a:r>
                        <a:t/>
                      </a:r>
                      <a:endParaRPr sz="1500">
                        <a:solidFill>
                          <a:schemeClr val="dk1"/>
                        </a:solidFill>
                        <a:latin typeface="Times New Roman"/>
                        <a:ea typeface="Times New Roman"/>
                        <a:cs typeface="Times New Roman"/>
                        <a:sym typeface="Times New Roman"/>
                      </a:endParaRPr>
                    </a:p>
                  </a:txBody>
                  <a:tcPr marT="121900" marB="121900"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4f542672f8_0_1"/>
          <p:cNvSpPr txBox="1"/>
          <p:nvPr>
            <p:ph type="title"/>
          </p:nvPr>
        </p:nvSpPr>
        <p:spPr>
          <a:xfrm>
            <a:off x="1545450" y="89400"/>
            <a:ext cx="6053100" cy="1062600"/>
          </a:xfrm>
          <a:prstGeom prst="rect">
            <a:avLst/>
          </a:prstGeom>
          <a:noFill/>
          <a:ln>
            <a:noFill/>
          </a:ln>
        </p:spPr>
        <p:txBody>
          <a:bodyPr anchorCtr="0" anchor="ctr" bIns="45700" lIns="91425" spcFirstLastPara="1" rIns="91425" wrap="square" tIns="45700">
            <a:normAutofit/>
          </a:bodyPr>
          <a:lstStyle/>
          <a:p>
            <a:pPr indent="0" lvl="0" marL="12700" rtl="0" algn="l">
              <a:lnSpc>
                <a:spcPct val="115000"/>
              </a:lnSpc>
              <a:spcBef>
                <a:spcPts val="0"/>
              </a:spcBef>
              <a:spcAft>
                <a:spcPts val="0"/>
              </a:spcAft>
              <a:buClr>
                <a:schemeClr val="dk1"/>
              </a:buClr>
              <a:buSzPts val="1100"/>
              <a:buFont typeface="Arial"/>
              <a:buNone/>
            </a:pPr>
            <a:r>
              <a:rPr b="1" lang="en-US"/>
              <a:t>Software Requirement Specification</a:t>
            </a:r>
            <a:endParaRPr b="1"/>
          </a:p>
          <a:p>
            <a:pPr indent="0" lvl="0" marL="0" rtl="0" algn="l">
              <a:lnSpc>
                <a:spcPct val="90000"/>
              </a:lnSpc>
              <a:spcBef>
                <a:spcPts val="0"/>
              </a:spcBef>
              <a:spcAft>
                <a:spcPts val="0"/>
              </a:spcAft>
              <a:buSzPts val="1800"/>
              <a:buNone/>
            </a:pPr>
            <a:r>
              <a:t/>
            </a:r>
            <a:endParaRPr/>
          </a:p>
        </p:txBody>
      </p:sp>
      <p:sp>
        <p:nvSpPr>
          <p:cNvPr id="119" name="Google Shape;119;g34f542672f8_0_1"/>
          <p:cNvSpPr txBox="1"/>
          <p:nvPr>
            <p:ph idx="1" type="body"/>
          </p:nvPr>
        </p:nvSpPr>
        <p:spPr>
          <a:xfrm>
            <a:off x="309050" y="1256650"/>
            <a:ext cx="8927100" cy="5695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1. </a:t>
            </a:r>
            <a:r>
              <a:rPr b="1" lang="en-US" sz="1800">
                <a:solidFill>
                  <a:schemeClr val="dk1"/>
                </a:solidFill>
              </a:rPr>
              <a:t>Code Editor &amp; Development Environment</a:t>
            </a:r>
            <a:endParaRPr b="1" sz="1800">
              <a:solidFill>
                <a:schemeClr val="dk1"/>
              </a:solidFill>
            </a:endParaRPr>
          </a:p>
          <a:p>
            <a:pPr indent="-342900" lvl="0" marL="800100" rtl="0" algn="l">
              <a:lnSpc>
                <a:spcPct val="70000"/>
              </a:lnSpc>
              <a:spcBef>
                <a:spcPts val="1200"/>
              </a:spcBef>
              <a:spcAft>
                <a:spcPts val="0"/>
              </a:spcAft>
              <a:buSzPts val="1800"/>
              <a:buFont typeface="Arial"/>
              <a:buChar char="●"/>
            </a:pPr>
            <a:r>
              <a:rPr lang="en-US" sz="1800">
                <a:solidFill>
                  <a:schemeClr val="dk1"/>
                </a:solidFill>
              </a:rPr>
              <a:t>VS Code – For efficient code writing and management</a:t>
            </a:r>
            <a:br>
              <a:rPr lang="en-US" sz="1800">
                <a:solidFill>
                  <a:schemeClr val="dk1"/>
                </a:solidFill>
              </a:rPr>
            </a:br>
            <a:endParaRPr sz="1800">
              <a:solidFill>
                <a:schemeClr val="dk1"/>
              </a:solidFill>
            </a:endParaRPr>
          </a:p>
          <a:p>
            <a:pPr indent="-342900" lvl="0" marL="800100" rtl="0" algn="l">
              <a:lnSpc>
                <a:spcPct val="70000"/>
              </a:lnSpc>
              <a:spcBef>
                <a:spcPts val="0"/>
              </a:spcBef>
              <a:spcAft>
                <a:spcPts val="0"/>
              </a:spcAft>
              <a:buSzPts val="1800"/>
              <a:buFont typeface="Arial"/>
              <a:buChar char="●"/>
            </a:pPr>
            <a:r>
              <a:rPr lang="en-US" sz="1800">
                <a:solidFill>
                  <a:schemeClr val="dk1"/>
                </a:solidFill>
              </a:rPr>
              <a:t>Google Colab – For developing and testing ML models in the cloud</a:t>
            </a:r>
            <a:br>
              <a:rPr lang="en-US" sz="1800">
                <a:solidFill>
                  <a:schemeClr val="dk1"/>
                </a:solidFill>
              </a:rPr>
            </a:b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2</a:t>
            </a:r>
            <a:r>
              <a:rPr b="1" lang="en-US" sz="1800">
                <a:solidFill>
                  <a:schemeClr val="dk1"/>
                </a:solidFill>
              </a:rPr>
              <a:t>. Programming Languages &amp; Libraries</a:t>
            </a:r>
            <a:endParaRPr b="1" sz="1800">
              <a:solidFill>
                <a:schemeClr val="dk1"/>
              </a:solidFill>
            </a:endParaRPr>
          </a:p>
          <a:p>
            <a:pPr indent="-342900" lvl="0" marL="857250" rtl="0" algn="l">
              <a:lnSpc>
                <a:spcPct val="70000"/>
              </a:lnSpc>
              <a:spcBef>
                <a:spcPts val="1200"/>
              </a:spcBef>
              <a:spcAft>
                <a:spcPts val="0"/>
              </a:spcAft>
              <a:buSzPts val="1800"/>
              <a:buFont typeface="Arial"/>
              <a:buChar char="●"/>
            </a:pPr>
            <a:r>
              <a:rPr lang="en-US" sz="1800">
                <a:solidFill>
                  <a:schemeClr val="dk1"/>
                </a:solidFill>
              </a:rPr>
              <a:t>Python – Core language for ML implementation</a:t>
            </a:r>
            <a:br>
              <a:rPr lang="en-US" sz="1800">
                <a:solidFill>
                  <a:schemeClr val="dk1"/>
                </a:solidFill>
              </a:rPr>
            </a:br>
            <a:endParaRPr sz="1800">
              <a:solidFill>
                <a:schemeClr val="dk1"/>
              </a:solidFill>
            </a:endParaRPr>
          </a:p>
          <a:p>
            <a:pPr indent="-342900" lvl="0" marL="857250" rtl="0" algn="l">
              <a:lnSpc>
                <a:spcPct val="70000"/>
              </a:lnSpc>
              <a:spcBef>
                <a:spcPts val="100"/>
              </a:spcBef>
              <a:spcAft>
                <a:spcPts val="0"/>
              </a:spcAft>
              <a:buSzPts val="1800"/>
              <a:buFont typeface="Arial"/>
              <a:buChar char="●"/>
            </a:pPr>
            <a:r>
              <a:rPr lang="en-US" sz="1800">
                <a:solidFill>
                  <a:schemeClr val="dk1"/>
                </a:solidFill>
              </a:rPr>
              <a:t>HTML, CSS, JavaScript– For frontend/web interface</a:t>
            </a:r>
            <a:br>
              <a:rPr lang="en-US" sz="1800">
                <a:solidFill>
                  <a:schemeClr val="dk1"/>
                </a:solidFill>
              </a:rPr>
            </a:br>
            <a:endParaRPr sz="1800">
              <a:solidFill>
                <a:schemeClr val="dk1"/>
              </a:solidFill>
            </a:endParaRPr>
          </a:p>
          <a:p>
            <a:pPr indent="-342900" lvl="0" marL="857250" rtl="0" algn="l">
              <a:lnSpc>
                <a:spcPct val="100000"/>
              </a:lnSpc>
              <a:spcBef>
                <a:spcPts val="100"/>
              </a:spcBef>
              <a:spcAft>
                <a:spcPts val="0"/>
              </a:spcAft>
              <a:buSzPts val="1800"/>
              <a:buFont typeface="Arial"/>
              <a:buChar char="●"/>
            </a:pPr>
            <a:r>
              <a:rPr lang="en-US" sz="1800">
                <a:solidFill>
                  <a:schemeClr val="dk1"/>
                </a:solidFill>
              </a:rPr>
              <a:t>TensorFlow &amp; Keras - Build, train, preprocessing, augmentation, evaluation and prediction tasks.</a:t>
            </a:r>
            <a:br>
              <a:rPr lang="en-US" sz="1800">
                <a:solidFill>
                  <a:schemeClr val="dk1"/>
                </a:solidFill>
              </a:rPr>
            </a:br>
            <a:endParaRPr sz="1800">
              <a:solidFill>
                <a:schemeClr val="dk1"/>
              </a:solidFill>
            </a:endParaRPr>
          </a:p>
          <a:p>
            <a:pPr indent="-342900" lvl="0" marL="857250" rtl="0" algn="l">
              <a:lnSpc>
                <a:spcPct val="70000"/>
              </a:lnSpc>
              <a:spcBef>
                <a:spcPts val="100"/>
              </a:spcBef>
              <a:spcAft>
                <a:spcPts val="0"/>
              </a:spcAft>
              <a:buSzPts val="1800"/>
              <a:buFont typeface="Arial"/>
              <a:buChar char="●"/>
            </a:pPr>
            <a:r>
              <a:rPr lang="en-US" sz="1800">
                <a:solidFill>
                  <a:schemeClr val="dk1"/>
                </a:solidFill>
              </a:rPr>
              <a:t>NumPy – Data manipulation and preprocessing</a:t>
            </a:r>
            <a:br>
              <a:rPr lang="en-US" sz="1800">
                <a:solidFill>
                  <a:schemeClr val="dk1"/>
                </a:solidFill>
              </a:rPr>
            </a:b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3. </a:t>
            </a:r>
            <a:r>
              <a:rPr b="1" lang="en-US" sz="1800">
                <a:solidFill>
                  <a:schemeClr val="dk1"/>
                </a:solidFill>
              </a:rPr>
              <a:t>Frameworks &amp; Tools</a:t>
            </a:r>
            <a:endParaRPr b="1" sz="1800">
              <a:solidFill>
                <a:schemeClr val="dk1"/>
              </a:solidFill>
            </a:endParaRPr>
          </a:p>
          <a:p>
            <a:pPr indent="-342900" lvl="0" marL="857250" rtl="0" algn="l">
              <a:lnSpc>
                <a:spcPct val="70000"/>
              </a:lnSpc>
              <a:spcBef>
                <a:spcPts val="1200"/>
              </a:spcBef>
              <a:spcAft>
                <a:spcPts val="0"/>
              </a:spcAft>
              <a:buSzPts val="1800"/>
              <a:buFont typeface="Arial"/>
              <a:buChar char="●"/>
            </a:pPr>
            <a:r>
              <a:rPr lang="en-US" sz="1800">
                <a:solidFill>
                  <a:schemeClr val="dk1"/>
                </a:solidFill>
              </a:rPr>
              <a:t>Flask – Backend development and API integration</a:t>
            </a:r>
            <a:br>
              <a:rPr lang="en-US" sz="1800">
                <a:solidFill>
                  <a:schemeClr val="dk1"/>
                </a:solidFill>
              </a:rPr>
            </a:br>
            <a:endParaRPr sz="1800">
              <a:solidFill>
                <a:schemeClr val="dk1"/>
              </a:solidFill>
            </a:endParaRPr>
          </a:p>
          <a:p>
            <a:pPr indent="-342900" lvl="0" marL="857250" rtl="0" algn="l">
              <a:lnSpc>
                <a:spcPct val="70000"/>
              </a:lnSpc>
              <a:spcBef>
                <a:spcPts val="1200"/>
              </a:spcBef>
              <a:spcAft>
                <a:spcPts val="0"/>
              </a:spcAft>
              <a:buSzPts val="1800"/>
              <a:buFont typeface="Arial"/>
              <a:buChar char="●"/>
            </a:pPr>
            <a:r>
              <a:rPr lang="en-US" sz="1800">
                <a:solidFill>
                  <a:schemeClr val="dk1"/>
                </a:solidFill>
              </a:rPr>
              <a:t>Matplotlib &amp; Seaborn – Data visualization</a:t>
            </a:r>
            <a:br>
              <a:rPr lang="en-US" sz="1800">
                <a:solidFill>
                  <a:schemeClr val="dk1"/>
                </a:solidFill>
              </a:rPr>
            </a:br>
            <a:endParaRPr sz="1800">
              <a:solidFill>
                <a:schemeClr val="dk1"/>
              </a:solidFill>
            </a:endParaRPr>
          </a:p>
          <a:p>
            <a:pPr indent="-342900" lvl="0" marL="857250" rtl="0" algn="l">
              <a:lnSpc>
                <a:spcPct val="70000"/>
              </a:lnSpc>
              <a:spcBef>
                <a:spcPts val="1200"/>
              </a:spcBef>
              <a:spcAft>
                <a:spcPts val="0"/>
              </a:spcAft>
              <a:buSzPts val="1800"/>
              <a:buFont typeface="Arial"/>
              <a:buChar char="●"/>
            </a:pPr>
            <a:r>
              <a:rPr lang="en-US" sz="1800">
                <a:solidFill>
                  <a:schemeClr val="dk1"/>
                </a:solidFill>
              </a:rPr>
              <a:t>RMSprop - To train model automatically</a:t>
            </a:r>
            <a:br>
              <a:rPr lang="en-US" sz="1800">
                <a:solidFill>
                  <a:schemeClr val="dk1"/>
                </a:solidFill>
              </a:rPr>
            </a:br>
            <a:endParaRPr sz="1800">
              <a:solidFill>
                <a:schemeClr val="dk1"/>
              </a:solidFill>
            </a:endParaRPr>
          </a:p>
          <a:p>
            <a:pPr indent="0" lvl="0" marL="0" rtl="0" algn="l">
              <a:lnSpc>
                <a:spcPct val="90000"/>
              </a:lnSpc>
              <a:spcBef>
                <a:spcPts val="750"/>
              </a:spcBef>
              <a:spcAft>
                <a:spcPts val="0"/>
              </a:spcAft>
              <a:buSzPts val="18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2019-07-14T03:21:24Z</dcterms:created>
  <dc:creator>S Sureshkumar</dc:creator>
</cp:coreProperties>
</file>