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59" r:id="rId6"/>
    <p:sldId id="261" r:id="rId7"/>
    <p:sldId id="267" r:id="rId8"/>
    <p:sldId id="268" r:id="rId9"/>
    <p:sldId id="263" r:id="rId10"/>
    <p:sldId id="262" r:id="rId11"/>
    <p:sldId id="271" r:id="rId12"/>
    <p:sldId id="270" r:id="rId13"/>
    <p:sldId id="264" r:id="rId14"/>
    <p:sldId id="273" r:id="rId15"/>
    <p:sldId id="277" r:id="rId16"/>
    <p:sldId id="278" r:id="rId17"/>
    <p:sldId id="27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2" d="100"/>
          <a:sy n="62" d="100"/>
        </p:scale>
        <p:origin x="-1584" y="-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98ED9A-38A8-4367-8D05-AE4E51DAF250}" type="datetimeFigureOut">
              <a:rPr lang="en-US" smtClean="0"/>
              <a:t>9/12/2019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B9ABD8-0A3A-4B77-AE9F-D4DA5F742AC6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9ABD8-0A3A-4B77-AE9F-D4DA5F742AC6}" type="slidenum">
              <a:rPr lang="en-IN" smtClean="0"/>
              <a:t>4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F184-B4C4-440C-969C-B4CDC50D44AA}" type="datetimeFigureOut">
              <a:rPr lang="en-US" smtClean="0"/>
              <a:pPr/>
              <a:t>9/12/2019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EA0FF-9F7A-4D53-95DA-04040A52436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F184-B4C4-440C-969C-B4CDC50D44AA}" type="datetimeFigureOut">
              <a:rPr lang="en-US" smtClean="0"/>
              <a:pPr/>
              <a:t>9/12/2019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EA0FF-9F7A-4D53-95DA-04040A52436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F184-B4C4-440C-969C-B4CDC50D44AA}" type="datetimeFigureOut">
              <a:rPr lang="en-US" smtClean="0"/>
              <a:pPr/>
              <a:t>9/12/2019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EA0FF-9F7A-4D53-95DA-04040A52436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F184-B4C4-440C-969C-B4CDC50D44AA}" type="datetimeFigureOut">
              <a:rPr lang="en-US" smtClean="0"/>
              <a:pPr/>
              <a:t>9/12/2019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EA0FF-9F7A-4D53-95DA-04040A52436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F184-B4C4-440C-969C-B4CDC50D44AA}" type="datetimeFigureOut">
              <a:rPr lang="en-US" smtClean="0"/>
              <a:pPr/>
              <a:t>9/12/2019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EA0FF-9F7A-4D53-95DA-04040A52436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F184-B4C4-440C-969C-B4CDC50D44AA}" type="datetimeFigureOut">
              <a:rPr lang="en-US" smtClean="0"/>
              <a:pPr/>
              <a:t>9/12/2019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EA0FF-9F7A-4D53-95DA-04040A52436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F184-B4C4-440C-969C-B4CDC50D44AA}" type="datetimeFigureOut">
              <a:rPr lang="en-US" smtClean="0"/>
              <a:pPr/>
              <a:t>9/12/2019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EA0FF-9F7A-4D53-95DA-04040A52436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F184-B4C4-440C-969C-B4CDC50D44AA}" type="datetimeFigureOut">
              <a:rPr lang="en-US" smtClean="0"/>
              <a:pPr/>
              <a:t>9/12/2019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EA0FF-9F7A-4D53-95DA-04040A52436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F184-B4C4-440C-969C-B4CDC50D44AA}" type="datetimeFigureOut">
              <a:rPr lang="en-US" smtClean="0"/>
              <a:pPr/>
              <a:t>9/12/2019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EA0FF-9F7A-4D53-95DA-04040A52436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F184-B4C4-440C-969C-B4CDC50D44AA}" type="datetimeFigureOut">
              <a:rPr lang="en-US" smtClean="0"/>
              <a:pPr/>
              <a:t>9/12/2019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EA0FF-9F7A-4D53-95DA-04040A52436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F184-B4C4-440C-969C-B4CDC50D44AA}" type="datetimeFigureOut">
              <a:rPr lang="en-US" smtClean="0"/>
              <a:pPr/>
              <a:t>9/12/2019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EA0FF-9F7A-4D53-95DA-04040A52436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BF184-B4C4-440C-969C-B4CDC50D44AA}" type="datetimeFigureOut">
              <a:rPr lang="en-US" smtClean="0"/>
              <a:pPr/>
              <a:t>9/12/2019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EA0FF-9F7A-4D53-95DA-04040A52436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low based Testing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Example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object 3"/>
          <p:cNvSpPr/>
          <p:nvPr/>
        </p:nvSpPr>
        <p:spPr>
          <a:xfrm>
            <a:off x="6393271" y="1571612"/>
            <a:ext cx="521334" cy="533400"/>
          </a:xfrm>
          <a:custGeom>
            <a:avLst/>
            <a:gdLst/>
            <a:ahLst/>
            <a:cxnLst/>
            <a:rect l="l" t="t" r="r" b="b"/>
            <a:pathLst>
              <a:path w="521335" h="533400">
                <a:moveTo>
                  <a:pt x="521207" y="266700"/>
                </a:moveTo>
                <a:lnTo>
                  <a:pt x="517009" y="314640"/>
                </a:lnTo>
                <a:lnTo>
                  <a:pt x="504903" y="359760"/>
                </a:lnTo>
                <a:lnTo>
                  <a:pt x="485627" y="401309"/>
                </a:lnTo>
                <a:lnTo>
                  <a:pt x="459917" y="438532"/>
                </a:lnTo>
                <a:lnTo>
                  <a:pt x="428507" y="470676"/>
                </a:lnTo>
                <a:lnTo>
                  <a:pt x="392135" y="496988"/>
                </a:lnTo>
                <a:lnTo>
                  <a:pt x="351537" y="516715"/>
                </a:lnTo>
                <a:lnTo>
                  <a:pt x="307447" y="529103"/>
                </a:lnTo>
                <a:lnTo>
                  <a:pt x="260603" y="533400"/>
                </a:lnTo>
                <a:lnTo>
                  <a:pt x="213759" y="529103"/>
                </a:lnTo>
                <a:lnTo>
                  <a:pt x="169670" y="516715"/>
                </a:lnTo>
                <a:lnTo>
                  <a:pt x="129072" y="496988"/>
                </a:lnTo>
                <a:lnTo>
                  <a:pt x="92700" y="470676"/>
                </a:lnTo>
                <a:lnTo>
                  <a:pt x="61290" y="438532"/>
                </a:lnTo>
                <a:lnTo>
                  <a:pt x="35580" y="401309"/>
                </a:lnTo>
                <a:lnTo>
                  <a:pt x="16304" y="359760"/>
                </a:lnTo>
                <a:lnTo>
                  <a:pt x="4198" y="314640"/>
                </a:lnTo>
                <a:lnTo>
                  <a:pt x="0" y="266700"/>
                </a:lnTo>
                <a:lnTo>
                  <a:pt x="4198" y="218760"/>
                </a:lnTo>
                <a:lnTo>
                  <a:pt x="16304" y="173640"/>
                </a:lnTo>
                <a:lnTo>
                  <a:pt x="35580" y="132091"/>
                </a:lnTo>
                <a:lnTo>
                  <a:pt x="61290" y="94868"/>
                </a:lnTo>
                <a:lnTo>
                  <a:pt x="92700" y="62724"/>
                </a:lnTo>
                <a:lnTo>
                  <a:pt x="129072" y="36412"/>
                </a:lnTo>
                <a:lnTo>
                  <a:pt x="169670" y="16685"/>
                </a:lnTo>
                <a:lnTo>
                  <a:pt x="213759" y="4296"/>
                </a:lnTo>
                <a:lnTo>
                  <a:pt x="260603" y="0"/>
                </a:lnTo>
                <a:lnTo>
                  <a:pt x="307447" y="4296"/>
                </a:lnTo>
                <a:lnTo>
                  <a:pt x="351537" y="16685"/>
                </a:lnTo>
                <a:lnTo>
                  <a:pt x="392135" y="36412"/>
                </a:lnTo>
                <a:lnTo>
                  <a:pt x="428507" y="62724"/>
                </a:lnTo>
                <a:lnTo>
                  <a:pt x="459917" y="94868"/>
                </a:lnTo>
                <a:lnTo>
                  <a:pt x="485627" y="132091"/>
                </a:lnTo>
                <a:lnTo>
                  <a:pt x="504903" y="173640"/>
                </a:lnTo>
                <a:lnTo>
                  <a:pt x="517009" y="218760"/>
                </a:lnTo>
                <a:lnTo>
                  <a:pt x="521207" y="26670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4"/>
          <p:cNvSpPr txBox="1"/>
          <p:nvPr/>
        </p:nvSpPr>
        <p:spPr>
          <a:xfrm>
            <a:off x="6581738" y="166254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8" name="object 5"/>
          <p:cNvSpPr txBox="1"/>
          <p:nvPr/>
        </p:nvSpPr>
        <p:spPr>
          <a:xfrm>
            <a:off x="6292687" y="3394316"/>
            <a:ext cx="737870" cy="402590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61594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484"/>
              </a:spcBef>
            </a:pPr>
            <a:r>
              <a:rPr sz="1600" dirty="0">
                <a:latin typeface="Comic Sans MS"/>
                <a:cs typeface="Comic Sans MS"/>
              </a:rPr>
              <a:t>3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39" name="object 6"/>
          <p:cNvSpPr/>
          <p:nvPr/>
        </p:nvSpPr>
        <p:spPr>
          <a:xfrm>
            <a:off x="5762334" y="4400156"/>
            <a:ext cx="521334" cy="536575"/>
          </a:xfrm>
          <a:custGeom>
            <a:avLst/>
            <a:gdLst/>
            <a:ahLst/>
            <a:cxnLst/>
            <a:rect l="l" t="t" r="r" b="b"/>
            <a:pathLst>
              <a:path w="521335" h="536575">
                <a:moveTo>
                  <a:pt x="521208" y="268223"/>
                </a:moveTo>
                <a:lnTo>
                  <a:pt x="517009" y="316437"/>
                </a:lnTo>
                <a:lnTo>
                  <a:pt x="504904" y="361815"/>
                </a:lnTo>
                <a:lnTo>
                  <a:pt x="485628" y="403601"/>
                </a:lnTo>
                <a:lnTo>
                  <a:pt x="459917" y="441037"/>
                </a:lnTo>
                <a:lnTo>
                  <a:pt x="428508" y="473364"/>
                </a:lnTo>
                <a:lnTo>
                  <a:pt x="392135" y="499827"/>
                </a:lnTo>
                <a:lnTo>
                  <a:pt x="351537" y="519667"/>
                </a:lnTo>
                <a:lnTo>
                  <a:pt x="307448" y="532126"/>
                </a:lnTo>
                <a:lnTo>
                  <a:pt x="260604" y="536447"/>
                </a:lnTo>
                <a:lnTo>
                  <a:pt x="213760" y="532126"/>
                </a:lnTo>
                <a:lnTo>
                  <a:pt x="169670" y="519667"/>
                </a:lnTo>
                <a:lnTo>
                  <a:pt x="129072" y="499827"/>
                </a:lnTo>
                <a:lnTo>
                  <a:pt x="92700" y="473364"/>
                </a:lnTo>
                <a:lnTo>
                  <a:pt x="61290" y="441037"/>
                </a:lnTo>
                <a:lnTo>
                  <a:pt x="35580" y="403601"/>
                </a:lnTo>
                <a:lnTo>
                  <a:pt x="16304" y="361815"/>
                </a:lnTo>
                <a:lnTo>
                  <a:pt x="4198" y="316437"/>
                </a:lnTo>
                <a:lnTo>
                  <a:pt x="0" y="268223"/>
                </a:lnTo>
                <a:lnTo>
                  <a:pt x="4198" y="220010"/>
                </a:lnTo>
                <a:lnTo>
                  <a:pt x="16304" y="174632"/>
                </a:lnTo>
                <a:lnTo>
                  <a:pt x="35580" y="132846"/>
                </a:lnTo>
                <a:lnTo>
                  <a:pt x="61290" y="95410"/>
                </a:lnTo>
                <a:lnTo>
                  <a:pt x="92700" y="63082"/>
                </a:lnTo>
                <a:lnTo>
                  <a:pt x="129072" y="36620"/>
                </a:lnTo>
                <a:lnTo>
                  <a:pt x="169670" y="16780"/>
                </a:lnTo>
                <a:lnTo>
                  <a:pt x="213760" y="4321"/>
                </a:lnTo>
                <a:lnTo>
                  <a:pt x="260604" y="0"/>
                </a:lnTo>
                <a:lnTo>
                  <a:pt x="307448" y="4321"/>
                </a:lnTo>
                <a:lnTo>
                  <a:pt x="351537" y="16780"/>
                </a:lnTo>
                <a:lnTo>
                  <a:pt x="392135" y="36620"/>
                </a:lnTo>
                <a:lnTo>
                  <a:pt x="428508" y="63082"/>
                </a:lnTo>
                <a:lnTo>
                  <a:pt x="459917" y="95410"/>
                </a:lnTo>
                <a:lnTo>
                  <a:pt x="485628" y="132846"/>
                </a:lnTo>
                <a:lnTo>
                  <a:pt x="504904" y="174632"/>
                </a:lnTo>
                <a:lnTo>
                  <a:pt x="517009" y="220010"/>
                </a:lnTo>
                <a:lnTo>
                  <a:pt x="521208" y="268223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7"/>
          <p:cNvSpPr/>
          <p:nvPr/>
        </p:nvSpPr>
        <p:spPr>
          <a:xfrm>
            <a:off x="6890095" y="4366628"/>
            <a:ext cx="521334" cy="533400"/>
          </a:xfrm>
          <a:custGeom>
            <a:avLst/>
            <a:gdLst/>
            <a:ahLst/>
            <a:cxnLst/>
            <a:rect l="l" t="t" r="r" b="b"/>
            <a:pathLst>
              <a:path w="521335" h="533400">
                <a:moveTo>
                  <a:pt x="521207" y="266699"/>
                </a:moveTo>
                <a:lnTo>
                  <a:pt x="517009" y="314639"/>
                </a:lnTo>
                <a:lnTo>
                  <a:pt x="504903" y="359760"/>
                </a:lnTo>
                <a:lnTo>
                  <a:pt x="485627" y="401308"/>
                </a:lnTo>
                <a:lnTo>
                  <a:pt x="459917" y="438531"/>
                </a:lnTo>
                <a:lnTo>
                  <a:pt x="428507" y="470675"/>
                </a:lnTo>
                <a:lnTo>
                  <a:pt x="392135" y="496987"/>
                </a:lnTo>
                <a:lnTo>
                  <a:pt x="351537" y="516714"/>
                </a:lnTo>
                <a:lnTo>
                  <a:pt x="307448" y="529103"/>
                </a:lnTo>
                <a:lnTo>
                  <a:pt x="260604" y="533399"/>
                </a:lnTo>
                <a:lnTo>
                  <a:pt x="213760" y="529103"/>
                </a:lnTo>
                <a:lnTo>
                  <a:pt x="169670" y="516714"/>
                </a:lnTo>
                <a:lnTo>
                  <a:pt x="129072" y="496987"/>
                </a:lnTo>
                <a:lnTo>
                  <a:pt x="92700" y="470675"/>
                </a:lnTo>
                <a:lnTo>
                  <a:pt x="61290" y="438531"/>
                </a:lnTo>
                <a:lnTo>
                  <a:pt x="35580" y="401308"/>
                </a:lnTo>
                <a:lnTo>
                  <a:pt x="16304" y="359760"/>
                </a:lnTo>
                <a:lnTo>
                  <a:pt x="4198" y="314639"/>
                </a:lnTo>
                <a:lnTo>
                  <a:pt x="0" y="266699"/>
                </a:lnTo>
                <a:lnTo>
                  <a:pt x="4198" y="218760"/>
                </a:lnTo>
                <a:lnTo>
                  <a:pt x="16304" y="173639"/>
                </a:lnTo>
                <a:lnTo>
                  <a:pt x="35580" y="132091"/>
                </a:lnTo>
                <a:lnTo>
                  <a:pt x="61290" y="94868"/>
                </a:lnTo>
                <a:lnTo>
                  <a:pt x="92700" y="62724"/>
                </a:lnTo>
                <a:lnTo>
                  <a:pt x="129072" y="36412"/>
                </a:lnTo>
                <a:lnTo>
                  <a:pt x="169670" y="16685"/>
                </a:lnTo>
                <a:lnTo>
                  <a:pt x="213760" y="4296"/>
                </a:lnTo>
                <a:lnTo>
                  <a:pt x="260604" y="0"/>
                </a:lnTo>
                <a:lnTo>
                  <a:pt x="307448" y="4296"/>
                </a:lnTo>
                <a:lnTo>
                  <a:pt x="351537" y="16685"/>
                </a:lnTo>
                <a:lnTo>
                  <a:pt x="392135" y="36412"/>
                </a:lnTo>
                <a:lnTo>
                  <a:pt x="428507" y="62724"/>
                </a:lnTo>
                <a:lnTo>
                  <a:pt x="459917" y="94868"/>
                </a:lnTo>
                <a:lnTo>
                  <a:pt x="485627" y="132091"/>
                </a:lnTo>
                <a:lnTo>
                  <a:pt x="504903" y="173639"/>
                </a:lnTo>
                <a:lnTo>
                  <a:pt x="517009" y="218760"/>
                </a:lnTo>
                <a:lnTo>
                  <a:pt x="521207" y="266699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8"/>
          <p:cNvSpPr/>
          <p:nvPr/>
        </p:nvSpPr>
        <p:spPr>
          <a:xfrm>
            <a:off x="6262207" y="3796652"/>
            <a:ext cx="399415" cy="597535"/>
          </a:xfrm>
          <a:custGeom>
            <a:avLst/>
            <a:gdLst/>
            <a:ahLst/>
            <a:cxnLst/>
            <a:rect l="l" t="t" r="r" b="b"/>
            <a:pathLst>
              <a:path w="399414" h="597535">
                <a:moveTo>
                  <a:pt x="399287" y="0"/>
                </a:moveTo>
                <a:lnTo>
                  <a:pt x="0" y="59740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9"/>
          <p:cNvSpPr/>
          <p:nvPr/>
        </p:nvSpPr>
        <p:spPr>
          <a:xfrm>
            <a:off x="6211915" y="4362057"/>
            <a:ext cx="104139" cy="121920"/>
          </a:xfrm>
          <a:custGeom>
            <a:avLst/>
            <a:gdLst/>
            <a:ahLst/>
            <a:cxnLst/>
            <a:rect l="l" t="t" r="r" b="b"/>
            <a:pathLst>
              <a:path w="104139" h="121920">
                <a:moveTo>
                  <a:pt x="12191" y="0"/>
                </a:moveTo>
                <a:lnTo>
                  <a:pt x="0" y="121920"/>
                </a:lnTo>
                <a:lnTo>
                  <a:pt x="103631" y="60959"/>
                </a:lnTo>
                <a:lnTo>
                  <a:pt x="121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10"/>
          <p:cNvSpPr/>
          <p:nvPr/>
        </p:nvSpPr>
        <p:spPr>
          <a:xfrm>
            <a:off x="6661495" y="3796652"/>
            <a:ext cx="424180" cy="490855"/>
          </a:xfrm>
          <a:custGeom>
            <a:avLst/>
            <a:gdLst/>
            <a:ahLst/>
            <a:cxnLst/>
            <a:rect l="l" t="t" r="r" b="b"/>
            <a:pathLst>
              <a:path w="424180" h="490854">
                <a:moveTo>
                  <a:pt x="0" y="0"/>
                </a:moveTo>
                <a:lnTo>
                  <a:pt x="423672" y="49072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11"/>
          <p:cNvSpPr/>
          <p:nvPr/>
        </p:nvSpPr>
        <p:spPr>
          <a:xfrm>
            <a:off x="7044018" y="4252328"/>
            <a:ext cx="113030" cy="116205"/>
          </a:xfrm>
          <a:custGeom>
            <a:avLst/>
            <a:gdLst/>
            <a:ahLst/>
            <a:cxnLst/>
            <a:rect l="l" t="t" r="r" b="b"/>
            <a:pathLst>
              <a:path w="113030" h="116204">
                <a:moveTo>
                  <a:pt x="82296" y="0"/>
                </a:moveTo>
                <a:lnTo>
                  <a:pt x="0" y="70104"/>
                </a:lnTo>
                <a:lnTo>
                  <a:pt x="112776" y="115824"/>
                </a:lnTo>
                <a:lnTo>
                  <a:pt x="822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12"/>
          <p:cNvSpPr txBox="1"/>
          <p:nvPr/>
        </p:nvSpPr>
        <p:spPr>
          <a:xfrm>
            <a:off x="6999314" y="1653401"/>
            <a:ext cx="1010919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latin typeface="Times New Roman" pitchFamily="18" charset="0"/>
                <a:cs typeface="Times New Roman" pitchFamily="18" charset="0"/>
              </a:rPr>
              <a:t>read (x,</a:t>
            </a:r>
            <a:r>
              <a:rPr sz="1600" spc="-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y)</a:t>
            </a:r>
            <a:endParaRPr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object 13"/>
          <p:cNvSpPr txBox="1"/>
          <p:nvPr/>
        </p:nvSpPr>
        <p:spPr>
          <a:xfrm>
            <a:off x="4920579" y="4497185"/>
            <a:ext cx="821055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5" dirty="0">
                <a:latin typeface="Times New Roman" pitchFamily="18" charset="0"/>
                <a:cs typeface="Times New Roman" pitchFamily="18" charset="0"/>
              </a:rPr>
              <a:t>w 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= x +</a:t>
            </a:r>
            <a:r>
              <a:rPr sz="1600" spc="-1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1</a:t>
            </a:r>
            <a:endParaRPr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object 14"/>
          <p:cNvSpPr txBox="1"/>
          <p:nvPr/>
        </p:nvSpPr>
        <p:spPr>
          <a:xfrm>
            <a:off x="5947754" y="3957071"/>
            <a:ext cx="286385" cy="836930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133985">
              <a:lnSpc>
                <a:spcPct val="100000"/>
              </a:lnSpc>
              <a:spcBef>
                <a:spcPts val="1190"/>
              </a:spcBef>
            </a:pPr>
            <a:r>
              <a:rPr sz="1600" spc="5" dirty="0">
                <a:latin typeface="Comic Sans MS"/>
                <a:cs typeface="Comic Sans MS"/>
              </a:rPr>
              <a:t>T</a:t>
            </a:r>
            <a:endParaRPr sz="16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1800" b="1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48" name="object 15"/>
          <p:cNvSpPr txBox="1"/>
          <p:nvPr/>
        </p:nvSpPr>
        <p:spPr>
          <a:xfrm>
            <a:off x="7075514" y="4043033"/>
            <a:ext cx="156210" cy="717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latin typeface="Comic Sans MS"/>
                <a:cs typeface="Comic Sans MS"/>
              </a:rPr>
              <a:t>F</a:t>
            </a:r>
            <a:endParaRPr sz="1600">
              <a:latin typeface="Comic Sans MS"/>
              <a:cs typeface="Comic Sans MS"/>
            </a:endParaRPr>
          </a:p>
          <a:p>
            <a:pPr marL="15240">
              <a:lnSpc>
                <a:spcPct val="100000"/>
              </a:lnSpc>
              <a:spcBef>
                <a:spcPts val="1360"/>
              </a:spcBef>
            </a:pPr>
            <a:r>
              <a:rPr sz="1800" b="1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49" name="object 16"/>
          <p:cNvSpPr txBox="1"/>
          <p:nvPr/>
        </p:nvSpPr>
        <p:spPr>
          <a:xfrm>
            <a:off x="7493090" y="4414889"/>
            <a:ext cx="773430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latin typeface="Times New Roman" pitchFamily="18" charset="0"/>
                <a:cs typeface="Times New Roman" pitchFamily="18" charset="0"/>
              </a:rPr>
              <a:t>y = y +</a:t>
            </a:r>
            <a:r>
              <a:rPr sz="1600" spc="-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1</a:t>
            </a:r>
            <a:endParaRPr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object 17"/>
          <p:cNvSpPr/>
          <p:nvPr/>
        </p:nvSpPr>
        <p:spPr>
          <a:xfrm>
            <a:off x="6423751" y="5366372"/>
            <a:ext cx="521334" cy="533400"/>
          </a:xfrm>
          <a:custGeom>
            <a:avLst/>
            <a:gdLst/>
            <a:ahLst/>
            <a:cxnLst/>
            <a:rect l="l" t="t" r="r" b="b"/>
            <a:pathLst>
              <a:path w="521335" h="533400">
                <a:moveTo>
                  <a:pt x="521207" y="266699"/>
                </a:moveTo>
                <a:lnTo>
                  <a:pt x="517009" y="314639"/>
                </a:lnTo>
                <a:lnTo>
                  <a:pt x="504903" y="359760"/>
                </a:lnTo>
                <a:lnTo>
                  <a:pt x="485627" y="401308"/>
                </a:lnTo>
                <a:lnTo>
                  <a:pt x="459917" y="438531"/>
                </a:lnTo>
                <a:lnTo>
                  <a:pt x="428507" y="470675"/>
                </a:lnTo>
                <a:lnTo>
                  <a:pt x="392135" y="496987"/>
                </a:lnTo>
                <a:lnTo>
                  <a:pt x="351537" y="516714"/>
                </a:lnTo>
                <a:lnTo>
                  <a:pt x="307447" y="529103"/>
                </a:lnTo>
                <a:lnTo>
                  <a:pt x="260603" y="533399"/>
                </a:lnTo>
                <a:lnTo>
                  <a:pt x="213760" y="529103"/>
                </a:lnTo>
                <a:lnTo>
                  <a:pt x="169670" y="516714"/>
                </a:lnTo>
                <a:lnTo>
                  <a:pt x="129072" y="496987"/>
                </a:lnTo>
                <a:lnTo>
                  <a:pt x="92700" y="470675"/>
                </a:lnTo>
                <a:lnTo>
                  <a:pt x="61290" y="438531"/>
                </a:lnTo>
                <a:lnTo>
                  <a:pt x="35580" y="401308"/>
                </a:lnTo>
                <a:lnTo>
                  <a:pt x="16304" y="359760"/>
                </a:lnTo>
                <a:lnTo>
                  <a:pt x="4198" y="314639"/>
                </a:lnTo>
                <a:lnTo>
                  <a:pt x="0" y="266699"/>
                </a:lnTo>
                <a:lnTo>
                  <a:pt x="4198" y="218760"/>
                </a:lnTo>
                <a:lnTo>
                  <a:pt x="16304" y="173639"/>
                </a:lnTo>
                <a:lnTo>
                  <a:pt x="35580" y="132091"/>
                </a:lnTo>
                <a:lnTo>
                  <a:pt x="61290" y="94868"/>
                </a:lnTo>
                <a:lnTo>
                  <a:pt x="92700" y="62724"/>
                </a:lnTo>
                <a:lnTo>
                  <a:pt x="129072" y="36412"/>
                </a:lnTo>
                <a:lnTo>
                  <a:pt x="169670" y="16685"/>
                </a:lnTo>
                <a:lnTo>
                  <a:pt x="213760" y="4296"/>
                </a:lnTo>
                <a:lnTo>
                  <a:pt x="260603" y="0"/>
                </a:lnTo>
                <a:lnTo>
                  <a:pt x="307447" y="4296"/>
                </a:lnTo>
                <a:lnTo>
                  <a:pt x="351537" y="16685"/>
                </a:lnTo>
                <a:lnTo>
                  <a:pt x="392135" y="36412"/>
                </a:lnTo>
                <a:lnTo>
                  <a:pt x="428507" y="62724"/>
                </a:lnTo>
                <a:lnTo>
                  <a:pt x="459917" y="94868"/>
                </a:lnTo>
                <a:lnTo>
                  <a:pt x="485627" y="132091"/>
                </a:lnTo>
                <a:lnTo>
                  <a:pt x="504903" y="173639"/>
                </a:lnTo>
                <a:lnTo>
                  <a:pt x="517009" y="218760"/>
                </a:lnTo>
                <a:lnTo>
                  <a:pt x="521207" y="266699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18"/>
          <p:cNvSpPr txBox="1"/>
          <p:nvPr/>
        </p:nvSpPr>
        <p:spPr>
          <a:xfrm>
            <a:off x="6609170" y="545730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52" name="object 19"/>
          <p:cNvSpPr/>
          <p:nvPr/>
        </p:nvSpPr>
        <p:spPr>
          <a:xfrm>
            <a:off x="6207343" y="4857356"/>
            <a:ext cx="243840" cy="494030"/>
          </a:xfrm>
          <a:custGeom>
            <a:avLst/>
            <a:gdLst/>
            <a:ahLst/>
            <a:cxnLst/>
            <a:rect l="l" t="t" r="r" b="b"/>
            <a:pathLst>
              <a:path w="243839" h="494029">
                <a:moveTo>
                  <a:pt x="0" y="0"/>
                </a:moveTo>
                <a:lnTo>
                  <a:pt x="243839" y="493776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20"/>
          <p:cNvSpPr/>
          <p:nvPr/>
        </p:nvSpPr>
        <p:spPr>
          <a:xfrm>
            <a:off x="6406987" y="5325225"/>
            <a:ext cx="97790" cy="121920"/>
          </a:xfrm>
          <a:custGeom>
            <a:avLst/>
            <a:gdLst/>
            <a:ahLst/>
            <a:cxnLst/>
            <a:rect l="l" t="t" r="r" b="b"/>
            <a:pathLst>
              <a:path w="97789" h="121920">
                <a:moveTo>
                  <a:pt x="94487" y="0"/>
                </a:moveTo>
                <a:lnTo>
                  <a:pt x="0" y="48767"/>
                </a:lnTo>
                <a:lnTo>
                  <a:pt x="97536" y="121920"/>
                </a:lnTo>
                <a:lnTo>
                  <a:pt x="944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21"/>
          <p:cNvSpPr/>
          <p:nvPr/>
        </p:nvSpPr>
        <p:spPr>
          <a:xfrm>
            <a:off x="6917527" y="4900028"/>
            <a:ext cx="234950" cy="451484"/>
          </a:xfrm>
          <a:custGeom>
            <a:avLst/>
            <a:gdLst/>
            <a:ahLst/>
            <a:cxnLst/>
            <a:rect l="l" t="t" r="r" b="b"/>
            <a:pathLst>
              <a:path w="234950" h="451485">
                <a:moveTo>
                  <a:pt x="234695" y="0"/>
                </a:moveTo>
                <a:lnTo>
                  <a:pt x="0" y="451104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22"/>
          <p:cNvSpPr/>
          <p:nvPr/>
        </p:nvSpPr>
        <p:spPr>
          <a:xfrm>
            <a:off x="6870282" y="5325225"/>
            <a:ext cx="97790" cy="121920"/>
          </a:xfrm>
          <a:custGeom>
            <a:avLst/>
            <a:gdLst/>
            <a:ahLst/>
            <a:cxnLst/>
            <a:rect l="l" t="t" r="r" b="b"/>
            <a:pathLst>
              <a:path w="97789" h="121920">
                <a:moveTo>
                  <a:pt x="3047" y="0"/>
                </a:moveTo>
                <a:lnTo>
                  <a:pt x="0" y="121920"/>
                </a:lnTo>
                <a:lnTo>
                  <a:pt x="97535" y="48767"/>
                </a:lnTo>
                <a:lnTo>
                  <a:pt x="30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23"/>
          <p:cNvSpPr/>
          <p:nvPr/>
        </p:nvSpPr>
        <p:spPr>
          <a:xfrm>
            <a:off x="6685879" y="5899772"/>
            <a:ext cx="0" cy="433070"/>
          </a:xfrm>
          <a:custGeom>
            <a:avLst/>
            <a:gdLst/>
            <a:ahLst/>
            <a:cxnLst/>
            <a:rect l="l" t="t" r="r" b="b"/>
            <a:pathLst>
              <a:path h="433070">
                <a:moveTo>
                  <a:pt x="0" y="0"/>
                </a:moveTo>
                <a:lnTo>
                  <a:pt x="0" y="432816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24"/>
          <p:cNvSpPr/>
          <p:nvPr/>
        </p:nvSpPr>
        <p:spPr>
          <a:xfrm>
            <a:off x="6635587" y="6331064"/>
            <a:ext cx="106680" cy="109855"/>
          </a:xfrm>
          <a:custGeom>
            <a:avLst/>
            <a:gdLst/>
            <a:ahLst/>
            <a:cxnLst/>
            <a:rect l="l" t="t" r="r" b="b"/>
            <a:pathLst>
              <a:path w="106680" h="109854">
                <a:moveTo>
                  <a:pt x="106680" y="0"/>
                </a:moveTo>
                <a:lnTo>
                  <a:pt x="0" y="0"/>
                </a:lnTo>
                <a:lnTo>
                  <a:pt x="51815" y="109727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25"/>
          <p:cNvSpPr txBox="1"/>
          <p:nvPr/>
        </p:nvSpPr>
        <p:spPr>
          <a:xfrm>
            <a:off x="7014554" y="5484737"/>
            <a:ext cx="1343660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Times New Roman" pitchFamily="18" charset="0"/>
                <a:cs typeface="Times New Roman" pitchFamily="18" charset="0"/>
              </a:rPr>
              <a:t>print</a:t>
            </a:r>
            <a:r>
              <a:rPr sz="16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-5" dirty="0">
                <a:latin typeface="Times New Roman" pitchFamily="18" charset="0"/>
                <a:cs typeface="Times New Roman" pitchFamily="18" charset="0"/>
              </a:rPr>
              <a:t>(x,y,w,z)</a:t>
            </a:r>
            <a:endParaRPr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object 26"/>
          <p:cNvSpPr/>
          <p:nvPr/>
        </p:nvSpPr>
        <p:spPr>
          <a:xfrm>
            <a:off x="6390223" y="2418956"/>
            <a:ext cx="521334" cy="533400"/>
          </a:xfrm>
          <a:custGeom>
            <a:avLst/>
            <a:gdLst/>
            <a:ahLst/>
            <a:cxnLst/>
            <a:rect l="l" t="t" r="r" b="b"/>
            <a:pathLst>
              <a:path w="521335" h="533400">
                <a:moveTo>
                  <a:pt x="521207" y="266699"/>
                </a:moveTo>
                <a:lnTo>
                  <a:pt x="517009" y="314639"/>
                </a:lnTo>
                <a:lnTo>
                  <a:pt x="504903" y="359760"/>
                </a:lnTo>
                <a:lnTo>
                  <a:pt x="485627" y="401308"/>
                </a:lnTo>
                <a:lnTo>
                  <a:pt x="459917" y="438531"/>
                </a:lnTo>
                <a:lnTo>
                  <a:pt x="428507" y="470675"/>
                </a:lnTo>
                <a:lnTo>
                  <a:pt x="392135" y="496987"/>
                </a:lnTo>
                <a:lnTo>
                  <a:pt x="351537" y="516714"/>
                </a:lnTo>
                <a:lnTo>
                  <a:pt x="307447" y="529103"/>
                </a:lnTo>
                <a:lnTo>
                  <a:pt x="260603" y="533399"/>
                </a:lnTo>
                <a:lnTo>
                  <a:pt x="213760" y="529103"/>
                </a:lnTo>
                <a:lnTo>
                  <a:pt x="169670" y="516714"/>
                </a:lnTo>
                <a:lnTo>
                  <a:pt x="129072" y="496987"/>
                </a:lnTo>
                <a:lnTo>
                  <a:pt x="92700" y="470675"/>
                </a:lnTo>
                <a:lnTo>
                  <a:pt x="61290" y="438531"/>
                </a:lnTo>
                <a:lnTo>
                  <a:pt x="35580" y="401308"/>
                </a:lnTo>
                <a:lnTo>
                  <a:pt x="16304" y="359760"/>
                </a:lnTo>
                <a:lnTo>
                  <a:pt x="4198" y="314639"/>
                </a:lnTo>
                <a:lnTo>
                  <a:pt x="0" y="266699"/>
                </a:lnTo>
                <a:lnTo>
                  <a:pt x="4198" y="218760"/>
                </a:lnTo>
                <a:lnTo>
                  <a:pt x="16304" y="173639"/>
                </a:lnTo>
                <a:lnTo>
                  <a:pt x="35580" y="132091"/>
                </a:lnTo>
                <a:lnTo>
                  <a:pt x="61290" y="94868"/>
                </a:lnTo>
                <a:lnTo>
                  <a:pt x="92700" y="62724"/>
                </a:lnTo>
                <a:lnTo>
                  <a:pt x="129072" y="36412"/>
                </a:lnTo>
                <a:lnTo>
                  <a:pt x="169670" y="16685"/>
                </a:lnTo>
                <a:lnTo>
                  <a:pt x="213760" y="4296"/>
                </a:lnTo>
                <a:lnTo>
                  <a:pt x="260603" y="0"/>
                </a:lnTo>
                <a:lnTo>
                  <a:pt x="307447" y="4296"/>
                </a:lnTo>
                <a:lnTo>
                  <a:pt x="351537" y="16685"/>
                </a:lnTo>
                <a:lnTo>
                  <a:pt x="392135" y="36412"/>
                </a:lnTo>
                <a:lnTo>
                  <a:pt x="428507" y="62724"/>
                </a:lnTo>
                <a:lnTo>
                  <a:pt x="459917" y="94868"/>
                </a:lnTo>
                <a:lnTo>
                  <a:pt x="485627" y="132091"/>
                </a:lnTo>
                <a:lnTo>
                  <a:pt x="504903" y="173639"/>
                </a:lnTo>
                <a:lnTo>
                  <a:pt x="517009" y="218760"/>
                </a:lnTo>
                <a:lnTo>
                  <a:pt x="521207" y="266699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27"/>
          <p:cNvSpPr txBox="1"/>
          <p:nvPr/>
        </p:nvSpPr>
        <p:spPr>
          <a:xfrm>
            <a:off x="6575642" y="250988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61" name="object 28"/>
          <p:cNvSpPr txBox="1"/>
          <p:nvPr/>
        </p:nvSpPr>
        <p:spPr>
          <a:xfrm>
            <a:off x="6996266" y="2497697"/>
            <a:ext cx="823594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latin typeface="Times New Roman" pitchFamily="18" charset="0"/>
                <a:cs typeface="Times New Roman" pitchFamily="18" charset="0"/>
              </a:rPr>
              <a:t>z = x +</a:t>
            </a:r>
            <a:r>
              <a:rPr sz="1600" spc="-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2</a:t>
            </a:r>
            <a:endParaRPr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object 29"/>
          <p:cNvSpPr txBox="1"/>
          <p:nvPr/>
        </p:nvSpPr>
        <p:spPr>
          <a:xfrm>
            <a:off x="7112090" y="3424289"/>
            <a:ext cx="440055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latin typeface="Times New Roman" pitchFamily="18" charset="0"/>
                <a:cs typeface="Times New Roman" pitchFamily="18" charset="0"/>
              </a:rPr>
              <a:t>z &lt;</a:t>
            </a:r>
            <a:r>
              <a:rPr sz="1600" spc="-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y</a:t>
            </a:r>
            <a:endParaRPr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object 30"/>
          <p:cNvSpPr/>
          <p:nvPr/>
        </p:nvSpPr>
        <p:spPr>
          <a:xfrm>
            <a:off x="6652351" y="2105012"/>
            <a:ext cx="3175" cy="210820"/>
          </a:xfrm>
          <a:custGeom>
            <a:avLst/>
            <a:gdLst/>
            <a:ahLst/>
            <a:cxnLst/>
            <a:rect l="l" t="t" r="r" b="b"/>
            <a:pathLst>
              <a:path w="3175" h="210819">
                <a:moveTo>
                  <a:pt x="3047" y="0"/>
                </a:moveTo>
                <a:lnTo>
                  <a:pt x="0" y="210311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31"/>
          <p:cNvSpPr/>
          <p:nvPr/>
        </p:nvSpPr>
        <p:spPr>
          <a:xfrm>
            <a:off x="6602059" y="2313801"/>
            <a:ext cx="106680" cy="109855"/>
          </a:xfrm>
          <a:custGeom>
            <a:avLst/>
            <a:gdLst/>
            <a:ahLst/>
            <a:cxnLst/>
            <a:rect l="l" t="t" r="r" b="b"/>
            <a:pathLst>
              <a:path w="106680" h="109855">
                <a:moveTo>
                  <a:pt x="106679" y="0"/>
                </a:moveTo>
                <a:lnTo>
                  <a:pt x="0" y="0"/>
                </a:lnTo>
                <a:lnTo>
                  <a:pt x="54863" y="109727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32"/>
          <p:cNvSpPr/>
          <p:nvPr/>
        </p:nvSpPr>
        <p:spPr>
          <a:xfrm>
            <a:off x="6652351" y="2952356"/>
            <a:ext cx="6350" cy="335280"/>
          </a:xfrm>
          <a:custGeom>
            <a:avLst/>
            <a:gdLst/>
            <a:ahLst/>
            <a:cxnLst/>
            <a:rect l="l" t="t" r="r" b="b"/>
            <a:pathLst>
              <a:path w="6350" h="335279">
                <a:moveTo>
                  <a:pt x="0" y="0"/>
                </a:moveTo>
                <a:lnTo>
                  <a:pt x="6095" y="33528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33"/>
          <p:cNvSpPr/>
          <p:nvPr/>
        </p:nvSpPr>
        <p:spPr>
          <a:xfrm>
            <a:off x="6608154" y="3289160"/>
            <a:ext cx="106680" cy="109855"/>
          </a:xfrm>
          <a:custGeom>
            <a:avLst/>
            <a:gdLst/>
            <a:ahLst/>
            <a:cxnLst/>
            <a:rect l="l" t="t" r="r" b="b"/>
            <a:pathLst>
              <a:path w="106680" h="109854">
                <a:moveTo>
                  <a:pt x="106679" y="0"/>
                </a:moveTo>
                <a:lnTo>
                  <a:pt x="0" y="3048"/>
                </a:lnTo>
                <a:lnTo>
                  <a:pt x="54863" y="109728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34"/>
          <p:cNvSpPr txBox="1">
            <a:spLocks noGrp="1"/>
          </p:cNvSpPr>
          <p:nvPr>
            <p:ph sz="half" idx="1"/>
          </p:nvPr>
        </p:nvSpPr>
        <p:spPr>
          <a:xfrm>
            <a:off x="457200" y="1600200"/>
            <a:ext cx="4043362" cy="2285241"/>
          </a:xfrm>
          <a:prstGeom prst="rect">
            <a:avLst/>
          </a:prstGeom>
          <a:ln w="12191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7155">
              <a:lnSpc>
                <a:spcPts val="2830"/>
              </a:lnSpc>
            </a:pPr>
            <a:r>
              <a:rPr sz="2400" spc="-5">
                <a:latin typeface="Times New Roman" pitchFamily="18" charset="0"/>
                <a:cs typeface="Times New Roman" pitchFamily="18" charset="0"/>
              </a:rPr>
              <a:t>Some</a:t>
            </a:r>
            <a:r>
              <a:rPr sz="2400" i="1" spc="-5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5" dirty="0" smtClean="0">
                <a:latin typeface="Times New Roman" pitchFamily="18" charset="0"/>
                <a:cs typeface="Times New Roman" pitchFamily="18" charset="0"/>
              </a:rPr>
              <a:t>def</a:t>
            </a:r>
            <a:r>
              <a:rPr sz="240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</a:t>
            </a:r>
            <a:r>
              <a:rPr sz="2400" spc="15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Associations: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97155">
              <a:lnSpc>
                <a:spcPct val="100000"/>
              </a:lnSpc>
              <a:spcBef>
                <a:spcPts val="1150"/>
              </a:spcBef>
            </a:pPr>
            <a:r>
              <a:rPr sz="2400" dirty="0">
                <a:latin typeface="Times New Roman" pitchFamily="18" charset="0"/>
                <a:cs typeface="Times New Roman" pitchFamily="18" charset="0"/>
              </a:rPr>
              <a:t>(x, 1, 2), (x, 1, 4),</a:t>
            </a:r>
            <a:r>
              <a:rPr sz="24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…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97155">
              <a:lnSpc>
                <a:spcPct val="100000"/>
              </a:lnSpc>
              <a:spcBef>
                <a:spcPts val="1130"/>
              </a:spcBef>
            </a:pPr>
            <a:r>
              <a:rPr sz="2400" dirty="0">
                <a:latin typeface="Times New Roman" pitchFamily="18" charset="0"/>
                <a:cs typeface="Times New Roman" pitchFamily="18" charset="0"/>
              </a:rPr>
              <a:t>(y, 1, (3,t)), (y, 1, (3,f)), (y, 1, 5),</a:t>
            </a:r>
            <a:r>
              <a:rPr sz="2400" spc="-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…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97155">
              <a:lnSpc>
                <a:spcPct val="100000"/>
              </a:lnSpc>
              <a:spcBef>
                <a:spcPts val="1150"/>
              </a:spcBef>
            </a:pPr>
            <a:r>
              <a:rPr sz="2400" dirty="0">
                <a:latin typeface="Times New Roman" pitchFamily="18" charset="0"/>
                <a:cs typeface="Times New Roman" pitchFamily="18" charset="0"/>
              </a:rPr>
              <a:t>(z, 2,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(3,t)),...</a:t>
            </a:r>
            <a:endParaRPr sz="2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du path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1472" y="1214422"/>
            <a:ext cx="35719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 path </a:t>
            </a:r>
            <a:r>
              <a:rPr lang="en-IN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IN" sz="2400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, n</a:t>
            </a:r>
            <a:r>
              <a:rPr lang="en-IN" sz="2400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, …, n</a:t>
            </a:r>
            <a:r>
              <a:rPr lang="en-IN" sz="2400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IN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is a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du path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for variable </a:t>
            </a:r>
            <a:r>
              <a:rPr lang="en-IN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IN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IN" sz="2400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contains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 definition of </a:t>
            </a:r>
            <a:r>
              <a:rPr lang="en-IN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and either </a:t>
            </a:r>
            <a:r>
              <a:rPr lang="en-IN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IN" sz="2400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has a </a:t>
            </a:r>
            <a:r>
              <a:rPr lang="en-IN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c-use of x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IN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(n</a:t>
            </a:r>
            <a:r>
              <a:rPr lang="en-IN" sz="2400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, n</a:t>
            </a:r>
            <a:r>
              <a:rPr lang="en-IN" sz="2400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, …, n</a:t>
            </a:r>
            <a:r>
              <a:rPr lang="en-IN" sz="2400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IN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IN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definition-clear </a:t>
            </a:r>
            <a:r>
              <a:rPr lang="en-IN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path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IN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(all nodes, except possibly </a:t>
            </a:r>
            <a:r>
              <a:rPr lang="en-IN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IN" sz="2400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IN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IN" sz="2400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are distinct) or is a </a:t>
            </a:r>
            <a:r>
              <a:rPr lang="en-IN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p-use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IN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and is a </a:t>
            </a:r>
            <a:r>
              <a:rPr lang="en-IN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definition-clear </a:t>
            </a:r>
            <a:r>
              <a:rPr lang="en-IN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oop free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path for </a:t>
            </a:r>
            <a:r>
              <a:rPr lang="en-IN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(all nodes are distinct) . 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e.g. (1</a:t>
            </a:r>
            <a:r>
              <a:rPr lang="en-IN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2, 4) </a:t>
            </a:r>
            <a:endParaRPr lang="en-IN" sz="24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(</a:t>
            </a:r>
            <a:r>
              <a:rPr lang="en-IN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1, 2, 3, 5)</a:t>
            </a:r>
            <a:endParaRPr lang="en-IN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976812" y="1262856"/>
            <a:ext cx="3514725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bject 3"/>
          <p:cNvSpPr/>
          <p:nvPr/>
        </p:nvSpPr>
        <p:spPr>
          <a:xfrm>
            <a:off x="2786050" y="109518"/>
            <a:ext cx="521334" cy="533400"/>
          </a:xfrm>
          <a:custGeom>
            <a:avLst/>
            <a:gdLst/>
            <a:ahLst/>
            <a:cxnLst/>
            <a:rect l="l" t="t" r="r" b="b"/>
            <a:pathLst>
              <a:path w="521335" h="533400">
                <a:moveTo>
                  <a:pt x="521208" y="266699"/>
                </a:moveTo>
                <a:lnTo>
                  <a:pt x="517009" y="314639"/>
                </a:lnTo>
                <a:lnTo>
                  <a:pt x="504904" y="359760"/>
                </a:lnTo>
                <a:lnTo>
                  <a:pt x="485627" y="401308"/>
                </a:lnTo>
                <a:lnTo>
                  <a:pt x="459917" y="438531"/>
                </a:lnTo>
                <a:lnTo>
                  <a:pt x="428507" y="470675"/>
                </a:lnTo>
                <a:lnTo>
                  <a:pt x="392135" y="496987"/>
                </a:lnTo>
                <a:lnTo>
                  <a:pt x="351537" y="516714"/>
                </a:lnTo>
                <a:lnTo>
                  <a:pt x="307447" y="529103"/>
                </a:lnTo>
                <a:lnTo>
                  <a:pt x="260603" y="533399"/>
                </a:lnTo>
                <a:lnTo>
                  <a:pt x="213760" y="529103"/>
                </a:lnTo>
                <a:lnTo>
                  <a:pt x="169670" y="516714"/>
                </a:lnTo>
                <a:lnTo>
                  <a:pt x="129072" y="496987"/>
                </a:lnTo>
                <a:lnTo>
                  <a:pt x="92700" y="470675"/>
                </a:lnTo>
                <a:lnTo>
                  <a:pt x="61290" y="438531"/>
                </a:lnTo>
                <a:lnTo>
                  <a:pt x="35580" y="401308"/>
                </a:lnTo>
                <a:lnTo>
                  <a:pt x="16304" y="359760"/>
                </a:lnTo>
                <a:lnTo>
                  <a:pt x="4198" y="314639"/>
                </a:lnTo>
                <a:lnTo>
                  <a:pt x="0" y="266699"/>
                </a:lnTo>
                <a:lnTo>
                  <a:pt x="4198" y="218760"/>
                </a:lnTo>
                <a:lnTo>
                  <a:pt x="16304" y="173639"/>
                </a:lnTo>
                <a:lnTo>
                  <a:pt x="35580" y="132091"/>
                </a:lnTo>
                <a:lnTo>
                  <a:pt x="61290" y="94868"/>
                </a:lnTo>
                <a:lnTo>
                  <a:pt x="92700" y="62724"/>
                </a:lnTo>
                <a:lnTo>
                  <a:pt x="129072" y="36412"/>
                </a:lnTo>
                <a:lnTo>
                  <a:pt x="169670" y="16685"/>
                </a:lnTo>
                <a:lnTo>
                  <a:pt x="213760" y="4296"/>
                </a:lnTo>
                <a:lnTo>
                  <a:pt x="260603" y="0"/>
                </a:lnTo>
                <a:lnTo>
                  <a:pt x="307447" y="4296"/>
                </a:lnTo>
                <a:lnTo>
                  <a:pt x="351537" y="16685"/>
                </a:lnTo>
                <a:lnTo>
                  <a:pt x="392135" y="36412"/>
                </a:lnTo>
                <a:lnTo>
                  <a:pt x="428507" y="62724"/>
                </a:lnTo>
                <a:lnTo>
                  <a:pt x="459917" y="94868"/>
                </a:lnTo>
                <a:lnTo>
                  <a:pt x="485627" y="132091"/>
                </a:lnTo>
                <a:lnTo>
                  <a:pt x="504904" y="173639"/>
                </a:lnTo>
                <a:lnTo>
                  <a:pt x="517009" y="218760"/>
                </a:lnTo>
                <a:lnTo>
                  <a:pt x="521208" y="266699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4"/>
          <p:cNvSpPr txBox="1"/>
          <p:nvPr/>
        </p:nvSpPr>
        <p:spPr>
          <a:xfrm>
            <a:off x="2959099" y="20032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57" name="object 5"/>
          <p:cNvSpPr txBox="1"/>
          <p:nvPr/>
        </p:nvSpPr>
        <p:spPr>
          <a:xfrm>
            <a:off x="2691122" y="1811964"/>
            <a:ext cx="737870" cy="402590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6159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84"/>
              </a:spcBef>
            </a:pPr>
            <a:r>
              <a:rPr sz="1600" dirty="0">
                <a:latin typeface="Comic Sans MS"/>
                <a:cs typeface="Comic Sans MS"/>
              </a:rPr>
              <a:t>3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58" name="object 6"/>
          <p:cNvSpPr/>
          <p:nvPr/>
        </p:nvSpPr>
        <p:spPr>
          <a:xfrm>
            <a:off x="2142744" y="2857496"/>
            <a:ext cx="521334" cy="536575"/>
          </a:xfrm>
          <a:custGeom>
            <a:avLst/>
            <a:gdLst/>
            <a:ahLst/>
            <a:cxnLst/>
            <a:rect l="l" t="t" r="r" b="b"/>
            <a:pathLst>
              <a:path w="521335" h="536575">
                <a:moveTo>
                  <a:pt x="521207" y="268223"/>
                </a:moveTo>
                <a:lnTo>
                  <a:pt x="517009" y="316437"/>
                </a:lnTo>
                <a:lnTo>
                  <a:pt x="504903" y="361815"/>
                </a:lnTo>
                <a:lnTo>
                  <a:pt x="485627" y="403601"/>
                </a:lnTo>
                <a:lnTo>
                  <a:pt x="459917" y="441037"/>
                </a:lnTo>
                <a:lnTo>
                  <a:pt x="428507" y="473364"/>
                </a:lnTo>
                <a:lnTo>
                  <a:pt x="392135" y="499827"/>
                </a:lnTo>
                <a:lnTo>
                  <a:pt x="351537" y="519666"/>
                </a:lnTo>
                <a:lnTo>
                  <a:pt x="307447" y="532126"/>
                </a:lnTo>
                <a:lnTo>
                  <a:pt x="260603" y="536447"/>
                </a:lnTo>
                <a:lnTo>
                  <a:pt x="213759" y="532126"/>
                </a:lnTo>
                <a:lnTo>
                  <a:pt x="169670" y="519666"/>
                </a:lnTo>
                <a:lnTo>
                  <a:pt x="129072" y="499827"/>
                </a:lnTo>
                <a:lnTo>
                  <a:pt x="92700" y="473364"/>
                </a:lnTo>
                <a:lnTo>
                  <a:pt x="61290" y="441037"/>
                </a:lnTo>
                <a:lnTo>
                  <a:pt x="35580" y="403601"/>
                </a:lnTo>
                <a:lnTo>
                  <a:pt x="16304" y="361815"/>
                </a:lnTo>
                <a:lnTo>
                  <a:pt x="4198" y="316437"/>
                </a:lnTo>
                <a:lnTo>
                  <a:pt x="0" y="268223"/>
                </a:lnTo>
                <a:lnTo>
                  <a:pt x="4198" y="220010"/>
                </a:lnTo>
                <a:lnTo>
                  <a:pt x="16304" y="174631"/>
                </a:lnTo>
                <a:lnTo>
                  <a:pt x="35580" y="132846"/>
                </a:lnTo>
                <a:lnTo>
                  <a:pt x="61290" y="95410"/>
                </a:lnTo>
                <a:lnTo>
                  <a:pt x="92700" y="63082"/>
                </a:lnTo>
                <a:lnTo>
                  <a:pt x="129072" y="36620"/>
                </a:lnTo>
                <a:lnTo>
                  <a:pt x="169670" y="16780"/>
                </a:lnTo>
                <a:lnTo>
                  <a:pt x="213759" y="4321"/>
                </a:lnTo>
                <a:lnTo>
                  <a:pt x="260603" y="0"/>
                </a:lnTo>
                <a:lnTo>
                  <a:pt x="307447" y="4321"/>
                </a:lnTo>
                <a:lnTo>
                  <a:pt x="351537" y="16780"/>
                </a:lnTo>
                <a:lnTo>
                  <a:pt x="392135" y="36620"/>
                </a:lnTo>
                <a:lnTo>
                  <a:pt x="428507" y="63082"/>
                </a:lnTo>
                <a:lnTo>
                  <a:pt x="459917" y="95410"/>
                </a:lnTo>
                <a:lnTo>
                  <a:pt x="485627" y="132846"/>
                </a:lnTo>
                <a:lnTo>
                  <a:pt x="504903" y="174631"/>
                </a:lnTo>
                <a:lnTo>
                  <a:pt x="517009" y="220010"/>
                </a:lnTo>
                <a:lnTo>
                  <a:pt x="521207" y="268223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7"/>
          <p:cNvSpPr/>
          <p:nvPr/>
        </p:nvSpPr>
        <p:spPr>
          <a:xfrm>
            <a:off x="3336286" y="2752724"/>
            <a:ext cx="521334" cy="533400"/>
          </a:xfrm>
          <a:custGeom>
            <a:avLst/>
            <a:gdLst/>
            <a:ahLst/>
            <a:cxnLst/>
            <a:rect l="l" t="t" r="r" b="b"/>
            <a:pathLst>
              <a:path w="521335" h="533400">
                <a:moveTo>
                  <a:pt x="521208" y="266699"/>
                </a:moveTo>
                <a:lnTo>
                  <a:pt x="517009" y="314639"/>
                </a:lnTo>
                <a:lnTo>
                  <a:pt x="504904" y="359760"/>
                </a:lnTo>
                <a:lnTo>
                  <a:pt x="485628" y="401308"/>
                </a:lnTo>
                <a:lnTo>
                  <a:pt x="459917" y="438531"/>
                </a:lnTo>
                <a:lnTo>
                  <a:pt x="428507" y="470675"/>
                </a:lnTo>
                <a:lnTo>
                  <a:pt x="392135" y="496987"/>
                </a:lnTo>
                <a:lnTo>
                  <a:pt x="351537" y="516714"/>
                </a:lnTo>
                <a:lnTo>
                  <a:pt x="307447" y="529103"/>
                </a:lnTo>
                <a:lnTo>
                  <a:pt x="260603" y="533399"/>
                </a:lnTo>
                <a:lnTo>
                  <a:pt x="213760" y="529103"/>
                </a:lnTo>
                <a:lnTo>
                  <a:pt x="169670" y="516714"/>
                </a:lnTo>
                <a:lnTo>
                  <a:pt x="129072" y="496987"/>
                </a:lnTo>
                <a:lnTo>
                  <a:pt x="92700" y="470675"/>
                </a:lnTo>
                <a:lnTo>
                  <a:pt x="61290" y="438531"/>
                </a:lnTo>
                <a:lnTo>
                  <a:pt x="35580" y="401308"/>
                </a:lnTo>
                <a:lnTo>
                  <a:pt x="16304" y="359760"/>
                </a:lnTo>
                <a:lnTo>
                  <a:pt x="4198" y="314639"/>
                </a:lnTo>
                <a:lnTo>
                  <a:pt x="0" y="266699"/>
                </a:lnTo>
                <a:lnTo>
                  <a:pt x="4198" y="218760"/>
                </a:lnTo>
                <a:lnTo>
                  <a:pt x="16304" y="173639"/>
                </a:lnTo>
                <a:lnTo>
                  <a:pt x="35580" y="132091"/>
                </a:lnTo>
                <a:lnTo>
                  <a:pt x="61290" y="94868"/>
                </a:lnTo>
                <a:lnTo>
                  <a:pt x="92700" y="62724"/>
                </a:lnTo>
                <a:lnTo>
                  <a:pt x="129072" y="36412"/>
                </a:lnTo>
                <a:lnTo>
                  <a:pt x="169670" y="16685"/>
                </a:lnTo>
                <a:lnTo>
                  <a:pt x="213760" y="4296"/>
                </a:lnTo>
                <a:lnTo>
                  <a:pt x="260603" y="0"/>
                </a:lnTo>
                <a:lnTo>
                  <a:pt x="307447" y="4296"/>
                </a:lnTo>
                <a:lnTo>
                  <a:pt x="351537" y="16685"/>
                </a:lnTo>
                <a:lnTo>
                  <a:pt x="392135" y="36412"/>
                </a:lnTo>
                <a:lnTo>
                  <a:pt x="428507" y="62724"/>
                </a:lnTo>
                <a:lnTo>
                  <a:pt x="459917" y="94868"/>
                </a:lnTo>
                <a:lnTo>
                  <a:pt x="485628" y="132091"/>
                </a:lnTo>
                <a:lnTo>
                  <a:pt x="504904" y="173639"/>
                </a:lnTo>
                <a:lnTo>
                  <a:pt x="517009" y="218760"/>
                </a:lnTo>
                <a:lnTo>
                  <a:pt x="521208" y="266699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8"/>
          <p:cNvSpPr/>
          <p:nvPr/>
        </p:nvSpPr>
        <p:spPr>
          <a:xfrm>
            <a:off x="2600949" y="2214554"/>
            <a:ext cx="399415" cy="597535"/>
          </a:xfrm>
          <a:custGeom>
            <a:avLst/>
            <a:gdLst/>
            <a:ahLst/>
            <a:cxnLst/>
            <a:rect l="l" t="t" r="r" b="b"/>
            <a:pathLst>
              <a:path w="399414" h="597535">
                <a:moveTo>
                  <a:pt x="399287" y="0"/>
                </a:moveTo>
                <a:lnTo>
                  <a:pt x="0" y="59740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9"/>
          <p:cNvSpPr/>
          <p:nvPr/>
        </p:nvSpPr>
        <p:spPr>
          <a:xfrm>
            <a:off x="2571736" y="2786058"/>
            <a:ext cx="104139" cy="119380"/>
          </a:xfrm>
          <a:custGeom>
            <a:avLst/>
            <a:gdLst/>
            <a:ahLst/>
            <a:cxnLst/>
            <a:rect l="l" t="t" r="r" b="b"/>
            <a:pathLst>
              <a:path w="104139" h="119379">
                <a:moveTo>
                  <a:pt x="12192" y="0"/>
                </a:moveTo>
                <a:lnTo>
                  <a:pt x="0" y="118871"/>
                </a:lnTo>
                <a:lnTo>
                  <a:pt x="103631" y="60959"/>
                </a:lnTo>
                <a:lnTo>
                  <a:pt x="121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10"/>
          <p:cNvSpPr/>
          <p:nvPr/>
        </p:nvSpPr>
        <p:spPr>
          <a:xfrm>
            <a:off x="3041903" y="2223765"/>
            <a:ext cx="424180" cy="490855"/>
          </a:xfrm>
          <a:custGeom>
            <a:avLst/>
            <a:gdLst/>
            <a:ahLst/>
            <a:cxnLst/>
            <a:rect l="l" t="t" r="r" b="b"/>
            <a:pathLst>
              <a:path w="424179" h="490854">
                <a:moveTo>
                  <a:pt x="0" y="0"/>
                </a:moveTo>
                <a:lnTo>
                  <a:pt x="423672" y="49072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11"/>
          <p:cNvSpPr/>
          <p:nvPr/>
        </p:nvSpPr>
        <p:spPr>
          <a:xfrm>
            <a:off x="3424428" y="2666678"/>
            <a:ext cx="113030" cy="119380"/>
          </a:xfrm>
          <a:custGeom>
            <a:avLst/>
            <a:gdLst/>
            <a:ahLst/>
            <a:cxnLst/>
            <a:rect l="l" t="t" r="r" b="b"/>
            <a:pathLst>
              <a:path w="113029" h="119379">
                <a:moveTo>
                  <a:pt x="82295" y="0"/>
                </a:moveTo>
                <a:lnTo>
                  <a:pt x="0" y="70104"/>
                </a:lnTo>
                <a:lnTo>
                  <a:pt x="112775" y="118872"/>
                </a:lnTo>
                <a:lnTo>
                  <a:pt x="822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12"/>
          <p:cNvSpPr txBox="1"/>
          <p:nvPr/>
        </p:nvSpPr>
        <p:spPr>
          <a:xfrm>
            <a:off x="3443732" y="285728"/>
            <a:ext cx="1010919" cy="1028487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 marR="5080">
              <a:lnSpc>
                <a:spcPts val="1730"/>
              </a:lnSpc>
              <a:spcBef>
                <a:spcPts val="320"/>
              </a:spcBef>
            </a:pPr>
            <a:r>
              <a:rPr sz="1600" dirty="0">
                <a:latin typeface="Comic Sans MS"/>
                <a:cs typeface="Comic Sans MS"/>
              </a:rPr>
              <a:t>read (x,</a:t>
            </a:r>
            <a:r>
              <a:rPr sz="1600" spc="-105" dirty="0">
                <a:latin typeface="Comic Sans MS"/>
                <a:cs typeface="Comic Sans MS"/>
              </a:rPr>
              <a:t> </a:t>
            </a:r>
            <a:r>
              <a:rPr sz="1600">
                <a:latin typeface="Comic Sans MS"/>
                <a:cs typeface="Comic Sans MS"/>
              </a:rPr>
              <a:t>y</a:t>
            </a:r>
            <a:r>
              <a:rPr sz="1600" smtClean="0">
                <a:latin typeface="Comic Sans MS"/>
                <a:cs typeface="Comic Sans MS"/>
              </a:rPr>
              <a:t>)</a:t>
            </a:r>
            <a:endParaRPr lang="en-IN" sz="1600" dirty="0" smtClean="0">
              <a:latin typeface="Comic Sans MS"/>
              <a:cs typeface="Comic Sans MS"/>
            </a:endParaRPr>
          </a:p>
          <a:p>
            <a:pPr marL="12700" marR="5080">
              <a:lnSpc>
                <a:spcPts val="1730"/>
              </a:lnSpc>
              <a:spcBef>
                <a:spcPts val="320"/>
              </a:spcBef>
            </a:pPr>
            <a:endParaRPr lang="en-IN" sz="1600" dirty="0" smtClean="0">
              <a:latin typeface="Comic Sans MS"/>
              <a:cs typeface="Comic Sans MS"/>
            </a:endParaRPr>
          </a:p>
          <a:p>
            <a:pPr marL="12700" marR="5080">
              <a:lnSpc>
                <a:spcPts val="1730"/>
              </a:lnSpc>
              <a:spcBef>
                <a:spcPts val="320"/>
              </a:spcBef>
            </a:pPr>
            <a:endParaRPr lang="en-IN" sz="1600" dirty="0" smtClean="0">
              <a:latin typeface="Comic Sans MS"/>
              <a:cs typeface="Comic Sans MS"/>
            </a:endParaRPr>
          </a:p>
          <a:p>
            <a:pPr marL="12700" marR="5080">
              <a:lnSpc>
                <a:spcPts val="1730"/>
              </a:lnSpc>
              <a:spcBef>
                <a:spcPts val="320"/>
              </a:spcBef>
            </a:pPr>
            <a:r>
              <a:rPr sz="1600" smtClean="0">
                <a:latin typeface="Comic Sans MS"/>
                <a:cs typeface="Comic Sans MS"/>
              </a:rPr>
              <a:t>   </a:t>
            </a:r>
            <a:r>
              <a:rPr sz="1600" dirty="0">
                <a:latin typeface="Comic Sans MS"/>
                <a:cs typeface="Comic Sans MS"/>
              </a:rPr>
              <a:t>i =</a:t>
            </a:r>
            <a:r>
              <a:rPr sz="1600" spc="-2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1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65" name="object 13"/>
          <p:cNvSpPr txBox="1"/>
          <p:nvPr/>
        </p:nvSpPr>
        <p:spPr>
          <a:xfrm>
            <a:off x="828547" y="2617966"/>
            <a:ext cx="1249680" cy="708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0000"/>
              </a:lnSpc>
              <a:spcBef>
                <a:spcPts val="95"/>
              </a:spcBef>
            </a:pPr>
            <a:r>
              <a:rPr sz="1600" spc="-5" dirty="0">
                <a:latin typeface="Comic Sans MS"/>
                <a:cs typeface="Comic Sans MS"/>
              </a:rPr>
              <a:t>print(</a:t>
            </a:r>
            <a:r>
              <a:rPr sz="1600" spc="-10" dirty="0">
                <a:latin typeface="Comic Sans MS"/>
                <a:cs typeface="Comic Sans MS"/>
              </a:rPr>
              <a:t>“</a:t>
            </a:r>
            <a:r>
              <a:rPr sz="1600" dirty="0">
                <a:latin typeface="Comic Sans MS"/>
                <a:cs typeface="Comic Sans MS"/>
              </a:rPr>
              <a:t>h</a:t>
            </a:r>
            <a:r>
              <a:rPr sz="1600" spc="-5" dirty="0">
                <a:latin typeface="Comic Sans MS"/>
                <a:cs typeface="Comic Sans MS"/>
              </a:rPr>
              <a:t>ello</a:t>
            </a:r>
            <a:r>
              <a:rPr sz="1600" spc="15" dirty="0">
                <a:latin typeface="Comic Sans MS"/>
                <a:cs typeface="Comic Sans MS"/>
              </a:rPr>
              <a:t>”</a:t>
            </a:r>
            <a:r>
              <a:rPr sz="1600" dirty="0">
                <a:latin typeface="Comic Sans MS"/>
                <a:cs typeface="Comic Sans MS"/>
              </a:rPr>
              <a:t>)   i = i +</a:t>
            </a:r>
            <a:r>
              <a:rPr sz="1600" spc="-4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1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66" name="object 14"/>
          <p:cNvSpPr txBox="1"/>
          <p:nvPr/>
        </p:nvSpPr>
        <p:spPr>
          <a:xfrm>
            <a:off x="2357422" y="2357430"/>
            <a:ext cx="286385" cy="836930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133985">
              <a:lnSpc>
                <a:spcPct val="100000"/>
              </a:lnSpc>
              <a:spcBef>
                <a:spcPts val="1190"/>
              </a:spcBef>
            </a:pPr>
            <a:r>
              <a:rPr sz="1600" spc="5" dirty="0">
                <a:latin typeface="Comic Sans MS"/>
                <a:cs typeface="Comic Sans MS"/>
              </a:rPr>
              <a:t>T</a:t>
            </a:r>
            <a:endParaRPr sz="16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1800" b="1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67" name="object 15"/>
          <p:cNvSpPr txBox="1"/>
          <p:nvPr/>
        </p:nvSpPr>
        <p:spPr>
          <a:xfrm>
            <a:off x="3561709" y="2428868"/>
            <a:ext cx="153035" cy="717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latin typeface="Comic Sans MS"/>
                <a:cs typeface="Comic Sans MS"/>
              </a:rPr>
              <a:t>F</a:t>
            </a:r>
            <a:endParaRPr sz="16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360"/>
              </a:spcBef>
            </a:pPr>
            <a:r>
              <a:rPr sz="1800" b="1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68" name="object 16"/>
          <p:cNvSpPr txBox="1"/>
          <p:nvPr/>
        </p:nvSpPr>
        <p:spPr>
          <a:xfrm>
            <a:off x="3997958" y="2801300"/>
            <a:ext cx="28829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Comic Sans MS"/>
                <a:cs typeface="Comic Sans MS"/>
              </a:rPr>
              <a:t>S</a:t>
            </a:r>
            <a:r>
              <a:rPr sz="1650" spc="-7" baseline="-10101" dirty="0">
                <a:latin typeface="Comic Sans MS"/>
                <a:cs typeface="Comic Sans MS"/>
              </a:rPr>
              <a:t>a</a:t>
            </a:r>
            <a:endParaRPr sz="1650" baseline="-10101">
              <a:latin typeface="Comic Sans MS"/>
              <a:cs typeface="Comic Sans MS"/>
            </a:endParaRPr>
          </a:p>
        </p:txBody>
      </p:sp>
      <p:sp>
        <p:nvSpPr>
          <p:cNvPr id="69" name="object 17"/>
          <p:cNvSpPr/>
          <p:nvPr/>
        </p:nvSpPr>
        <p:spPr>
          <a:xfrm>
            <a:off x="3715512" y="3242312"/>
            <a:ext cx="393700" cy="472440"/>
          </a:xfrm>
          <a:custGeom>
            <a:avLst/>
            <a:gdLst/>
            <a:ahLst/>
            <a:cxnLst/>
            <a:rect l="l" t="t" r="r" b="b"/>
            <a:pathLst>
              <a:path w="393700" h="472439">
                <a:moveTo>
                  <a:pt x="0" y="0"/>
                </a:moveTo>
                <a:lnTo>
                  <a:pt x="393191" y="47244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18"/>
          <p:cNvSpPr/>
          <p:nvPr/>
        </p:nvSpPr>
        <p:spPr>
          <a:xfrm>
            <a:off x="4064508" y="3669985"/>
            <a:ext cx="113030" cy="116205"/>
          </a:xfrm>
          <a:custGeom>
            <a:avLst/>
            <a:gdLst/>
            <a:ahLst/>
            <a:cxnLst/>
            <a:rect l="l" t="t" r="r" b="b"/>
            <a:pathLst>
              <a:path w="113029" h="116204">
                <a:moveTo>
                  <a:pt x="85343" y="0"/>
                </a:moveTo>
                <a:lnTo>
                  <a:pt x="0" y="67055"/>
                </a:lnTo>
                <a:lnTo>
                  <a:pt x="112775" y="115823"/>
                </a:lnTo>
                <a:lnTo>
                  <a:pt x="853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20"/>
          <p:cNvSpPr/>
          <p:nvPr/>
        </p:nvSpPr>
        <p:spPr>
          <a:xfrm>
            <a:off x="2770631" y="895336"/>
            <a:ext cx="521334" cy="533400"/>
          </a:xfrm>
          <a:custGeom>
            <a:avLst/>
            <a:gdLst/>
            <a:ahLst/>
            <a:cxnLst/>
            <a:rect l="l" t="t" r="r" b="b"/>
            <a:pathLst>
              <a:path w="521335" h="533400">
                <a:moveTo>
                  <a:pt x="521208" y="266699"/>
                </a:moveTo>
                <a:lnTo>
                  <a:pt x="517009" y="314639"/>
                </a:lnTo>
                <a:lnTo>
                  <a:pt x="504904" y="359760"/>
                </a:lnTo>
                <a:lnTo>
                  <a:pt x="485628" y="401308"/>
                </a:lnTo>
                <a:lnTo>
                  <a:pt x="459917" y="438531"/>
                </a:lnTo>
                <a:lnTo>
                  <a:pt x="428508" y="470675"/>
                </a:lnTo>
                <a:lnTo>
                  <a:pt x="392136" y="496987"/>
                </a:lnTo>
                <a:lnTo>
                  <a:pt x="351537" y="516714"/>
                </a:lnTo>
                <a:lnTo>
                  <a:pt x="307448" y="529103"/>
                </a:lnTo>
                <a:lnTo>
                  <a:pt x="260604" y="533399"/>
                </a:lnTo>
                <a:lnTo>
                  <a:pt x="213760" y="529103"/>
                </a:lnTo>
                <a:lnTo>
                  <a:pt x="169670" y="516714"/>
                </a:lnTo>
                <a:lnTo>
                  <a:pt x="129072" y="496987"/>
                </a:lnTo>
                <a:lnTo>
                  <a:pt x="92700" y="470675"/>
                </a:lnTo>
                <a:lnTo>
                  <a:pt x="61290" y="438531"/>
                </a:lnTo>
                <a:lnTo>
                  <a:pt x="35580" y="401308"/>
                </a:lnTo>
                <a:lnTo>
                  <a:pt x="16304" y="359760"/>
                </a:lnTo>
                <a:lnTo>
                  <a:pt x="4198" y="314639"/>
                </a:lnTo>
                <a:lnTo>
                  <a:pt x="0" y="266699"/>
                </a:lnTo>
                <a:lnTo>
                  <a:pt x="4198" y="218760"/>
                </a:lnTo>
                <a:lnTo>
                  <a:pt x="16304" y="173639"/>
                </a:lnTo>
                <a:lnTo>
                  <a:pt x="35580" y="132091"/>
                </a:lnTo>
                <a:lnTo>
                  <a:pt x="61290" y="94868"/>
                </a:lnTo>
                <a:lnTo>
                  <a:pt x="92700" y="62724"/>
                </a:lnTo>
                <a:lnTo>
                  <a:pt x="129072" y="36412"/>
                </a:lnTo>
                <a:lnTo>
                  <a:pt x="169670" y="16685"/>
                </a:lnTo>
                <a:lnTo>
                  <a:pt x="213760" y="4296"/>
                </a:lnTo>
                <a:lnTo>
                  <a:pt x="260604" y="0"/>
                </a:lnTo>
                <a:lnTo>
                  <a:pt x="307448" y="4296"/>
                </a:lnTo>
                <a:lnTo>
                  <a:pt x="351537" y="16685"/>
                </a:lnTo>
                <a:lnTo>
                  <a:pt x="392136" y="36412"/>
                </a:lnTo>
                <a:lnTo>
                  <a:pt x="428508" y="62724"/>
                </a:lnTo>
                <a:lnTo>
                  <a:pt x="459917" y="94868"/>
                </a:lnTo>
                <a:lnTo>
                  <a:pt x="485628" y="132091"/>
                </a:lnTo>
                <a:lnTo>
                  <a:pt x="504904" y="173639"/>
                </a:lnTo>
                <a:lnTo>
                  <a:pt x="517009" y="218760"/>
                </a:lnTo>
                <a:lnTo>
                  <a:pt x="521208" y="266699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21"/>
          <p:cNvSpPr txBox="1"/>
          <p:nvPr/>
        </p:nvSpPr>
        <p:spPr>
          <a:xfrm>
            <a:off x="2928926" y="1000108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74" name="object 22"/>
          <p:cNvSpPr txBox="1"/>
          <p:nvPr/>
        </p:nvSpPr>
        <p:spPr>
          <a:xfrm>
            <a:off x="3492500" y="1872606"/>
            <a:ext cx="50990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latin typeface="Comic Sans MS"/>
                <a:cs typeface="Comic Sans MS"/>
              </a:rPr>
              <a:t>i &lt;=</a:t>
            </a:r>
            <a:r>
              <a:rPr sz="1600" spc="-9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2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75" name="object 23"/>
          <p:cNvSpPr/>
          <p:nvPr/>
        </p:nvSpPr>
        <p:spPr>
          <a:xfrm>
            <a:off x="3032760" y="646412"/>
            <a:ext cx="3175" cy="210820"/>
          </a:xfrm>
          <a:custGeom>
            <a:avLst/>
            <a:gdLst/>
            <a:ahLst/>
            <a:cxnLst/>
            <a:rect l="l" t="t" r="r" b="b"/>
            <a:pathLst>
              <a:path w="3175" h="210819">
                <a:moveTo>
                  <a:pt x="3047" y="0"/>
                </a:moveTo>
                <a:lnTo>
                  <a:pt x="0" y="210311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24"/>
          <p:cNvSpPr/>
          <p:nvPr/>
        </p:nvSpPr>
        <p:spPr>
          <a:xfrm>
            <a:off x="2982467" y="821990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80" h="106680">
                <a:moveTo>
                  <a:pt x="106679" y="0"/>
                </a:moveTo>
                <a:lnTo>
                  <a:pt x="0" y="0"/>
                </a:lnTo>
                <a:lnTo>
                  <a:pt x="54863" y="10667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25"/>
          <p:cNvSpPr/>
          <p:nvPr/>
        </p:nvSpPr>
        <p:spPr>
          <a:xfrm>
            <a:off x="3032760" y="1450646"/>
            <a:ext cx="6350" cy="335280"/>
          </a:xfrm>
          <a:custGeom>
            <a:avLst/>
            <a:gdLst/>
            <a:ahLst/>
            <a:cxnLst/>
            <a:rect l="l" t="t" r="r" b="b"/>
            <a:pathLst>
              <a:path w="6350" h="335279">
                <a:moveTo>
                  <a:pt x="0" y="0"/>
                </a:moveTo>
                <a:lnTo>
                  <a:pt x="6095" y="33528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26"/>
          <p:cNvSpPr/>
          <p:nvPr/>
        </p:nvSpPr>
        <p:spPr>
          <a:xfrm>
            <a:off x="2988563" y="1679246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80" h="106679">
                <a:moveTo>
                  <a:pt x="106680" y="0"/>
                </a:moveTo>
                <a:lnTo>
                  <a:pt x="0" y="3048"/>
                </a:lnTo>
                <a:lnTo>
                  <a:pt x="54864" y="106679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27"/>
          <p:cNvSpPr/>
          <p:nvPr/>
        </p:nvSpPr>
        <p:spPr>
          <a:xfrm>
            <a:off x="1733890" y="1950541"/>
            <a:ext cx="837846" cy="978393"/>
          </a:xfrm>
          <a:custGeom>
            <a:avLst/>
            <a:gdLst/>
            <a:ahLst/>
            <a:cxnLst/>
            <a:rect l="l" t="t" r="r" b="b"/>
            <a:pathLst>
              <a:path w="782955" h="1167764">
                <a:moveTo>
                  <a:pt x="325223" y="1167383"/>
                </a:moveTo>
                <a:lnTo>
                  <a:pt x="295997" y="1112563"/>
                </a:lnTo>
                <a:lnTo>
                  <a:pt x="266981" y="1057911"/>
                </a:lnTo>
                <a:lnTo>
                  <a:pt x="238387" y="1003553"/>
                </a:lnTo>
                <a:lnTo>
                  <a:pt x="210423" y="949610"/>
                </a:lnTo>
                <a:lnTo>
                  <a:pt x="183300" y="896207"/>
                </a:lnTo>
                <a:lnTo>
                  <a:pt x="157229" y="843466"/>
                </a:lnTo>
                <a:lnTo>
                  <a:pt x="132420" y="791512"/>
                </a:lnTo>
                <a:lnTo>
                  <a:pt x="109083" y="740468"/>
                </a:lnTo>
                <a:lnTo>
                  <a:pt x="87428" y="690458"/>
                </a:lnTo>
                <a:lnTo>
                  <a:pt x="67667" y="641603"/>
                </a:lnTo>
                <a:lnTo>
                  <a:pt x="50008" y="594030"/>
                </a:lnTo>
                <a:lnTo>
                  <a:pt x="34663" y="547859"/>
                </a:lnTo>
                <a:lnTo>
                  <a:pt x="21841" y="503216"/>
                </a:lnTo>
                <a:lnTo>
                  <a:pt x="11754" y="460223"/>
                </a:lnTo>
                <a:lnTo>
                  <a:pt x="4611" y="419004"/>
                </a:lnTo>
                <a:lnTo>
                  <a:pt x="623" y="379683"/>
                </a:lnTo>
                <a:lnTo>
                  <a:pt x="0" y="342382"/>
                </a:lnTo>
                <a:lnTo>
                  <a:pt x="2951" y="307226"/>
                </a:lnTo>
                <a:lnTo>
                  <a:pt x="20423" y="243839"/>
                </a:lnTo>
                <a:lnTo>
                  <a:pt x="59464" y="185150"/>
                </a:lnTo>
                <a:lnTo>
                  <a:pt x="116968" y="137300"/>
                </a:lnTo>
                <a:lnTo>
                  <a:pt x="151928" y="117031"/>
                </a:lnTo>
                <a:lnTo>
                  <a:pt x="190643" y="98980"/>
                </a:lnTo>
                <a:lnTo>
                  <a:pt x="232827" y="82984"/>
                </a:lnTo>
                <a:lnTo>
                  <a:pt x="278194" y="68878"/>
                </a:lnTo>
                <a:lnTo>
                  <a:pt x="326457" y="56500"/>
                </a:lnTo>
                <a:lnTo>
                  <a:pt x="377330" y="45685"/>
                </a:lnTo>
                <a:lnTo>
                  <a:pt x="430525" y="36270"/>
                </a:lnTo>
                <a:lnTo>
                  <a:pt x="485756" y="28091"/>
                </a:lnTo>
                <a:lnTo>
                  <a:pt x="542737" y="20984"/>
                </a:lnTo>
                <a:lnTo>
                  <a:pt x="601181" y="14785"/>
                </a:lnTo>
                <a:lnTo>
                  <a:pt x="660801" y="9330"/>
                </a:lnTo>
                <a:lnTo>
                  <a:pt x="721310" y="4456"/>
                </a:lnTo>
                <a:lnTo>
                  <a:pt x="782423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28"/>
          <p:cNvSpPr/>
          <p:nvPr/>
        </p:nvSpPr>
        <p:spPr>
          <a:xfrm>
            <a:off x="2571737" y="1857364"/>
            <a:ext cx="88024" cy="214314"/>
          </a:xfrm>
          <a:custGeom>
            <a:avLst/>
            <a:gdLst/>
            <a:ahLst/>
            <a:cxnLst/>
            <a:rect l="l" t="t" r="r" b="b"/>
            <a:pathLst>
              <a:path w="70485" h="70485">
                <a:moveTo>
                  <a:pt x="0" y="0"/>
                </a:moveTo>
                <a:lnTo>
                  <a:pt x="6096" y="70103"/>
                </a:lnTo>
                <a:lnTo>
                  <a:pt x="70104" y="3048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41"/>
          <p:cNvSpPr/>
          <p:nvPr/>
        </p:nvSpPr>
        <p:spPr>
          <a:xfrm>
            <a:off x="3976052" y="6357958"/>
            <a:ext cx="524510" cy="533400"/>
          </a:xfrm>
          <a:custGeom>
            <a:avLst/>
            <a:gdLst/>
            <a:ahLst/>
            <a:cxnLst/>
            <a:rect l="l" t="t" r="r" b="b"/>
            <a:pathLst>
              <a:path w="524509" h="533400">
                <a:moveTo>
                  <a:pt x="524255" y="266699"/>
                </a:moveTo>
                <a:lnTo>
                  <a:pt x="520032" y="314639"/>
                </a:lnTo>
                <a:lnTo>
                  <a:pt x="507856" y="359760"/>
                </a:lnTo>
                <a:lnTo>
                  <a:pt x="488467" y="401308"/>
                </a:lnTo>
                <a:lnTo>
                  <a:pt x="462606" y="438531"/>
                </a:lnTo>
                <a:lnTo>
                  <a:pt x="431013" y="470675"/>
                </a:lnTo>
                <a:lnTo>
                  <a:pt x="394428" y="496987"/>
                </a:lnTo>
                <a:lnTo>
                  <a:pt x="353592" y="516714"/>
                </a:lnTo>
                <a:lnTo>
                  <a:pt x="309245" y="529103"/>
                </a:lnTo>
                <a:lnTo>
                  <a:pt x="262127" y="533399"/>
                </a:lnTo>
                <a:lnTo>
                  <a:pt x="215009" y="529103"/>
                </a:lnTo>
                <a:lnTo>
                  <a:pt x="170662" y="516714"/>
                </a:lnTo>
                <a:lnTo>
                  <a:pt x="129826" y="496987"/>
                </a:lnTo>
                <a:lnTo>
                  <a:pt x="93241" y="470675"/>
                </a:lnTo>
                <a:lnTo>
                  <a:pt x="61648" y="438531"/>
                </a:lnTo>
                <a:lnTo>
                  <a:pt x="35787" y="401308"/>
                </a:lnTo>
                <a:lnTo>
                  <a:pt x="16399" y="359760"/>
                </a:lnTo>
                <a:lnTo>
                  <a:pt x="4223" y="314639"/>
                </a:lnTo>
                <a:lnTo>
                  <a:pt x="0" y="266699"/>
                </a:lnTo>
                <a:lnTo>
                  <a:pt x="4223" y="218760"/>
                </a:lnTo>
                <a:lnTo>
                  <a:pt x="16399" y="173639"/>
                </a:lnTo>
                <a:lnTo>
                  <a:pt x="35787" y="132091"/>
                </a:lnTo>
                <a:lnTo>
                  <a:pt x="61648" y="94868"/>
                </a:lnTo>
                <a:lnTo>
                  <a:pt x="93241" y="62724"/>
                </a:lnTo>
                <a:lnTo>
                  <a:pt x="129826" y="36412"/>
                </a:lnTo>
                <a:lnTo>
                  <a:pt x="170662" y="16685"/>
                </a:lnTo>
                <a:lnTo>
                  <a:pt x="215009" y="4296"/>
                </a:lnTo>
                <a:lnTo>
                  <a:pt x="262127" y="0"/>
                </a:lnTo>
                <a:lnTo>
                  <a:pt x="309245" y="4296"/>
                </a:lnTo>
                <a:lnTo>
                  <a:pt x="353592" y="16685"/>
                </a:lnTo>
                <a:lnTo>
                  <a:pt x="394428" y="36412"/>
                </a:lnTo>
                <a:lnTo>
                  <a:pt x="431013" y="62724"/>
                </a:lnTo>
                <a:lnTo>
                  <a:pt x="462606" y="94868"/>
                </a:lnTo>
                <a:lnTo>
                  <a:pt x="488467" y="132091"/>
                </a:lnTo>
                <a:lnTo>
                  <a:pt x="507856" y="173639"/>
                </a:lnTo>
                <a:lnTo>
                  <a:pt x="520032" y="218760"/>
                </a:lnTo>
                <a:lnTo>
                  <a:pt x="524255" y="266699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30"/>
          <p:cNvSpPr/>
          <p:nvPr/>
        </p:nvSpPr>
        <p:spPr>
          <a:xfrm>
            <a:off x="3513909" y="4152911"/>
            <a:ext cx="661670" cy="847725"/>
          </a:xfrm>
          <a:custGeom>
            <a:avLst/>
            <a:gdLst/>
            <a:ahLst/>
            <a:cxnLst/>
            <a:rect l="l" t="t" r="r" b="b"/>
            <a:pathLst>
              <a:path w="661670" h="847725">
                <a:moveTo>
                  <a:pt x="661415" y="0"/>
                </a:moveTo>
                <a:lnTo>
                  <a:pt x="0" y="847343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31"/>
          <p:cNvSpPr/>
          <p:nvPr/>
        </p:nvSpPr>
        <p:spPr>
          <a:xfrm>
            <a:off x="3457522" y="4955869"/>
            <a:ext cx="106680" cy="116205"/>
          </a:xfrm>
          <a:custGeom>
            <a:avLst/>
            <a:gdLst/>
            <a:ahLst/>
            <a:cxnLst/>
            <a:rect l="l" t="t" r="r" b="b"/>
            <a:pathLst>
              <a:path w="106679" h="116204">
                <a:moveTo>
                  <a:pt x="21336" y="0"/>
                </a:moveTo>
                <a:lnTo>
                  <a:pt x="0" y="115823"/>
                </a:lnTo>
                <a:lnTo>
                  <a:pt x="106679" y="64007"/>
                </a:lnTo>
                <a:lnTo>
                  <a:pt x="213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32"/>
          <p:cNvSpPr txBox="1"/>
          <p:nvPr/>
        </p:nvSpPr>
        <p:spPr>
          <a:xfrm>
            <a:off x="4634551" y="3944308"/>
            <a:ext cx="43751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latin typeface="Comic Sans MS"/>
                <a:cs typeface="Comic Sans MS"/>
              </a:rPr>
              <a:t>y &lt;</a:t>
            </a:r>
            <a:r>
              <a:rPr sz="1600" spc="-9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o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123" name="object 33"/>
          <p:cNvSpPr txBox="1"/>
          <p:nvPr/>
        </p:nvSpPr>
        <p:spPr>
          <a:xfrm>
            <a:off x="3837305" y="3812228"/>
            <a:ext cx="734695" cy="402590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6159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84"/>
              </a:spcBef>
            </a:pPr>
            <a:r>
              <a:rPr sz="1600" dirty="0">
                <a:latin typeface="Comic Sans MS"/>
                <a:cs typeface="Comic Sans MS"/>
              </a:rPr>
              <a:t>6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124" name="object 34"/>
          <p:cNvSpPr/>
          <p:nvPr/>
        </p:nvSpPr>
        <p:spPr>
          <a:xfrm>
            <a:off x="3190822" y="5110178"/>
            <a:ext cx="521334" cy="533400"/>
          </a:xfrm>
          <a:custGeom>
            <a:avLst/>
            <a:gdLst/>
            <a:ahLst/>
            <a:cxnLst/>
            <a:rect l="l" t="t" r="r" b="b"/>
            <a:pathLst>
              <a:path w="521334" h="533400">
                <a:moveTo>
                  <a:pt x="521207" y="266699"/>
                </a:moveTo>
                <a:lnTo>
                  <a:pt x="517009" y="314639"/>
                </a:lnTo>
                <a:lnTo>
                  <a:pt x="504903" y="359760"/>
                </a:lnTo>
                <a:lnTo>
                  <a:pt x="485627" y="401308"/>
                </a:lnTo>
                <a:lnTo>
                  <a:pt x="459917" y="438531"/>
                </a:lnTo>
                <a:lnTo>
                  <a:pt x="428507" y="470675"/>
                </a:lnTo>
                <a:lnTo>
                  <a:pt x="392135" y="496987"/>
                </a:lnTo>
                <a:lnTo>
                  <a:pt x="351537" y="516714"/>
                </a:lnTo>
                <a:lnTo>
                  <a:pt x="307447" y="529103"/>
                </a:lnTo>
                <a:lnTo>
                  <a:pt x="260603" y="533399"/>
                </a:lnTo>
                <a:lnTo>
                  <a:pt x="213759" y="529103"/>
                </a:lnTo>
                <a:lnTo>
                  <a:pt x="169670" y="516714"/>
                </a:lnTo>
                <a:lnTo>
                  <a:pt x="129072" y="496987"/>
                </a:lnTo>
                <a:lnTo>
                  <a:pt x="92700" y="470675"/>
                </a:lnTo>
                <a:lnTo>
                  <a:pt x="61290" y="438531"/>
                </a:lnTo>
                <a:lnTo>
                  <a:pt x="35580" y="401308"/>
                </a:lnTo>
                <a:lnTo>
                  <a:pt x="16304" y="359760"/>
                </a:lnTo>
                <a:lnTo>
                  <a:pt x="4198" y="314639"/>
                </a:lnTo>
                <a:lnTo>
                  <a:pt x="0" y="266699"/>
                </a:lnTo>
                <a:lnTo>
                  <a:pt x="4198" y="218760"/>
                </a:lnTo>
                <a:lnTo>
                  <a:pt x="16304" y="173639"/>
                </a:lnTo>
                <a:lnTo>
                  <a:pt x="35580" y="132091"/>
                </a:lnTo>
                <a:lnTo>
                  <a:pt x="61290" y="94868"/>
                </a:lnTo>
                <a:lnTo>
                  <a:pt x="92700" y="62724"/>
                </a:lnTo>
                <a:lnTo>
                  <a:pt x="129072" y="36412"/>
                </a:lnTo>
                <a:lnTo>
                  <a:pt x="169670" y="16685"/>
                </a:lnTo>
                <a:lnTo>
                  <a:pt x="213759" y="4296"/>
                </a:lnTo>
                <a:lnTo>
                  <a:pt x="260603" y="0"/>
                </a:lnTo>
                <a:lnTo>
                  <a:pt x="307447" y="4296"/>
                </a:lnTo>
                <a:lnTo>
                  <a:pt x="351537" y="16685"/>
                </a:lnTo>
                <a:lnTo>
                  <a:pt x="392135" y="36412"/>
                </a:lnTo>
                <a:lnTo>
                  <a:pt x="428507" y="62724"/>
                </a:lnTo>
                <a:lnTo>
                  <a:pt x="459917" y="94868"/>
                </a:lnTo>
                <a:lnTo>
                  <a:pt x="485627" y="132091"/>
                </a:lnTo>
                <a:lnTo>
                  <a:pt x="504903" y="173639"/>
                </a:lnTo>
                <a:lnTo>
                  <a:pt x="517009" y="218760"/>
                </a:lnTo>
                <a:lnTo>
                  <a:pt x="521207" y="266699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35"/>
          <p:cNvSpPr txBox="1"/>
          <p:nvPr/>
        </p:nvSpPr>
        <p:spPr>
          <a:xfrm>
            <a:off x="3376241" y="5129544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6" name="object 36"/>
          <p:cNvSpPr txBox="1"/>
          <p:nvPr/>
        </p:nvSpPr>
        <p:spPr>
          <a:xfrm>
            <a:off x="5399733" y="5087316"/>
            <a:ext cx="67246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Comic Sans MS"/>
                <a:cs typeface="Comic Sans MS"/>
              </a:rPr>
              <a:t>print</a:t>
            </a:r>
            <a:r>
              <a:rPr sz="1600" spc="-6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x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127" name="object 37"/>
          <p:cNvSpPr/>
          <p:nvPr/>
        </p:nvSpPr>
        <p:spPr>
          <a:xfrm>
            <a:off x="4784925" y="5072074"/>
            <a:ext cx="521334" cy="533400"/>
          </a:xfrm>
          <a:custGeom>
            <a:avLst/>
            <a:gdLst/>
            <a:ahLst/>
            <a:cxnLst/>
            <a:rect l="l" t="t" r="r" b="b"/>
            <a:pathLst>
              <a:path w="521334" h="533400">
                <a:moveTo>
                  <a:pt x="521208" y="266699"/>
                </a:moveTo>
                <a:lnTo>
                  <a:pt x="517009" y="314639"/>
                </a:lnTo>
                <a:lnTo>
                  <a:pt x="504904" y="359760"/>
                </a:lnTo>
                <a:lnTo>
                  <a:pt x="485628" y="401308"/>
                </a:lnTo>
                <a:lnTo>
                  <a:pt x="459917" y="438531"/>
                </a:lnTo>
                <a:lnTo>
                  <a:pt x="428508" y="470675"/>
                </a:lnTo>
                <a:lnTo>
                  <a:pt x="392136" y="496987"/>
                </a:lnTo>
                <a:lnTo>
                  <a:pt x="351537" y="516714"/>
                </a:lnTo>
                <a:lnTo>
                  <a:pt x="307448" y="529103"/>
                </a:lnTo>
                <a:lnTo>
                  <a:pt x="260603" y="533399"/>
                </a:lnTo>
                <a:lnTo>
                  <a:pt x="213760" y="529103"/>
                </a:lnTo>
                <a:lnTo>
                  <a:pt x="169670" y="516714"/>
                </a:lnTo>
                <a:lnTo>
                  <a:pt x="129072" y="496987"/>
                </a:lnTo>
                <a:lnTo>
                  <a:pt x="92700" y="470675"/>
                </a:lnTo>
                <a:lnTo>
                  <a:pt x="61290" y="438531"/>
                </a:lnTo>
                <a:lnTo>
                  <a:pt x="35580" y="401308"/>
                </a:lnTo>
                <a:lnTo>
                  <a:pt x="16304" y="359760"/>
                </a:lnTo>
                <a:lnTo>
                  <a:pt x="4198" y="314639"/>
                </a:lnTo>
                <a:lnTo>
                  <a:pt x="0" y="266699"/>
                </a:lnTo>
                <a:lnTo>
                  <a:pt x="4198" y="218760"/>
                </a:lnTo>
                <a:lnTo>
                  <a:pt x="16304" y="173639"/>
                </a:lnTo>
                <a:lnTo>
                  <a:pt x="35580" y="132091"/>
                </a:lnTo>
                <a:lnTo>
                  <a:pt x="61290" y="94868"/>
                </a:lnTo>
                <a:lnTo>
                  <a:pt x="92700" y="62724"/>
                </a:lnTo>
                <a:lnTo>
                  <a:pt x="129072" y="36412"/>
                </a:lnTo>
                <a:lnTo>
                  <a:pt x="169670" y="16685"/>
                </a:lnTo>
                <a:lnTo>
                  <a:pt x="213760" y="4296"/>
                </a:lnTo>
                <a:lnTo>
                  <a:pt x="260603" y="0"/>
                </a:lnTo>
                <a:lnTo>
                  <a:pt x="307448" y="4296"/>
                </a:lnTo>
                <a:lnTo>
                  <a:pt x="351537" y="16685"/>
                </a:lnTo>
                <a:lnTo>
                  <a:pt x="392136" y="36412"/>
                </a:lnTo>
                <a:lnTo>
                  <a:pt x="428508" y="62724"/>
                </a:lnTo>
                <a:lnTo>
                  <a:pt x="459917" y="94868"/>
                </a:lnTo>
                <a:lnTo>
                  <a:pt x="485628" y="132091"/>
                </a:lnTo>
                <a:lnTo>
                  <a:pt x="504904" y="173639"/>
                </a:lnTo>
                <a:lnTo>
                  <a:pt x="517009" y="218760"/>
                </a:lnTo>
                <a:lnTo>
                  <a:pt x="521208" y="266699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38"/>
          <p:cNvSpPr txBox="1"/>
          <p:nvPr/>
        </p:nvSpPr>
        <p:spPr>
          <a:xfrm>
            <a:off x="4970345" y="5129544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9" name="object 39"/>
          <p:cNvSpPr/>
          <p:nvPr/>
        </p:nvSpPr>
        <p:spPr>
          <a:xfrm>
            <a:off x="4175325" y="4200219"/>
            <a:ext cx="802005" cy="871855"/>
          </a:xfrm>
          <a:custGeom>
            <a:avLst/>
            <a:gdLst/>
            <a:ahLst/>
            <a:cxnLst/>
            <a:rect l="l" t="t" r="r" b="b"/>
            <a:pathLst>
              <a:path w="802004" h="871854">
                <a:moveTo>
                  <a:pt x="0" y="0"/>
                </a:moveTo>
                <a:lnTo>
                  <a:pt x="801624" y="871728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40"/>
          <p:cNvSpPr/>
          <p:nvPr/>
        </p:nvSpPr>
        <p:spPr>
          <a:xfrm>
            <a:off x="4935801" y="5027307"/>
            <a:ext cx="113030" cy="116205"/>
          </a:xfrm>
          <a:custGeom>
            <a:avLst/>
            <a:gdLst/>
            <a:ahLst/>
            <a:cxnLst/>
            <a:rect l="l" t="t" r="r" b="b"/>
            <a:pathLst>
              <a:path w="113029" h="116204">
                <a:moveTo>
                  <a:pt x="79248" y="0"/>
                </a:moveTo>
                <a:lnTo>
                  <a:pt x="0" y="73152"/>
                </a:lnTo>
                <a:lnTo>
                  <a:pt x="112775" y="115824"/>
                </a:lnTo>
                <a:lnTo>
                  <a:pt x="792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42"/>
          <p:cNvSpPr txBox="1"/>
          <p:nvPr/>
        </p:nvSpPr>
        <p:spPr>
          <a:xfrm>
            <a:off x="4196153" y="648686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9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2" name="object 43"/>
          <p:cNvSpPr/>
          <p:nvPr/>
        </p:nvSpPr>
        <p:spPr>
          <a:xfrm>
            <a:off x="3452949" y="5500702"/>
            <a:ext cx="746760" cy="777240"/>
          </a:xfrm>
          <a:custGeom>
            <a:avLst/>
            <a:gdLst/>
            <a:ahLst/>
            <a:cxnLst/>
            <a:rect l="l" t="t" r="r" b="b"/>
            <a:pathLst>
              <a:path w="746759" h="777239">
                <a:moveTo>
                  <a:pt x="0" y="0"/>
                </a:moveTo>
                <a:lnTo>
                  <a:pt x="746760" y="77724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44"/>
          <p:cNvSpPr/>
          <p:nvPr/>
        </p:nvSpPr>
        <p:spPr>
          <a:xfrm>
            <a:off x="4158562" y="6244928"/>
            <a:ext cx="116205" cy="113030"/>
          </a:xfrm>
          <a:custGeom>
            <a:avLst/>
            <a:gdLst/>
            <a:ahLst/>
            <a:cxnLst/>
            <a:rect l="l" t="t" r="r" b="b"/>
            <a:pathLst>
              <a:path w="116204" h="113029">
                <a:moveTo>
                  <a:pt x="79247" y="0"/>
                </a:moveTo>
                <a:lnTo>
                  <a:pt x="0" y="73151"/>
                </a:lnTo>
                <a:lnTo>
                  <a:pt x="115824" y="112775"/>
                </a:lnTo>
                <a:lnTo>
                  <a:pt x="792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45"/>
          <p:cNvSpPr/>
          <p:nvPr/>
        </p:nvSpPr>
        <p:spPr>
          <a:xfrm>
            <a:off x="4339917" y="5530235"/>
            <a:ext cx="707390" cy="756285"/>
          </a:xfrm>
          <a:custGeom>
            <a:avLst/>
            <a:gdLst/>
            <a:ahLst/>
            <a:cxnLst/>
            <a:rect l="l" t="t" r="r" b="b"/>
            <a:pathLst>
              <a:path w="707390" h="756285">
                <a:moveTo>
                  <a:pt x="707135" y="0"/>
                </a:moveTo>
                <a:lnTo>
                  <a:pt x="0" y="755903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46"/>
          <p:cNvSpPr/>
          <p:nvPr/>
        </p:nvSpPr>
        <p:spPr>
          <a:xfrm>
            <a:off x="4274386" y="6241753"/>
            <a:ext cx="113030" cy="116205"/>
          </a:xfrm>
          <a:custGeom>
            <a:avLst/>
            <a:gdLst/>
            <a:ahLst/>
            <a:cxnLst/>
            <a:rect l="l" t="t" r="r" b="b"/>
            <a:pathLst>
              <a:path w="113029" h="116204">
                <a:moveTo>
                  <a:pt x="33527" y="0"/>
                </a:moveTo>
                <a:lnTo>
                  <a:pt x="0" y="115824"/>
                </a:lnTo>
                <a:lnTo>
                  <a:pt x="112775" y="73152"/>
                </a:lnTo>
                <a:lnTo>
                  <a:pt x="335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47"/>
          <p:cNvSpPr txBox="1"/>
          <p:nvPr/>
        </p:nvSpPr>
        <p:spPr>
          <a:xfrm>
            <a:off x="3629225" y="4301498"/>
            <a:ext cx="16446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5" dirty="0">
                <a:latin typeface="Comic Sans MS"/>
                <a:cs typeface="Comic Sans MS"/>
              </a:rPr>
              <a:t>T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137" name="object 48"/>
          <p:cNvSpPr txBox="1"/>
          <p:nvPr/>
        </p:nvSpPr>
        <p:spPr>
          <a:xfrm>
            <a:off x="4628969" y="4301498"/>
            <a:ext cx="14986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latin typeface="Comic Sans MS"/>
                <a:cs typeface="Comic Sans MS"/>
              </a:rPr>
              <a:t>F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138" name="object 53"/>
          <p:cNvSpPr txBox="1"/>
          <p:nvPr/>
        </p:nvSpPr>
        <p:spPr>
          <a:xfrm>
            <a:off x="2884497" y="4939094"/>
            <a:ext cx="29972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Comic Sans MS"/>
                <a:cs typeface="Comic Sans MS"/>
              </a:rPr>
              <a:t>S</a:t>
            </a:r>
            <a:r>
              <a:rPr sz="1650" spc="-7" baseline="-10101" dirty="0">
                <a:latin typeface="Comic Sans MS"/>
                <a:cs typeface="Comic Sans MS"/>
              </a:rPr>
              <a:t>b</a:t>
            </a:r>
            <a:endParaRPr sz="1650" baseline="-10101">
              <a:latin typeface="Comic Sans MS"/>
              <a:cs typeface="Comic Sans MS"/>
            </a:endParaRPr>
          </a:p>
        </p:txBody>
      </p:sp>
      <p:sp>
        <p:nvSpPr>
          <p:cNvPr id="139" name="object 3"/>
          <p:cNvSpPr txBox="1"/>
          <p:nvPr/>
        </p:nvSpPr>
        <p:spPr>
          <a:xfrm>
            <a:off x="5327387" y="357166"/>
            <a:ext cx="3530893" cy="36676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What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are all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du-paths in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the following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program</a:t>
            </a:r>
            <a:r>
              <a:rPr sz="2000" spc="-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?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939165">
              <a:lnSpc>
                <a:spcPct val="100000"/>
              </a:lnSpc>
            </a:pPr>
            <a:r>
              <a:rPr sz="2000" spc="5" dirty="0">
                <a:latin typeface="Times New Roman" pitchFamily="18" charset="0"/>
                <a:cs typeface="Times New Roman" pitchFamily="18" charset="0"/>
              </a:rPr>
              <a:t>read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(x,y);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939165">
              <a:lnSpc>
                <a:spcPct val="100000"/>
              </a:lnSpc>
              <a:spcBef>
                <a:spcPts val="290"/>
              </a:spcBef>
            </a:pPr>
            <a:r>
              <a:rPr sz="2000" spc="5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(i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1;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i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&lt;= 2;</a:t>
            </a:r>
            <a:r>
              <a:rPr sz="20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i++)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1856739">
              <a:lnSpc>
                <a:spcPct val="100000"/>
              </a:lnSpc>
              <a:spcBef>
                <a:spcPts val="285"/>
              </a:spcBef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print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(“hello”);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939165">
              <a:lnSpc>
                <a:spcPct val="100000"/>
              </a:lnSpc>
              <a:spcBef>
                <a:spcPts val="265"/>
              </a:spcBef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000" baseline="-6944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;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939165">
              <a:lnSpc>
                <a:spcPct val="100000"/>
              </a:lnSpc>
              <a:spcBef>
                <a:spcPts val="290"/>
              </a:spcBef>
            </a:pPr>
            <a:r>
              <a:rPr sz="2000" spc="10" dirty="0">
                <a:latin typeface="Times New Roman" pitchFamily="18" charset="0"/>
                <a:cs typeface="Times New Roman" pitchFamily="18" charset="0"/>
              </a:rPr>
              <a:t>if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(y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0)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1856739">
              <a:lnSpc>
                <a:spcPct val="100000"/>
              </a:lnSpc>
              <a:spcBef>
                <a:spcPts val="285"/>
              </a:spcBef>
            </a:pPr>
            <a:r>
              <a:rPr sz="2000" spc="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000" spc="7" baseline="-6944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;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939165">
              <a:lnSpc>
                <a:spcPct val="100000"/>
              </a:lnSpc>
              <a:spcBef>
                <a:spcPts val="290"/>
              </a:spcBef>
            </a:pPr>
            <a:r>
              <a:rPr sz="2000" spc="5" dirty="0">
                <a:latin typeface="Times New Roman" pitchFamily="18" charset="0"/>
                <a:cs typeface="Times New Roman" pitchFamily="18" charset="0"/>
              </a:rPr>
              <a:t>else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1856739">
              <a:lnSpc>
                <a:spcPct val="100000"/>
              </a:lnSpc>
              <a:spcBef>
                <a:spcPts val="265"/>
              </a:spcBef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print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(x);</a:t>
            </a:r>
            <a:endParaRPr sz="20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Exercise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bject 3"/>
          <p:cNvSpPr txBox="1"/>
          <p:nvPr/>
        </p:nvSpPr>
        <p:spPr>
          <a:xfrm>
            <a:off x="428596" y="1500174"/>
            <a:ext cx="8215370" cy="4454681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6870" marR="5080" indent="-344805">
              <a:lnSpc>
                <a:spcPts val="2590"/>
              </a:lnSpc>
              <a:spcBef>
                <a:spcPts val="425"/>
              </a:spcBef>
            </a:pPr>
            <a:r>
              <a:rPr sz="2400" dirty="0">
                <a:latin typeface="Times New Roman" pitchFamily="18" charset="0"/>
                <a:cs typeface="Times New Roman" pitchFamily="18" charset="0"/>
              </a:rPr>
              <a:t>What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are all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400" i="1" spc="-5" dirty="0">
                <a:latin typeface="Times New Roman" pitchFamily="18" charset="0"/>
                <a:cs typeface="Times New Roman" pitchFamily="18" charset="0"/>
              </a:rPr>
              <a:t>def-use associations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for the program 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below?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150">
              <a:latin typeface="Times New Roman"/>
              <a:cs typeface="Times New Roman"/>
            </a:endParaRPr>
          </a:p>
          <a:p>
            <a:pPr marL="356870" marR="5896610" indent="-3175">
              <a:lnSpc>
                <a:spcPts val="2160"/>
              </a:lnSpc>
            </a:pPr>
            <a:r>
              <a:rPr sz="2000" spc="-5" dirty="0">
                <a:latin typeface="Comic Sans MS"/>
                <a:cs typeface="Comic Sans MS"/>
              </a:rPr>
              <a:t>read</a:t>
            </a:r>
            <a:r>
              <a:rPr sz="2000" spc="-7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(z)  x =</a:t>
            </a:r>
            <a:r>
              <a:rPr sz="2000" spc="-2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0</a:t>
            </a:r>
            <a:endParaRPr sz="2000">
              <a:latin typeface="Comic Sans MS"/>
              <a:cs typeface="Comic Sans MS"/>
            </a:endParaRPr>
          </a:p>
          <a:p>
            <a:pPr marL="356870">
              <a:lnSpc>
                <a:spcPts val="2010"/>
              </a:lnSpc>
            </a:pPr>
            <a:r>
              <a:rPr sz="2000" spc="-5" dirty="0">
                <a:latin typeface="Comic Sans MS"/>
                <a:cs typeface="Comic Sans MS"/>
              </a:rPr>
              <a:t>y =</a:t>
            </a:r>
            <a:r>
              <a:rPr sz="2000" spc="-9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0</a:t>
            </a:r>
            <a:endParaRPr sz="2000">
              <a:latin typeface="Comic Sans MS"/>
              <a:cs typeface="Comic Sans MS"/>
            </a:endParaRPr>
          </a:p>
          <a:p>
            <a:pPr marL="356870">
              <a:lnSpc>
                <a:spcPts val="2160"/>
              </a:lnSpc>
            </a:pPr>
            <a:r>
              <a:rPr sz="2000" spc="-5" dirty="0">
                <a:latin typeface="Comic Sans MS"/>
                <a:cs typeface="Comic Sans MS"/>
              </a:rPr>
              <a:t>if (z </a:t>
            </a:r>
            <a:r>
              <a:rPr sz="2000" spc="-5" dirty="0">
                <a:latin typeface="Symbol"/>
                <a:cs typeface="Symbol"/>
              </a:rPr>
              <a:t></a:t>
            </a:r>
            <a:r>
              <a:rPr sz="2000" spc="1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0)</a:t>
            </a:r>
            <a:endParaRPr sz="2000">
              <a:latin typeface="Comic Sans MS"/>
              <a:cs typeface="Comic Sans MS"/>
            </a:endParaRPr>
          </a:p>
          <a:p>
            <a:pPr marL="356870">
              <a:lnSpc>
                <a:spcPts val="2280"/>
              </a:lnSpc>
            </a:pPr>
            <a:r>
              <a:rPr sz="2000" spc="-5" dirty="0">
                <a:latin typeface="Comic Sans MS"/>
                <a:cs typeface="Comic Sans MS"/>
              </a:rPr>
              <a:t>{</a:t>
            </a:r>
            <a:endParaRPr sz="2000">
              <a:latin typeface="Comic Sans MS"/>
              <a:cs typeface="Comic Sans MS"/>
            </a:endParaRPr>
          </a:p>
          <a:p>
            <a:pPr marL="926465">
              <a:lnSpc>
                <a:spcPts val="2280"/>
              </a:lnSpc>
              <a:spcBef>
                <a:spcPts val="240"/>
              </a:spcBef>
            </a:pPr>
            <a:r>
              <a:rPr sz="2000" spc="-5" dirty="0">
                <a:latin typeface="Comic Sans MS"/>
                <a:cs typeface="Comic Sans MS"/>
              </a:rPr>
              <a:t>x = sqrt</a:t>
            </a:r>
            <a:r>
              <a:rPr sz="2000" spc="5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(z)</a:t>
            </a:r>
            <a:endParaRPr sz="2000">
              <a:latin typeface="Comic Sans MS"/>
              <a:cs typeface="Comic Sans MS"/>
            </a:endParaRPr>
          </a:p>
          <a:p>
            <a:pPr marL="926465">
              <a:lnSpc>
                <a:spcPts val="2170"/>
              </a:lnSpc>
            </a:pPr>
            <a:r>
              <a:rPr sz="2000" dirty="0">
                <a:latin typeface="Comic Sans MS"/>
                <a:cs typeface="Comic Sans MS"/>
              </a:rPr>
              <a:t>if </a:t>
            </a:r>
            <a:r>
              <a:rPr sz="2000" spc="-5" dirty="0">
                <a:latin typeface="Comic Sans MS"/>
                <a:cs typeface="Comic Sans MS"/>
              </a:rPr>
              <a:t>(0 </a:t>
            </a:r>
            <a:r>
              <a:rPr sz="2000" spc="-5" dirty="0">
                <a:latin typeface="Symbol"/>
                <a:cs typeface="Symbol"/>
              </a:rPr>
              <a:t>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x &amp;&amp; x </a:t>
            </a:r>
            <a:r>
              <a:rPr sz="2000" spc="-5" dirty="0">
                <a:latin typeface="Symbol"/>
                <a:cs typeface="Symbol"/>
              </a:rPr>
              <a:t></a:t>
            </a:r>
            <a:r>
              <a:rPr sz="2000" spc="25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5)</a:t>
            </a:r>
            <a:endParaRPr sz="2000">
              <a:latin typeface="Comic Sans MS"/>
              <a:cs typeface="Comic Sans MS"/>
            </a:endParaRPr>
          </a:p>
          <a:p>
            <a:pPr marL="1840864">
              <a:lnSpc>
                <a:spcPts val="2170"/>
              </a:lnSpc>
            </a:pPr>
            <a:r>
              <a:rPr sz="2000" spc="-5" dirty="0">
                <a:latin typeface="Comic Sans MS"/>
                <a:cs typeface="Comic Sans MS"/>
              </a:rPr>
              <a:t>y = f</a:t>
            </a:r>
            <a:r>
              <a:rPr sz="2000" spc="2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(x)</a:t>
            </a:r>
            <a:endParaRPr sz="2000">
              <a:latin typeface="Comic Sans MS"/>
              <a:cs typeface="Comic Sans MS"/>
            </a:endParaRPr>
          </a:p>
          <a:p>
            <a:pPr marL="926465">
              <a:lnSpc>
                <a:spcPts val="2160"/>
              </a:lnSpc>
            </a:pPr>
            <a:r>
              <a:rPr sz="2000" dirty="0">
                <a:latin typeface="Comic Sans MS"/>
                <a:cs typeface="Comic Sans MS"/>
              </a:rPr>
              <a:t>else</a:t>
            </a:r>
            <a:endParaRPr sz="2000">
              <a:latin typeface="Comic Sans MS"/>
              <a:cs typeface="Comic Sans MS"/>
            </a:endParaRPr>
          </a:p>
          <a:p>
            <a:pPr marL="1840864">
              <a:lnSpc>
                <a:spcPts val="2280"/>
              </a:lnSpc>
            </a:pPr>
            <a:r>
              <a:rPr sz="2000" spc="-5" dirty="0">
                <a:latin typeface="Comic Sans MS"/>
                <a:cs typeface="Comic Sans MS"/>
              </a:rPr>
              <a:t>y = h</a:t>
            </a:r>
            <a:r>
              <a:rPr sz="2000" spc="2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(z)</a:t>
            </a:r>
            <a:endParaRPr sz="2000">
              <a:latin typeface="Comic Sans MS"/>
              <a:cs typeface="Comic Sans MS"/>
            </a:endParaRPr>
          </a:p>
          <a:p>
            <a:pPr marL="353695">
              <a:lnSpc>
                <a:spcPct val="100000"/>
              </a:lnSpc>
              <a:spcBef>
                <a:spcPts val="240"/>
              </a:spcBef>
            </a:pPr>
            <a:r>
              <a:rPr sz="2000" spc="-5" dirty="0">
                <a:latin typeface="Comic Sans MS"/>
                <a:cs typeface="Comic Sans MS"/>
              </a:rPr>
              <a:t>}</a:t>
            </a:r>
            <a:endParaRPr sz="2000">
              <a:latin typeface="Comic Sans MS"/>
              <a:cs typeface="Comic Sans MS"/>
            </a:endParaRPr>
          </a:p>
          <a:p>
            <a:pPr marL="353695" marR="5595620">
              <a:lnSpc>
                <a:spcPct val="109000"/>
              </a:lnSpc>
              <a:spcBef>
                <a:spcPts val="25"/>
              </a:spcBef>
            </a:pPr>
            <a:r>
              <a:rPr sz="2000" spc="-5" dirty="0">
                <a:latin typeface="Comic Sans MS"/>
                <a:cs typeface="Comic Sans MS"/>
              </a:rPr>
              <a:t>y = g (x,</a:t>
            </a:r>
            <a:r>
              <a:rPr sz="2000" spc="-6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y</a:t>
            </a:r>
            <a:r>
              <a:rPr sz="2000" spc="-5">
                <a:latin typeface="Comic Sans MS"/>
                <a:cs typeface="Comic Sans MS"/>
              </a:rPr>
              <a:t>)  </a:t>
            </a:r>
            <a:endParaRPr lang="en-US" sz="2000" spc="-5" dirty="0" smtClean="0">
              <a:latin typeface="Comic Sans MS"/>
              <a:cs typeface="Comic Sans MS"/>
            </a:endParaRPr>
          </a:p>
          <a:p>
            <a:pPr marL="353695" marR="5595620">
              <a:lnSpc>
                <a:spcPct val="109000"/>
              </a:lnSpc>
              <a:spcBef>
                <a:spcPts val="25"/>
              </a:spcBef>
            </a:pPr>
            <a:r>
              <a:rPr sz="2000" spc="-5" smtClean="0">
                <a:latin typeface="Comic Sans MS"/>
                <a:cs typeface="Comic Sans MS"/>
              </a:rPr>
              <a:t>print</a:t>
            </a:r>
            <a:r>
              <a:rPr sz="2000" spc="-20" smtClean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(y)</a:t>
            </a:r>
            <a:endParaRPr sz="200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Exercise</a:t>
            </a:r>
            <a:endParaRPr lang="en-IN" sz="3200" dirty="0"/>
          </a:p>
        </p:txBody>
      </p:sp>
      <p:sp>
        <p:nvSpPr>
          <p:cNvPr id="4" name="object 4"/>
          <p:cNvSpPr txBox="1"/>
          <p:nvPr/>
        </p:nvSpPr>
        <p:spPr>
          <a:xfrm>
            <a:off x="1179498" y="2781413"/>
            <a:ext cx="166370" cy="211074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1630"/>
              </a:lnSpc>
              <a:spcBef>
                <a:spcPts val="220"/>
              </a:spcBef>
            </a:pPr>
            <a:r>
              <a:rPr sz="1400" b="1" spc="5" dirty="0">
                <a:latin typeface="Times New Roman"/>
                <a:cs typeface="Times New Roman"/>
              </a:rPr>
              <a:t>*/  </a:t>
            </a:r>
            <a:r>
              <a:rPr sz="1400" b="1" spc="10" dirty="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70"/>
              </a:lnSpc>
            </a:pPr>
            <a:r>
              <a:rPr sz="1400" b="1" spc="10" dirty="0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635"/>
              </a:lnSpc>
            </a:pPr>
            <a:r>
              <a:rPr sz="1400" b="1" spc="10" dirty="0"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635"/>
              </a:lnSpc>
            </a:pPr>
            <a:r>
              <a:rPr sz="1400" b="1" spc="10" dirty="0"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625"/>
              </a:lnSpc>
            </a:pPr>
            <a:r>
              <a:rPr sz="1400" b="1" spc="10" dirty="0"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635"/>
              </a:lnSpc>
            </a:pPr>
            <a:r>
              <a:rPr sz="1400" b="1" spc="10" dirty="0">
                <a:latin typeface="Times New Roman"/>
                <a:cs typeface="Times New Roman"/>
              </a:rPr>
              <a:t>6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635"/>
              </a:lnSpc>
            </a:pPr>
            <a:r>
              <a:rPr sz="1400" b="1" spc="10" dirty="0">
                <a:latin typeface="Times New Roman"/>
                <a:cs typeface="Times New Roman"/>
              </a:rPr>
              <a:t>7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635"/>
              </a:lnSpc>
            </a:pPr>
            <a:r>
              <a:rPr sz="1400" b="1" spc="10" dirty="0">
                <a:latin typeface="Times New Roman"/>
                <a:cs typeface="Times New Roman"/>
              </a:rPr>
              <a:t>8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660"/>
              </a:lnSpc>
            </a:pPr>
            <a:r>
              <a:rPr sz="1400" b="1" spc="10" dirty="0">
                <a:latin typeface="Times New Roman"/>
                <a:cs typeface="Times New Roman"/>
              </a:rPr>
              <a:t>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9498" y="2714541"/>
            <a:ext cx="1955800" cy="378629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53720">
              <a:lnSpc>
                <a:spcPts val="1660"/>
              </a:lnSpc>
              <a:spcBef>
                <a:spcPts val="125"/>
              </a:spcBef>
            </a:pPr>
            <a:endParaRPr lang="en-US" sz="1400" b="1" spc="10" dirty="0" smtClean="0">
              <a:latin typeface="Times New Roman"/>
              <a:cs typeface="Times New Roman"/>
            </a:endParaRPr>
          </a:p>
          <a:p>
            <a:pPr marL="553720">
              <a:lnSpc>
                <a:spcPts val="1660"/>
              </a:lnSpc>
              <a:spcBef>
                <a:spcPts val="125"/>
              </a:spcBef>
            </a:pPr>
            <a:r>
              <a:rPr sz="1400" b="1" spc="10" smtClean="0">
                <a:latin typeface="Times New Roman"/>
                <a:cs typeface="Times New Roman"/>
              </a:rPr>
              <a:t>void </a:t>
            </a:r>
            <a:r>
              <a:rPr sz="1400" b="1" spc="5" dirty="0">
                <a:latin typeface="Times New Roman"/>
                <a:cs typeface="Times New Roman"/>
              </a:rPr>
              <a:t>pow (int </a:t>
            </a:r>
            <a:r>
              <a:rPr sz="1400" b="1" spc="-5" dirty="0">
                <a:latin typeface="Times New Roman"/>
                <a:cs typeface="Times New Roman"/>
              </a:rPr>
              <a:t>x,</a:t>
            </a:r>
            <a:r>
              <a:rPr sz="1400" b="1" spc="-65" dirty="0">
                <a:latin typeface="Times New Roman"/>
                <a:cs typeface="Times New Roman"/>
              </a:rPr>
              <a:t> </a:t>
            </a:r>
            <a:r>
              <a:rPr sz="1400" b="1" spc="10" dirty="0">
                <a:latin typeface="Times New Roman"/>
                <a:cs typeface="Times New Roman"/>
              </a:rPr>
              <a:t>y)</a:t>
            </a:r>
            <a:endParaRPr sz="1400">
              <a:latin typeface="Times New Roman"/>
              <a:cs typeface="Times New Roman"/>
            </a:endParaRPr>
          </a:p>
          <a:p>
            <a:pPr marL="553720">
              <a:lnSpc>
                <a:spcPts val="1635"/>
              </a:lnSpc>
            </a:pPr>
            <a:r>
              <a:rPr sz="1400" b="1" spc="10" dirty="0">
                <a:latin typeface="Times New Roman"/>
                <a:cs typeface="Times New Roman"/>
              </a:rPr>
              <a:t>{</a:t>
            </a:r>
            <a:endParaRPr sz="1400">
              <a:latin typeface="Times New Roman"/>
              <a:cs typeface="Times New Roman"/>
            </a:endParaRPr>
          </a:p>
          <a:p>
            <a:pPr marL="553720" marR="856615">
              <a:lnSpc>
                <a:spcPts val="1639"/>
              </a:lnSpc>
              <a:spcBef>
                <a:spcPts val="60"/>
              </a:spcBef>
            </a:pPr>
            <a:r>
              <a:rPr sz="1400" b="1" spc="5" dirty="0">
                <a:latin typeface="Times New Roman"/>
                <a:cs typeface="Times New Roman"/>
              </a:rPr>
              <a:t>float</a:t>
            </a:r>
            <a:r>
              <a:rPr sz="1400" b="1" spc="-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z;  </a:t>
            </a:r>
            <a:r>
              <a:rPr sz="1400" b="1" spc="10" dirty="0">
                <a:latin typeface="Times New Roman"/>
                <a:cs typeface="Times New Roman"/>
              </a:rPr>
              <a:t>int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p;</a:t>
            </a:r>
            <a:endParaRPr sz="1400">
              <a:latin typeface="Times New Roman"/>
              <a:cs typeface="Times New Roman"/>
            </a:endParaRPr>
          </a:p>
          <a:p>
            <a:pPr marL="553720">
              <a:lnSpc>
                <a:spcPts val="1555"/>
              </a:lnSpc>
            </a:pPr>
            <a:r>
              <a:rPr sz="1400" b="1" dirty="0">
                <a:latin typeface="Times New Roman"/>
                <a:cs typeface="Times New Roman"/>
              </a:rPr>
              <a:t>if </a:t>
            </a:r>
            <a:r>
              <a:rPr sz="1400" b="1" spc="10" dirty="0">
                <a:latin typeface="Times New Roman"/>
                <a:cs typeface="Times New Roman"/>
              </a:rPr>
              <a:t>(y &lt;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10" dirty="0">
                <a:latin typeface="Times New Roman"/>
                <a:cs typeface="Times New Roman"/>
              </a:rPr>
              <a:t>0)</a:t>
            </a:r>
            <a:endParaRPr sz="1400">
              <a:latin typeface="Times New Roman"/>
              <a:cs typeface="Times New Roman"/>
            </a:endParaRPr>
          </a:p>
          <a:p>
            <a:pPr marL="553720" marR="496570" indent="180975">
              <a:lnSpc>
                <a:spcPts val="1639"/>
              </a:lnSpc>
              <a:spcBef>
                <a:spcPts val="65"/>
              </a:spcBef>
            </a:pPr>
            <a:r>
              <a:rPr sz="1400" b="1" spc="10" dirty="0">
                <a:latin typeface="Times New Roman"/>
                <a:cs typeface="Times New Roman"/>
              </a:rPr>
              <a:t>p = 0 –</a:t>
            </a:r>
            <a:r>
              <a:rPr sz="1400" b="1" spc="-110" dirty="0">
                <a:latin typeface="Times New Roman"/>
                <a:cs typeface="Times New Roman"/>
              </a:rPr>
              <a:t> </a:t>
            </a:r>
            <a:r>
              <a:rPr sz="1400" b="1" spc="10" dirty="0">
                <a:latin typeface="Times New Roman"/>
                <a:cs typeface="Times New Roman"/>
              </a:rPr>
              <a:t>y;  else p =</a:t>
            </a:r>
            <a:r>
              <a:rPr sz="1400" b="1" spc="-80" dirty="0">
                <a:latin typeface="Times New Roman"/>
                <a:cs typeface="Times New Roman"/>
              </a:rPr>
              <a:t> </a:t>
            </a:r>
            <a:r>
              <a:rPr sz="1400" b="1" spc="10" dirty="0">
                <a:latin typeface="Times New Roman"/>
                <a:cs typeface="Times New Roman"/>
              </a:rPr>
              <a:t>y;</a:t>
            </a:r>
            <a:endParaRPr sz="1400">
              <a:latin typeface="Times New Roman"/>
              <a:cs typeface="Times New Roman"/>
            </a:endParaRPr>
          </a:p>
          <a:p>
            <a:pPr marL="553720">
              <a:lnSpc>
                <a:spcPts val="1565"/>
              </a:lnSpc>
            </a:pPr>
            <a:r>
              <a:rPr sz="1400" b="1" spc="10" dirty="0">
                <a:latin typeface="Times New Roman"/>
                <a:cs typeface="Times New Roman"/>
              </a:rPr>
              <a:t>z =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spc="10" dirty="0">
                <a:latin typeface="Times New Roman"/>
                <a:cs typeface="Times New Roman"/>
              </a:rPr>
              <a:t>1.0;</a:t>
            </a:r>
            <a:endParaRPr sz="1400">
              <a:latin typeface="Times New Roman"/>
              <a:cs typeface="Times New Roman"/>
            </a:endParaRPr>
          </a:p>
          <a:p>
            <a:pPr marL="553720">
              <a:lnSpc>
                <a:spcPts val="1635"/>
              </a:lnSpc>
            </a:pPr>
            <a:r>
              <a:rPr sz="1400" b="1" spc="10" dirty="0">
                <a:latin typeface="Times New Roman"/>
                <a:cs typeface="Times New Roman"/>
              </a:rPr>
              <a:t>while (p !=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0)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635"/>
              </a:lnSpc>
              <a:tabLst>
                <a:tab pos="734695" algn="l"/>
              </a:tabLst>
            </a:pPr>
            <a:r>
              <a:rPr sz="1400" b="1" spc="10" dirty="0">
                <a:latin typeface="Times New Roman"/>
                <a:cs typeface="Times New Roman"/>
              </a:rPr>
              <a:t>10	{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635"/>
              </a:lnSpc>
              <a:tabLst>
                <a:tab pos="734695" algn="l"/>
              </a:tabLst>
            </a:pPr>
            <a:r>
              <a:rPr sz="1400" b="1" spc="10" dirty="0">
                <a:latin typeface="Times New Roman"/>
                <a:cs typeface="Times New Roman"/>
              </a:rPr>
              <a:t>11	z = z *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x;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625"/>
              </a:lnSpc>
              <a:tabLst>
                <a:tab pos="734695" algn="l"/>
              </a:tabLst>
            </a:pPr>
            <a:r>
              <a:rPr sz="1400" b="1" spc="10" dirty="0">
                <a:latin typeface="Times New Roman"/>
                <a:cs typeface="Times New Roman"/>
              </a:rPr>
              <a:t>12	p = p –</a:t>
            </a:r>
            <a:r>
              <a:rPr sz="1400" b="1" spc="-55" dirty="0">
                <a:latin typeface="Times New Roman"/>
                <a:cs typeface="Times New Roman"/>
              </a:rPr>
              <a:t> </a:t>
            </a:r>
            <a:r>
              <a:rPr sz="1400" b="1" spc="10" dirty="0">
                <a:latin typeface="Times New Roman"/>
                <a:cs typeface="Times New Roman"/>
              </a:rPr>
              <a:t>1;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635"/>
              </a:lnSpc>
              <a:tabLst>
                <a:tab pos="734695" algn="l"/>
              </a:tabLst>
            </a:pPr>
            <a:r>
              <a:rPr sz="1400" b="1" spc="10" dirty="0">
                <a:latin typeface="Times New Roman"/>
                <a:cs typeface="Times New Roman"/>
              </a:rPr>
              <a:t>13	}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635"/>
              </a:lnSpc>
              <a:tabLst>
                <a:tab pos="553720" algn="l"/>
              </a:tabLst>
            </a:pPr>
            <a:r>
              <a:rPr sz="1400" b="1" spc="10" dirty="0">
                <a:latin typeface="Times New Roman"/>
                <a:cs typeface="Times New Roman"/>
              </a:rPr>
              <a:t>14	</a:t>
            </a:r>
            <a:r>
              <a:rPr sz="1400" b="1" dirty="0">
                <a:latin typeface="Times New Roman"/>
                <a:cs typeface="Times New Roman"/>
              </a:rPr>
              <a:t>if </a:t>
            </a:r>
            <a:r>
              <a:rPr sz="1400" b="1" spc="10" dirty="0">
                <a:latin typeface="Times New Roman"/>
                <a:cs typeface="Times New Roman"/>
              </a:rPr>
              <a:t>(y &lt;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10" dirty="0">
                <a:latin typeface="Times New Roman"/>
                <a:cs typeface="Times New Roman"/>
              </a:rPr>
              <a:t>0)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635"/>
              </a:lnSpc>
              <a:tabLst>
                <a:tab pos="734695" algn="l"/>
              </a:tabLst>
            </a:pPr>
            <a:r>
              <a:rPr sz="1400" b="1" spc="10" dirty="0">
                <a:latin typeface="Times New Roman"/>
                <a:cs typeface="Times New Roman"/>
              </a:rPr>
              <a:t>15	z = 1.0 </a:t>
            </a:r>
            <a:r>
              <a:rPr sz="1400" b="1" spc="5" dirty="0">
                <a:latin typeface="Times New Roman"/>
                <a:cs typeface="Times New Roman"/>
              </a:rPr>
              <a:t>/</a:t>
            </a:r>
            <a:r>
              <a:rPr sz="1400" b="1" spc="-5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z;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635"/>
              </a:lnSpc>
              <a:tabLst>
                <a:tab pos="553720" algn="l"/>
              </a:tabLst>
            </a:pPr>
            <a:r>
              <a:rPr sz="1400" b="1" spc="10" dirty="0">
                <a:latin typeface="Times New Roman"/>
                <a:cs typeface="Times New Roman"/>
              </a:rPr>
              <a:t>16	</a:t>
            </a:r>
            <a:r>
              <a:rPr sz="1400" b="1" spc="5" dirty="0">
                <a:latin typeface="Times New Roman"/>
                <a:cs typeface="Times New Roman"/>
              </a:rPr>
              <a:t>printf(z);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655"/>
              </a:lnSpc>
              <a:tabLst>
                <a:tab pos="553720" algn="l"/>
              </a:tabLst>
            </a:pPr>
            <a:r>
              <a:rPr sz="1400" b="1" spc="10" dirty="0">
                <a:latin typeface="Times New Roman"/>
                <a:cs typeface="Times New Roman"/>
              </a:rPr>
              <a:t>17	}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3"/>
          <p:cNvSpPr txBox="1"/>
          <p:nvPr/>
        </p:nvSpPr>
        <p:spPr>
          <a:xfrm>
            <a:off x="857224" y="1204903"/>
            <a:ext cx="5693410" cy="8667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1660"/>
              </a:lnSpc>
              <a:spcBef>
                <a:spcPts val="125"/>
              </a:spcBef>
            </a:pPr>
            <a:r>
              <a:rPr sz="1400" b="1" spc="10" dirty="0">
                <a:latin typeface="Times New Roman"/>
                <a:cs typeface="Times New Roman"/>
              </a:rPr>
              <a:t>/*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5" dirty="0">
                <a:latin typeface="Times New Roman"/>
                <a:cs typeface="Times New Roman"/>
              </a:rPr>
              <a:t>pow(x,y)</a:t>
            </a:r>
            <a:endParaRPr sz="1400">
              <a:latin typeface="Times New Roman"/>
              <a:cs typeface="Times New Roman"/>
            </a:endParaRPr>
          </a:p>
          <a:p>
            <a:pPr marL="242570" marR="5080" indent="-45720">
              <a:lnSpc>
                <a:spcPts val="1630"/>
              </a:lnSpc>
              <a:spcBef>
                <a:spcPts val="75"/>
              </a:spcBef>
              <a:tabLst>
                <a:tab pos="1090930" algn="l"/>
              </a:tabLst>
            </a:pPr>
            <a:r>
              <a:rPr sz="1400" b="1" spc="5" dirty="0">
                <a:latin typeface="Times New Roman"/>
                <a:cs typeface="Times New Roman"/>
              </a:rPr>
              <a:t>This program computes </a:t>
            </a:r>
            <a:r>
              <a:rPr sz="1400" b="1" spc="10" dirty="0">
                <a:latin typeface="Times New Roman"/>
                <a:cs typeface="Times New Roman"/>
              </a:rPr>
              <a:t>x to the </a:t>
            </a:r>
            <a:r>
              <a:rPr sz="1400" b="1" spc="5" dirty="0">
                <a:latin typeface="Times New Roman"/>
                <a:cs typeface="Times New Roman"/>
              </a:rPr>
              <a:t>power </a:t>
            </a:r>
            <a:r>
              <a:rPr sz="1400" b="1" dirty="0">
                <a:latin typeface="Times New Roman"/>
                <a:cs typeface="Times New Roman"/>
              </a:rPr>
              <a:t>of </a:t>
            </a:r>
            <a:r>
              <a:rPr sz="1400" b="1" spc="5" dirty="0">
                <a:latin typeface="Times New Roman"/>
                <a:cs typeface="Times New Roman"/>
              </a:rPr>
              <a:t>y, </a:t>
            </a:r>
            <a:r>
              <a:rPr sz="1400" b="1" spc="10" dirty="0">
                <a:latin typeface="Times New Roman"/>
                <a:cs typeface="Times New Roman"/>
              </a:rPr>
              <a:t>where x and y are </a:t>
            </a:r>
            <a:r>
              <a:rPr sz="1400" b="1" spc="5" dirty="0">
                <a:latin typeface="Times New Roman"/>
                <a:cs typeface="Times New Roman"/>
              </a:rPr>
              <a:t>integers.  INPUT:	The </a:t>
            </a:r>
            <a:r>
              <a:rPr sz="1400" b="1" spc="10" dirty="0">
                <a:latin typeface="Times New Roman"/>
                <a:cs typeface="Times New Roman"/>
              </a:rPr>
              <a:t>x and y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5" dirty="0">
                <a:latin typeface="Times New Roman"/>
                <a:cs typeface="Times New Roman"/>
              </a:rPr>
              <a:t>values.</a:t>
            </a:r>
            <a:endParaRPr sz="1400">
              <a:latin typeface="Times New Roman"/>
              <a:cs typeface="Times New Roman"/>
            </a:endParaRPr>
          </a:p>
          <a:p>
            <a:pPr marL="242570">
              <a:lnSpc>
                <a:spcPts val="1595"/>
              </a:lnSpc>
            </a:pPr>
            <a:r>
              <a:rPr sz="1400" b="1" spc="10" dirty="0">
                <a:latin typeface="Times New Roman"/>
                <a:cs typeface="Times New Roman"/>
              </a:rPr>
              <a:t>OUTPUT: x </a:t>
            </a:r>
            <a:r>
              <a:rPr sz="1400" b="1" spc="5" dirty="0">
                <a:latin typeface="Times New Roman"/>
                <a:cs typeface="Times New Roman"/>
              </a:rPr>
              <a:t>raised </a:t>
            </a:r>
            <a:r>
              <a:rPr sz="1400" b="1" spc="10" dirty="0">
                <a:latin typeface="Times New Roman"/>
                <a:cs typeface="Times New Roman"/>
              </a:rPr>
              <a:t>to the </a:t>
            </a:r>
            <a:r>
              <a:rPr sz="1400" b="1" spc="5" dirty="0">
                <a:latin typeface="Times New Roman"/>
                <a:cs typeface="Times New Roman"/>
              </a:rPr>
              <a:t>power </a:t>
            </a:r>
            <a:r>
              <a:rPr sz="1400" b="1" dirty="0">
                <a:latin typeface="Times New Roman"/>
                <a:cs typeface="Times New Roman"/>
              </a:rPr>
              <a:t>of </a:t>
            </a:r>
            <a:r>
              <a:rPr sz="1400" b="1" spc="10" dirty="0">
                <a:latin typeface="Times New Roman"/>
                <a:cs typeface="Times New Roman"/>
              </a:rPr>
              <a:t>y is </a:t>
            </a:r>
            <a:r>
              <a:rPr sz="1400" b="1" spc="5" dirty="0">
                <a:latin typeface="Times New Roman"/>
                <a:cs typeface="Times New Roman"/>
              </a:rPr>
              <a:t>printed </a:t>
            </a:r>
            <a:r>
              <a:rPr sz="1400" b="1" spc="10" dirty="0">
                <a:latin typeface="Times New Roman"/>
                <a:cs typeface="Times New Roman"/>
              </a:rPr>
              <a:t>to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spc="5" dirty="0">
                <a:latin typeface="Times New Roman"/>
                <a:cs typeface="Times New Roman"/>
              </a:rPr>
              <a:t>stdout.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Strategies(Cont’d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6870" indent="-344805">
              <a:spcBef>
                <a:spcPts val="844"/>
              </a:spcBef>
              <a:buFontTx/>
              <a:buChar char="•"/>
              <a:tabLst>
                <a:tab pos="356870" algn="l"/>
                <a:tab pos="357505" algn="l"/>
              </a:tabLst>
            </a:pPr>
            <a:r>
              <a:rPr lang="en-IN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All-c-uses  coverage</a:t>
            </a:r>
            <a:endParaRPr lang="en-IN" sz="24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56870" indent="-344805">
              <a:spcBef>
                <a:spcPts val="844"/>
              </a:spcBef>
              <a:buFontTx/>
              <a:buChar char="•"/>
              <a:tabLst>
                <a:tab pos="356870" algn="l"/>
                <a:tab pos="357505" algn="l"/>
              </a:tabLst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All-p-uses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coverage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56870" indent="-344805">
              <a:spcBef>
                <a:spcPts val="844"/>
              </a:spcBef>
              <a:buFontTx/>
              <a:buChar char="•"/>
              <a:tabLst>
                <a:tab pos="356870" algn="l"/>
                <a:tab pos="357505" algn="l"/>
              </a:tabLst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All-uses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coverage </a:t>
            </a:r>
          </a:p>
          <a:p>
            <a:pPr marL="356870" indent="-344805">
              <a:spcBef>
                <a:spcPts val="844"/>
              </a:spcBef>
              <a:buFontTx/>
              <a:buChar char="•"/>
              <a:tabLst>
                <a:tab pos="356870" algn="l"/>
                <a:tab pos="357505" algn="l"/>
              </a:tabLst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All-du-paths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coverage</a:t>
            </a:r>
          </a:p>
          <a:p>
            <a:pPr marL="356870" indent="-344805">
              <a:spcBef>
                <a:spcPts val="844"/>
              </a:spcBef>
              <a:buFontTx/>
              <a:buChar char="•"/>
              <a:tabLst>
                <a:tab pos="356870" algn="l"/>
                <a:tab pos="357505" algn="l"/>
              </a:tabLst>
            </a:pPr>
            <a:r>
              <a:rPr lang="en-IN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All-</a:t>
            </a:r>
            <a:r>
              <a:rPr lang="en-IN" sz="24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defs</a:t>
            </a:r>
            <a:r>
              <a:rPr lang="en-IN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coverage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Strategies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14348" y="1214423"/>
            <a:ext cx="7572428" cy="1302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6870" indent="-344805">
              <a:spcBef>
                <a:spcPts val="844"/>
              </a:spcBef>
              <a:buFontTx/>
              <a:buChar char="•"/>
              <a:tabLst>
                <a:tab pos="356870" algn="l"/>
                <a:tab pos="357505" algn="l"/>
              </a:tabLst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All c-use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coverage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:-</a:t>
            </a:r>
          </a:p>
          <a:p>
            <a:pPr marL="356870" indent="-344805">
              <a:spcBef>
                <a:spcPts val="844"/>
              </a:spcBef>
              <a:tabLst>
                <a:tab pos="356870" algn="l"/>
                <a:tab pos="357505" algn="l"/>
              </a:tabLst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Test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cases include a definition-clear path from every definition to some corresponding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c-use.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2786058"/>
            <a:ext cx="4038600" cy="3405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14945" y="2676547"/>
            <a:ext cx="2314575" cy="389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Strategies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14348" y="1214423"/>
            <a:ext cx="7572428" cy="1302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6870" indent="-344805">
              <a:spcBef>
                <a:spcPts val="844"/>
              </a:spcBef>
              <a:buFontTx/>
              <a:buChar char="•"/>
              <a:tabLst>
                <a:tab pos="356870" algn="l"/>
                <a:tab pos="357505" algn="l"/>
              </a:tabLst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All-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defs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coverage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:-</a:t>
            </a:r>
          </a:p>
          <a:p>
            <a:pPr marL="356870" indent="-344805">
              <a:spcBef>
                <a:spcPts val="844"/>
              </a:spcBef>
              <a:tabLst>
                <a:tab pos="356870" algn="l"/>
                <a:tab pos="357505" algn="l"/>
              </a:tabLst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Test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cases include a definition-clear path from every definition to some corresponding use (c-use or p-use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2786058"/>
            <a:ext cx="4038600" cy="3405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Data flow based Testing 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Definition:-Uses the </a:t>
            </a:r>
            <a:r>
              <a:rPr lang="en-IN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control flow graph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to explore the unreasonable things that can happen to data (data flow anomalies).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Data flow anomalies:-</a:t>
            </a:r>
          </a:p>
          <a:p>
            <a:pPr lvl="1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Variables are used without being initialized.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Initialized variables are not used once.</a:t>
            </a:r>
          </a:p>
          <a:p>
            <a:pPr lvl="1"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Definition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(def)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Use(use)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2543180"/>
          </a:xfrm>
        </p:spPr>
        <p:txBody>
          <a:bodyPr>
            <a:normAutofit/>
          </a:bodyPr>
          <a:lstStyle/>
          <a:p>
            <a:pPr algn="just"/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An occurrence of a variable in the program is a definition of the variable if a value is bound to the variable at that occurrence.</a:t>
            </a:r>
          </a:p>
          <a:p>
            <a:pPr lvl="1" algn="just">
              <a:buNone/>
            </a:pPr>
            <a:r>
              <a:rPr lang="en-US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def(S</a:t>
            </a:r>
            <a:r>
              <a:rPr lang="en-US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 = {X /statement S contains a definition of X }.</a:t>
            </a:r>
          </a:p>
          <a:p>
            <a:pPr lvl="1" algn="just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4000504"/>
            <a:ext cx="4038600" cy="2543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42910" y="3929066"/>
            <a:ext cx="4038600" cy="2543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An occurrence of a variable in the program is a use of the variable if the value of the variable is referred at that occurrence.</a:t>
            </a:r>
          </a:p>
          <a:p>
            <a:pPr marL="342900" indent="-342900" algn="just">
              <a:spcBef>
                <a:spcPct val="20000"/>
              </a:spcBef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(S</a:t>
            </a:r>
            <a:r>
              <a:rPr lang="en-US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{X /statement S contains a use of X }</a:t>
            </a:r>
            <a:endParaRPr lang="en-IN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spcBef>
                <a:spcPct val="20000"/>
              </a:spcBef>
              <a:buFont typeface="Arial" pitchFamily="34" charset="0"/>
              <a:buChar char="•"/>
            </a:pPr>
            <a:endParaRPr kumimoji="0" lang="en-I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bject 4"/>
          <p:cNvSpPr txBox="1"/>
          <p:nvPr/>
        </p:nvSpPr>
        <p:spPr>
          <a:xfrm>
            <a:off x="6581738" y="166254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5"/>
          <p:cNvSpPr txBox="1"/>
          <p:nvPr/>
        </p:nvSpPr>
        <p:spPr>
          <a:xfrm>
            <a:off x="6292687" y="3394316"/>
            <a:ext cx="737870" cy="402590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61594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484"/>
              </a:spcBef>
            </a:pPr>
            <a:r>
              <a:rPr sz="1600" dirty="0">
                <a:latin typeface="Comic Sans MS"/>
                <a:cs typeface="Comic Sans MS"/>
              </a:rPr>
              <a:t>3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12" name="object 6"/>
          <p:cNvSpPr/>
          <p:nvPr/>
        </p:nvSpPr>
        <p:spPr>
          <a:xfrm>
            <a:off x="5762334" y="4400156"/>
            <a:ext cx="521334" cy="536575"/>
          </a:xfrm>
          <a:custGeom>
            <a:avLst/>
            <a:gdLst/>
            <a:ahLst/>
            <a:cxnLst/>
            <a:rect l="l" t="t" r="r" b="b"/>
            <a:pathLst>
              <a:path w="521335" h="536575">
                <a:moveTo>
                  <a:pt x="521208" y="268223"/>
                </a:moveTo>
                <a:lnTo>
                  <a:pt x="517009" y="316437"/>
                </a:lnTo>
                <a:lnTo>
                  <a:pt x="504904" y="361815"/>
                </a:lnTo>
                <a:lnTo>
                  <a:pt x="485628" y="403601"/>
                </a:lnTo>
                <a:lnTo>
                  <a:pt x="459917" y="441037"/>
                </a:lnTo>
                <a:lnTo>
                  <a:pt x="428508" y="473364"/>
                </a:lnTo>
                <a:lnTo>
                  <a:pt x="392135" y="499827"/>
                </a:lnTo>
                <a:lnTo>
                  <a:pt x="351537" y="519667"/>
                </a:lnTo>
                <a:lnTo>
                  <a:pt x="307448" y="532126"/>
                </a:lnTo>
                <a:lnTo>
                  <a:pt x="260604" y="536447"/>
                </a:lnTo>
                <a:lnTo>
                  <a:pt x="213760" y="532126"/>
                </a:lnTo>
                <a:lnTo>
                  <a:pt x="169670" y="519667"/>
                </a:lnTo>
                <a:lnTo>
                  <a:pt x="129072" y="499827"/>
                </a:lnTo>
                <a:lnTo>
                  <a:pt x="92700" y="473364"/>
                </a:lnTo>
                <a:lnTo>
                  <a:pt x="61290" y="441037"/>
                </a:lnTo>
                <a:lnTo>
                  <a:pt x="35580" y="403601"/>
                </a:lnTo>
                <a:lnTo>
                  <a:pt x="16304" y="361815"/>
                </a:lnTo>
                <a:lnTo>
                  <a:pt x="4198" y="316437"/>
                </a:lnTo>
                <a:lnTo>
                  <a:pt x="0" y="268223"/>
                </a:lnTo>
                <a:lnTo>
                  <a:pt x="4198" y="220010"/>
                </a:lnTo>
                <a:lnTo>
                  <a:pt x="16304" y="174632"/>
                </a:lnTo>
                <a:lnTo>
                  <a:pt x="35580" y="132846"/>
                </a:lnTo>
                <a:lnTo>
                  <a:pt x="61290" y="95410"/>
                </a:lnTo>
                <a:lnTo>
                  <a:pt x="92700" y="63082"/>
                </a:lnTo>
                <a:lnTo>
                  <a:pt x="129072" y="36620"/>
                </a:lnTo>
                <a:lnTo>
                  <a:pt x="169670" y="16780"/>
                </a:lnTo>
                <a:lnTo>
                  <a:pt x="213760" y="4321"/>
                </a:lnTo>
                <a:lnTo>
                  <a:pt x="260604" y="0"/>
                </a:lnTo>
                <a:lnTo>
                  <a:pt x="307448" y="4321"/>
                </a:lnTo>
                <a:lnTo>
                  <a:pt x="351537" y="16780"/>
                </a:lnTo>
                <a:lnTo>
                  <a:pt x="392135" y="36620"/>
                </a:lnTo>
                <a:lnTo>
                  <a:pt x="428508" y="63082"/>
                </a:lnTo>
                <a:lnTo>
                  <a:pt x="459917" y="95410"/>
                </a:lnTo>
                <a:lnTo>
                  <a:pt x="485628" y="132846"/>
                </a:lnTo>
                <a:lnTo>
                  <a:pt x="504904" y="174632"/>
                </a:lnTo>
                <a:lnTo>
                  <a:pt x="517009" y="220010"/>
                </a:lnTo>
                <a:lnTo>
                  <a:pt x="521208" y="268223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7"/>
          <p:cNvSpPr/>
          <p:nvPr/>
        </p:nvSpPr>
        <p:spPr>
          <a:xfrm>
            <a:off x="6890095" y="4366628"/>
            <a:ext cx="521334" cy="533400"/>
          </a:xfrm>
          <a:custGeom>
            <a:avLst/>
            <a:gdLst/>
            <a:ahLst/>
            <a:cxnLst/>
            <a:rect l="l" t="t" r="r" b="b"/>
            <a:pathLst>
              <a:path w="521335" h="533400">
                <a:moveTo>
                  <a:pt x="521207" y="266699"/>
                </a:moveTo>
                <a:lnTo>
                  <a:pt x="517009" y="314639"/>
                </a:lnTo>
                <a:lnTo>
                  <a:pt x="504903" y="359760"/>
                </a:lnTo>
                <a:lnTo>
                  <a:pt x="485627" y="401308"/>
                </a:lnTo>
                <a:lnTo>
                  <a:pt x="459917" y="438531"/>
                </a:lnTo>
                <a:lnTo>
                  <a:pt x="428507" y="470675"/>
                </a:lnTo>
                <a:lnTo>
                  <a:pt x="392135" y="496987"/>
                </a:lnTo>
                <a:lnTo>
                  <a:pt x="351537" y="516714"/>
                </a:lnTo>
                <a:lnTo>
                  <a:pt x="307448" y="529103"/>
                </a:lnTo>
                <a:lnTo>
                  <a:pt x="260604" y="533399"/>
                </a:lnTo>
                <a:lnTo>
                  <a:pt x="213760" y="529103"/>
                </a:lnTo>
                <a:lnTo>
                  <a:pt x="169670" y="516714"/>
                </a:lnTo>
                <a:lnTo>
                  <a:pt x="129072" y="496987"/>
                </a:lnTo>
                <a:lnTo>
                  <a:pt x="92700" y="470675"/>
                </a:lnTo>
                <a:lnTo>
                  <a:pt x="61290" y="438531"/>
                </a:lnTo>
                <a:lnTo>
                  <a:pt x="35580" y="401308"/>
                </a:lnTo>
                <a:lnTo>
                  <a:pt x="16304" y="359760"/>
                </a:lnTo>
                <a:lnTo>
                  <a:pt x="4198" y="314639"/>
                </a:lnTo>
                <a:lnTo>
                  <a:pt x="0" y="266699"/>
                </a:lnTo>
                <a:lnTo>
                  <a:pt x="4198" y="218760"/>
                </a:lnTo>
                <a:lnTo>
                  <a:pt x="16304" y="173639"/>
                </a:lnTo>
                <a:lnTo>
                  <a:pt x="35580" y="132091"/>
                </a:lnTo>
                <a:lnTo>
                  <a:pt x="61290" y="94868"/>
                </a:lnTo>
                <a:lnTo>
                  <a:pt x="92700" y="62724"/>
                </a:lnTo>
                <a:lnTo>
                  <a:pt x="129072" y="36412"/>
                </a:lnTo>
                <a:lnTo>
                  <a:pt x="169670" y="16685"/>
                </a:lnTo>
                <a:lnTo>
                  <a:pt x="213760" y="4296"/>
                </a:lnTo>
                <a:lnTo>
                  <a:pt x="260604" y="0"/>
                </a:lnTo>
                <a:lnTo>
                  <a:pt x="307448" y="4296"/>
                </a:lnTo>
                <a:lnTo>
                  <a:pt x="351537" y="16685"/>
                </a:lnTo>
                <a:lnTo>
                  <a:pt x="392135" y="36412"/>
                </a:lnTo>
                <a:lnTo>
                  <a:pt x="428507" y="62724"/>
                </a:lnTo>
                <a:lnTo>
                  <a:pt x="459917" y="94868"/>
                </a:lnTo>
                <a:lnTo>
                  <a:pt x="485627" y="132091"/>
                </a:lnTo>
                <a:lnTo>
                  <a:pt x="504903" y="173639"/>
                </a:lnTo>
                <a:lnTo>
                  <a:pt x="517009" y="218760"/>
                </a:lnTo>
                <a:lnTo>
                  <a:pt x="521207" y="266699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8"/>
          <p:cNvSpPr/>
          <p:nvPr/>
        </p:nvSpPr>
        <p:spPr>
          <a:xfrm>
            <a:off x="6262207" y="3796652"/>
            <a:ext cx="399415" cy="597535"/>
          </a:xfrm>
          <a:custGeom>
            <a:avLst/>
            <a:gdLst/>
            <a:ahLst/>
            <a:cxnLst/>
            <a:rect l="l" t="t" r="r" b="b"/>
            <a:pathLst>
              <a:path w="399414" h="597535">
                <a:moveTo>
                  <a:pt x="399287" y="0"/>
                </a:moveTo>
                <a:lnTo>
                  <a:pt x="0" y="59740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9"/>
          <p:cNvSpPr/>
          <p:nvPr/>
        </p:nvSpPr>
        <p:spPr>
          <a:xfrm>
            <a:off x="6211915" y="4362057"/>
            <a:ext cx="104139" cy="121920"/>
          </a:xfrm>
          <a:custGeom>
            <a:avLst/>
            <a:gdLst/>
            <a:ahLst/>
            <a:cxnLst/>
            <a:rect l="l" t="t" r="r" b="b"/>
            <a:pathLst>
              <a:path w="104139" h="121920">
                <a:moveTo>
                  <a:pt x="12191" y="0"/>
                </a:moveTo>
                <a:lnTo>
                  <a:pt x="0" y="121920"/>
                </a:lnTo>
                <a:lnTo>
                  <a:pt x="103631" y="60959"/>
                </a:lnTo>
                <a:lnTo>
                  <a:pt x="121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0"/>
          <p:cNvSpPr/>
          <p:nvPr/>
        </p:nvSpPr>
        <p:spPr>
          <a:xfrm>
            <a:off x="6661495" y="3796652"/>
            <a:ext cx="424180" cy="490855"/>
          </a:xfrm>
          <a:custGeom>
            <a:avLst/>
            <a:gdLst/>
            <a:ahLst/>
            <a:cxnLst/>
            <a:rect l="l" t="t" r="r" b="b"/>
            <a:pathLst>
              <a:path w="424180" h="490854">
                <a:moveTo>
                  <a:pt x="0" y="0"/>
                </a:moveTo>
                <a:lnTo>
                  <a:pt x="423672" y="49072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1"/>
          <p:cNvSpPr/>
          <p:nvPr/>
        </p:nvSpPr>
        <p:spPr>
          <a:xfrm>
            <a:off x="7044018" y="4252328"/>
            <a:ext cx="113030" cy="116205"/>
          </a:xfrm>
          <a:custGeom>
            <a:avLst/>
            <a:gdLst/>
            <a:ahLst/>
            <a:cxnLst/>
            <a:rect l="l" t="t" r="r" b="b"/>
            <a:pathLst>
              <a:path w="113030" h="116204">
                <a:moveTo>
                  <a:pt x="82296" y="0"/>
                </a:moveTo>
                <a:lnTo>
                  <a:pt x="0" y="70104"/>
                </a:lnTo>
                <a:lnTo>
                  <a:pt x="112776" y="115824"/>
                </a:lnTo>
                <a:lnTo>
                  <a:pt x="822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2"/>
          <p:cNvSpPr txBox="1"/>
          <p:nvPr/>
        </p:nvSpPr>
        <p:spPr>
          <a:xfrm>
            <a:off x="6999314" y="1653401"/>
            <a:ext cx="1010919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latin typeface="Times New Roman" pitchFamily="18" charset="0"/>
                <a:cs typeface="Times New Roman" pitchFamily="18" charset="0"/>
              </a:rPr>
              <a:t>read (x,</a:t>
            </a:r>
            <a:r>
              <a:rPr sz="1600" spc="-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y)</a:t>
            </a:r>
            <a:endParaRPr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object 13"/>
          <p:cNvSpPr txBox="1"/>
          <p:nvPr/>
        </p:nvSpPr>
        <p:spPr>
          <a:xfrm>
            <a:off x="4920579" y="4497185"/>
            <a:ext cx="821055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5" dirty="0">
                <a:latin typeface="Times New Roman" pitchFamily="18" charset="0"/>
                <a:cs typeface="Times New Roman" pitchFamily="18" charset="0"/>
              </a:rPr>
              <a:t>w 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= x +</a:t>
            </a:r>
            <a:r>
              <a:rPr sz="1600" spc="-1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1</a:t>
            </a:r>
            <a:endParaRPr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object 14"/>
          <p:cNvSpPr txBox="1"/>
          <p:nvPr/>
        </p:nvSpPr>
        <p:spPr>
          <a:xfrm>
            <a:off x="5947754" y="3957071"/>
            <a:ext cx="286385" cy="836930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133985">
              <a:lnSpc>
                <a:spcPct val="100000"/>
              </a:lnSpc>
              <a:spcBef>
                <a:spcPts val="1190"/>
              </a:spcBef>
            </a:pPr>
            <a:r>
              <a:rPr sz="1600" spc="5" dirty="0">
                <a:latin typeface="Comic Sans MS"/>
                <a:cs typeface="Comic Sans MS"/>
              </a:rPr>
              <a:t>T</a:t>
            </a:r>
            <a:endParaRPr sz="16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1800" b="1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15"/>
          <p:cNvSpPr txBox="1"/>
          <p:nvPr/>
        </p:nvSpPr>
        <p:spPr>
          <a:xfrm>
            <a:off x="7075514" y="4043033"/>
            <a:ext cx="156210" cy="717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latin typeface="Comic Sans MS"/>
                <a:cs typeface="Comic Sans MS"/>
              </a:rPr>
              <a:t>F</a:t>
            </a:r>
            <a:endParaRPr sz="1600">
              <a:latin typeface="Comic Sans MS"/>
              <a:cs typeface="Comic Sans MS"/>
            </a:endParaRPr>
          </a:p>
          <a:p>
            <a:pPr marL="15240">
              <a:lnSpc>
                <a:spcPct val="100000"/>
              </a:lnSpc>
              <a:spcBef>
                <a:spcPts val="1360"/>
              </a:spcBef>
            </a:pPr>
            <a:r>
              <a:rPr sz="1800" b="1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16"/>
          <p:cNvSpPr txBox="1"/>
          <p:nvPr/>
        </p:nvSpPr>
        <p:spPr>
          <a:xfrm>
            <a:off x="7493090" y="4414889"/>
            <a:ext cx="773430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latin typeface="Times New Roman" pitchFamily="18" charset="0"/>
                <a:cs typeface="Times New Roman" pitchFamily="18" charset="0"/>
              </a:rPr>
              <a:t>y = y +</a:t>
            </a:r>
            <a:r>
              <a:rPr sz="1600" spc="-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1</a:t>
            </a:r>
            <a:endParaRPr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object 17"/>
          <p:cNvSpPr/>
          <p:nvPr/>
        </p:nvSpPr>
        <p:spPr>
          <a:xfrm>
            <a:off x="6423751" y="5366372"/>
            <a:ext cx="521334" cy="533400"/>
          </a:xfrm>
          <a:custGeom>
            <a:avLst/>
            <a:gdLst/>
            <a:ahLst/>
            <a:cxnLst/>
            <a:rect l="l" t="t" r="r" b="b"/>
            <a:pathLst>
              <a:path w="521335" h="533400">
                <a:moveTo>
                  <a:pt x="521207" y="266699"/>
                </a:moveTo>
                <a:lnTo>
                  <a:pt x="517009" y="314639"/>
                </a:lnTo>
                <a:lnTo>
                  <a:pt x="504903" y="359760"/>
                </a:lnTo>
                <a:lnTo>
                  <a:pt x="485627" y="401308"/>
                </a:lnTo>
                <a:lnTo>
                  <a:pt x="459917" y="438531"/>
                </a:lnTo>
                <a:lnTo>
                  <a:pt x="428507" y="470675"/>
                </a:lnTo>
                <a:lnTo>
                  <a:pt x="392135" y="496987"/>
                </a:lnTo>
                <a:lnTo>
                  <a:pt x="351537" y="516714"/>
                </a:lnTo>
                <a:lnTo>
                  <a:pt x="307447" y="529103"/>
                </a:lnTo>
                <a:lnTo>
                  <a:pt x="260603" y="533399"/>
                </a:lnTo>
                <a:lnTo>
                  <a:pt x="213760" y="529103"/>
                </a:lnTo>
                <a:lnTo>
                  <a:pt x="169670" y="516714"/>
                </a:lnTo>
                <a:lnTo>
                  <a:pt x="129072" y="496987"/>
                </a:lnTo>
                <a:lnTo>
                  <a:pt x="92700" y="470675"/>
                </a:lnTo>
                <a:lnTo>
                  <a:pt x="61290" y="438531"/>
                </a:lnTo>
                <a:lnTo>
                  <a:pt x="35580" y="401308"/>
                </a:lnTo>
                <a:lnTo>
                  <a:pt x="16304" y="359760"/>
                </a:lnTo>
                <a:lnTo>
                  <a:pt x="4198" y="314639"/>
                </a:lnTo>
                <a:lnTo>
                  <a:pt x="0" y="266699"/>
                </a:lnTo>
                <a:lnTo>
                  <a:pt x="4198" y="218760"/>
                </a:lnTo>
                <a:lnTo>
                  <a:pt x="16304" y="173639"/>
                </a:lnTo>
                <a:lnTo>
                  <a:pt x="35580" y="132091"/>
                </a:lnTo>
                <a:lnTo>
                  <a:pt x="61290" y="94868"/>
                </a:lnTo>
                <a:lnTo>
                  <a:pt x="92700" y="62724"/>
                </a:lnTo>
                <a:lnTo>
                  <a:pt x="129072" y="36412"/>
                </a:lnTo>
                <a:lnTo>
                  <a:pt x="169670" y="16685"/>
                </a:lnTo>
                <a:lnTo>
                  <a:pt x="213760" y="4296"/>
                </a:lnTo>
                <a:lnTo>
                  <a:pt x="260603" y="0"/>
                </a:lnTo>
                <a:lnTo>
                  <a:pt x="307447" y="4296"/>
                </a:lnTo>
                <a:lnTo>
                  <a:pt x="351537" y="16685"/>
                </a:lnTo>
                <a:lnTo>
                  <a:pt x="392135" y="36412"/>
                </a:lnTo>
                <a:lnTo>
                  <a:pt x="428507" y="62724"/>
                </a:lnTo>
                <a:lnTo>
                  <a:pt x="459917" y="94868"/>
                </a:lnTo>
                <a:lnTo>
                  <a:pt x="485627" y="132091"/>
                </a:lnTo>
                <a:lnTo>
                  <a:pt x="504903" y="173639"/>
                </a:lnTo>
                <a:lnTo>
                  <a:pt x="517009" y="218760"/>
                </a:lnTo>
                <a:lnTo>
                  <a:pt x="521207" y="266699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18"/>
          <p:cNvSpPr txBox="1"/>
          <p:nvPr/>
        </p:nvSpPr>
        <p:spPr>
          <a:xfrm>
            <a:off x="6609170" y="545730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19"/>
          <p:cNvSpPr/>
          <p:nvPr/>
        </p:nvSpPr>
        <p:spPr>
          <a:xfrm>
            <a:off x="6207343" y="4857356"/>
            <a:ext cx="243840" cy="494030"/>
          </a:xfrm>
          <a:custGeom>
            <a:avLst/>
            <a:gdLst/>
            <a:ahLst/>
            <a:cxnLst/>
            <a:rect l="l" t="t" r="r" b="b"/>
            <a:pathLst>
              <a:path w="243839" h="494029">
                <a:moveTo>
                  <a:pt x="0" y="0"/>
                </a:moveTo>
                <a:lnTo>
                  <a:pt x="243839" y="493776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0"/>
          <p:cNvSpPr/>
          <p:nvPr/>
        </p:nvSpPr>
        <p:spPr>
          <a:xfrm>
            <a:off x="6406987" y="5325225"/>
            <a:ext cx="97790" cy="121920"/>
          </a:xfrm>
          <a:custGeom>
            <a:avLst/>
            <a:gdLst/>
            <a:ahLst/>
            <a:cxnLst/>
            <a:rect l="l" t="t" r="r" b="b"/>
            <a:pathLst>
              <a:path w="97789" h="121920">
                <a:moveTo>
                  <a:pt x="94487" y="0"/>
                </a:moveTo>
                <a:lnTo>
                  <a:pt x="0" y="48767"/>
                </a:lnTo>
                <a:lnTo>
                  <a:pt x="97536" y="121920"/>
                </a:lnTo>
                <a:lnTo>
                  <a:pt x="944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1"/>
          <p:cNvSpPr/>
          <p:nvPr/>
        </p:nvSpPr>
        <p:spPr>
          <a:xfrm>
            <a:off x="6917527" y="4900028"/>
            <a:ext cx="234950" cy="451484"/>
          </a:xfrm>
          <a:custGeom>
            <a:avLst/>
            <a:gdLst/>
            <a:ahLst/>
            <a:cxnLst/>
            <a:rect l="l" t="t" r="r" b="b"/>
            <a:pathLst>
              <a:path w="234950" h="451485">
                <a:moveTo>
                  <a:pt x="234695" y="0"/>
                </a:moveTo>
                <a:lnTo>
                  <a:pt x="0" y="451104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2"/>
          <p:cNvSpPr/>
          <p:nvPr/>
        </p:nvSpPr>
        <p:spPr>
          <a:xfrm>
            <a:off x="6870282" y="5325225"/>
            <a:ext cx="97790" cy="121920"/>
          </a:xfrm>
          <a:custGeom>
            <a:avLst/>
            <a:gdLst/>
            <a:ahLst/>
            <a:cxnLst/>
            <a:rect l="l" t="t" r="r" b="b"/>
            <a:pathLst>
              <a:path w="97789" h="121920">
                <a:moveTo>
                  <a:pt x="3047" y="0"/>
                </a:moveTo>
                <a:lnTo>
                  <a:pt x="0" y="121920"/>
                </a:lnTo>
                <a:lnTo>
                  <a:pt x="97535" y="48767"/>
                </a:lnTo>
                <a:lnTo>
                  <a:pt x="30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3"/>
          <p:cNvSpPr/>
          <p:nvPr/>
        </p:nvSpPr>
        <p:spPr>
          <a:xfrm>
            <a:off x="6685879" y="5899772"/>
            <a:ext cx="0" cy="433070"/>
          </a:xfrm>
          <a:custGeom>
            <a:avLst/>
            <a:gdLst/>
            <a:ahLst/>
            <a:cxnLst/>
            <a:rect l="l" t="t" r="r" b="b"/>
            <a:pathLst>
              <a:path h="433070">
                <a:moveTo>
                  <a:pt x="0" y="0"/>
                </a:moveTo>
                <a:lnTo>
                  <a:pt x="0" y="432816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4"/>
          <p:cNvSpPr/>
          <p:nvPr/>
        </p:nvSpPr>
        <p:spPr>
          <a:xfrm>
            <a:off x="6635587" y="6331064"/>
            <a:ext cx="106680" cy="109855"/>
          </a:xfrm>
          <a:custGeom>
            <a:avLst/>
            <a:gdLst/>
            <a:ahLst/>
            <a:cxnLst/>
            <a:rect l="l" t="t" r="r" b="b"/>
            <a:pathLst>
              <a:path w="106680" h="109854">
                <a:moveTo>
                  <a:pt x="106680" y="0"/>
                </a:moveTo>
                <a:lnTo>
                  <a:pt x="0" y="0"/>
                </a:lnTo>
                <a:lnTo>
                  <a:pt x="51815" y="109727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5"/>
          <p:cNvSpPr txBox="1"/>
          <p:nvPr/>
        </p:nvSpPr>
        <p:spPr>
          <a:xfrm>
            <a:off x="7014554" y="5484737"/>
            <a:ext cx="1343660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Times New Roman" pitchFamily="18" charset="0"/>
                <a:cs typeface="Times New Roman" pitchFamily="18" charset="0"/>
              </a:rPr>
              <a:t>print</a:t>
            </a:r>
            <a:r>
              <a:rPr sz="16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-5" dirty="0">
                <a:latin typeface="Times New Roman" pitchFamily="18" charset="0"/>
                <a:cs typeface="Times New Roman" pitchFamily="18" charset="0"/>
              </a:rPr>
              <a:t>(x,y,w,z)</a:t>
            </a:r>
            <a:endParaRPr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object 26"/>
          <p:cNvSpPr/>
          <p:nvPr/>
        </p:nvSpPr>
        <p:spPr>
          <a:xfrm>
            <a:off x="6390223" y="2418956"/>
            <a:ext cx="521334" cy="533400"/>
          </a:xfrm>
          <a:custGeom>
            <a:avLst/>
            <a:gdLst/>
            <a:ahLst/>
            <a:cxnLst/>
            <a:rect l="l" t="t" r="r" b="b"/>
            <a:pathLst>
              <a:path w="521335" h="533400">
                <a:moveTo>
                  <a:pt x="521207" y="266699"/>
                </a:moveTo>
                <a:lnTo>
                  <a:pt x="517009" y="314639"/>
                </a:lnTo>
                <a:lnTo>
                  <a:pt x="504903" y="359760"/>
                </a:lnTo>
                <a:lnTo>
                  <a:pt x="485627" y="401308"/>
                </a:lnTo>
                <a:lnTo>
                  <a:pt x="459917" y="438531"/>
                </a:lnTo>
                <a:lnTo>
                  <a:pt x="428507" y="470675"/>
                </a:lnTo>
                <a:lnTo>
                  <a:pt x="392135" y="496987"/>
                </a:lnTo>
                <a:lnTo>
                  <a:pt x="351537" y="516714"/>
                </a:lnTo>
                <a:lnTo>
                  <a:pt x="307447" y="529103"/>
                </a:lnTo>
                <a:lnTo>
                  <a:pt x="260603" y="533399"/>
                </a:lnTo>
                <a:lnTo>
                  <a:pt x="213760" y="529103"/>
                </a:lnTo>
                <a:lnTo>
                  <a:pt x="169670" y="516714"/>
                </a:lnTo>
                <a:lnTo>
                  <a:pt x="129072" y="496987"/>
                </a:lnTo>
                <a:lnTo>
                  <a:pt x="92700" y="470675"/>
                </a:lnTo>
                <a:lnTo>
                  <a:pt x="61290" y="438531"/>
                </a:lnTo>
                <a:lnTo>
                  <a:pt x="35580" y="401308"/>
                </a:lnTo>
                <a:lnTo>
                  <a:pt x="16304" y="359760"/>
                </a:lnTo>
                <a:lnTo>
                  <a:pt x="4198" y="314639"/>
                </a:lnTo>
                <a:lnTo>
                  <a:pt x="0" y="266699"/>
                </a:lnTo>
                <a:lnTo>
                  <a:pt x="4198" y="218760"/>
                </a:lnTo>
                <a:lnTo>
                  <a:pt x="16304" y="173639"/>
                </a:lnTo>
                <a:lnTo>
                  <a:pt x="35580" y="132091"/>
                </a:lnTo>
                <a:lnTo>
                  <a:pt x="61290" y="94868"/>
                </a:lnTo>
                <a:lnTo>
                  <a:pt x="92700" y="62724"/>
                </a:lnTo>
                <a:lnTo>
                  <a:pt x="129072" y="36412"/>
                </a:lnTo>
                <a:lnTo>
                  <a:pt x="169670" y="16685"/>
                </a:lnTo>
                <a:lnTo>
                  <a:pt x="213760" y="4296"/>
                </a:lnTo>
                <a:lnTo>
                  <a:pt x="260603" y="0"/>
                </a:lnTo>
                <a:lnTo>
                  <a:pt x="307447" y="4296"/>
                </a:lnTo>
                <a:lnTo>
                  <a:pt x="351537" y="16685"/>
                </a:lnTo>
                <a:lnTo>
                  <a:pt x="392135" y="36412"/>
                </a:lnTo>
                <a:lnTo>
                  <a:pt x="428507" y="62724"/>
                </a:lnTo>
                <a:lnTo>
                  <a:pt x="459917" y="94868"/>
                </a:lnTo>
                <a:lnTo>
                  <a:pt x="485627" y="132091"/>
                </a:lnTo>
                <a:lnTo>
                  <a:pt x="504903" y="173639"/>
                </a:lnTo>
                <a:lnTo>
                  <a:pt x="517009" y="218760"/>
                </a:lnTo>
                <a:lnTo>
                  <a:pt x="521207" y="266699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27"/>
          <p:cNvSpPr txBox="1"/>
          <p:nvPr/>
        </p:nvSpPr>
        <p:spPr>
          <a:xfrm>
            <a:off x="6575642" y="250988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28"/>
          <p:cNvSpPr txBox="1"/>
          <p:nvPr/>
        </p:nvSpPr>
        <p:spPr>
          <a:xfrm>
            <a:off x="6996266" y="2497697"/>
            <a:ext cx="823594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latin typeface="Times New Roman" pitchFamily="18" charset="0"/>
                <a:cs typeface="Times New Roman" pitchFamily="18" charset="0"/>
              </a:rPr>
              <a:t>z = x +</a:t>
            </a:r>
            <a:r>
              <a:rPr sz="1600" spc="-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2</a:t>
            </a:r>
            <a:endParaRPr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object 29"/>
          <p:cNvSpPr txBox="1"/>
          <p:nvPr/>
        </p:nvSpPr>
        <p:spPr>
          <a:xfrm>
            <a:off x="7112090" y="3424289"/>
            <a:ext cx="440055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latin typeface="Times New Roman" pitchFamily="18" charset="0"/>
                <a:cs typeface="Times New Roman" pitchFamily="18" charset="0"/>
              </a:rPr>
              <a:t>z &lt;</a:t>
            </a:r>
            <a:r>
              <a:rPr sz="1600" spc="-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y</a:t>
            </a:r>
            <a:endParaRPr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object 30"/>
          <p:cNvSpPr/>
          <p:nvPr/>
        </p:nvSpPr>
        <p:spPr>
          <a:xfrm>
            <a:off x="6652351" y="2105012"/>
            <a:ext cx="3175" cy="210820"/>
          </a:xfrm>
          <a:custGeom>
            <a:avLst/>
            <a:gdLst/>
            <a:ahLst/>
            <a:cxnLst/>
            <a:rect l="l" t="t" r="r" b="b"/>
            <a:pathLst>
              <a:path w="3175" h="210819">
                <a:moveTo>
                  <a:pt x="3047" y="0"/>
                </a:moveTo>
                <a:lnTo>
                  <a:pt x="0" y="210311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1"/>
          <p:cNvSpPr/>
          <p:nvPr/>
        </p:nvSpPr>
        <p:spPr>
          <a:xfrm>
            <a:off x="6602059" y="2313801"/>
            <a:ext cx="106680" cy="109855"/>
          </a:xfrm>
          <a:custGeom>
            <a:avLst/>
            <a:gdLst/>
            <a:ahLst/>
            <a:cxnLst/>
            <a:rect l="l" t="t" r="r" b="b"/>
            <a:pathLst>
              <a:path w="106680" h="109855">
                <a:moveTo>
                  <a:pt x="106679" y="0"/>
                </a:moveTo>
                <a:lnTo>
                  <a:pt x="0" y="0"/>
                </a:lnTo>
                <a:lnTo>
                  <a:pt x="54863" y="109727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2"/>
          <p:cNvSpPr/>
          <p:nvPr/>
        </p:nvSpPr>
        <p:spPr>
          <a:xfrm>
            <a:off x="6652351" y="2952356"/>
            <a:ext cx="6350" cy="335280"/>
          </a:xfrm>
          <a:custGeom>
            <a:avLst/>
            <a:gdLst/>
            <a:ahLst/>
            <a:cxnLst/>
            <a:rect l="l" t="t" r="r" b="b"/>
            <a:pathLst>
              <a:path w="6350" h="335279">
                <a:moveTo>
                  <a:pt x="0" y="0"/>
                </a:moveTo>
                <a:lnTo>
                  <a:pt x="6095" y="33528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3"/>
          <p:cNvSpPr/>
          <p:nvPr/>
        </p:nvSpPr>
        <p:spPr>
          <a:xfrm>
            <a:off x="6608154" y="3289160"/>
            <a:ext cx="106680" cy="109855"/>
          </a:xfrm>
          <a:custGeom>
            <a:avLst/>
            <a:gdLst/>
            <a:ahLst/>
            <a:cxnLst/>
            <a:rect l="l" t="t" r="r" b="b"/>
            <a:pathLst>
              <a:path w="106680" h="109854">
                <a:moveTo>
                  <a:pt x="106679" y="0"/>
                </a:moveTo>
                <a:lnTo>
                  <a:pt x="0" y="3048"/>
                </a:lnTo>
                <a:lnTo>
                  <a:pt x="54863" y="109728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Predicate Uses and Computation Uses 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 use of a variable is a </a:t>
            </a:r>
            <a:r>
              <a:rPr lang="en-IN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predicate use (p-use)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if the variable is in a predicate and its value is used to decide an execution path. 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 use of a variable is a </a:t>
            </a:r>
            <a:r>
              <a:rPr lang="en-IN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computation use (c-use)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if the value of the variable is used to compute a value for defining another variable or as an output value.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Example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1. read (x, y);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2. z = x + 2;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3. if (z &lt; y)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4 w = x + 1;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else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5. y = y + 1;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6. print (x, y, w, z);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4143372" y="1600200"/>
          <a:ext cx="4543428" cy="42576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476"/>
                <a:gridCol w="1514476"/>
                <a:gridCol w="1514476"/>
              </a:tblGrid>
              <a:tr h="608242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Definition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c 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Use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p 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use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08242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08242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08242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z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z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Z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08242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w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w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08242">
                <a:tc>
                  <a:txBody>
                    <a:bodyPr/>
                    <a:lstStyle/>
                    <a:p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08242">
                <a:tc>
                  <a:txBody>
                    <a:bodyPr/>
                    <a:lstStyle/>
                    <a:p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Definition Clear Paths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7972452" cy="4525963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 path </a:t>
            </a:r>
            <a:r>
              <a:rPr lang="en-I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n</a:t>
            </a:r>
            <a:r>
              <a:rPr lang="en-IN" baseline="-25000" dirty="0" smtClean="0">
                <a:solidFill>
                  <a:srgbClr val="0070C0"/>
                </a:solidFill>
              </a:rPr>
              <a:t>1</a:t>
            </a:r>
            <a:r>
              <a:rPr lang="en-I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, n</a:t>
            </a:r>
            <a:r>
              <a:rPr lang="en-IN" baseline="-25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, …, n</a:t>
            </a:r>
            <a:r>
              <a:rPr lang="en-IN" baseline="-25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I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j)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is a </a:t>
            </a:r>
            <a:r>
              <a:rPr lang="en-I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definition-clear path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for a variable x from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to j if n</a:t>
            </a:r>
            <a:r>
              <a:rPr lang="en-IN" baseline="-25000" dirty="0" smtClean="0"/>
              <a:t>1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through n</a:t>
            </a:r>
            <a:r>
              <a:rPr lang="en-IN" baseline="-25000" dirty="0" smtClean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do  not contain a definition of x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family of data flow criteria requires that the test  data execute definition-clear paths from each node  containing   a definition of a variable to specified  nodes containing c-use and edges containing p-use  of that variable.</a:t>
            </a:r>
          </a:p>
          <a:p>
            <a:pPr algn="just"/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24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910137" y="1214453"/>
            <a:ext cx="3514725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1285852" y="3669573"/>
            <a:ext cx="295144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Example 1: (1</a:t>
            </a:r>
            <a:r>
              <a:rPr lang="en-IN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2, 4</a:t>
            </a:r>
            <a:r>
              <a:rPr lang="en-IN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IN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Example 2:(</a:t>
            </a:r>
            <a:r>
              <a:rPr lang="en-IN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1, 2, 3, 5)</a:t>
            </a:r>
            <a:endParaRPr lang="en-IN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Definition Clear Paths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/>
          <p:nvPr/>
        </p:nvSpPr>
        <p:spPr>
          <a:xfrm>
            <a:off x="6393271" y="1571612"/>
            <a:ext cx="521334" cy="533400"/>
          </a:xfrm>
          <a:custGeom>
            <a:avLst/>
            <a:gdLst/>
            <a:ahLst/>
            <a:cxnLst/>
            <a:rect l="l" t="t" r="r" b="b"/>
            <a:pathLst>
              <a:path w="521335" h="533400">
                <a:moveTo>
                  <a:pt x="521207" y="266700"/>
                </a:moveTo>
                <a:lnTo>
                  <a:pt x="517009" y="314640"/>
                </a:lnTo>
                <a:lnTo>
                  <a:pt x="504903" y="359760"/>
                </a:lnTo>
                <a:lnTo>
                  <a:pt x="485627" y="401309"/>
                </a:lnTo>
                <a:lnTo>
                  <a:pt x="459917" y="438532"/>
                </a:lnTo>
                <a:lnTo>
                  <a:pt x="428507" y="470676"/>
                </a:lnTo>
                <a:lnTo>
                  <a:pt x="392135" y="496988"/>
                </a:lnTo>
                <a:lnTo>
                  <a:pt x="351537" y="516715"/>
                </a:lnTo>
                <a:lnTo>
                  <a:pt x="307447" y="529103"/>
                </a:lnTo>
                <a:lnTo>
                  <a:pt x="260603" y="533400"/>
                </a:lnTo>
                <a:lnTo>
                  <a:pt x="213759" y="529103"/>
                </a:lnTo>
                <a:lnTo>
                  <a:pt x="169670" y="516715"/>
                </a:lnTo>
                <a:lnTo>
                  <a:pt x="129072" y="496988"/>
                </a:lnTo>
                <a:lnTo>
                  <a:pt x="92700" y="470676"/>
                </a:lnTo>
                <a:lnTo>
                  <a:pt x="61290" y="438532"/>
                </a:lnTo>
                <a:lnTo>
                  <a:pt x="35580" y="401309"/>
                </a:lnTo>
                <a:lnTo>
                  <a:pt x="16304" y="359760"/>
                </a:lnTo>
                <a:lnTo>
                  <a:pt x="4198" y="314640"/>
                </a:lnTo>
                <a:lnTo>
                  <a:pt x="0" y="266700"/>
                </a:lnTo>
                <a:lnTo>
                  <a:pt x="4198" y="218760"/>
                </a:lnTo>
                <a:lnTo>
                  <a:pt x="16304" y="173640"/>
                </a:lnTo>
                <a:lnTo>
                  <a:pt x="35580" y="132091"/>
                </a:lnTo>
                <a:lnTo>
                  <a:pt x="61290" y="94868"/>
                </a:lnTo>
                <a:lnTo>
                  <a:pt x="92700" y="62724"/>
                </a:lnTo>
                <a:lnTo>
                  <a:pt x="129072" y="36412"/>
                </a:lnTo>
                <a:lnTo>
                  <a:pt x="169670" y="16685"/>
                </a:lnTo>
                <a:lnTo>
                  <a:pt x="213759" y="4296"/>
                </a:lnTo>
                <a:lnTo>
                  <a:pt x="260603" y="0"/>
                </a:lnTo>
                <a:lnTo>
                  <a:pt x="307447" y="4296"/>
                </a:lnTo>
                <a:lnTo>
                  <a:pt x="351537" y="16685"/>
                </a:lnTo>
                <a:lnTo>
                  <a:pt x="392135" y="36412"/>
                </a:lnTo>
                <a:lnTo>
                  <a:pt x="428507" y="62724"/>
                </a:lnTo>
                <a:lnTo>
                  <a:pt x="459917" y="94868"/>
                </a:lnTo>
                <a:lnTo>
                  <a:pt x="485627" y="132091"/>
                </a:lnTo>
                <a:lnTo>
                  <a:pt x="504903" y="173640"/>
                </a:lnTo>
                <a:lnTo>
                  <a:pt x="517009" y="218760"/>
                </a:lnTo>
                <a:lnTo>
                  <a:pt x="521207" y="26670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/>
          <p:cNvSpPr txBox="1"/>
          <p:nvPr/>
        </p:nvSpPr>
        <p:spPr>
          <a:xfrm>
            <a:off x="6581738" y="166254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6292687" y="3394316"/>
            <a:ext cx="737870" cy="402590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61594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484"/>
              </a:spcBef>
            </a:pPr>
            <a:r>
              <a:rPr sz="1600" dirty="0">
                <a:latin typeface="Comic Sans MS"/>
                <a:cs typeface="Comic Sans MS"/>
              </a:rPr>
              <a:t>3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8" name="object 6"/>
          <p:cNvSpPr/>
          <p:nvPr/>
        </p:nvSpPr>
        <p:spPr>
          <a:xfrm>
            <a:off x="5762334" y="4400156"/>
            <a:ext cx="521334" cy="536575"/>
          </a:xfrm>
          <a:custGeom>
            <a:avLst/>
            <a:gdLst/>
            <a:ahLst/>
            <a:cxnLst/>
            <a:rect l="l" t="t" r="r" b="b"/>
            <a:pathLst>
              <a:path w="521335" h="536575">
                <a:moveTo>
                  <a:pt x="521208" y="268223"/>
                </a:moveTo>
                <a:lnTo>
                  <a:pt x="517009" y="316437"/>
                </a:lnTo>
                <a:lnTo>
                  <a:pt x="504904" y="361815"/>
                </a:lnTo>
                <a:lnTo>
                  <a:pt x="485628" y="403601"/>
                </a:lnTo>
                <a:lnTo>
                  <a:pt x="459917" y="441037"/>
                </a:lnTo>
                <a:lnTo>
                  <a:pt x="428508" y="473364"/>
                </a:lnTo>
                <a:lnTo>
                  <a:pt x="392135" y="499827"/>
                </a:lnTo>
                <a:lnTo>
                  <a:pt x="351537" y="519667"/>
                </a:lnTo>
                <a:lnTo>
                  <a:pt x="307448" y="532126"/>
                </a:lnTo>
                <a:lnTo>
                  <a:pt x="260604" y="536447"/>
                </a:lnTo>
                <a:lnTo>
                  <a:pt x="213760" y="532126"/>
                </a:lnTo>
                <a:lnTo>
                  <a:pt x="169670" y="519667"/>
                </a:lnTo>
                <a:lnTo>
                  <a:pt x="129072" y="499827"/>
                </a:lnTo>
                <a:lnTo>
                  <a:pt x="92700" y="473364"/>
                </a:lnTo>
                <a:lnTo>
                  <a:pt x="61290" y="441037"/>
                </a:lnTo>
                <a:lnTo>
                  <a:pt x="35580" y="403601"/>
                </a:lnTo>
                <a:lnTo>
                  <a:pt x="16304" y="361815"/>
                </a:lnTo>
                <a:lnTo>
                  <a:pt x="4198" y="316437"/>
                </a:lnTo>
                <a:lnTo>
                  <a:pt x="0" y="268223"/>
                </a:lnTo>
                <a:lnTo>
                  <a:pt x="4198" y="220010"/>
                </a:lnTo>
                <a:lnTo>
                  <a:pt x="16304" y="174632"/>
                </a:lnTo>
                <a:lnTo>
                  <a:pt x="35580" y="132846"/>
                </a:lnTo>
                <a:lnTo>
                  <a:pt x="61290" y="95410"/>
                </a:lnTo>
                <a:lnTo>
                  <a:pt x="92700" y="63082"/>
                </a:lnTo>
                <a:lnTo>
                  <a:pt x="129072" y="36620"/>
                </a:lnTo>
                <a:lnTo>
                  <a:pt x="169670" y="16780"/>
                </a:lnTo>
                <a:lnTo>
                  <a:pt x="213760" y="4321"/>
                </a:lnTo>
                <a:lnTo>
                  <a:pt x="260604" y="0"/>
                </a:lnTo>
                <a:lnTo>
                  <a:pt x="307448" y="4321"/>
                </a:lnTo>
                <a:lnTo>
                  <a:pt x="351537" y="16780"/>
                </a:lnTo>
                <a:lnTo>
                  <a:pt x="392135" y="36620"/>
                </a:lnTo>
                <a:lnTo>
                  <a:pt x="428508" y="63082"/>
                </a:lnTo>
                <a:lnTo>
                  <a:pt x="459917" y="95410"/>
                </a:lnTo>
                <a:lnTo>
                  <a:pt x="485628" y="132846"/>
                </a:lnTo>
                <a:lnTo>
                  <a:pt x="504904" y="174632"/>
                </a:lnTo>
                <a:lnTo>
                  <a:pt x="517009" y="220010"/>
                </a:lnTo>
                <a:lnTo>
                  <a:pt x="521208" y="268223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/>
          <p:cNvSpPr/>
          <p:nvPr/>
        </p:nvSpPr>
        <p:spPr>
          <a:xfrm>
            <a:off x="6890095" y="4366628"/>
            <a:ext cx="521334" cy="533400"/>
          </a:xfrm>
          <a:custGeom>
            <a:avLst/>
            <a:gdLst/>
            <a:ahLst/>
            <a:cxnLst/>
            <a:rect l="l" t="t" r="r" b="b"/>
            <a:pathLst>
              <a:path w="521335" h="533400">
                <a:moveTo>
                  <a:pt x="521207" y="266699"/>
                </a:moveTo>
                <a:lnTo>
                  <a:pt x="517009" y="314639"/>
                </a:lnTo>
                <a:lnTo>
                  <a:pt x="504903" y="359760"/>
                </a:lnTo>
                <a:lnTo>
                  <a:pt x="485627" y="401308"/>
                </a:lnTo>
                <a:lnTo>
                  <a:pt x="459917" y="438531"/>
                </a:lnTo>
                <a:lnTo>
                  <a:pt x="428507" y="470675"/>
                </a:lnTo>
                <a:lnTo>
                  <a:pt x="392135" y="496987"/>
                </a:lnTo>
                <a:lnTo>
                  <a:pt x="351537" y="516714"/>
                </a:lnTo>
                <a:lnTo>
                  <a:pt x="307448" y="529103"/>
                </a:lnTo>
                <a:lnTo>
                  <a:pt x="260604" y="533399"/>
                </a:lnTo>
                <a:lnTo>
                  <a:pt x="213760" y="529103"/>
                </a:lnTo>
                <a:lnTo>
                  <a:pt x="169670" y="516714"/>
                </a:lnTo>
                <a:lnTo>
                  <a:pt x="129072" y="496987"/>
                </a:lnTo>
                <a:lnTo>
                  <a:pt x="92700" y="470675"/>
                </a:lnTo>
                <a:lnTo>
                  <a:pt x="61290" y="438531"/>
                </a:lnTo>
                <a:lnTo>
                  <a:pt x="35580" y="401308"/>
                </a:lnTo>
                <a:lnTo>
                  <a:pt x="16304" y="359760"/>
                </a:lnTo>
                <a:lnTo>
                  <a:pt x="4198" y="314639"/>
                </a:lnTo>
                <a:lnTo>
                  <a:pt x="0" y="266699"/>
                </a:lnTo>
                <a:lnTo>
                  <a:pt x="4198" y="218760"/>
                </a:lnTo>
                <a:lnTo>
                  <a:pt x="16304" y="173639"/>
                </a:lnTo>
                <a:lnTo>
                  <a:pt x="35580" y="132091"/>
                </a:lnTo>
                <a:lnTo>
                  <a:pt x="61290" y="94868"/>
                </a:lnTo>
                <a:lnTo>
                  <a:pt x="92700" y="62724"/>
                </a:lnTo>
                <a:lnTo>
                  <a:pt x="129072" y="36412"/>
                </a:lnTo>
                <a:lnTo>
                  <a:pt x="169670" y="16685"/>
                </a:lnTo>
                <a:lnTo>
                  <a:pt x="213760" y="4296"/>
                </a:lnTo>
                <a:lnTo>
                  <a:pt x="260604" y="0"/>
                </a:lnTo>
                <a:lnTo>
                  <a:pt x="307448" y="4296"/>
                </a:lnTo>
                <a:lnTo>
                  <a:pt x="351537" y="16685"/>
                </a:lnTo>
                <a:lnTo>
                  <a:pt x="392135" y="36412"/>
                </a:lnTo>
                <a:lnTo>
                  <a:pt x="428507" y="62724"/>
                </a:lnTo>
                <a:lnTo>
                  <a:pt x="459917" y="94868"/>
                </a:lnTo>
                <a:lnTo>
                  <a:pt x="485627" y="132091"/>
                </a:lnTo>
                <a:lnTo>
                  <a:pt x="504903" y="173639"/>
                </a:lnTo>
                <a:lnTo>
                  <a:pt x="517009" y="218760"/>
                </a:lnTo>
                <a:lnTo>
                  <a:pt x="521207" y="266699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/>
          <p:cNvSpPr/>
          <p:nvPr/>
        </p:nvSpPr>
        <p:spPr>
          <a:xfrm>
            <a:off x="6262207" y="3796652"/>
            <a:ext cx="399415" cy="597535"/>
          </a:xfrm>
          <a:custGeom>
            <a:avLst/>
            <a:gdLst/>
            <a:ahLst/>
            <a:cxnLst/>
            <a:rect l="l" t="t" r="r" b="b"/>
            <a:pathLst>
              <a:path w="399414" h="597535">
                <a:moveTo>
                  <a:pt x="399287" y="0"/>
                </a:moveTo>
                <a:lnTo>
                  <a:pt x="0" y="59740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9"/>
          <p:cNvSpPr/>
          <p:nvPr/>
        </p:nvSpPr>
        <p:spPr>
          <a:xfrm>
            <a:off x="6211915" y="4362057"/>
            <a:ext cx="104139" cy="121920"/>
          </a:xfrm>
          <a:custGeom>
            <a:avLst/>
            <a:gdLst/>
            <a:ahLst/>
            <a:cxnLst/>
            <a:rect l="l" t="t" r="r" b="b"/>
            <a:pathLst>
              <a:path w="104139" h="121920">
                <a:moveTo>
                  <a:pt x="12191" y="0"/>
                </a:moveTo>
                <a:lnTo>
                  <a:pt x="0" y="121920"/>
                </a:lnTo>
                <a:lnTo>
                  <a:pt x="103631" y="60959"/>
                </a:lnTo>
                <a:lnTo>
                  <a:pt x="121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0"/>
          <p:cNvSpPr/>
          <p:nvPr/>
        </p:nvSpPr>
        <p:spPr>
          <a:xfrm>
            <a:off x="6661495" y="3796652"/>
            <a:ext cx="424180" cy="490855"/>
          </a:xfrm>
          <a:custGeom>
            <a:avLst/>
            <a:gdLst/>
            <a:ahLst/>
            <a:cxnLst/>
            <a:rect l="l" t="t" r="r" b="b"/>
            <a:pathLst>
              <a:path w="424180" h="490854">
                <a:moveTo>
                  <a:pt x="0" y="0"/>
                </a:moveTo>
                <a:lnTo>
                  <a:pt x="423672" y="49072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1"/>
          <p:cNvSpPr/>
          <p:nvPr/>
        </p:nvSpPr>
        <p:spPr>
          <a:xfrm>
            <a:off x="7044018" y="4252328"/>
            <a:ext cx="113030" cy="116205"/>
          </a:xfrm>
          <a:custGeom>
            <a:avLst/>
            <a:gdLst/>
            <a:ahLst/>
            <a:cxnLst/>
            <a:rect l="l" t="t" r="r" b="b"/>
            <a:pathLst>
              <a:path w="113030" h="116204">
                <a:moveTo>
                  <a:pt x="82296" y="0"/>
                </a:moveTo>
                <a:lnTo>
                  <a:pt x="0" y="70104"/>
                </a:lnTo>
                <a:lnTo>
                  <a:pt x="112776" y="115824"/>
                </a:lnTo>
                <a:lnTo>
                  <a:pt x="822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2"/>
          <p:cNvSpPr txBox="1"/>
          <p:nvPr/>
        </p:nvSpPr>
        <p:spPr>
          <a:xfrm>
            <a:off x="6999314" y="1653401"/>
            <a:ext cx="1287462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read (x,</a:t>
            </a:r>
            <a:r>
              <a:rPr sz="2000" spc="-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y)</a:t>
            </a:r>
            <a:endParaRPr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object 13"/>
          <p:cNvSpPr txBox="1"/>
          <p:nvPr/>
        </p:nvSpPr>
        <p:spPr>
          <a:xfrm>
            <a:off x="4714877" y="4497185"/>
            <a:ext cx="1026758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latin typeface="Times New Roman" pitchFamily="18" charset="0"/>
                <a:cs typeface="Times New Roman" pitchFamily="18" charset="0"/>
              </a:rPr>
              <a:t>w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= x +</a:t>
            </a:r>
            <a:r>
              <a:rPr sz="2000" spc="-1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1</a:t>
            </a:r>
            <a:endParaRPr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object 14"/>
          <p:cNvSpPr txBox="1"/>
          <p:nvPr/>
        </p:nvSpPr>
        <p:spPr>
          <a:xfrm>
            <a:off x="5947754" y="3957071"/>
            <a:ext cx="286385" cy="836930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133985">
              <a:lnSpc>
                <a:spcPct val="100000"/>
              </a:lnSpc>
              <a:spcBef>
                <a:spcPts val="1190"/>
              </a:spcBef>
            </a:pPr>
            <a:r>
              <a:rPr sz="1600" spc="5" dirty="0">
                <a:latin typeface="Comic Sans MS"/>
                <a:cs typeface="Comic Sans MS"/>
              </a:rPr>
              <a:t>T</a:t>
            </a:r>
            <a:endParaRPr sz="16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1800" b="1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5"/>
          <p:cNvSpPr txBox="1"/>
          <p:nvPr/>
        </p:nvSpPr>
        <p:spPr>
          <a:xfrm>
            <a:off x="7075514" y="4043033"/>
            <a:ext cx="156210" cy="717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latin typeface="Comic Sans MS"/>
                <a:cs typeface="Comic Sans MS"/>
              </a:rPr>
              <a:t>F</a:t>
            </a:r>
            <a:endParaRPr sz="1600">
              <a:latin typeface="Comic Sans MS"/>
              <a:cs typeface="Comic Sans MS"/>
            </a:endParaRPr>
          </a:p>
          <a:p>
            <a:pPr marL="15240">
              <a:lnSpc>
                <a:spcPct val="100000"/>
              </a:lnSpc>
              <a:spcBef>
                <a:spcPts val="1360"/>
              </a:spcBef>
            </a:pPr>
            <a:r>
              <a:rPr sz="1800" b="1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6"/>
          <p:cNvSpPr txBox="1"/>
          <p:nvPr/>
        </p:nvSpPr>
        <p:spPr>
          <a:xfrm>
            <a:off x="7493090" y="4414889"/>
            <a:ext cx="100800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y = y +</a:t>
            </a:r>
            <a:r>
              <a:rPr sz="2000" spc="-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1</a:t>
            </a:r>
            <a:endParaRPr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object 17"/>
          <p:cNvSpPr/>
          <p:nvPr/>
        </p:nvSpPr>
        <p:spPr>
          <a:xfrm>
            <a:off x="6423751" y="5366372"/>
            <a:ext cx="521334" cy="533400"/>
          </a:xfrm>
          <a:custGeom>
            <a:avLst/>
            <a:gdLst/>
            <a:ahLst/>
            <a:cxnLst/>
            <a:rect l="l" t="t" r="r" b="b"/>
            <a:pathLst>
              <a:path w="521335" h="533400">
                <a:moveTo>
                  <a:pt x="521207" y="266699"/>
                </a:moveTo>
                <a:lnTo>
                  <a:pt x="517009" y="314639"/>
                </a:lnTo>
                <a:lnTo>
                  <a:pt x="504903" y="359760"/>
                </a:lnTo>
                <a:lnTo>
                  <a:pt x="485627" y="401308"/>
                </a:lnTo>
                <a:lnTo>
                  <a:pt x="459917" y="438531"/>
                </a:lnTo>
                <a:lnTo>
                  <a:pt x="428507" y="470675"/>
                </a:lnTo>
                <a:lnTo>
                  <a:pt x="392135" y="496987"/>
                </a:lnTo>
                <a:lnTo>
                  <a:pt x="351537" y="516714"/>
                </a:lnTo>
                <a:lnTo>
                  <a:pt x="307447" y="529103"/>
                </a:lnTo>
                <a:lnTo>
                  <a:pt x="260603" y="533399"/>
                </a:lnTo>
                <a:lnTo>
                  <a:pt x="213760" y="529103"/>
                </a:lnTo>
                <a:lnTo>
                  <a:pt x="169670" y="516714"/>
                </a:lnTo>
                <a:lnTo>
                  <a:pt x="129072" y="496987"/>
                </a:lnTo>
                <a:lnTo>
                  <a:pt x="92700" y="470675"/>
                </a:lnTo>
                <a:lnTo>
                  <a:pt x="61290" y="438531"/>
                </a:lnTo>
                <a:lnTo>
                  <a:pt x="35580" y="401308"/>
                </a:lnTo>
                <a:lnTo>
                  <a:pt x="16304" y="359760"/>
                </a:lnTo>
                <a:lnTo>
                  <a:pt x="4198" y="314639"/>
                </a:lnTo>
                <a:lnTo>
                  <a:pt x="0" y="266699"/>
                </a:lnTo>
                <a:lnTo>
                  <a:pt x="4198" y="218760"/>
                </a:lnTo>
                <a:lnTo>
                  <a:pt x="16304" y="173639"/>
                </a:lnTo>
                <a:lnTo>
                  <a:pt x="35580" y="132091"/>
                </a:lnTo>
                <a:lnTo>
                  <a:pt x="61290" y="94868"/>
                </a:lnTo>
                <a:lnTo>
                  <a:pt x="92700" y="62724"/>
                </a:lnTo>
                <a:lnTo>
                  <a:pt x="129072" y="36412"/>
                </a:lnTo>
                <a:lnTo>
                  <a:pt x="169670" y="16685"/>
                </a:lnTo>
                <a:lnTo>
                  <a:pt x="213760" y="4296"/>
                </a:lnTo>
                <a:lnTo>
                  <a:pt x="260603" y="0"/>
                </a:lnTo>
                <a:lnTo>
                  <a:pt x="307447" y="4296"/>
                </a:lnTo>
                <a:lnTo>
                  <a:pt x="351537" y="16685"/>
                </a:lnTo>
                <a:lnTo>
                  <a:pt x="392135" y="36412"/>
                </a:lnTo>
                <a:lnTo>
                  <a:pt x="428507" y="62724"/>
                </a:lnTo>
                <a:lnTo>
                  <a:pt x="459917" y="94868"/>
                </a:lnTo>
                <a:lnTo>
                  <a:pt x="485627" y="132091"/>
                </a:lnTo>
                <a:lnTo>
                  <a:pt x="504903" y="173639"/>
                </a:lnTo>
                <a:lnTo>
                  <a:pt x="517009" y="218760"/>
                </a:lnTo>
                <a:lnTo>
                  <a:pt x="521207" y="266699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8"/>
          <p:cNvSpPr txBox="1"/>
          <p:nvPr/>
        </p:nvSpPr>
        <p:spPr>
          <a:xfrm>
            <a:off x="6609170" y="545730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19"/>
          <p:cNvSpPr/>
          <p:nvPr/>
        </p:nvSpPr>
        <p:spPr>
          <a:xfrm>
            <a:off x="6207343" y="4857356"/>
            <a:ext cx="243840" cy="494030"/>
          </a:xfrm>
          <a:custGeom>
            <a:avLst/>
            <a:gdLst/>
            <a:ahLst/>
            <a:cxnLst/>
            <a:rect l="l" t="t" r="r" b="b"/>
            <a:pathLst>
              <a:path w="243839" h="494029">
                <a:moveTo>
                  <a:pt x="0" y="0"/>
                </a:moveTo>
                <a:lnTo>
                  <a:pt x="243839" y="493776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0"/>
          <p:cNvSpPr/>
          <p:nvPr/>
        </p:nvSpPr>
        <p:spPr>
          <a:xfrm>
            <a:off x="6406987" y="5325225"/>
            <a:ext cx="97790" cy="121920"/>
          </a:xfrm>
          <a:custGeom>
            <a:avLst/>
            <a:gdLst/>
            <a:ahLst/>
            <a:cxnLst/>
            <a:rect l="l" t="t" r="r" b="b"/>
            <a:pathLst>
              <a:path w="97789" h="121920">
                <a:moveTo>
                  <a:pt x="94487" y="0"/>
                </a:moveTo>
                <a:lnTo>
                  <a:pt x="0" y="48767"/>
                </a:lnTo>
                <a:lnTo>
                  <a:pt x="97536" y="121920"/>
                </a:lnTo>
                <a:lnTo>
                  <a:pt x="944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1"/>
          <p:cNvSpPr/>
          <p:nvPr/>
        </p:nvSpPr>
        <p:spPr>
          <a:xfrm>
            <a:off x="6917527" y="4900028"/>
            <a:ext cx="234950" cy="451484"/>
          </a:xfrm>
          <a:custGeom>
            <a:avLst/>
            <a:gdLst/>
            <a:ahLst/>
            <a:cxnLst/>
            <a:rect l="l" t="t" r="r" b="b"/>
            <a:pathLst>
              <a:path w="234950" h="451485">
                <a:moveTo>
                  <a:pt x="234695" y="0"/>
                </a:moveTo>
                <a:lnTo>
                  <a:pt x="0" y="451104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2"/>
          <p:cNvSpPr/>
          <p:nvPr/>
        </p:nvSpPr>
        <p:spPr>
          <a:xfrm>
            <a:off x="6870282" y="5325225"/>
            <a:ext cx="97790" cy="121920"/>
          </a:xfrm>
          <a:custGeom>
            <a:avLst/>
            <a:gdLst/>
            <a:ahLst/>
            <a:cxnLst/>
            <a:rect l="l" t="t" r="r" b="b"/>
            <a:pathLst>
              <a:path w="97789" h="121920">
                <a:moveTo>
                  <a:pt x="3047" y="0"/>
                </a:moveTo>
                <a:lnTo>
                  <a:pt x="0" y="121920"/>
                </a:lnTo>
                <a:lnTo>
                  <a:pt x="97535" y="48767"/>
                </a:lnTo>
                <a:lnTo>
                  <a:pt x="30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3"/>
          <p:cNvSpPr/>
          <p:nvPr/>
        </p:nvSpPr>
        <p:spPr>
          <a:xfrm>
            <a:off x="6685879" y="5899772"/>
            <a:ext cx="0" cy="433070"/>
          </a:xfrm>
          <a:custGeom>
            <a:avLst/>
            <a:gdLst/>
            <a:ahLst/>
            <a:cxnLst/>
            <a:rect l="l" t="t" r="r" b="b"/>
            <a:pathLst>
              <a:path h="433070">
                <a:moveTo>
                  <a:pt x="0" y="0"/>
                </a:moveTo>
                <a:lnTo>
                  <a:pt x="0" y="432816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4"/>
          <p:cNvSpPr/>
          <p:nvPr/>
        </p:nvSpPr>
        <p:spPr>
          <a:xfrm>
            <a:off x="6635587" y="6331064"/>
            <a:ext cx="106680" cy="109855"/>
          </a:xfrm>
          <a:custGeom>
            <a:avLst/>
            <a:gdLst/>
            <a:ahLst/>
            <a:cxnLst/>
            <a:rect l="l" t="t" r="r" b="b"/>
            <a:pathLst>
              <a:path w="106680" h="109854">
                <a:moveTo>
                  <a:pt x="106680" y="0"/>
                </a:moveTo>
                <a:lnTo>
                  <a:pt x="0" y="0"/>
                </a:lnTo>
                <a:lnTo>
                  <a:pt x="51815" y="109727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5"/>
          <p:cNvSpPr txBox="1"/>
          <p:nvPr/>
        </p:nvSpPr>
        <p:spPr>
          <a:xfrm>
            <a:off x="7014554" y="5484737"/>
            <a:ext cx="170085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print</a:t>
            </a:r>
            <a:r>
              <a:rPr sz="20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(x,y,w,z)</a:t>
            </a:r>
            <a:endParaRPr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object 26"/>
          <p:cNvSpPr/>
          <p:nvPr/>
        </p:nvSpPr>
        <p:spPr>
          <a:xfrm>
            <a:off x="6390223" y="2418956"/>
            <a:ext cx="521334" cy="533400"/>
          </a:xfrm>
          <a:custGeom>
            <a:avLst/>
            <a:gdLst/>
            <a:ahLst/>
            <a:cxnLst/>
            <a:rect l="l" t="t" r="r" b="b"/>
            <a:pathLst>
              <a:path w="521335" h="533400">
                <a:moveTo>
                  <a:pt x="521207" y="266699"/>
                </a:moveTo>
                <a:lnTo>
                  <a:pt x="517009" y="314639"/>
                </a:lnTo>
                <a:lnTo>
                  <a:pt x="504903" y="359760"/>
                </a:lnTo>
                <a:lnTo>
                  <a:pt x="485627" y="401308"/>
                </a:lnTo>
                <a:lnTo>
                  <a:pt x="459917" y="438531"/>
                </a:lnTo>
                <a:lnTo>
                  <a:pt x="428507" y="470675"/>
                </a:lnTo>
                <a:lnTo>
                  <a:pt x="392135" y="496987"/>
                </a:lnTo>
                <a:lnTo>
                  <a:pt x="351537" y="516714"/>
                </a:lnTo>
                <a:lnTo>
                  <a:pt x="307447" y="529103"/>
                </a:lnTo>
                <a:lnTo>
                  <a:pt x="260603" y="533399"/>
                </a:lnTo>
                <a:lnTo>
                  <a:pt x="213760" y="529103"/>
                </a:lnTo>
                <a:lnTo>
                  <a:pt x="169670" y="516714"/>
                </a:lnTo>
                <a:lnTo>
                  <a:pt x="129072" y="496987"/>
                </a:lnTo>
                <a:lnTo>
                  <a:pt x="92700" y="470675"/>
                </a:lnTo>
                <a:lnTo>
                  <a:pt x="61290" y="438531"/>
                </a:lnTo>
                <a:lnTo>
                  <a:pt x="35580" y="401308"/>
                </a:lnTo>
                <a:lnTo>
                  <a:pt x="16304" y="359760"/>
                </a:lnTo>
                <a:lnTo>
                  <a:pt x="4198" y="314639"/>
                </a:lnTo>
                <a:lnTo>
                  <a:pt x="0" y="266699"/>
                </a:lnTo>
                <a:lnTo>
                  <a:pt x="4198" y="218760"/>
                </a:lnTo>
                <a:lnTo>
                  <a:pt x="16304" y="173639"/>
                </a:lnTo>
                <a:lnTo>
                  <a:pt x="35580" y="132091"/>
                </a:lnTo>
                <a:lnTo>
                  <a:pt x="61290" y="94868"/>
                </a:lnTo>
                <a:lnTo>
                  <a:pt x="92700" y="62724"/>
                </a:lnTo>
                <a:lnTo>
                  <a:pt x="129072" y="36412"/>
                </a:lnTo>
                <a:lnTo>
                  <a:pt x="169670" y="16685"/>
                </a:lnTo>
                <a:lnTo>
                  <a:pt x="213760" y="4296"/>
                </a:lnTo>
                <a:lnTo>
                  <a:pt x="260603" y="0"/>
                </a:lnTo>
                <a:lnTo>
                  <a:pt x="307447" y="4296"/>
                </a:lnTo>
                <a:lnTo>
                  <a:pt x="351537" y="16685"/>
                </a:lnTo>
                <a:lnTo>
                  <a:pt x="392135" y="36412"/>
                </a:lnTo>
                <a:lnTo>
                  <a:pt x="428507" y="62724"/>
                </a:lnTo>
                <a:lnTo>
                  <a:pt x="459917" y="94868"/>
                </a:lnTo>
                <a:lnTo>
                  <a:pt x="485627" y="132091"/>
                </a:lnTo>
                <a:lnTo>
                  <a:pt x="504903" y="173639"/>
                </a:lnTo>
                <a:lnTo>
                  <a:pt x="517009" y="218760"/>
                </a:lnTo>
                <a:lnTo>
                  <a:pt x="521207" y="266699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7"/>
          <p:cNvSpPr txBox="1"/>
          <p:nvPr/>
        </p:nvSpPr>
        <p:spPr>
          <a:xfrm>
            <a:off x="6575642" y="250988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28"/>
          <p:cNvSpPr txBox="1"/>
          <p:nvPr/>
        </p:nvSpPr>
        <p:spPr>
          <a:xfrm>
            <a:off x="6996266" y="2497697"/>
            <a:ext cx="1147634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z = x +</a:t>
            </a:r>
            <a:r>
              <a:rPr sz="2000" spc="-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2</a:t>
            </a:r>
            <a:endParaRPr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object 29"/>
          <p:cNvSpPr txBox="1"/>
          <p:nvPr/>
        </p:nvSpPr>
        <p:spPr>
          <a:xfrm>
            <a:off x="7112090" y="3424289"/>
            <a:ext cx="888934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z &lt;</a:t>
            </a:r>
            <a:r>
              <a:rPr sz="2000" spc="-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y</a:t>
            </a:r>
            <a:endParaRPr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object 30"/>
          <p:cNvSpPr/>
          <p:nvPr/>
        </p:nvSpPr>
        <p:spPr>
          <a:xfrm>
            <a:off x="6652351" y="2105012"/>
            <a:ext cx="3175" cy="210820"/>
          </a:xfrm>
          <a:custGeom>
            <a:avLst/>
            <a:gdLst/>
            <a:ahLst/>
            <a:cxnLst/>
            <a:rect l="l" t="t" r="r" b="b"/>
            <a:pathLst>
              <a:path w="3175" h="210819">
                <a:moveTo>
                  <a:pt x="3047" y="0"/>
                </a:moveTo>
                <a:lnTo>
                  <a:pt x="0" y="210311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1"/>
          <p:cNvSpPr/>
          <p:nvPr/>
        </p:nvSpPr>
        <p:spPr>
          <a:xfrm>
            <a:off x="6602059" y="2313801"/>
            <a:ext cx="106680" cy="109855"/>
          </a:xfrm>
          <a:custGeom>
            <a:avLst/>
            <a:gdLst/>
            <a:ahLst/>
            <a:cxnLst/>
            <a:rect l="l" t="t" r="r" b="b"/>
            <a:pathLst>
              <a:path w="106680" h="109855">
                <a:moveTo>
                  <a:pt x="106679" y="0"/>
                </a:moveTo>
                <a:lnTo>
                  <a:pt x="0" y="0"/>
                </a:lnTo>
                <a:lnTo>
                  <a:pt x="54863" y="109727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2"/>
          <p:cNvSpPr/>
          <p:nvPr/>
        </p:nvSpPr>
        <p:spPr>
          <a:xfrm>
            <a:off x="6652351" y="2952356"/>
            <a:ext cx="6350" cy="335280"/>
          </a:xfrm>
          <a:custGeom>
            <a:avLst/>
            <a:gdLst/>
            <a:ahLst/>
            <a:cxnLst/>
            <a:rect l="l" t="t" r="r" b="b"/>
            <a:pathLst>
              <a:path w="6350" h="335279">
                <a:moveTo>
                  <a:pt x="0" y="0"/>
                </a:moveTo>
                <a:lnTo>
                  <a:pt x="6095" y="33528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3"/>
          <p:cNvSpPr/>
          <p:nvPr/>
        </p:nvSpPr>
        <p:spPr>
          <a:xfrm>
            <a:off x="6608154" y="3289160"/>
            <a:ext cx="106680" cy="109855"/>
          </a:xfrm>
          <a:custGeom>
            <a:avLst/>
            <a:gdLst/>
            <a:ahLst/>
            <a:cxnLst/>
            <a:rect l="l" t="t" r="r" b="b"/>
            <a:pathLst>
              <a:path w="106680" h="109854">
                <a:moveTo>
                  <a:pt x="106679" y="0"/>
                </a:moveTo>
                <a:lnTo>
                  <a:pt x="0" y="3048"/>
                </a:lnTo>
                <a:lnTo>
                  <a:pt x="54863" y="109728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Content Placeholder 2"/>
          <p:cNvSpPr>
            <a:spLocks noGrp="1"/>
          </p:cNvSpPr>
          <p:nvPr>
            <p:ph sz="half" idx="2"/>
          </p:nvPr>
        </p:nvSpPr>
        <p:spPr>
          <a:xfrm>
            <a:off x="285720" y="1600200"/>
            <a:ext cx="4038600" cy="4525963"/>
          </a:xfrm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1. read (x, y);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2. z = x + 2;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3. if (z &lt; y)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4 w = x + 1;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else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5. y = y + 1;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6. print (x, y, w, z);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85786" y="550070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e.g. </a:t>
            </a:r>
            <a:r>
              <a:rPr lang="en-IN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definition-clear path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IN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Z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from 1 to 6 is </a:t>
            </a:r>
          </a:p>
          <a:p>
            <a:pPr algn="just"/>
            <a:r>
              <a:rPr lang="en-IN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1,2, 3,4,6   or </a:t>
            </a:r>
            <a:r>
              <a:rPr lang="en-IN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1,2, </a:t>
            </a:r>
            <a:r>
              <a:rPr lang="en-IN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3,5,6 </a:t>
            </a:r>
            <a:endParaRPr lang="en-IN" sz="24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Definition Clear Paths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spc="-5" dirty="0" smtClean="0">
                <a:latin typeface="Times New Roman" pitchFamily="18" charset="0"/>
                <a:cs typeface="Times New Roman" pitchFamily="18" charset="0"/>
              </a:rPr>
              <a:t>def-use association</a:t>
            </a:r>
            <a:endParaRPr lang="en-IN" sz="3200" dirty="0"/>
          </a:p>
        </p:txBody>
      </p:sp>
      <p:sp>
        <p:nvSpPr>
          <p:cNvPr id="7" name="Rectangle 6"/>
          <p:cNvSpPr/>
          <p:nvPr/>
        </p:nvSpPr>
        <p:spPr>
          <a:xfrm>
            <a:off x="428596" y="1643050"/>
            <a:ext cx="8286808" cy="2582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10845" indent="-344805">
              <a:lnSpc>
                <a:spcPct val="100000"/>
              </a:lnSpc>
              <a:spcBef>
                <a:spcPts val="100"/>
              </a:spcBef>
              <a:buChar char="•"/>
              <a:tabLst>
                <a:tab pos="411480" algn="l"/>
                <a:tab pos="412115" algn="l"/>
              </a:tabLst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IN" sz="2400" spc="-5" dirty="0" smtClean="0">
                <a:latin typeface="Times New Roman" pitchFamily="18" charset="0"/>
                <a:cs typeface="Times New Roman" pitchFamily="18" charset="0"/>
              </a:rPr>
              <a:t>def-use association is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 triple (</a:t>
            </a:r>
            <a:r>
              <a:rPr lang="en-IN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x, d, u,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),</a:t>
            </a:r>
            <a:r>
              <a:rPr lang="en-IN" sz="2400" spc="-1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spc="-5" dirty="0" smtClean="0">
                <a:latin typeface="Times New Roman" pitchFamily="18" charset="0"/>
                <a:cs typeface="Times New Roman" pitchFamily="18" charset="0"/>
              </a:rPr>
              <a:t>where:</a:t>
            </a:r>
          </a:p>
          <a:p>
            <a:pPr marL="410845" indent="-344805">
              <a:lnSpc>
                <a:spcPct val="100000"/>
              </a:lnSpc>
              <a:spcBef>
                <a:spcPts val="100"/>
              </a:spcBef>
              <a:tabLst>
                <a:tab pos="411480" algn="l"/>
                <a:tab pos="412115" algn="l"/>
              </a:tabLst>
            </a:pPr>
            <a:r>
              <a:rPr lang="en-IN" sz="2400" spc="-5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    </a:t>
            </a:r>
            <a:r>
              <a:rPr lang="en-IN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IN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2400" spc="-5" dirty="0" smtClean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400" spc="-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variable,</a:t>
            </a:r>
          </a:p>
          <a:p>
            <a:pPr marL="410845" marR="1312545" indent="170180">
              <a:lnSpc>
                <a:spcPct val="89600"/>
              </a:lnSpc>
              <a:spcBef>
                <a:spcPts val="160"/>
              </a:spcBef>
              <a:tabLst>
                <a:tab pos="879475" algn="l"/>
                <a:tab pos="1041400" algn="l"/>
              </a:tabLst>
            </a:pPr>
            <a:r>
              <a:rPr lang="en-IN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d 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400" spc="-5" dirty="0" smtClean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IN" sz="2400" spc="-5" dirty="0" smtClean="0">
                <a:latin typeface="Times New Roman" pitchFamily="18" charset="0"/>
                <a:cs typeface="Times New Roman" pitchFamily="18" charset="0"/>
              </a:rPr>
              <a:t>node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containing a </a:t>
            </a:r>
            <a:r>
              <a:rPr lang="en-IN" sz="2400" spc="-5" dirty="0" smtClean="0">
                <a:latin typeface="Times New Roman" pitchFamily="18" charset="0"/>
                <a:cs typeface="Times New Roman" pitchFamily="18" charset="0"/>
              </a:rPr>
              <a:t>definition of </a:t>
            </a:r>
            <a:r>
              <a:rPr lang="en-IN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en-IN" sz="2400" i="1" spc="10" dirty="0" smtClean="0">
              <a:latin typeface="Times New Roman" pitchFamily="18" charset="0"/>
              <a:cs typeface="Times New Roman" pitchFamily="18" charset="0"/>
            </a:endParaRPr>
          </a:p>
          <a:p>
            <a:pPr marL="410845" marR="1312545" indent="170180">
              <a:lnSpc>
                <a:spcPct val="89600"/>
              </a:lnSpc>
              <a:spcBef>
                <a:spcPts val="160"/>
              </a:spcBef>
              <a:tabLst>
                <a:tab pos="879475" algn="l"/>
                <a:tab pos="1041400" algn="l"/>
              </a:tabLst>
            </a:pPr>
            <a:r>
              <a:rPr lang="en-IN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u   </a:t>
            </a:r>
            <a:r>
              <a:rPr lang="en-IN" sz="2400" spc="-5" dirty="0" smtClean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IN" sz="2400" spc="-5" dirty="0" smtClean="0">
                <a:latin typeface="Times New Roman" pitchFamily="18" charset="0"/>
                <a:cs typeface="Times New Roman" pitchFamily="18" charset="0"/>
              </a:rPr>
              <a:t>either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 statement </a:t>
            </a:r>
            <a:r>
              <a:rPr lang="en-IN" sz="2400" spc="-5" dirty="0" smtClean="0">
                <a:latin typeface="Times New Roman" pitchFamily="18" charset="0"/>
                <a:cs typeface="Times New Roman" pitchFamily="18" charset="0"/>
              </a:rPr>
              <a:t>or predicate node 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containing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IN" sz="2400" spc="-5" dirty="0" smtClean="0">
                <a:latin typeface="Times New Roman" pitchFamily="18" charset="0"/>
                <a:cs typeface="Times New Roman" pitchFamily="18" charset="0"/>
              </a:rPr>
              <a:t>use of</a:t>
            </a:r>
            <a:r>
              <a:rPr lang="en-IN" sz="2400" spc="-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IN" sz="2400" spc="-5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there </a:t>
            </a:r>
            <a:r>
              <a:rPr lang="en-IN" sz="2400" spc="-5" dirty="0" smtClean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 sub-path </a:t>
            </a:r>
            <a:r>
              <a:rPr lang="en-IN" sz="2400" spc="-5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flow </a:t>
            </a:r>
            <a:r>
              <a:rPr lang="en-IN" sz="2400" spc="-5" dirty="0" smtClean="0">
                <a:latin typeface="Times New Roman" pitchFamily="18" charset="0"/>
                <a:cs typeface="Times New Roman" pitchFamily="18" charset="0"/>
              </a:rPr>
              <a:t>graph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from</a:t>
            </a:r>
            <a:r>
              <a:rPr lang="en-IN" sz="24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IN" sz="2400" spc="-8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spc="-5" dirty="0" smtClean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IN" sz="2400" spc="-5" dirty="0" smtClean="0">
                <a:latin typeface="Times New Roman" pitchFamily="18" charset="0"/>
                <a:cs typeface="Times New Roman" pitchFamily="18" charset="0"/>
              </a:rPr>
              <a:t>no other definition of </a:t>
            </a:r>
            <a:r>
              <a:rPr lang="en-IN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IN" sz="2400" i="1" spc="-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spc="-5" dirty="0" smtClean="0">
                <a:latin typeface="Times New Roman" pitchFamily="18" charset="0"/>
                <a:cs typeface="Times New Roman" pitchFamily="18" charset="0"/>
              </a:rPr>
              <a:t>between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spc="-5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IN" sz="2400" spc="-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u.</a:t>
            </a:r>
            <a:endParaRPr lang="en-IN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990</Words>
  <Application>Microsoft Office PowerPoint</Application>
  <PresentationFormat>On-screen Show (4:3)</PresentationFormat>
  <Paragraphs>204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Data flow based Testing </vt:lpstr>
      <vt:lpstr>Data flow based Testing </vt:lpstr>
      <vt:lpstr>Definition (def) and Use(use)</vt:lpstr>
      <vt:lpstr>Predicate Uses and Computation Uses </vt:lpstr>
      <vt:lpstr>Example</vt:lpstr>
      <vt:lpstr>Definition Clear Paths</vt:lpstr>
      <vt:lpstr>Definition Clear Paths</vt:lpstr>
      <vt:lpstr>Definition Clear Paths</vt:lpstr>
      <vt:lpstr>def-use association</vt:lpstr>
      <vt:lpstr>Example</vt:lpstr>
      <vt:lpstr>du path</vt:lpstr>
      <vt:lpstr>Slide 12</vt:lpstr>
      <vt:lpstr>Exercise</vt:lpstr>
      <vt:lpstr>Exercise</vt:lpstr>
      <vt:lpstr>Strategies(Cont’d)</vt:lpstr>
      <vt:lpstr>Strategies</vt:lpstr>
      <vt:lpstr>Strategies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flow based Testing</dc:title>
  <dc:creator>lenovo</dc:creator>
  <cp:lastModifiedBy>lenovo</cp:lastModifiedBy>
  <cp:revision>16</cp:revision>
  <dcterms:created xsi:type="dcterms:W3CDTF">2019-09-12T03:57:36Z</dcterms:created>
  <dcterms:modified xsi:type="dcterms:W3CDTF">2019-09-12T07:41:38Z</dcterms:modified>
</cp:coreProperties>
</file>