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8"/>
  </p:notesMasterIdLst>
  <p:sldIdLst>
    <p:sldId id="256" r:id="rId2"/>
    <p:sldId id="257" r:id="rId3"/>
    <p:sldId id="258" r:id="rId4"/>
    <p:sldId id="259" r:id="rId5"/>
    <p:sldId id="260" r:id="rId6"/>
    <p:sldId id="263" r:id="rId7"/>
    <p:sldId id="261" r:id="rId8"/>
    <p:sldId id="265" r:id="rId9"/>
    <p:sldId id="264"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F2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64" d="100"/>
          <a:sy n="64"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D3949-9939-40C0-BAAC-515AFBFA8D76}"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587F3-E124-43C8-87B8-0E089F5C40EC}" type="slidenum">
              <a:rPr lang="en-IN" smtClean="0"/>
              <a:t>‹#›</a:t>
            </a:fld>
            <a:endParaRPr lang="en-IN"/>
          </a:p>
        </p:txBody>
      </p:sp>
    </p:spTree>
    <p:extLst>
      <p:ext uri="{BB962C8B-B14F-4D97-AF65-F5344CB8AC3E}">
        <p14:creationId xmlns:p14="http://schemas.microsoft.com/office/powerpoint/2010/main" val="180526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4587F3-E124-43C8-87B8-0E089F5C40EC}" type="slidenum">
              <a:rPr lang="en-IN" smtClean="0"/>
              <a:t>2</a:t>
            </a:fld>
            <a:endParaRPr lang="en-IN"/>
          </a:p>
        </p:txBody>
      </p:sp>
    </p:spTree>
    <p:extLst>
      <p:ext uri="{BB962C8B-B14F-4D97-AF65-F5344CB8AC3E}">
        <p14:creationId xmlns:p14="http://schemas.microsoft.com/office/powerpoint/2010/main" val="206215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4587F3-E124-43C8-87B8-0E089F5C40EC}" type="slidenum">
              <a:rPr lang="en-IN" smtClean="0"/>
              <a:t>11</a:t>
            </a:fld>
            <a:endParaRPr lang="en-IN"/>
          </a:p>
        </p:txBody>
      </p:sp>
    </p:spTree>
    <p:extLst>
      <p:ext uri="{BB962C8B-B14F-4D97-AF65-F5344CB8AC3E}">
        <p14:creationId xmlns:p14="http://schemas.microsoft.com/office/powerpoint/2010/main" val="426561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B7AE8-AD4F-44B0-9CD7-4745108F1B7E}"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22101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B7AE8-AD4F-44B0-9CD7-4745108F1B7E}"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22336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B7AE8-AD4F-44B0-9CD7-4745108F1B7E}"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92121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B7AE8-AD4F-44B0-9CD7-4745108F1B7E}"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07113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B7AE8-AD4F-44B0-9CD7-4745108F1B7E}"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90011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B7AE8-AD4F-44B0-9CD7-4745108F1B7E}"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29646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B7AE8-AD4F-44B0-9CD7-4745108F1B7E}"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95389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BB7AE8-AD4F-44B0-9CD7-4745108F1B7E}"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26452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B7AE8-AD4F-44B0-9CD7-4745108F1B7E}"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85487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B7AE8-AD4F-44B0-9CD7-4745108F1B7E}"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72907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B7AE8-AD4F-44B0-9CD7-4745108F1B7E}"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58182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2">
                <a:lumMod val="40000"/>
                <a:lumOff val="60000"/>
              </a:schemeClr>
            </a:gs>
            <a:gs pos="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B7AE8-AD4F-44B0-9CD7-4745108F1B7E}"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A24C9-5AB9-4284-A895-AD9FF1B78E26}" type="slidenum">
              <a:rPr lang="en-IN" smtClean="0"/>
              <a:t>‹#›</a:t>
            </a:fld>
            <a:endParaRPr lang="en-IN"/>
          </a:p>
        </p:txBody>
      </p:sp>
    </p:spTree>
    <p:extLst>
      <p:ext uri="{BB962C8B-B14F-4D97-AF65-F5344CB8AC3E}">
        <p14:creationId xmlns:p14="http://schemas.microsoft.com/office/powerpoint/2010/main" val="90545076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6A19C3-1DE1-E19C-DC81-F7171749823E}"/>
              </a:ext>
            </a:extLst>
          </p:cNvPr>
          <p:cNvSpPr>
            <a:spLocks noGrp="1"/>
          </p:cNvSpPr>
          <p:nvPr>
            <p:ph type="subTitle" idx="1"/>
          </p:nvPr>
        </p:nvSpPr>
        <p:spPr>
          <a:xfrm>
            <a:off x="1329127" y="4147191"/>
            <a:ext cx="4097313" cy="1100447"/>
          </a:xfrm>
        </p:spPr>
        <p:txBody>
          <a:bodyPr>
            <a:normAutofit fontScale="25000" lnSpcReduction="20000"/>
          </a:bodyPr>
          <a:lstStyle/>
          <a:p>
            <a:pPr algn="l"/>
            <a:r>
              <a:rPr lang="en-IN" sz="9600" b="1" dirty="0">
                <a:latin typeface="Times New Roman" panose="02020603050405020304" pitchFamily="18" charset="0"/>
                <a:cs typeface="Times New Roman" panose="02020603050405020304" pitchFamily="18" charset="0"/>
              </a:rPr>
              <a:t>COLLEGE :</a:t>
            </a:r>
          </a:p>
          <a:p>
            <a:pPr algn="l">
              <a:lnSpc>
                <a:spcPct val="120000"/>
              </a:lnSpc>
            </a:pPr>
            <a:r>
              <a:rPr lang="en-IN" sz="8000" dirty="0">
                <a:latin typeface="Times New Roman" panose="02020603050405020304" pitchFamily="18" charset="0"/>
                <a:cs typeface="Times New Roman" panose="02020603050405020304" pitchFamily="18" charset="0"/>
              </a:rPr>
              <a:t>RAJIV GANDHI COLLEGE OF ENGINEERING AND TECHNOLOGY</a:t>
            </a:r>
            <a:endParaRPr lang="en-IN" sz="80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AC407DA-EC36-824F-A1EE-000061AE66B2}"/>
              </a:ext>
            </a:extLst>
          </p:cNvPr>
          <p:cNvSpPr txBox="1"/>
          <p:nvPr/>
        </p:nvSpPr>
        <p:spPr>
          <a:xfrm>
            <a:off x="-4997" y="1437261"/>
            <a:ext cx="12192000" cy="1200329"/>
          </a:xfrm>
          <a:prstGeom prst="rect">
            <a:avLst/>
          </a:prstGeom>
          <a:noFill/>
        </p:spPr>
        <p:txBody>
          <a:bodyPr wrap="square" rtlCol="0">
            <a:spAutoFit/>
          </a:bodyPr>
          <a:lstStyle/>
          <a:p>
            <a:pPr algn="ctr"/>
            <a:r>
              <a:rPr lang="en-IN" sz="3600" b="1" dirty="0">
                <a:solidFill>
                  <a:schemeClr val="tx1"/>
                </a:solidFill>
                <a:latin typeface="Times New Roman" panose="02020603050405020304" pitchFamily="18" charset="0"/>
                <a:ea typeface="Cascadia Code SemiBold" panose="020B0609020000020004" pitchFamily="49" charset="0"/>
                <a:cs typeface="Times New Roman" panose="02020603050405020304" pitchFamily="18" charset="0"/>
              </a:rPr>
              <a:t>MEDIMAPPER :  NAVIGATING THE HEALTHCARE </a:t>
            </a:r>
          </a:p>
          <a:p>
            <a:pPr algn="ctr"/>
            <a:r>
              <a:rPr lang="en-IN" sz="3600" b="1" dirty="0">
                <a:solidFill>
                  <a:schemeClr val="tx1"/>
                </a:solidFill>
                <a:latin typeface="Times New Roman" panose="02020603050405020304" pitchFamily="18" charset="0"/>
                <a:ea typeface="Cascadia Code SemiBold" panose="020B0609020000020004" pitchFamily="49" charset="0"/>
                <a:cs typeface="Times New Roman" panose="02020603050405020304" pitchFamily="18" charset="0"/>
              </a:rPr>
              <a:t>DATA FOR PRECISION MEDICINE </a:t>
            </a:r>
          </a:p>
        </p:txBody>
      </p:sp>
      <p:sp>
        <p:nvSpPr>
          <p:cNvPr id="15" name="TextBox 14">
            <a:extLst>
              <a:ext uri="{FF2B5EF4-FFF2-40B4-BE49-F238E27FC236}">
                <a16:creationId xmlns:a16="http://schemas.microsoft.com/office/drawing/2014/main" id="{BD13D688-DEA2-889C-CE49-DF774F81F822}"/>
              </a:ext>
            </a:extLst>
          </p:cNvPr>
          <p:cNvSpPr txBox="1"/>
          <p:nvPr/>
        </p:nvSpPr>
        <p:spPr>
          <a:xfrm>
            <a:off x="6960435" y="4034086"/>
            <a:ext cx="4377129" cy="1582484"/>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THE TEAM :</a:t>
            </a:r>
          </a:p>
          <a:p>
            <a:pPr>
              <a:lnSpc>
                <a:spcPts val="70"/>
              </a:lnSpc>
            </a:pPr>
            <a:endParaRPr lang="en-IN" sz="2400" b="1"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IN" sz="2000" dirty="0">
                <a:latin typeface="Times New Roman" panose="02020603050405020304" pitchFamily="18" charset="0"/>
                <a:cs typeface="Times New Roman" panose="02020603050405020304" pitchFamily="18" charset="0"/>
              </a:rPr>
              <a:t>BEENADEVI. A</a:t>
            </a:r>
          </a:p>
          <a:p>
            <a:pPr marL="342900" lvl="0" indent="-342900">
              <a:buFont typeface="+mj-lt"/>
              <a:buAutoNum type="arabicPeriod"/>
            </a:pPr>
            <a:r>
              <a:rPr lang="en-IN" sz="2000" dirty="0">
                <a:latin typeface="Times New Roman" panose="02020603050405020304" pitchFamily="18" charset="0"/>
                <a:cs typeface="Times New Roman" panose="02020603050405020304" pitchFamily="18" charset="0"/>
              </a:rPr>
              <a:t>CHARULATHA. K</a:t>
            </a:r>
          </a:p>
          <a:p>
            <a:pPr marL="342900" lvl="0" indent="-342900">
              <a:buFont typeface="+mj-lt"/>
              <a:buAutoNum type="arabicPeriod"/>
            </a:pPr>
            <a:r>
              <a:rPr lang="en-IN" sz="2000" dirty="0">
                <a:latin typeface="Times New Roman" panose="02020603050405020304" pitchFamily="18" charset="0"/>
                <a:cs typeface="Times New Roman" panose="02020603050405020304" pitchFamily="18" charset="0"/>
              </a:rPr>
              <a:t>NISHANTHAN. A</a:t>
            </a:r>
          </a:p>
        </p:txBody>
      </p:sp>
    </p:spTree>
    <p:extLst>
      <p:ext uri="{BB962C8B-B14F-4D97-AF65-F5344CB8AC3E}">
        <p14:creationId xmlns:p14="http://schemas.microsoft.com/office/powerpoint/2010/main" val="228961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0E96-D955-C212-D6CB-BFE89E5F87FF}"/>
              </a:ext>
            </a:extLst>
          </p:cNvPr>
          <p:cNvSpPr>
            <a:spLocks noGrp="1"/>
          </p:cNvSpPr>
          <p:nvPr>
            <p:ph type="title"/>
          </p:nvPr>
        </p:nvSpPr>
        <p:spPr>
          <a:xfrm flipV="1">
            <a:off x="2402006" y="1690688"/>
            <a:ext cx="8951794" cy="2212572"/>
          </a:xfrm>
        </p:spPr>
        <p:txBody>
          <a:bodyPr>
            <a:normAutofit/>
          </a:bodyPr>
          <a:lstStyle/>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64CF4A-13CB-948B-1E31-5CCA6D26924D}"/>
              </a:ext>
            </a:extLst>
          </p:cNvPr>
          <p:cNvPicPr>
            <a:picLocks noChangeAspect="1"/>
          </p:cNvPicPr>
          <p:nvPr/>
        </p:nvPicPr>
        <p:blipFill>
          <a:blip r:embed="rId2"/>
          <a:stretch>
            <a:fillRect/>
          </a:stretch>
        </p:blipFill>
        <p:spPr>
          <a:xfrm>
            <a:off x="379951" y="481996"/>
            <a:ext cx="11353800" cy="6101401"/>
          </a:xfrm>
          <a:prstGeom prst="rect">
            <a:avLst/>
          </a:prstGeom>
          <a:solidFill>
            <a:schemeClr val="bg1"/>
          </a:solidFill>
        </p:spPr>
      </p:pic>
      <p:cxnSp>
        <p:nvCxnSpPr>
          <p:cNvPr id="5" name="Straight Connector 4"/>
          <p:cNvCxnSpPr/>
          <p:nvPr/>
        </p:nvCxnSpPr>
        <p:spPr>
          <a:xfrm>
            <a:off x="11733751" y="1405719"/>
            <a:ext cx="0" cy="5177678"/>
          </a:xfrm>
          <a:prstGeom prst="line">
            <a:avLst/>
          </a:prstGeom>
        </p:spPr>
        <p:style>
          <a:lnRef idx="3">
            <a:schemeClr val="dk1"/>
          </a:lnRef>
          <a:fillRef idx="0">
            <a:schemeClr val="dk1"/>
          </a:fillRef>
          <a:effectRef idx="2">
            <a:schemeClr val="dk1"/>
          </a:effectRef>
          <a:fontRef idx="minor">
            <a:schemeClr val="tx1"/>
          </a:fontRef>
        </p:style>
      </p:cxnSp>
      <p:sp>
        <p:nvSpPr>
          <p:cNvPr id="6" name="Rectangle 5"/>
          <p:cNvSpPr/>
          <p:nvPr/>
        </p:nvSpPr>
        <p:spPr>
          <a:xfrm>
            <a:off x="1580385" y="481996"/>
            <a:ext cx="8952932" cy="70968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solidFill>
                  <a:schemeClr val="bg1"/>
                </a:solidFill>
                <a:latin typeface="Times New Roman" panose="02020603050405020304" pitchFamily="18" charset="0"/>
                <a:cs typeface="Times New Roman" panose="02020603050405020304" pitchFamily="18" charset="0"/>
              </a:rPr>
              <a:t>MODEL SCORE COMPARISON</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1146412" y="3466531"/>
            <a:ext cx="2088107" cy="68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DECISION TREE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859809" y="5404513"/>
            <a:ext cx="2470245" cy="559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RANDOM FOREST</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2017-6F1A-1262-4FC1-9519EDA6811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6E8D612-2299-E699-A041-347BE774983B}"/>
              </a:ext>
            </a:extLst>
          </p:cNvPr>
          <p:cNvPicPr>
            <a:picLocks noChangeAspect="1"/>
          </p:cNvPicPr>
          <p:nvPr/>
        </p:nvPicPr>
        <p:blipFill>
          <a:blip r:embed="rId3"/>
          <a:stretch>
            <a:fillRect/>
          </a:stretch>
        </p:blipFill>
        <p:spPr>
          <a:xfrm>
            <a:off x="365464" y="365125"/>
            <a:ext cx="11461072" cy="5256186"/>
          </a:xfrm>
          <a:prstGeom prst="rect">
            <a:avLst/>
          </a:prstGeom>
        </p:spPr>
      </p:pic>
      <p:sp>
        <p:nvSpPr>
          <p:cNvPr id="6" name="TextBox 5">
            <a:extLst>
              <a:ext uri="{FF2B5EF4-FFF2-40B4-BE49-F238E27FC236}">
                <a16:creationId xmlns:a16="http://schemas.microsoft.com/office/drawing/2014/main" id="{CA17767A-24FF-FC4B-A009-68FBFB95602A}"/>
              </a:ext>
            </a:extLst>
          </p:cNvPr>
          <p:cNvSpPr txBox="1"/>
          <p:nvPr/>
        </p:nvSpPr>
        <p:spPr>
          <a:xfrm>
            <a:off x="365464" y="5885895"/>
            <a:ext cx="11326426" cy="646331"/>
          </a:xfrm>
          <a:prstGeom prst="rect">
            <a:avLst/>
          </a:prstGeom>
          <a:noFill/>
        </p:spPr>
        <p:txBody>
          <a:bodyPr wrap="square">
            <a:spAutoFit/>
          </a:bodyPr>
          <a:lstStyle/>
          <a:p>
            <a:r>
              <a:rPr lang="en-IN" dirty="0"/>
              <a:t>Upon comparison of all four models, it is evident that the decision tree classifier exhibits higher accuracy and cross validation scores compared to the other three algorithms. Therefore, it is selected for our project</a:t>
            </a:r>
          </a:p>
        </p:txBody>
      </p:sp>
      <p:sp>
        <p:nvSpPr>
          <p:cNvPr id="3" name="Rectangle 2"/>
          <p:cNvSpPr/>
          <p:nvPr/>
        </p:nvSpPr>
        <p:spPr>
          <a:xfrm>
            <a:off x="838200" y="4681182"/>
            <a:ext cx="2628331" cy="436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LOGISTIC REGRESSION</a:t>
            </a:r>
          </a:p>
        </p:txBody>
      </p:sp>
      <p:sp>
        <p:nvSpPr>
          <p:cNvPr id="5" name="Rectangle 4"/>
          <p:cNvSpPr/>
          <p:nvPr/>
        </p:nvSpPr>
        <p:spPr>
          <a:xfrm>
            <a:off x="593108" y="3321435"/>
            <a:ext cx="2914934" cy="8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SUPPORT VECTOR MACHINES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91319" y="2352318"/>
            <a:ext cx="3118513" cy="409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K NEAREST NEIGHBOUR</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18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54B84-6C13-ACA7-F0F2-DF613879EBD4}"/>
              </a:ext>
            </a:extLst>
          </p:cNvPr>
          <p:cNvSpPr>
            <a:spLocks noGrp="1"/>
          </p:cNvSpPr>
          <p:nvPr>
            <p:ph type="title"/>
          </p:nvPr>
        </p:nvSpPr>
        <p:spPr>
          <a:xfrm>
            <a:off x="838200" y="365125"/>
            <a:ext cx="10515600" cy="700195"/>
          </a:xfrm>
        </p:spPr>
        <p:txBody>
          <a:bodyPr>
            <a:normAutofit/>
          </a:bodyPr>
          <a:lstStyle/>
          <a:p>
            <a:r>
              <a:rPr lang="en-IN" sz="2400" b="1" dirty="0">
                <a:latin typeface="Times New Roman" panose="02020603050405020304" pitchFamily="18" charset="0"/>
                <a:cs typeface="Times New Roman" panose="02020603050405020304" pitchFamily="18" charset="0"/>
              </a:rPr>
              <a:t>6. Final Implementation</a:t>
            </a:r>
          </a:p>
        </p:txBody>
      </p:sp>
      <p:sp>
        <p:nvSpPr>
          <p:cNvPr id="4" name="Content Placeholder 3">
            <a:extLst>
              <a:ext uri="{FF2B5EF4-FFF2-40B4-BE49-F238E27FC236}">
                <a16:creationId xmlns:a16="http://schemas.microsoft.com/office/drawing/2014/main" id="{CA979C27-D06B-0680-D512-329711E71FEA}"/>
              </a:ext>
            </a:extLst>
          </p:cNvPr>
          <p:cNvSpPr>
            <a:spLocks noGrp="1"/>
          </p:cNvSpPr>
          <p:nvPr>
            <p:ph idx="1"/>
          </p:nvPr>
        </p:nvSpPr>
        <p:spPr>
          <a:xfrm>
            <a:off x="838200" y="1065320"/>
            <a:ext cx="10515600" cy="5111643"/>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The code for the Flask web application is written in a manner that ensures it is easily comprehensible for the user.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This web application is crafted to receive user input parameters such as age, disease and test results, forwarding them to the decision tree classifier for prediction.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Once the decision tree classifier predicts the medication, it is showcased to the user via the flask web 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94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B11B-4FD3-7E1B-C275-FBB2186F6FEE}"/>
              </a:ext>
            </a:extLst>
          </p:cNvPr>
          <p:cNvSpPr>
            <a:spLocks noGrp="1"/>
          </p:cNvSpPr>
          <p:nvPr>
            <p:ph type="title"/>
          </p:nvPr>
        </p:nvSpPr>
        <p:spPr>
          <a:xfrm>
            <a:off x="792315" y="272955"/>
            <a:ext cx="10515600" cy="1294903"/>
          </a:xfrm>
        </p:spPr>
        <p:txBody>
          <a:bodyPr>
            <a:normAutofit/>
          </a:bodyPr>
          <a:lstStyle/>
          <a:p>
            <a:r>
              <a:rPr lang="en-IN" sz="3200" b="1"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596AC902-B792-35E6-E0F3-60FB7D06FC6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952605" y="3924401"/>
            <a:ext cx="286789" cy="153785"/>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278" y="1464438"/>
            <a:ext cx="8546008" cy="4565768"/>
          </a:xfrm>
          <a:prstGeom prst="rect">
            <a:avLst/>
          </a:prstGeom>
        </p:spPr>
      </p:pic>
    </p:spTree>
    <p:extLst>
      <p:ext uri="{BB962C8B-B14F-4D97-AF65-F5344CB8AC3E}">
        <p14:creationId xmlns:p14="http://schemas.microsoft.com/office/powerpoint/2010/main" val="260877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F714AA-94BD-CF25-C247-D34970659563}"/>
              </a:ext>
            </a:extLst>
          </p:cNvPr>
          <p:cNvPicPr>
            <a:picLocks noChangeAspect="1"/>
          </p:cNvPicPr>
          <p:nvPr/>
        </p:nvPicPr>
        <p:blipFill>
          <a:blip r:embed="rId2"/>
          <a:stretch>
            <a:fillRect/>
          </a:stretch>
        </p:blipFill>
        <p:spPr>
          <a:xfrm>
            <a:off x="6769289" y="3688379"/>
            <a:ext cx="276481" cy="17643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094" y="1364776"/>
            <a:ext cx="8830101" cy="4510073"/>
          </a:xfrm>
          <a:prstGeom prst="rect">
            <a:avLst/>
          </a:prstGeom>
        </p:spPr>
      </p:pic>
    </p:spTree>
    <p:extLst>
      <p:ext uri="{BB962C8B-B14F-4D97-AF65-F5344CB8AC3E}">
        <p14:creationId xmlns:p14="http://schemas.microsoft.com/office/powerpoint/2010/main" val="340049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7D25-BAB9-A748-9C44-8F265921AB68}"/>
              </a:ext>
            </a:extLst>
          </p:cNvPr>
          <p:cNvSpPr>
            <a:spLocks noGrp="1"/>
          </p:cNvSpPr>
          <p:nvPr>
            <p:ph type="title"/>
          </p:nvPr>
        </p:nvSpPr>
        <p:spPr>
          <a:xfrm>
            <a:off x="838200" y="631455"/>
            <a:ext cx="10515600" cy="948770"/>
          </a:xfrm>
        </p:spPr>
        <p:txBody>
          <a:bodyPr/>
          <a:lstStyle/>
          <a:p>
            <a:r>
              <a:rPr lang="en-IN" sz="32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53D4DCF7-75FE-E41C-B568-18F371F41618}"/>
              </a:ext>
            </a:extLst>
          </p:cNvPr>
          <p:cNvSpPr txBox="1"/>
          <p:nvPr/>
        </p:nvSpPr>
        <p:spPr>
          <a:xfrm>
            <a:off x="838200" y="1580225"/>
            <a:ext cx="10827058" cy="1883657"/>
          </a:xfrm>
          <a:prstGeom prst="rect">
            <a:avLst/>
          </a:prstGeom>
          <a:no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	In conclusion, leveraging age, blood type, and test results, our model offers personalized medication recommendations, empowering individuals to actively engage in their healthcare. This user-friendly application serves as a bridge, providing tailored medication knowledge and fostering improved patient outcomes through personalized healthcare solutions.</a:t>
            </a:r>
          </a:p>
        </p:txBody>
      </p:sp>
    </p:spTree>
    <p:extLst>
      <p:ext uri="{BB962C8B-B14F-4D97-AF65-F5344CB8AC3E}">
        <p14:creationId xmlns:p14="http://schemas.microsoft.com/office/powerpoint/2010/main" val="3649037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0D62-A5D1-553C-A938-E1EB71C3F37D}"/>
              </a:ext>
            </a:extLst>
          </p:cNvPr>
          <p:cNvSpPr>
            <a:spLocks noGrp="1"/>
          </p:cNvSpPr>
          <p:nvPr>
            <p:ph type="title"/>
          </p:nvPr>
        </p:nvSpPr>
        <p:spPr>
          <a:xfrm>
            <a:off x="1077897" y="2264946"/>
            <a:ext cx="10515600" cy="1325563"/>
          </a:xfrm>
        </p:spPr>
        <p:txBody>
          <a:bodyPr>
            <a:normAutofit/>
          </a:bodyPr>
          <a:lstStyle/>
          <a:p>
            <a:r>
              <a:rPr lang="en-IN" sz="6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03419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6BA7-A348-7652-B9C9-538A329F7896}"/>
              </a:ext>
            </a:extLst>
          </p:cNvPr>
          <p:cNvSpPr>
            <a:spLocks noGrp="1"/>
          </p:cNvSpPr>
          <p:nvPr>
            <p:ph type="title"/>
          </p:nvPr>
        </p:nvSpPr>
        <p:spPr>
          <a:xfrm>
            <a:off x="838200" y="815501"/>
            <a:ext cx="10515600" cy="771217"/>
          </a:xfrm>
        </p:spPr>
        <p:txBody>
          <a:bodyPr/>
          <a:lstStyle/>
          <a:p>
            <a:r>
              <a:rPr lang="en-IN" sz="32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0643F538-5355-1270-015D-7094BB619AA6}"/>
              </a:ext>
            </a:extLst>
          </p:cNvPr>
          <p:cNvSpPr>
            <a:spLocks noGrp="1"/>
          </p:cNvSpPr>
          <p:nvPr>
            <p:ph idx="1"/>
          </p:nvPr>
        </p:nvSpPr>
        <p:spPr>
          <a:xfrm>
            <a:off x="745724" y="1740023"/>
            <a:ext cx="10608076" cy="3844031"/>
          </a:xfrm>
        </p:spPr>
        <p:txBody>
          <a:bodyPr>
            <a:noAutofit/>
          </a:bodyPr>
          <a:lstStyle/>
          <a:p>
            <a:pPr marL="0" indent="0">
              <a:lnSpc>
                <a:spcPct val="160000"/>
              </a:lnSpc>
              <a:buNone/>
            </a:pPr>
            <a:r>
              <a:rPr lang="en-IN" sz="2400" dirty="0">
                <a:latin typeface="Times New Roman" panose="02020603050405020304" pitchFamily="18" charset="0"/>
                <a:cs typeface="Times New Roman" panose="02020603050405020304" pitchFamily="18" charset="0"/>
              </a:rPr>
              <a:t>      1. Objective</a:t>
            </a:r>
          </a:p>
          <a:p>
            <a:pPr marL="0" indent="0">
              <a:lnSpc>
                <a:spcPct val="160000"/>
              </a:lnSpc>
              <a:buNone/>
            </a:pPr>
            <a:r>
              <a:rPr lang="en-IN" sz="2400" dirty="0">
                <a:latin typeface="Times New Roman" panose="02020603050405020304" pitchFamily="18" charset="0"/>
                <a:cs typeface="Times New Roman" panose="02020603050405020304" pitchFamily="18" charset="0"/>
              </a:rPr>
              <a:t>      2. Project Overview</a:t>
            </a:r>
          </a:p>
          <a:p>
            <a:pPr marL="0" indent="0">
              <a:lnSpc>
                <a:spcPct val="160000"/>
              </a:lnSpc>
              <a:buNone/>
            </a:pPr>
            <a:r>
              <a:rPr lang="en-IN" sz="2400" dirty="0">
                <a:latin typeface="Times New Roman" panose="02020603050405020304" pitchFamily="18" charset="0"/>
                <a:cs typeface="Times New Roman" panose="02020603050405020304" pitchFamily="18" charset="0"/>
              </a:rPr>
              <a:t>      3. Technologies used</a:t>
            </a:r>
          </a:p>
          <a:p>
            <a:pPr marL="0" indent="0">
              <a:lnSpc>
                <a:spcPct val="160000"/>
              </a:lnSpc>
              <a:buNone/>
            </a:pPr>
            <a:r>
              <a:rPr lang="en-IN" sz="2400" dirty="0">
                <a:latin typeface="Times New Roman" panose="02020603050405020304" pitchFamily="18" charset="0"/>
                <a:cs typeface="Times New Roman" panose="02020603050405020304" pitchFamily="18" charset="0"/>
              </a:rPr>
              <a:t>      4. Methodology</a:t>
            </a:r>
          </a:p>
          <a:p>
            <a:pPr marL="0" indent="0">
              <a:lnSpc>
                <a:spcPct val="160000"/>
              </a:lnSpc>
              <a:buNone/>
            </a:pPr>
            <a:r>
              <a:rPr lang="en-IN" sz="2400" dirty="0">
                <a:latin typeface="Times New Roman" panose="02020603050405020304" pitchFamily="18" charset="0"/>
                <a:cs typeface="Times New Roman" panose="02020603050405020304" pitchFamily="18" charset="0"/>
              </a:rPr>
              <a:t>      5. Modules</a:t>
            </a:r>
          </a:p>
          <a:p>
            <a:pPr marL="0" indent="0">
              <a:lnSpc>
                <a:spcPct val="160000"/>
              </a:lnSpc>
              <a:buNone/>
            </a:pPr>
            <a:r>
              <a:rPr lang="en-IN" sz="2400" dirty="0">
                <a:latin typeface="Times New Roman" panose="02020603050405020304" pitchFamily="18" charset="0"/>
                <a:cs typeface="Times New Roman" panose="02020603050405020304" pitchFamily="18" charset="0"/>
              </a:rPr>
              <a:t>      6. Conclusion</a:t>
            </a:r>
          </a:p>
        </p:txBody>
      </p:sp>
    </p:spTree>
    <p:extLst>
      <p:ext uri="{BB962C8B-B14F-4D97-AF65-F5344CB8AC3E}">
        <p14:creationId xmlns:p14="http://schemas.microsoft.com/office/powerpoint/2010/main" val="163838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335-A4A2-940B-5B39-D45209D2974D}"/>
              </a:ext>
            </a:extLst>
          </p:cNvPr>
          <p:cNvSpPr>
            <a:spLocks noGrp="1"/>
          </p:cNvSpPr>
          <p:nvPr>
            <p:ph type="title"/>
          </p:nvPr>
        </p:nvSpPr>
        <p:spPr>
          <a:xfrm>
            <a:off x="838200" y="500062"/>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3A338149-DB6B-11A8-AD31-BC3551A96D57}"/>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2000" kern="0" dirty="0">
                <a:effectLst/>
                <a:latin typeface="Times New Roman" panose="02020603050405020304" pitchFamily="18" charset="0"/>
                <a:ea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rPr>
              <a:t>Medimapper : Navigating HealthCare Data for precision Medicine</a:t>
            </a:r>
            <a:r>
              <a:rPr lang="en-IN" sz="2400" b="1" kern="0" dirty="0">
                <a:effectLst/>
                <a:latin typeface="Times New Roman" panose="02020603050405020304" pitchFamily="18" charset="0"/>
                <a:ea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rPr>
              <a:t>project attempts to create a system that recommends a specific prescription to patients by integrating machine learning with sophisticated data analytics techniques.</a:t>
            </a:r>
            <a:endParaRPr lang="en-IN" sz="2400" dirty="0"/>
          </a:p>
        </p:txBody>
      </p:sp>
    </p:spTree>
    <p:extLst>
      <p:ext uri="{BB962C8B-B14F-4D97-AF65-F5344CB8AC3E}">
        <p14:creationId xmlns:p14="http://schemas.microsoft.com/office/powerpoint/2010/main" val="172527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26CD-5AB4-0FCB-B298-7DB6BB117D2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58198ECD-8C8C-9FCA-D738-83CA25C7C4B5}"/>
              </a:ext>
            </a:extLst>
          </p:cNvPr>
          <p:cNvSpPr>
            <a:spLocks noGrp="1"/>
          </p:cNvSpPr>
          <p:nvPr>
            <p:ph idx="1"/>
          </p:nvPr>
        </p:nvSpPr>
        <p:spPr>
          <a:xfrm>
            <a:off x="838200" y="1825625"/>
            <a:ext cx="10515600" cy="3563121"/>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 aim is  to develop a predictive model for medication prescription patterns using healthcare data.</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Conducting thorough data analysis to understand distributions, correlations, and patterns and preprocess data to create relevant features for medication modeling.</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Utilizing machine learning techniques to build predictive models and evaluate their performance in predicting medication prescriptions accurately.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80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4B9BB-A935-738D-980E-E973ED716CCD}"/>
              </a:ext>
            </a:extLst>
          </p:cNvPr>
          <p:cNvSpPr>
            <a:spLocks noGrp="1"/>
          </p:cNvSpPr>
          <p:nvPr>
            <p:ph type="title"/>
          </p:nvPr>
        </p:nvSpPr>
        <p:spPr>
          <a:xfrm>
            <a:off x="716937" y="658179"/>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TECHNOLOGIES USED</a:t>
            </a:r>
          </a:p>
        </p:txBody>
      </p:sp>
      <p:pic>
        <p:nvPicPr>
          <p:cNvPr id="1026" name="Picture 2" descr="Flask Python Logo, HD Png Download , Transparent Png Image - PNGitem">
            <a:extLst>
              <a:ext uri="{FF2B5EF4-FFF2-40B4-BE49-F238E27FC236}">
                <a16:creationId xmlns:a16="http://schemas.microsoft.com/office/drawing/2014/main" id="{599CE6BC-1E47-4931-EF01-4E2F15620D6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057259" y="1839050"/>
            <a:ext cx="2560306" cy="334349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object 2">
            <a:extLst>
              <a:ext uri="{FF2B5EF4-FFF2-40B4-BE49-F238E27FC236}">
                <a16:creationId xmlns:a16="http://schemas.microsoft.com/office/drawing/2014/main" id="{38C7F0C4-52E5-6B87-CED1-048A5F34F99E}"/>
              </a:ext>
            </a:extLst>
          </p:cNvPr>
          <p:cNvGrpSpPr/>
          <p:nvPr/>
        </p:nvGrpSpPr>
        <p:grpSpPr>
          <a:xfrm>
            <a:off x="716937" y="2213454"/>
            <a:ext cx="2938509" cy="3009530"/>
            <a:chOff x="1123950" y="2400951"/>
            <a:chExt cx="4826793" cy="4826793"/>
          </a:xfrm>
        </p:grpSpPr>
        <p:pic>
          <p:nvPicPr>
            <p:cNvPr id="5" name="object 3">
              <a:extLst>
                <a:ext uri="{FF2B5EF4-FFF2-40B4-BE49-F238E27FC236}">
                  <a16:creationId xmlns:a16="http://schemas.microsoft.com/office/drawing/2014/main" id="{48AF7DBE-5860-5C83-AD41-ABCF94411EF4}"/>
                </a:ext>
              </a:extLst>
            </p:cNvPr>
            <p:cNvPicPr/>
            <p:nvPr/>
          </p:nvPicPr>
          <p:blipFill>
            <a:blip r:embed="rId3" cstate="print"/>
            <a:stretch>
              <a:fillRect/>
            </a:stretch>
          </p:blipFill>
          <p:spPr>
            <a:xfrm>
              <a:off x="1123950" y="2400951"/>
              <a:ext cx="4826793" cy="4826793"/>
            </a:xfrm>
            <a:prstGeom prst="rect">
              <a:avLst/>
            </a:prstGeom>
          </p:spPr>
        </p:pic>
        <p:pic>
          <p:nvPicPr>
            <p:cNvPr id="6" name="object 4">
              <a:extLst>
                <a:ext uri="{FF2B5EF4-FFF2-40B4-BE49-F238E27FC236}">
                  <a16:creationId xmlns:a16="http://schemas.microsoft.com/office/drawing/2014/main" id="{17ED439B-7E47-C411-1D4E-510CCDE07452}"/>
                </a:ext>
              </a:extLst>
            </p:cNvPr>
            <p:cNvPicPr/>
            <p:nvPr/>
          </p:nvPicPr>
          <p:blipFill>
            <a:blip r:embed="rId4" cstate="print"/>
            <a:stretch>
              <a:fillRect/>
            </a:stretch>
          </p:blipFill>
          <p:spPr>
            <a:xfrm>
              <a:off x="1585026" y="2867803"/>
              <a:ext cx="3904667" cy="3898900"/>
            </a:xfrm>
            <a:prstGeom prst="rect">
              <a:avLst/>
            </a:prstGeom>
          </p:spPr>
        </p:pic>
      </p:grpSp>
      <p:grpSp>
        <p:nvGrpSpPr>
          <p:cNvPr id="7" name="object 5">
            <a:extLst>
              <a:ext uri="{FF2B5EF4-FFF2-40B4-BE49-F238E27FC236}">
                <a16:creationId xmlns:a16="http://schemas.microsoft.com/office/drawing/2014/main" id="{5EC10FB5-E245-4578-F04E-93D4BB346C03}"/>
              </a:ext>
            </a:extLst>
          </p:cNvPr>
          <p:cNvGrpSpPr/>
          <p:nvPr/>
        </p:nvGrpSpPr>
        <p:grpSpPr>
          <a:xfrm>
            <a:off x="4753933" y="2388359"/>
            <a:ext cx="3204838" cy="2794188"/>
            <a:chOff x="6901829" y="2400951"/>
            <a:chExt cx="4826793" cy="4826793"/>
          </a:xfrm>
        </p:grpSpPr>
        <p:pic>
          <p:nvPicPr>
            <p:cNvPr id="8" name="object 6">
              <a:extLst>
                <a:ext uri="{FF2B5EF4-FFF2-40B4-BE49-F238E27FC236}">
                  <a16:creationId xmlns:a16="http://schemas.microsoft.com/office/drawing/2014/main" id="{49F72ACB-14CA-7899-3291-CB7001A4381E}"/>
                </a:ext>
              </a:extLst>
            </p:cNvPr>
            <p:cNvPicPr/>
            <p:nvPr/>
          </p:nvPicPr>
          <p:blipFill>
            <a:blip r:embed="rId5" cstate="print"/>
            <a:stretch>
              <a:fillRect/>
            </a:stretch>
          </p:blipFill>
          <p:spPr>
            <a:xfrm>
              <a:off x="6901829" y="2400951"/>
              <a:ext cx="4826793" cy="4826793"/>
            </a:xfrm>
            <a:prstGeom prst="rect">
              <a:avLst/>
            </a:prstGeom>
          </p:spPr>
        </p:pic>
        <p:pic>
          <p:nvPicPr>
            <p:cNvPr id="9" name="object 7">
              <a:extLst>
                <a:ext uri="{FF2B5EF4-FFF2-40B4-BE49-F238E27FC236}">
                  <a16:creationId xmlns:a16="http://schemas.microsoft.com/office/drawing/2014/main" id="{16CE6EB5-BF07-8262-DE09-72E8B4117490}"/>
                </a:ext>
              </a:extLst>
            </p:cNvPr>
            <p:cNvPicPr/>
            <p:nvPr/>
          </p:nvPicPr>
          <p:blipFill>
            <a:blip r:embed="rId6" cstate="print"/>
            <a:stretch>
              <a:fillRect/>
            </a:stretch>
          </p:blipFill>
          <p:spPr>
            <a:xfrm>
              <a:off x="7362906" y="2867803"/>
              <a:ext cx="3904667" cy="3898900"/>
            </a:xfrm>
            <a:prstGeom prst="rect">
              <a:avLst/>
            </a:prstGeom>
          </p:spPr>
        </p:pic>
      </p:grpSp>
      <p:sp>
        <p:nvSpPr>
          <p:cNvPr id="11" name="TextBox 10">
            <a:extLst>
              <a:ext uri="{FF2B5EF4-FFF2-40B4-BE49-F238E27FC236}">
                <a16:creationId xmlns:a16="http://schemas.microsoft.com/office/drawing/2014/main" id="{6A047286-0CCF-2319-9FF7-745218CD38B8}"/>
              </a:ext>
            </a:extLst>
          </p:cNvPr>
          <p:cNvSpPr txBox="1"/>
          <p:nvPr/>
        </p:nvSpPr>
        <p:spPr>
          <a:xfrm>
            <a:off x="1183977" y="2978759"/>
            <a:ext cx="2331128" cy="2977738"/>
          </a:xfrm>
          <a:prstGeom prst="rect">
            <a:avLst/>
          </a:prstGeom>
          <a:noFill/>
        </p:spPr>
        <p:txBody>
          <a:bodyPr wrap="square">
            <a:spAutoFit/>
          </a:bodyPr>
          <a:lstStyle/>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r>
              <a:rPr lang="en-IN" sz="1800" spc="-175" dirty="0">
                <a:latin typeface="Times New Roman" panose="02020603050405020304" pitchFamily="18" charset="0"/>
                <a:cs typeface="Times New Roman" panose="02020603050405020304" pitchFamily="18" charset="0"/>
              </a:rPr>
              <a:t>JUPYTER</a:t>
            </a:r>
            <a:r>
              <a:rPr lang="en-IN" sz="1800" spc="-25" dirty="0">
                <a:latin typeface="Times New Roman" panose="02020603050405020304" pitchFamily="18" charset="0"/>
                <a:cs typeface="Times New Roman" panose="02020603050405020304" pitchFamily="18" charset="0"/>
              </a:rPr>
              <a:t> </a:t>
            </a:r>
            <a:r>
              <a:rPr lang="en-IN" sz="1800" spc="-110" dirty="0">
                <a:latin typeface="Times New Roman" panose="02020603050405020304" pitchFamily="18" charset="0"/>
                <a:cs typeface="Times New Roman" panose="02020603050405020304" pitchFamily="18" charset="0"/>
              </a:rPr>
              <a:t>NOTEBOOK</a:t>
            </a:r>
            <a:endParaRPr lang="en-IN" sz="1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9A93330-0CA0-7B85-324A-613290A27ACD}"/>
              </a:ext>
            </a:extLst>
          </p:cNvPr>
          <p:cNvSpPr txBox="1"/>
          <p:nvPr/>
        </p:nvSpPr>
        <p:spPr>
          <a:xfrm>
            <a:off x="5174410" y="3285249"/>
            <a:ext cx="4170149" cy="2687915"/>
          </a:xfrm>
          <a:prstGeom prst="rect">
            <a:avLst/>
          </a:prstGeom>
          <a:noFill/>
        </p:spPr>
        <p:txBody>
          <a:bodyPr wrap="square">
            <a:spAutoFit/>
          </a:bodyPr>
          <a:lstStyle/>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r>
              <a:rPr lang="en-IN" sz="1800" spc="-95" dirty="0">
                <a:latin typeface="Arial MT"/>
                <a:cs typeface="Arial MT"/>
              </a:rPr>
              <a:t>         </a:t>
            </a:r>
            <a:r>
              <a:rPr lang="en-IN" sz="1800" spc="-95" dirty="0">
                <a:latin typeface="Times New Roman" panose="02020603050405020304" pitchFamily="18" charset="0"/>
                <a:cs typeface="Times New Roman" panose="02020603050405020304" pitchFamily="18" charset="0"/>
              </a:rPr>
              <a:t>PYTHON</a:t>
            </a:r>
            <a:endParaRPr lang="en-IN" sz="1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F987E85-1506-322A-6CEE-4F177A883201}"/>
              </a:ext>
            </a:extLst>
          </p:cNvPr>
          <p:cNvSpPr txBox="1"/>
          <p:nvPr/>
        </p:nvSpPr>
        <p:spPr>
          <a:xfrm>
            <a:off x="9888457" y="5587165"/>
            <a:ext cx="1344080" cy="369332"/>
          </a:xfrm>
          <a:prstGeom prst="rect">
            <a:avLst/>
          </a:prstGeom>
          <a:noFill/>
        </p:spPr>
        <p:txBody>
          <a:bodyPr wrap="square">
            <a:spAutoFit/>
          </a:bodyPr>
          <a:lstStyle/>
          <a:p>
            <a:pPr marL="12700">
              <a:lnSpc>
                <a:spcPct val="100000"/>
              </a:lnSpc>
              <a:spcBef>
                <a:spcPts val="105"/>
              </a:spcBef>
            </a:pPr>
            <a:r>
              <a:rPr lang="en-IN" sz="1800" dirty="0">
                <a:latin typeface="Times New Roman" panose="02020603050405020304" pitchFamily="18" charset="0"/>
                <a:cs typeface="Times New Roman" panose="02020603050405020304" pitchFamily="18" charset="0"/>
              </a:rPr>
              <a:t>FLASK</a:t>
            </a:r>
          </a:p>
        </p:txBody>
      </p:sp>
    </p:spTree>
    <p:extLst>
      <p:ext uri="{BB962C8B-B14F-4D97-AF65-F5344CB8AC3E}">
        <p14:creationId xmlns:p14="http://schemas.microsoft.com/office/powerpoint/2010/main" val="345793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7000">
              <a:schemeClr val="accent2">
                <a:lumMod val="40000"/>
                <a:lumOff val="60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705715" y="432240"/>
            <a:ext cx="8872680" cy="859423"/>
          </a:xfrm>
          <a:prstGeom prst="rect">
            <a:avLst/>
          </a:prstGeom>
        </p:spPr>
        <p:txBody>
          <a:bodyPr vert="horz" wrap="square" lIns="0" tIns="363431" rIns="0" bIns="0" rtlCol="0" anchor="ctr">
            <a:spAutoFit/>
          </a:bodyPr>
          <a:lstStyle/>
          <a:p>
            <a:pPr marL="2368245">
              <a:lnSpc>
                <a:spcPct val="100000"/>
              </a:lnSpc>
              <a:spcBef>
                <a:spcPts val="70"/>
              </a:spcBef>
            </a:pPr>
            <a:r>
              <a:rPr lang="en-IN" sz="3200" b="1" dirty="0">
                <a:latin typeface="Times New Roman" panose="02020603050405020304" pitchFamily="18" charset="0"/>
                <a:cs typeface="Times New Roman" panose="02020603050405020304" pitchFamily="18" charset="0"/>
              </a:rPr>
              <a:t>METHODOLOGY</a:t>
            </a:r>
            <a:endParaRPr sz="3200" b="1" dirty="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903666" y="2561999"/>
            <a:ext cx="571923" cy="203200"/>
            <a:chOff x="2855498" y="3842998"/>
            <a:chExt cx="857885" cy="304800"/>
          </a:xfrm>
        </p:grpSpPr>
        <p:sp>
          <p:nvSpPr>
            <p:cNvPr id="9" name="object 9"/>
            <p:cNvSpPr/>
            <p:nvPr/>
          </p:nvSpPr>
          <p:spPr>
            <a:xfrm>
              <a:off x="2855498" y="3995398"/>
              <a:ext cx="819785" cy="0"/>
            </a:xfrm>
            <a:custGeom>
              <a:avLst/>
              <a:gdLst/>
              <a:ahLst/>
              <a:cxnLst/>
              <a:rect l="l" t="t" r="r" b="b"/>
              <a:pathLst>
                <a:path w="819785">
                  <a:moveTo>
                    <a:pt x="0" y="0"/>
                  </a:moveTo>
                  <a:lnTo>
                    <a:pt x="819370" y="0"/>
                  </a:lnTo>
                </a:path>
              </a:pathLst>
            </a:custGeom>
            <a:ln w="76199">
              <a:solidFill>
                <a:srgbClr val="000000"/>
              </a:solidFill>
            </a:ln>
          </p:spPr>
          <p:txBody>
            <a:bodyPr wrap="square" lIns="0" tIns="0" rIns="0" bIns="0" rtlCol="0"/>
            <a:lstStyle/>
            <a:p>
              <a:endParaRPr sz="1200"/>
            </a:p>
          </p:txBody>
        </p:sp>
        <p:sp>
          <p:nvSpPr>
            <p:cNvPr id="10" name="object 10"/>
            <p:cNvSpPr/>
            <p:nvPr/>
          </p:nvSpPr>
          <p:spPr>
            <a:xfrm>
              <a:off x="3522468" y="3881098"/>
              <a:ext cx="152400" cy="228600"/>
            </a:xfrm>
            <a:custGeom>
              <a:avLst/>
              <a:gdLst/>
              <a:ahLst/>
              <a:cxnLst/>
              <a:rect l="l" t="t" r="r" b="b"/>
              <a:pathLst>
                <a:path w="152400" h="228600">
                  <a:moveTo>
                    <a:pt x="0" y="0"/>
                  </a:moveTo>
                  <a:lnTo>
                    <a:pt x="152399" y="114299"/>
                  </a:lnTo>
                  <a:lnTo>
                    <a:pt x="0" y="228599"/>
                  </a:lnTo>
                </a:path>
              </a:pathLst>
            </a:custGeom>
            <a:ln w="76199">
              <a:solidFill>
                <a:srgbClr val="000000"/>
              </a:solidFill>
            </a:ln>
          </p:spPr>
          <p:txBody>
            <a:bodyPr wrap="square" lIns="0" tIns="0" rIns="0" bIns="0" rtlCol="0"/>
            <a:lstStyle/>
            <a:p>
              <a:endParaRPr sz="1200"/>
            </a:p>
          </p:txBody>
        </p:sp>
      </p:grpSp>
      <p:sp>
        <p:nvSpPr>
          <p:cNvPr id="11" name="object 11"/>
          <p:cNvSpPr/>
          <p:nvPr/>
        </p:nvSpPr>
        <p:spPr>
          <a:xfrm>
            <a:off x="2730625" y="2173300"/>
            <a:ext cx="2139527" cy="1055793"/>
          </a:xfrm>
          <a:custGeom>
            <a:avLst/>
            <a:gdLst/>
            <a:ahLst/>
            <a:cxnLst/>
            <a:rect l="l" t="t" r="r" b="b"/>
            <a:pathLst>
              <a:path w="3209290" h="1583689">
                <a:moveTo>
                  <a:pt x="0" y="0"/>
                </a:moveTo>
                <a:lnTo>
                  <a:pt x="3209176" y="0"/>
                </a:lnTo>
                <a:lnTo>
                  <a:pt x="3209176" y="1583531"/>
                </a:lnTo>
                <a:lnTo>
                  <a:pt x="0" y="1583531"/>
                </a:lnTo>
                <a:lnTo>
                  <a:pt x="0" y="0"/>
                </a:lnTo>
                <a:close/>
              </a:path>
            </a:pathLst>
          </a:custGeom>
          <a:ln w="28575">
            <a:solidFill>
              <a:srgbClr val="153869"/>
            </a:solidFill>
          </a:ln>
        </p:spPr>
        <p:txBody>
          <a:bodyPr wrap="square" lIns="0" tIns="0" rIns="0" bIns="0" rtlCol="0"/>
          <a:lstStyle/>
          <a:p>
            <a:endParaRPr sz="1200"/>
          </a:p>
        </p:txBody>
      </p:sp>
      <p:sp>
        <p:nvSpPr>
          <p:cNvPr id="12" name="object 12"/>
          <p:cNvSpPr txBox="1"/>
          <p:nvPr/>
        </p:nvSpPr>
        <p:spPr>
          <a:xfrm>
            <a:off x="2888898" y="2416801"/>
            <a:ext cx="1822873" cy="541174"/>
          </a:xfrm>
          <a:prstGeom prst="rect">
            <a:avLst/>
          </a:prstGeom>
        </p:spPr>
        <p:txBody>
          <a:bodyPr vert="horz" wrap="square" lIns="0" tIns="27940" rIns="0" bIns="0" rtlCol="0">
            <a:spAutoFit/>
          </a:bodyPr>
          <a:lstStyle/>
          <a:p>
            <a:pPr marL="8467" marR="3387" indent="617674">
              <a:lnSpc>
                <a:spcPts val="1953"/>
              </a:lnSpc>
              <a:spcBef>
                <a:spcPts val="220"/>
              </a:spcBef>
            </a:pPr>
            <a:r>
              <a:rPr sz="1700" spc="-13" dirty="0">
                <a:latin typeface="Arial MT"/>
                <a:cs typeface="Arial MT"/>
              </a:rPr>
              <a:t>DATA </a:t>
            </a:r>
            <a:r>
              <a:rPr sz="1700" spc="-53" dirty="0">
                <a:latin typeface="Arial MT"/>
                <a:cs typeface="Arial MT"/>
              </a:rPr>
              <a:t>UNDERSTANDING</a:t>
            </a:r>
            <a:endParaRPr sz="1700" dirty="0">
              <a:latin typeface="Arial MT"/>
              <a:cs typeface="Arial MT"/>
            </a:endParaRPr>
          </a:p>
        </p:txBody>
      </p:sp>
      <p:grpSp>
        <p:nvGrpSpPr>
          <p:cNvPr id="13" name="object 13"/>
          <p:cNvGrpSpPr/>
          <p:nvPr/>
        </p:nvGrpSpPr>
        <p:grpSpPr>
          <a:xfrm>
            <a:off x="5085289" y="2536599"/>
            <a:ext cx="590127" cy="203200"/>
            <a:chOff x="7627933" y="3804898"/>
            <a:chExt cx="885190" cy="304800"/>
          </a:xfrm>
        </p:grpSpPr>
        <p:sp>
          <p:nvSpPr>
            <p:cNvPr id="14" name="object 14"/>
            <p:cNvSpPr/>
            <p:nvPr/>
          </p:nvSpPr>
          <p:spPr>
            <a:xfrm>
              <a:off x="7627933" y="3957298"/>
              <a:ext cx="847090" cy="0"/>
            </a:xfrm>
            <a:custGeom>
              <a:avLst/>
              <a:gdLst/>
              <a:ahLst/>
              <a:cxnLst/>
              <a:rect l="l" t="t" r="r" b="b"/>
              <a:pathLst>
                <a:path w="847090">
                  <a:moveTo>
                    <a:pt x="0" y="0"/>
                  </a:moveTo>
                  <a:lnTo>
                    <a:pt x="846629" y="0"/>
                  </a:lnTo>
                </a:path>
              </a:pathLst>
            </a:custGeom>
            <a:ln w="76199">
              <a:solidFill>
                <a:srgbClr val="000000"/>
              </a:solidFill>
            </a:ln>
          </p:spPr>
          <p:txBody>
            <a:bodyPr wrap="square" lIns="0" tIns="0" rIns="0" bIns="0" rtlCol="0"/>
            <a:lstStyle/>
            <a:p>
              <a:endParaRPr sz="1200"/>
            </a:p>
          </p:txBody>
        </p:sp>
        <p:sp>
          <p:nvSpPr>
            <p:cNvPr id="15" name="object 15"/>
            <p:cNvSpPr/>
            <p:nvPr/>
          </p:nvSpPr>
          <p:spPr>
            <a:xfrm>
              <a:off x="8322163" y="3842998"/>
              <a:ext cx="152400" cy="228600"/>
            </a:xfrm>
            <a:custGeom>
              <a:avLst/>
              <a:gdLst/>
              <a:ahLst/>
              <a:cxnLst/>
              <a:rect l="l" t="t" r="r" b="b"/>
              <a:pathLst>
                <a:path w="152400" h="228600">
                  <a:moveTo>
                    <a:pt x="0" y="0"/>
                  </a:moveTo>
                  <a:lnTo>
                    <a:pt x="152399" y="114299"/>
                  </a:lnTo>
                  <a:lnTo>
                    <a:pt x="0" y="228599"/>
                  </a:lnTo>
                </a:path>
              </a:pathLst>
            </a:custGeom>
            <a:ln w="76199">
              <a:solidFill>
                <a:srgbClr val="000000"/>
              </a:solidFill>
            </a:ln>
          </p:spPr>
          <p:txBody>
            <a:bodyPr wrap="square" lIns="0" tIns="0" rIns="0" bIns="0" rtlCol="0"/>
            <a:lstStyle/>
            <a:p>
              <a:endParaRPr sz="1200"/>
            </a:p>
          </p:txBody>
        </p:sp>
      </p:grpSp>
      <p:sp>
        <p:nvSpPr>
          <p:cNvPr id="16" name="object 16"/>
          <p:cNvSpPr/>
          <p:nvPr/>
        </p:nvSpPr>
        <p:spPr>
          <a:xfrm>
            <a:off x="9161576" y="2135749"/>
            <a:ext cx="2213186" cy="1055793"/>
          </a:xfrm>
          <a:custGeom>
            <a:avLst/>
            <a:gdLst/>
            <a:ahLst/>
            <a:cxnLst/>
            <a:rect l="l" t="t" r="r" b="b"/>
            <a:pathLst>
              <a:path w="3319780" h="1583689">
                <a:moveTo>
                  <a:pt x="0" y="0"/>
                </a:moveTo>
                <a:lnTo>
                  <a:pt x="3319601" y="0"/>
                </a:lnTo>
                <a:lnTo>
                  <a:pt x="3319601" y="1583531"/>
                </a:lnTo>
                <a:lnTo>
                  <a:pt x="0" y="1583531"/>
                </a:lnTo>
                <a:lnTo>
                  <a:pt x="0" y="0"/>
                </a:lnTo>
                <a:close/>
              </a:path>
            </a:pathLst>
          </a:custGeom>
          <a:ln w="28575">
            <a:solidFill>
              <a:srgbClr val="153869"/>
            </a:solidFill>
          </a:ln>
        </p:spPr>
        <p:txBody>
          <a:bodyPr wrap="square" lIns="0" tIns="0" rIns="0" bIns="0" rtlCol="0"/>
          <a:lstStyle/>
          <a:p>
            <a:endParaRPr sz="1200"/>
          </a:p>
        </p:txBody>
      </p:sp>
      <p:sp>
        <p:nvSpPr>
          <p:cNvPr id="17" name="object 17"/>
          <p:cNvSpPr txBox="1"/>
          <p:nvPr/>
        </p:nvSpPr>
        <p:spPr>
          <a:xfrm>
            <a:off x="9366876" y="2379250"/>
            <a:ext cx="1802553" cy="541174"/>
          </a:xfrm>
          <a:prstGeom prst="rect">
            <a:avLst/>
          </a:prstGeom>
        </p:spPr>
        <p:txBody>
          <a:bodyPr vert="horz" wrap="square" lIns="0" tIns="27940" rIns="0" bIns="0" rtlCol="0">
            <a:spAutoFit/>
          </a:bodyPr>
          <a:lstStyle/>
          <a:p>
            <a:pPr marL="8467" marR="3387" indent="129970">
              <a:lnSpc>
                <a:spcPts val="1953"/>
              </a:lnSpc>
              <a:spcBef>
                <a:spcPts val="220"/>
              </a:spcBef>
            </a:pPr>
            <a:r>
              <a:rPr sz="1700" spc="-17" dirty="0">
                <a:latin typeface="Arial MT"/>
                <a:cs typeface="Arial MT"/>
              </a:rPr>
              <a:t>EXPLORATORY </a:t>
            </a:r>
            <a:r>
              <a:rPr sz="1700" dirty="0">
                <a:latin typeface="Arial MT"/>
                <a:cs typeface="Arial MT"/>
              </a:rPr>
              <a:t>DATA</a:t>
            </a:r>
            <a:r>
              <a:rPr sz="1700" spc="-100" dirty="0">
                <a:latin typeface="Arial MT"/>
                <a:cs typeface="Arial MT"/>
              </a:rPr>
              <a:t> </a:t>
            </a:r>
            <a:r>
              <a:rPr lang="en-IN" sz="1700" spc="-100" dirty="0">
                <a:latin typeface="Arial MT"/>
                <a:cs typeface="Arial MT"/>
              </a:rPr>
              <a:t> </a:t>
            </a:r>
            <a:r>
              <a:rPr sz="1700" spc="-40" dirty="0">
                <a:latin typeface="Arial MT"/>
                <a:cs typeface="Arial MT"/>
              </a:rPr>
              <a:t>ANALYTICS</a:t>
            </a:r>
            <a:endParaRPr sz="1700" dirty="0">
              <a:latin typeface="Arial MT"/>
              <a:cs typeface="Arial MT"/>
            </a:endParaRPr>
          </a:p>
        </p:txBody>
      </p:sp>
      <p:sp>
        <p:nvSpPr>
          <p:cNvPr id="19" name="object 19"/>
          <p:cNvSpPr txBox="1"/>
          <p:nvPr/>
        </p:nvSpPr>
        <p:spPr>
          <a:xfrm>
            <a:off x="9425045" y="4930521"/>
            <a:ext cx="1746250" cy="541174"/>
          </a:xfrm>
          <a:prstGeom prst="rect">
            <a:avLst/>
          </a:prstGeom>
        </p:spPr>
        <p:txBody>
          <a:bodyPr vert="horz" wrap="square" lIns="0" tIns="27940" rIns="0" bIns="0" rtlCol="0">
            <a:spAutoFit/>
          </a:bodyPr>
          <a:lstStyle/>
          <a:p>
            <a:pPr marL="8467" marR="3387" indent="579572">
              <a:lnSpc>
                <a:spcPts val="1953"/>
              </a:lnSpc>
              <a:spcBef>
                <a:spcPts val="220"/>
              </a:spcBef>
            </a:pPr>
            <a:r>
              <a:rPr sz="1700" spc="-13" dirty="0">
                <a:latin typeface="Arial MT"/>
                <a:cs typeface="Arial MT"/>
              </a:rPr>
              <a:t>DATA </a:t>
            </a:r>
            <a:r>
              <a:rPr sz="1700" spc="-100" dirty="0">
                <a:latin typeface="Arial MT"/>
                <a:cs typeface="Arial MT"/>
              </a:rPr>
              <a:t>PREPROCESSING</a:t>
            </a:r>
            <a:endParaRPr sz="1700" dirty="0">
              <a:latin typeface="Arial MT"/>
              <a:cs typeface="Arial MT"/>
            </a:endParaRPr>
          </a:p>
        </p:txBody>
      </p:sp>
      <p:sp>
        <p:nvSpPr>
          <p:cNvPr id="20" name="object 20"/>
          <p:cNvSpPr/>
          <p:nvPr/>
        </p:nvSpPr>
        <p:spPr>
          <a:xfrm>
            <a:off x="2730625" y="4657654"/>
            <a:ext cx="2139527" cy="1021927"/>
          </a:xfrm>
          <a:custGeom>
            <a:avLst/>
            <a:gdLst/>
            <a:ahLst/>
            <a:cxnLst/>
            <a:rect l="l" t="t" r="r" b="b"/>
            <a:pathLst>
              <a:path w="2992120" h="1532890">
                <a:moveTo>
                  <a:pt x="0" y="0"/>
                </a:moveTo>
                <a:lnTo>
                  <a:pt x="2991775" y="0"/>
                </a:lnTo>
                <a:lnTo>
                  <a:pt x="2991775" y="1532483"/>
                </a:lnTo>
                <a:lnTo>
                  <a:pt x="0" y="1532483"/>
                </a:lnTo>
                <a:lnTo>
                  <a:pt x="0" y="0"/>
                </a:lnTo>
                <a:close/>
              </a:path>
            </a:pathLst>
          </a:custGeom>
          <a:ln w="28575">
            <a:solidFill>
              <a:srgbClr val="153869"/>
            </a:solidFill>
          </a:ln>
        </p:spPr>
        <p:txBody>
          <a:bodyPr wrap="square" lIns="0" tIns="0" rIns="0" bIns="0" rtlCol="0"/>
          <a:lstStyle/>
          <a:p>
            <a:endParaRPr sz="1200"/>
          </a:p>
        </p:txBody>
      </p:sp>
      <p:sp>
        <p:nvSpPr>
          <p:cNvPr id="21" name="object 21"/>
          <p:cNvSpPr txBox="1"/>
          <p:nvPr/>
        </p:nvSpPr>
        <p:spPr>
          <a:xfrm>
            <a:off x="2784701" y="4890311"/>
            <a:ext cx="1849351" cy="515953"/>
          </a:xfrm>
          <a:prstGeom prst="rect">
            <a:avLst/>
          </a:prstGeom>
        </p:spPr>
        <p:txBody>
          <a:bodyPr vert="horz" wrap="square" lIns="0" tIns="28363" rIns="0" bIns="0" rtlCol="0">
            <a:spAutoFit/>
          </a:bodyPr>
          <a:lstStyle/>
          <a:p>
            <a:pPr marL="146904" marR="3387" indent="-138860" algn="ctr">
              <a:lnSpc>
                <a:spcPts val="1947"/>
              </a:lnSpc>
              <a:spcBef>
                <a:spcPts val="223"/>
              </a:spcBef>
            </a:pPr>
            <a:r>
              <a:rPr lang="en-IN" sz="1700" spc="-70" dirty="0">
                <a:latin typeface="Arial MT"/>
                <a:cs typeface="Arial MT"/>
              </a:rPr>
              <a:t>FLASK</a:t>
            </a:r>
            <a:r>
              <a:rPr sz="1700" spc="-23" dirty="0">
                <a:latin typeface="Arial MT"/>
                <a:cs typeface="Arial MT"/>
              </a:rPr>
              <a:t> </a:t>
            </a:r>
            <a:r>
              <a:rPr lang="en-IN" sz="1700" spc="-23" dirty="0">
                <a:latin typeface="Arial MT"/>
                <a:cs typeface="Arial MT"/>
              </a:rPr>
              <a:t> </a:t>
            </a:r>
            <a:r>
              <a:rPr sz="1700" spc="-70" dirty="0">
                <a:latin typeface="Arial MT"/>
                <a:cs typeface="Arial MT"/>
              </a:rPr>
              <a:t>WEB</a:t>
            </a:r>
            <a:r>
              <a:rPr lang="en-IN" sz="1700" spc="-70" dirty="0">
                <a:latin typeface="Arial MT"/>
                <a:cs typeface="Arial MT"/>
              </a:rPr>
              <a:t> </a:t>
            </a:r>
            <a:r>
              <a:rPr sz="1700" spc="-7" dirty="0">
                <a:latin typeface="Arial MT"/>
                <a:cs typeface="Arial MT"/>
              </a:rPr>
              <a:t>APPLICAT</a:t>
            </a:r>
            <a:r>
              <a:rPr lang="en-IN" sz="1700" spc="-7" dirty="0">
                <a:latin typeface="Arial MT"/>
                <a:cs typeface="Arial MT"/>
              </a:rPr>
              <a:t>I</a:t>
            </a:r>
            <a:r>
              <a:rPr sz="1700" spc="-7" dirty="0">
                <a:latin typeface="Arial MT"/>
                <a:cs typeface="Arial MT"/>
              </a:rPr>
              <a:t>ON</a:t>
            </a:r>
            <a:endParaRPr sz="1700" dirty="0">
              <a:latin typeface="Arial MT"/>
              <a:cs typeface="Arial MT"/>
            </a:endParaRPr>
          </a:p>
        </p:txBody>
      </p:sp>
      <p:grpSp>
        <p:nvGrpSpPr>
          <p:cNvPr id="22" name="object 22"/>
          <p:cNvGrpSpPr/>
          <p:nvPr/>
        </p:nvGrpSpPr>
        <p:grpSpPr>
          <a:xfrm>
            <a:off x="5074862" y="5054317"/>
            <a:ext cx="665903" cy="228600"/>
            <a:chOff x="6923337" y="7573143"/>
            <a:chExt cx="998855" cy="342900"/>
          </a:xfrm>
        </p:grpSpPr>
        <p:sp>
          <p:nvSpPr>
            <p:cNvPr id="23" name="object 23"/>
            <p:cNvSpPr/>
            <p:nvPr/>
          </p:nvSpPr>
          <p:spPr>
            <a:xfrm>
              <a:off x="6966200" y="7744593"/>
              <a:ext cx="955675" cy="0"/>
            </a:xfrm>
            <a:custGeom>
              <a:avLst/>
              <a:gdLst/>
              <a:ahLst/>
              <a:cxnLst/>
              <a:rect l="l" t="t" r="r" b="b"/>
              <a:pathLst>
                <a:path w="955675">
                  <a:moveTo>
                    <a:pt x="955587" y="0"/>
                  </a:moveTo>
                  <a:lnTo>
                    <a:pt x="0" y="0"/>
                  </a:lnTo>
                </a:path>
              </a:pathLst>
            </a:custGeom>
            <a:ln w="85724">
              <a:solidFill>
                <a:srgbClr val="000000"/>
              </a:solidFill>
            </a:ln>
          </p:spPr>
          <p:txBody>
            <a:bodyPr wrap="square" lIns="0" tIns="0" rIns="0" bIns="0" rtlCol="0"/>
            <a:lstStyle/>
            <a:p>
              <a:endParaRPr sz="1200"/>
            </a:p>
          </p:txBody>
        </p:sp>
        <p:sp>
          <p:nvSpPr>
            <p:cNvPr id="24" name="object 24"/>
            <p:cNvSpPr/>
            <p:nvPr/>
          </p:nvSpPr>
          <p:spPr>
            <a:xfrm>
              <a:off x="6966200" y="7616005"/>
              <a:ext cx="171450" cy="257175"/>
            </a:xfrm>
            <a:custGeom>
              <a:avLst/>
              <a:gdLst/>
              <a:ahLst/>
              <a:cxnLst/>
              <a:rect l="l" t="t" r="r" b="b"/>
              <a:pathLst>
                <a:path w="171450" h="257175">
                  <a:moveTo>
                    <a:pt x="171449" y="257174"/>
                  </a:moveTo>
                  <a:lnTo>
                    <a:pt x="0" y="128587"/>
                  </a:lnTo>
                  <a:lnTo>
                    <a:pt x="171449" y="0"/>
                  </a:lnTo>
                </a:path>
              </a:pathLst>
            </a:custGeom>
            <a:ln w="85724">
              <a:solidFill>
                <a:srgbClr val="000000"/>
              </a:solidFill>
            </a:ln>
          </p:spPr>
          <p:txBody>
            <a:bodyPr wrap="square" lIns="0" tIns="0" rIns="0" bIns="0" rtlCol="0"/>
            <a:lstStyle/>
            <a:p>
              <a:endParaRPr sz="1200"/>
            </a:p>
          </p:txBody>
        </p:sp>
      </p:grpSp>
      <p:grpSp>
        <p:nvGrpSpPr>
          <p:cNvPr id="28" name="object 28"/>
          <p:cNvGrpSpPr/>
          <p:nvPr/>
        </p:nvGrpSpPr>
        <p:grpSpPr>
          <a:xfrm>
            <a:off x="10144253" y="3783057"/>
            <a:ext cx="228600" cy="437303"/>
            <a:chOff x="15216379" y="5674585"/>
            <a:chExt cx="342900" cy="655955"/>
          </a:xfrm>
        </p:grpSpPr>
        <p:sp>
          <p:nvSpPr>
            <p:cNvPr id="29" name="object 29"/>
            <p:cNvSpPr/>
            <p:nvPr/>
          </p:nvSpPr>
          <p:spPr>
            <a:xfrm>
              <a:off x="15387829" y="5674585"/>
              <a:ext cx="0" cy="612775"/>
            </a:xfrm>
            <a:custGeom>
              <a:avLst/>
              <a:gdLst/>
              <a:ahLst/>
              <a:cxnLst/>
              <a:rect l="l" t="t" r="r" b="b"/>
              <a:pathLst>
                <a:path h="612775">
                  <a:moveTo>
                    <a:pt x="0" y="0"/>
                  </a:moveTo>
                  <a:lnTo>
                    <a:pt x="0" y="612557"/>
                  </a:lnTo>
                </a:path>
              </a:pathLst>
            </a:custGeom>
            <a:ln w="85724">
              <a:solidFill>
                <a:srgbClr val="000000"/>
              </a:solidFill>
            </a:ln>
          </p:spPr>
          <p:txBody>
            <a:bodyPr wrap="square" lIns="0" tIns="0" rIns="0" bIns="0" rtlCol="0"/>
            <a:lstStyle/>
            <a:p>
              <a:endParaRPr sz="1200"/>
            </a:p>
          </p:txBody>
        </p:sp>
        <p:sp>
          <p:nvSpPr>
            <p:cNvPr id="30" name="object 30"/>
            <p:cNvSpPr/>
            <p:nvPr/>
          </p:nvSpPr>
          <p:spPr>
            <a:xfrm>
              <a:off x="15259242" y="6115693"/>
              <a:ext cx="257175" cy="171450"/>
            </a:xfrm>
            <a:custGeom>
              <a:avLst/>
              <a:gdLst/>
              <a:ahLst/>
              <a:cxnLst/>
              <a:rect l="l" t="t" r="r" b="b"/>
              <a:pathLst>
                <a:path w="257175" h="171450">
                  <a:moveTo>
                    <a:pt x="257174" y="0"/>
                  </a:moveTo>
                  <a:lnTo>
                    <a:pt x="128587" y="171449"/>
                  </a:lnTo>
                  <a:lnTo>
                    <a:pt x="0" y="0"/>
                  </a:lnTo>
                </a:path>
              </a:pathLst>
            </a:custGeom>
            <a:ln w="85724">
              <a:solidFill>
                <a:srgbClr val="000000"/>
              </a:solidFill>
            </a:ln>
          </p:spPr>
          <p:txBody>
            <a:bodyPr wrap="square" lIns="0" tIns="0" rIns="0" bIns="0" rtlCol="0"/>
            <a:lstStyle/>
            <a:p>
              <a:endParaRPr sz="1200"/>
            </a:p>
          </p:txBody>
        </p:sp>
      </p:grpSp>
      <p:sp>
        <p:nvSpPr>
          <p:cNvPr id="31" name="object 31"/>
          <p:cNvSpPr txBox="1"/>
          <p:nvPr/>
        </p:nvSpPr>
        <p:spPr>
          <a:xfrm>
            <a:off x="324249" y="2457435"/>
            <a:ext cx="1530169" cy="385191"/>
          </a:xfrm>
          <a:prstGeom prst="rect">
            <a:avLst/>
          </a:prstGeom>
        </p:spPr>
        <p:txBody>
          <a:bodyPr vert="horz" wrap="square" lIns="0" tIns="21167" rIns="0" bIns="0" rtlCol="0">
            <a:spAutoFit/>
          </a:bodyPr>
          <a:lstStyle/>
          <a:p>
            <a:pPr marL="8467" marR="3387" indent="262056" algn="just">
              <a:lnSpc>
                <a:spcPts val="1393"/>
              </a:lnSpc>
              <a:spcBef>
                <a:spcPts val="167"/>
              </a:spcBef>
            </a:pPr>
            <a:r>
              <a:rPr sz="1700" spc="-13" dirty="0">
                <a:solidFill>
                  <a:srgbClr val="292929"/>
                </a:solidFill>
                <a:latin typeface="Arial MT"/>
                <a:cs typeface="Arial MT"/>
              </a:rPr>
              <a:t>DATA </a:t>
            </a:r>
            <a:r>
              <a:rPr sz="1700" spc="-43" dirty="0">
                <a:solidFill>
                  <a:srgbClr val="292929"/>
                </a:solidFill>
                <a:latin typeface="Arial MT"/>
                <a:cs typeface="Arial MT"/>
              </a:rPr>
              <a:t>COLLECTION</a:t>
            </a:r>
            <a:endParaRPr sz="1700" dirty="0">
              <a:latin typeface="Arial MT"/>
              <a:cs typeface="Arial MT"/>
            </a:endParaRPr>
          </a:p>
        </p:txBody>
      </p:sp>
      <p:sp>
        <p:nvSpPr>
          <p:cNvPr id="35" name="object 35"/>
          <p:cNvSpPr txBox="1"/>
          <p:nvPr/>
        </p:nvSpPr>
        <p:spPr>
          <a:xfrm>
            <a:off x="6039956" y="4748847"/>
            <a:ext cx="2054860" cy="722848"/>
          </a:xfrm>
          <a:prstGeom prst="rect">
            <a:avLst/>
          </a:prstGeom>
        </p:spPr>
        <p:txBody>
          <a:bodyPr vert="horz" wrap="square" lIns="0" tIns="207857" rIns="0" bIns="0" rtlCol="0">
            <a:spAutoFit/>
          </a:bodyPr>
          <a:lstStyle/>
          <a:p>
            <a:pPr marL="386523" marR="444946" indent="323866">
              <a:lnSpc>
                <a:spcPts val="1953"/>
              </a:lnSpc>
              <a:spcBef>
                <a:spcPts val="1637"/>
              </a:spcBef>
            </a:pPr>
            <a:r>
              <a:rPr sz="1700" spc="-13" dirty="0">
                <a:latin typeface="Arial MT"/>
                <a:cs typeface="Arial MT"/>
              </a:rPr>
              <a:t>DATA </a:t>
            </a:r>
            <a:r>
              <a:rPr sz="1700" spc="-53" dirty="0">
                <a:latin typeface="Arial MT"/>
                <a:cs typeface="Arial MT"/>
              </a:rPr>
              <a:t>MODELLING</a:t>
            </a:r>
            <a:endParaRPr sz="1700" dirty="0">
              <a:latin typeface="Arial MT"/>
              <a:cs typeface="Arial MT"/>
            </a:endParaRPr>
          </a:p>
        </p:txBody>
      </p:sp>
      <p:sp>
        <p:nvSpPr>
          <p:cNvPr id="36" name="object 36"/>
          <p:cNvSpPr/>
          <p:nvPr/>
        </p:nvSpPr>
        <p:spPr>
          <a:xfrm>
            <a:off x="5960862" y="2173300"/>
            <a:ext cx="2213186" cy="1055793"/>
          </a:xfrm>
          <a:custGeom>
            <a:avLst/>
            <a:gdLst/>
            <a:ahLst/>
            <a:cxnLst/>
            <a:rect l="l" t="t" r="r" b="b"/>
            <a:pathLst>
              <a:path w="3319779" h="1583689">
                <a:moveTo>
                  <a:pt x="0" y="0"/>
                </a:moveTo>
                <a:lnTo>
                  <a:pt x="3319601" y="0"/>
                </a:lnTo>
                <a:lnTo>
                  <a:pt x="3319601" y="1583531"/>
                </a:lnTo>
                <a:lnTo>
                  <a:pt x="0" y="1583531"/>
                </a:lnTo>
                <a:lnTo>
                  <a:pt x="0" y="0"/>
                </a:lnTo>
                <a:close/>
              </a:path>
            </a:pathLst>
          </a:custGeom>
          <a:ln w="28575">
            <a:solidFill>
              <a:srgbClr val="153869"/>
            </a:solidFill>
          </a:ln>
        </p:spPr>
        <p:txBody>
          <a:bodyPr wrap="square" lIns="0" tIns="0" rIns="0" bIns="0" rtlCol="0"/>
          <a:lstStyle/>
          <a:p>
            <a:endParaRPr sz="1200"/>
          </a:p>
        </p:txBody>
      </p:sp>
      <p:sp>
        <p:nvSpPr>
          <p:cNvPr id="37" name="object 37"/>
          <p:cNvSpPr txBox="1"/>
          <p:nvPr/>
        </p:nvSpPr>
        <p:spPr>
          <a:xfrm>
            <a:off x="6217756" y="2543802"/>
            <a:ext cx="1699260" cy="271869"/>
          </a:xfrm>
          <a:prstGeom prst="rect">
            <a:avLst/>
          </a:prstGeom>
        </p:spPr>
        <p:txBody>
          <a:bodyPr vert="horz" wrap="square" lIns="0" tIns="10160" rIns="0" bIns="0" rtlCol="0">
            <a:spAutoFit/>
          </a:bodyPr>
          <a:lstStyle/>
          <a:p>
            <a:pPr marL="8467">
              <a:spcBef>
                <a:spcPts val="80"/>
              </a:spcBef>
            </a:pPr>
            <a:r>
              <a:rPr sz="1700" dirty="0">
                <a:latin typeface="Arial MT"/>
                <a:cs typeface="Arial MT"/>
              </a:rPr>
              <a:t>DATA</a:t>
            </a:r>
            <a:r>
              <a:rPr sz="1700" spc="-100" dirty="0">
                <a:latin typeface="Arial MT"/>
                <a:cs typeface="Arial MT"/>
              </a:rPr>
              <a:t> </a:t>
            </a:r>
            <a:r>
              <a:rPr sz="1700" spc="-43" dirty="0">
                <a:latin typeface="Arial MT"/>
                <a:cs typeface="Arial MT"/>
              </a:rPr>
              <a:t>CLEANING</a:t>
            </a:r>
            <a:endParaRPr sz="1700">
              <a:latin typeface="Arial MT"/>
              <a:cs typeface="Arial MT"/>
            </a:endParaRPr>
          </a:p>
        </p:txBody>
      </p:sp>
      <p:grpSp>
        <p:nvGrpSpPr>
          <p:cNvPr id="38" name="object 38"/>
          <p:cNvGrpSpPr/>
          <p:nvPr/>
        </p:nvGrpSpPr>
        <p:grpSpPr>
          <a:xfrm>
            <a:off x="8350301" y="2511199"/>
            <a:ext cx="590127" cy="203200"/>
            <a:chOff x="12525451" y="3766798"/>
            <a:chExt cx="885190" cy="304800"/>
          </a:xfrm>
        </p:grpSpPr>
        <p:sp>
          <p:nvSpPr>
            <p:cNvPr id="39" name="object 39"/>
            <p:cNvSpPr/>
            <p:nvPr/>
          </p:nvSpPr>
          <p:spPr>
            <a:xfrm>
              <a:off x="12525451" y="3919198"/>
              <a:ext cx="847090" cy="0"/>
            </a:xfrm>
            <a:custGeom>
              <a:avLst/>
              <a:gdLst/>
              <a:ahLst/>
              <a:cxnLst/>
              <a:rect l="l" t="t" r="r" b="b"/>
              <a:pathLst>
                <a:path w="847090">
                  <a:moveTo>
                    <a:pt x="0" y="0"/>
                  </a:moveTo>
                  <a:lnTo>
                    <a:pt x="846629" y="0"/>
                  </a:lnTo>
                </a:path>
              </a:pathLst>
            </a:custGeom>
            <a:ln w="76199">
              <a:solidFill>
                <a:srgbClr val="000000"/>
              </a:solidFill>
            </a:ln>
          </p:spPr>
          <p:txBody>
            <a:bodyPr wrap="square" lIns="0" tIns="0" rIns="0" bIns="0" rtlCol="0"/>
            <a:lstStyle/>
            <a:p>
              <a:endParaRPr sz="1200"/>
            </a:p>
          </p:txBody>
        </p:sp>
        <p:sp>
          <p:nvSpPr>
            <p:cNvPr id="40" name="object 40"/>
            <p:cNvSpPr/>
            <p:nvPr/>
          </p:nvSpPr>
          <p:spPr>
            <a:xfrm>
              <a:off x="13219681" y="3804898"/>
              <a:ext cx="152400" cy="228600"/>
            </a:xfrm>
            <a:custGeom>
              <a:avLst/>
              <a:gdLst/>
              <a:ahLst/>
              <a:cxnLst/>
              <a:rect l="l" t="t" r="r" b="b"/>
              <a:pathLst>
                <a:path w="152400" h="228600">
                  <a:moveTo>
                    <a:pt x="0" y="0"/>
                  </a:moveTo>
                  <a:lnTo>
                    <a:pt x="152399" y="114299"/>
                  </a:lnTo>
                  <a:lnTo>
                    <a:pt x="0" y="228599"/>
                  </a:lnTo>
                </a:path>
              </a:pathLst>
            </a:custGeom>
            <a:ln w="76199">
              <a:solidFill>
                <a:srgbClr val="000000"/>
              </a:solidFill>
            </a:ln>
          </p:spPr>
          <p:txBody>
            <a:bodyPr wrap="square" lIns="0" tIns="0" rIns="0" bIns="0" rtlCol="0"/>
            <a:lstStyle/>
            <a:p>
              <a:endParaRPr sz="1200"/>
            </a:p>
          </p:txBody>
        </p:sp>
      </p:grpSp>
      <p:sp>
        <p:nvSpPr>
          <p:cNvPr id="46" name="Cylinder 45">
            <a:extLst>
              <a:ext uri="{FF2B5EF4-FFF2-40B4-BE49-F238E27FC236}">
                <a16:creationId xmlns:a16="http://schemas.microsoft.com/office/drawing/2014/main" id="{7CF1C295-BCC0-BBDC-7715-6FD818418C7E}"/>
              </a:ext>
            </a:extLst>
          </p:cNvPr>
          <p:cNvSpPr/>
          <p:nvPr/>
        </p:nvSpPr>
        <p:spPr>
          <a:xfrm>
            <a:off x="275584" y="1854410"/>
            <a:ext cx="1433655" cy="1770778"/>
          </a:xfrm>
          <a:prstGeom prst="can">
            <a:avLst>
              <a:gd name="adj" fmla="val 25000"/>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47" name="object 36">
            <a:extLst>
              <a:ext uri="{FF2B5EF4-FFF2-40B4-BE49-F238E27FC236}">
                <a16:creationId xmlns:a16="http://schemas.microsoft.com/office/drawing/2014/main" id="{55045016-B83F-3703-C62A-18C76AB59086}"/>
              </a:ext>
            </a:extLst>
          </p:cNvPr>
          <p:cNvSpPr/>
          <p:nvPr/>
        </p:nvSpPr>
        <p:spPr>
          <a:xfrm>
            <a:off x="6020881" y="4697699"/>
            <a:ext cx="2213186" cy="1055793"/>
          </a:xfrm>
          <a:custGeom>
            <a:avLst/>
            <a:gdLst/>
            <a:ahLst/>
            <a:cxnLst/>
            <a:rect l="l" t="t" r="r" b="b"/>
            <a:pathLst>
              <a:path w="3319779" h="1583689">
                <a:moveTo>
                  <a:pt x="0" y="0"/>
                </a:moveTo>
                <a:lnTo>
                  <a:pt x="3319601" y="0"/>
                </a:lnTo>
                <a:lnTo>
                  <a:pt x="3319601" y="1583531"/>
                </a:lnTo>
                <a:lnTo>
                  <a:pt x="0" y="1583531"/>
                </a:lnTo>
                <a:lnTo>
                  <a:pt x="0" y="0"/>
                </a:lnTo>
                <a:close/>
              </a:path>
            </a:pathLst>
          </a:custGeom>
          <a:ln w="28575">
            <a:solidFill>
              <a:srgbClr val="153869"/>
            </a:solidFill>
          </a:ln>
        </p:spPr>
        <p:txBody>
          <a:bodyPr wrap="square" lIns="0" tIns="0" rIns="0" bIns="0" rtlCol="0"/>
          <a:lstStyle/>
          <a:p>
            <a:endParaRPr sz="1200"/>
          </a:p>
        </p:txBody>
      </p:sp>
      <p:sp>
        <p:nvSpPr>
          <p:cNvPr id="48" name="object 36">
            <a:extLst>
              <a:ext uri="{FF2B5EF4-FFF2-40B4-BE49-F238E27FC236}">
                <a16:creationId xmlns:a16="http://schemas.microsoft.com/office/drawing/2014/main" id="{BE0AEAC0-CB2A-DA24-E7D0-E888A38EF6D2}"/>
              </a:ext>
            </a:extLst>
          </p:cNvPr>
          <p:cNvSpPr/>
          <p:nvPr/>
        </p:nvSpPr>
        <p:spPr>
          <a:xfrm>
            <a:off x="9161573" y="4706116"/>
            <a:ext cx="2213186" cy="1055793"/>
          </a:xfrm>
          <a:custGeom>
            <a:avLst/>
            <a:gdLst/>
            <a:ahLst/>
            <a:cxnLst/>
            <a:rect l="l" t="t" r="r" b="b"/>
            <a:pathLst>
              <a:path w="3319779" h="1583689">
                <a:moveTo>
                  <a:pt x="0" y="0"/>
                </a:moveTo>
                <a:lnTo>
                  <a:pt x="3319601" y="0"/>
                </a:lnTo>
                <a:lnTo>
                  <a:pt x="3319601" y="1583531"/>
                </a:lnTo>
                <a:lnTo>
                  <a:pt x="0" y="1583531"/>
                </a:lnTo>
                <a:lnTo>
                  <a:pt x="0" y="0"/>
                </a:lnTo>
                <a:close/>
              </a:path>
            </a:pathLst>
          </a:custGeom>
          <a:ln w="28575">
            <a:solidFill>
              <a:srgbClr val="153869"/>
            </a:solidFill>
          </a:ln>
        </p:spPr>
        <p:txBody>
          <a:bodyPr wrap="square" lIns="0" tIns="0" rIns="0" bIns="0" rtlCol="0"/>
          <a:lstStyle/>
          <a:p>
            <a:endParaRPr sz="1200"/>
          </a:p>
        </p:txBody>
      </p:sp>
      <p:grpSp>
        <p:nvGrpSpPr>
          <p:cNvPr id="49" name="object 38">
            <a:extLst>
              <a:ext uri="{FF2B5EF4-FFF2-40B4-BE49-F238E27FC236}">
                <a16:creationId xmlns:a16="http://schemas.microsoft.com/office/drawing/2014/main" id="{047C7005-A1DD-ECEB-E254-A8B5F64B446A}"/>
              </a:ext>
            </a:extLst>
          </p:cNvPr>
          <p:cNvGrpSpPr/>
          <p:nvPr/>
        </p:nvGrpSpPr>
        <p:grpSpPr>
          <a:xfrm rot="10800000">
            <a:off x="8358288" y="5152742"/>
            <a:ext cx="590127" cy="203200"/>
            <a:chOff x="12525451" y="3766798"/>
            <a:chExt cx="885190" cy="304800"/>
          </a:xfrm>
        </p:grpSpPr>
        <p:sp>
          <p:nvSpPr>
            <p:cNvPr id="50" name="object 39">
              <a:extLst>
                <a:ext uri="{FF2B5EF4-FFF2-40B4-BE49-F238E27FC236}">
                  <a16:creationId xmlns:a16="http://schemas.microsoft.com/office/drawing/2014/main" id="{72614B26-E759-DAC9-0C7D-D66AD0443F48}"/>
                </a:ext>
              </a:extLst>
            </p:cNvPr>
            <p:cNvSpPr/>
            <p:nvPr/>
          </p:nvSpPr>
          <p:spPr>
            <a:xfrm>
              <a:off x="12525451" y="3919198"/>
              <a:ext cx="847090" cy="0"/>
            </a:xfrm>
            <a:custGeom>
              <a:avLst/>
              <a:gdLst/>
              <a:ahLst/>
              <a:cxnLst/>
              <a:rect l="l" t="t" r="r" b="b"/>
              <a:pathLst>
                <a:path w="847090">
                  <a:moveTo>
                    <a:pt x="0" y="0"/>
                  </a:moveTo>
                  <a:lnTo>
                    <a:pt x="846629" y="0"/>
                  </a:lnTo>
                </a:path>
              </a:pathLst>
            </a:custGeom>
            <a:ln w="76199">
              <a:solidFill>
                <a:srgbClr val="000000"/>
              </a:solidFill>
            </a:ln>
          </p:spPr>
          <p:txBody>
            <a:bodyPr wrap="square" lIns="0" tIns="0" rIns="0" bIns="0" rtlCol="0"/>
            <a:lstStyle/>
            <a:p>
              <a:endParaRPr sz="1200"/>
            </a:p>
          </p:txBody>
        </p:sp>
        <p:sp>
          <p:nvSpPr>
            <p:cNvPr id="51" name="object 40">
              <a:extLst>
                <a:ext uri="{FF2B5EF4-FFF2-40B4-BE49-F238E27FC236}">
                  <a16:creationId xmlns:a16="http://schemas.microsoft.com/office/drawing/2014/main" id="{DD4A7204-95B8-000F-0F07-7A31671EE196}"/>
                </a:ext>
              </a:extLst>
            </p:cNvPr>
            <p:cNvSpPr/>
            <p:nvPr/>
          </p:nvSpPr>
          <p:spPr>
            <a:xfrm>
              <a:off x="13219681" y="3804898"/>
              <a:ext cx="152400" cy="228600"/>
            </a:xfrm>
            <a:custGeom>
              <a:avLst/>
              <a:gdLst/>
              <a:ahLst/>
              <a:cxnLst/>
              <a:rect l="l" t="t" r="r" b="b"/>
              <a:pathLst>
                <a:path w="152400" h="228600">
                  <a:moveTo>
                    <a:pt x="0" y="0"/>
                  </a:moveTo>
                  <a:lnTo>
                    <a:pt x="152399" y="114299"/>
                  </a:lnTo>
                  <a:lnTo>
                    <a:pt x="0" y="228599"/>
                  </a:lnTo>
                </a:path>
              </a:pathLst>
            </a:custGeom>
            <a:ln w="76199">
              <a:solidFill>
                <a:srgbClr val="000000"/>
              </a:solidFill>
            </a:ln>
          </p:spPr>
          <p:txBody>
            <a:bodyPr wrap="square" lIns="0" tIns="0" rIns="0" bIns="0" rtlCol="0"/>
            <a:lstStyle/>
            <a:p>
              <a:endParaRPr sz="12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686" y="670046"/>
            <a:ext cx="8340094" cy="604584"/>
          </a:xfrm>
          <a:prstGeom prst="rect">
            <a:avLst/>
          </a:prstGeom>
        </p:spPr>
        <p:txBody>
          <a:bodyPr vert="horz" wrap="square" lIns="0" tIns="111057" rIns="0" bIns="0" rtlCol="0" anchor="ctr">
            <a:spAutoFit/>
          </a:bodyPr>
          <a:lstStyle/>
          <a:p>
            <a:pPr marL="4052773">
              <a:lnSpc>
                <a:spcPct val="100000"/>
              </a:lnSpc>
              <a:spcBef>
                <a:spcPts val="67"/>
              </a:spcBef>
            </a:pPr>
            <a:r>
              <a:rPr sz="3200" b="1" spc="310" dirty="0">
                <a:solidFill>
                  <a:srgbClr val="000000"/>
                </a:solidFill>
                <a:latin typeface="Times New Roman" panose="02020603050405020304" pitchFamily="18" charset="0"/>
                <a:cs typeface="Times New Roman" panose="02020603050405020304" pitchFamily="18" charset="0"/>
              </a:rPr>
              <a:t>MODULES</a:t>
            </a:r>
          </a:p>
        </p:txBody>
      </p:sp>
      <p:pic>
        <p:nvPicPr>
          <p:cNvPr id="3" name="object 3"/>
          <p:cNvPicPr/>
          <p:nvPr/>
        </p:nvPicPr>
        <p:blipFill>
          <a:blip r:embed="rId2" cstate="print"/>
          <a:stretch>
            <a:fillRect/>
          </a:stretch>
        </p:blipFill>
        <p:spPr>
          <a:xfrm>
            <a:off x="1440097" y="1819738"/>
            <a:ext cx="730151" cy="730151"/>
          </a:xfrm>
          <a:prstGeom prst="rect">
            <a:avLst/>
          </a:prstGeom>
        </p:spPr>
      </p:pic>
      <p:grpSp>
        <p:nvGrpSpPr>
          <p:cNvPr id="4" name="object 4"/>
          <p:cNvGrpSpPr/>
          <p:nvPr/>
        </p:nvGrpSpPr>
        <p:grpSpPr>
          <a:xfrm>
            <a:off x="2364929" y="3580971"/>
            <a:ext cx="1490557" cy="1749213"/>
            <a:chOff x="3547393" y="5371456"/>
            <a:chExt cx="2235835" cy="2623820"/>
          </a:xfrm>
        </p:grpSpPr>
        <p:pic>
          <p:nvPicPr>
            <p:cNvPr id="5" name="object 5"/>
            <p:cNvPicPr/>
            <p:nvPr/>
          </p:nvPicPr>
          <p:blipFill>
            <a:blip r:embed="rId3" cstate="print"/>
            <a:stretch>
              <a:fillRect/>
            </a:stretch>
          </p:blipFill>
          <p:spPr>
            <a:xfrm>
              <a:off x="4687632" y="6899787"/>
              <a:ext cx="1095226" cy="1095226"/>
            </a:xfrm>
            <a:prstGeom prst="rect">
              <a:avLst/>
            </a:prstGeom>
          </p:spPr>
        </p:pic>
        <p:sp>
          <p:nvSpPr>
            <p:cNvPr id="6" name="object 6"/>
            <p:cNvSpPr/>
            <p:nvPr/>
          </p:nvSpPr>
          <p:spPr>
            <a:xfrm>
              <a:off x="3547389" y="5371464"/>
              <a:ext cx="1138555" cy="1575435"/>
            </a:xfrm>
            <a:custGeom>
              <a:avLst/>
              <a:gdLst/>
              <a:ahLst/>
              <a:cxnLst/>
              <a:rect l="l" t="t" r="r" b="b"/>
              <a:pathLst>
                <a:path w="1138554" h="1575434">
                  <a:moveTo>
                    <a:pt x="53136" y="31013"/>
                  </a:moveTo>
                  <a:lnTo>
                    <a:pt x="31013" y="0"/>
                  </a:lnTo>
                  <a:lnTo>
                    <a:pt x="0" y="22123"/>
                  </a:lnTo>
                  <a:lnTo>
                    <a:pt x="22123" y="53136"/>
                  </a:lnTo>
                  <a:lnTo>
                    <a:pt x="53136" y="31013"/>
                  </a:lnTo>
                  <a:close/>
                </a:path>
                <a:path w="1138554" h="1575434">
                  <a:moveTo>
                    <a:pt x="97383" y="93065"/>
                  </a:moveTo>
                  <a:lnTo>
                    <a:pt x="75260" y="62039"/>
                  </a:lnTo>
                  <a:lnTo>
                    <a:pt x="44234" y="84162"/>
                  </a:lnTo>
                  <a:lnTo>
                    <a:pt x="66357" y="115176"/>
                  </a:lnTo>
                  <a:lnTo>
                    <a:pt x="97383" y="93065"/>
                  </a:lnTo>
                  <a:close/>
                </a:path>
                <a:path w="1138554" h="1575434">
                  <a:moveTo>
                    <a:pt x="141617" y="155105"/>
                  </a:moveTo>
                  <a:lnTo>
                    <a:pt x="119494" y="124079"/>
                  </a:lnTo>
                  <a:lnTo>
                    <a:pt x="88480" y="146202"/>
                  </a:lnTo>
                  <a:lnTo>
                    <a:pt x="110604" y="177228"/>
                  </a:lnTo>
                  <a:lnTo>
                    <a:pt x="141617" y="155105"/>
                  </a:lnTo>
                  <a:close/>
                </a:path>
                <a:path w="1138554" h="1575434">
                  <a:moveTo>
                    <a:pt x="185864" y="217144"/>
                  </a:moveTo>
                  <a:lnTo>
                    <a:pt x="163741" y="186118"/>
                  </a:lnTo>
                  <a:lnTo>
                    <a:pt x="132715" y="208241"/>
                  </a:lnTo>
                  <a:lnTo>
                    <a:pt x="154838" y="239268"/>
                  </a:lnTo>
                  <a:lnTo>
                    <a:pt x="185864" y="217144"/>
                  </a:lnTo>
                  <a:close/>
                </a:path>
                <a:path w="1138554" h="1575434">
                  <a:moveTo>
                    <a:pt x="230098" y="279184"/>
                  </a:moveTo>
                  <a:lnTo>
                    <a:pt x="207975" y="248170"/>
                  </a:lnTo>
                  <a:lnTo>
                    <a:pt x="176961" y="270281"/>
                  </a:lnTo>
                  <a:lnTo>
                    <a:pt x="199085" y="301307"/>
                  </a:lnTo>
                  <a:lnTo>
                    <a:pt x="230098" y="279184"/>
                  </a:lnTo>
                  <a:close/>
                </a:path>
                <a:path w="1138554" h="1575434">
                  <a:moveTo>
                    <a:pt x="274345" y="341223"/>
                  </a:moveTo>
                  <a:lnTo>
                    <a:pt x="252222" y="310210"/>
                  </a:lnTo>
                  <a:lnTo>
                    <a:pt x="221195" y="332333"/>
                  </a:lnTo>
                  <a:lnTo>
                    <a:pt x="243319" y="363347"/>
                  </a:lnTo>
                  <a:lnTo>
                    <a:pt x="274345" y="341223"/>
                  </a:lnTo>
                  <a:close/>
                </a:path>
                <a:path w="1138554" h="1575434">
                  <a:moveTo>
                    <a:pt x="318579" y="403275"/>
                  </a:moveTo>
                  <a:lnTo>
                    <a:pt x="296456" y="372249"/>
                  </a:lnTo>
                  <a:lnTo>
                    <a:pt x="265442" y="394373"/>
                  </a:lnTo>
                  <a:lnTo>
                    <a:pt x="287566" y="425386"/>
                  </a:lnTo>
                  <a:lnTo>
                    <a:pt x="318579" y="403275"/>
                  </a:lnTo>
                  <a:close/>
                </a:path>
                <a:path w="1138554" h="1575434">
                  <a:moveTo>
                    <a:pt x="362826" y="465315"/>
                  </a:moveTo>
                  <a:lnTo>
                    <a:pt x="340702" y="434289"/>
                  </a:lnTo>
                  <a:lnTo>
                    <a:pt x="309676" y="456412"/>
                  </a:lnTo>
                  <a:lnTo>
                    <a:pt x="331800" y="487438"/>
                  </a:lnTo>
                  <a:lnTo>
                    <a:pt x="362826" y="465315"/>
                  </a:lnTo>
                  <a:close/>
                </a:path>
                <a:path w="1138554" h="1575434">
                  <a:moveTo>
                    <a:pt x="407060" y="527354"/>
                  </a:moveTo>
                  <a:lnTo>
                    <a:pt x="384937" y="496328"/>
                  </a:lnTo>
                  <a:lnTo>
                    <a:pt x="353923" y="518452"/>
                  </a:lnTo>
                  <a:lnTo>
                    <a:pt x="376047" y="549478"/>
                  </a:lnTo>
                  <a:lnTo>
                    <a:pt x="407060" y="527354"/>
                  </a:lnTo>
                  <a:close/>
                </a:path>
                <a:path w="1138554" h="1575434">
                  <a:moveTo>
                    <a:pt x="451307" y="589394"/>
                  </a:moveTo>
                  <a:lnTo>
                    <a:pt x="429183" y="558380"/>
                  </a:lnTo>
                  <a:lnTo>
                    <a:pt x="398157" y="580491"/>
                  </a:lnTo>
                  <a:lnTo>
                    <a:pt x="420281" y="611517"/>
                  </a:lnTo>
                  <a:lnTo>
                    <a:pt x="451307" y="589394"/>
                  </a:lnTo>
                  <a:close/>
                </a:path>
                <a:path w="1138554" h="1575434">
                  <a:moveTo>
                    <a:pt x="495541" y="651446"/>
                  </a:moveTo>
                  <a:lnTo>
                    <a:pt x="473417" y="620420"/>
                  </a:lnTo>
                  <a:lnTo>
                    <a:pt x="442404" y="642543"/>
                  </a:lnTo>
                  <a:lnTo>
                    <a:pt x="464527" y="673557"/>
                  </a:lnTo>
                  <a:lnTo>
                    <a:pt x="495541" y="651446"/>
                  </a:lnTo>
                  <a:close/>
                </a:path>
                <a:path w="1138554" h="1575434">
                  <a:moveTo>
                    <a:pt x="539788" y="713486"/>
                  </a:moveTo>
                  <a:lnTo>
                    <a:pt x="517664" y="682459"/>
                  </a:lnTo>
                  <a:lnTo>
                    <a:pt x="486638" y="704583"/>
                  </a:lnTo>
                  <a:lnTo>
                    <a:pt x="508762" y="735596"/>
                  </a:lnTo>
                  <a:lnTo>
                    <a:pt x="539788" y="713486"/>
                  </a:lnTo>
                  <a:close/>
                </a:path>
                <a:path w="1138554" h="1575434">
                  <a:moveTo>
                    <a:pt x="584022" y="775525"/>
                  </a:moveTo>
                  <a:lnTo>
                    <a:pt x="561898" y="744499"/>
                  </a:lnTo>
                  <a:lnTo>
                    <a:pt x="530885" y="766622"/>
                  </a:lnTo>
                  <a:lnTo>
                    <a:pt x="553008" y="797648"/>
                  </a:lnTo>
                  <a:lnTo>
                    <a:pt x="584022" y="775525"/>
                  </a:lnTo>
                  <a:close/>
                </a:path>
                <a:path w="1138554" h="1575434">
                  <a:moveTo>
                    <a:pt x="628269" y="837565"/>
                  </a:moveTo>
                  <a:lnTo>
                    <a:pt x="606145" y="806551"/>
                  </a:lnTo>
                  <a:lnTo>
                    <a:pt x="575119" y="828662"/>
                  </a:lnTo>
                  <a:lnTo>
                    <a:pt x="597242" y="859688"/>
                  </a:lnTo>
                  <a:lnTo>
                    <a:pt x="628269" y="837565"/>
                  </a:lnTo>
                  <a:close/>
                </a:path>
                <a:path w="1138554" h="1575434">
                  <a:moveTo>
                    <a:pt x="672503" y="899604"/>
                  </a:moveTo>
                  <a:lnTo>
                    <a:pt x="650379" y="868591"/>
                  </a:lnTo>
                  <a:lnTo>
                    <a:pt x="619366" y="890701"/>
                  </a:lnTo>
                  <a:lnTo>
                    <a:pt x="641489" y="921727"/>
                  </a:lnTo>
                  <a:lnTo>
                    <a:pt x="672503" y="899604"/>
                  </a:lnTo>
                  <a:close/>
                </a:path>
                <a:path w="1138554" h="1575434">
                  <a:moveTo>
                    <a:pt x="716749" y="961656"/>
                  </a:moveTo>
                  <a:lnTo>
                    <a:pt x="694626" y="930630"/>
                  </a:lnTo>
                  <a:lnTo>
                    <a:pt x="663600" y="952754"/>
                  </a:lnTo>
                  <a:lnTo>
                    <a:pt x="685723" y="983767"/>
                  </a:lnTo>
                  <a:lnTo>
                    <a:pt x="716749" y="961656"/>
                  </a:lnTo>
                  <a:close/>
                </a:path>
                <a:path w="1138554" h="1575434">
                  <a:moveTo>
                    <a:pt x="760984" y="1023696"/>
                  </a:moveTo>
                  <a:lnTo>
                    <a:pt x="738860" y="992670"/>
                  </a:lnTo>
                  <a:lnTo>
                    <a:pt x="707847" y="1014793"/>
                  </a:lnTo>
                  <a:lnTo>
                    <a:pt x="729957" y="1045819"/>
                  </a:lnTo>
                  <a:lnTo>
                    <a:pt x="760984" y="1023696"/>
                  </a:lnTo>
                  <a:close/>
                </a:path>
                <a:path w="1138554" h="1575434">
                  <a:moveTo>
                    <a:pt x="805230" y="1085735"/>
                  </a:moveTo>
                  <a:lnTo>
                    <a:pt x="783107" y="1054709"/>
                  </a:lnTo>
                  <a:lnTo>
                    <a:pt x="752081" y="1076833"/>
                  </a:lnTo>
                  <a:lnTo>
                    <a:pt x="774204" y="1107859"/>
                  </a:lnTo>
                  <a:lnTo>
                    <a:pt x="805230" y="1085735"/>
                  </a:lnTo>
                  <a:close/>
                </a:path>
                <a:path w="1138554" h="1575434">
                  <a:moveTo>
                    <a:pt x="849464" y="1147775"/>
                  </a:moveTo>
                  <a:lnTo>
                    <a:pt x="827341" y="1116761"/>
                  </a:lnTo>
                  <a:lnTo>
                    <a:pt x="796328" y="1138872"/>
                  </a:lnTo>
                  <a:lnTo>
                    <a:pt x="818438" y="1169898"/>
                  </a:lnTo>
                  <a:lnTo>
                    <a:pt x="849464" y="1147775"/>
                  </a:lnTo>
                  <a:close/>
                </a:path>
                <a:path w="1138554" h="1575434">
                  <a:moveTo>
                    <a:pt x="893711" y="1209814"/>
                  </a:moveTo>
                  <a:lnTo>
                    <a:pt x="871588" y="1178801"/>
                  </a:lnTo>
                  <a:lnTo>
                    <a:pt x="840562" y="1200924"/>
                  </a:lnTo>
                  <a:lnTo>
                    <a:pt x="862685" y="1231938"/>
                  </a:lnTo>
                  <a:lnTo>
                    <a:pt x="893711" y="1209814"/>
                  </a:lnTo>
                  <a:close/>
                </a:path>
                <a:path w="1138554" h="1575434">
                  <a:moveTo>
                    <a:pt x="937945" y="1271866"/>
                  </a:moveTo>
                  <a:lnTo>
                    <a:pt x="915822" y="1240840"/>
                  </a:lnTo>
                  <a:lnTo>
                    <a:pt x="884809" y="1262964"/>
                  </a:lnTo>
                  <a:lnTo>
                    <a:pt x="906919" y="1293977"/>
                  </a:lnTo>
                  <a:lnTo>
                    <a:pt x="937945" y="1271866"/>
                  </a:lnTo>
                  <a:close/>
                </a:path>
                <a:path w="1138554" h="1575434">
                  <a:moveTo>
                    <a:pt x="982192" y="1333906"/>
                  </a:moveTo>
                  <a:lnTo>
                    <a:pt x="960069" y="1302880"/>
                  </a:lnTo>
                  <a:lnTo>
                    <a:pt x="929043" y="1325003"/>
                  </a:lnTo>
                  <a:lnTo>
                    <a:pt x="951166" y="1356029"/>
                  </a:lnTo>
                  <a:lnTo>
                    <a:pt x="982192" y="1333906"/>
                  </a:lnTo>
                  <a:close/>
                </a:path>
                <a:path w="1138554" h="1575434">
                  <a:moveTo>
                    <a:pt x="1026426" y="1395945"/>
                  </a:moveTo>
                  <a:lnTo>
                    <a:pt x="1004303" y="1364919"/>
                  </a:lnTo>
                  <a:lnTo>
                    <a:pt x="973289" y="1387043"/>
                  </a:lnTo>
                  <a:lnTo>
                    <a:pt x="995400" y="1418069"/>
                  </a:lnTo>
                  <a:lnTo>
                    <a:pt x="1026426" y="1395945"/>
                  </a:lnTo>
                  <a:close/>
                </a:path>
                <a:path w="1138554" h="1575434">
                  <a:moveTo>
                    <a:pt x="1070673" y="1457985"/>
                  </a:moveTo>
                  <a:lnTo>
                    <a:pt x="1048550" y="1426972"/>
                  </a:lnTo>
                  <a:lnTo>
                    <a:pt x="1017524" y="1449082"/>
                  </a:lnTo>
                  <a:lnTo>
                    <a:pt x="1039647" y="1480108"/>
                  </a:lnTo>
                  <a:lnTo>
                    <a:pt x="1070673" y="1457985"/>
                  </a:lnTo>
                  <a:close/>
                </a:path>
                <a:path w="1138554" h="1575434">
                  <a:moveTo>
                    <a:pt x="1114907" y="1520024"/>
                  </a:moveTo>
                  <a:lnTo>
                    <a:pt x="1092784" y="1489011"/>
                  </a:lnTo>
                  <a:lnTo>
                    <a:pt x="1061770" y="1511134"/>
                  </a:lnTo>
                  <a:lnTo>
                    <a:pt x="1083881" y="1542148"/>
                  </a:lnTo>
                  <a:lnTo>
                    <a:pt x="1114907" y="1520024"/>
                  </a:lnTo>
                  <a:close/>
                </a:path>
                <a:path w="1138554" h="1575434">
                  <a:moveTo>
                    <a:pt x="1138453" y="1553057"/>
                  </a:moveTo>
                  <a:lnTo>
                    <a:pt x="1137031" y="1551051"/>
                  </a:lnTo>
                  <a:lnTo>
                    <a:pt x="1106004" y="1573174"/>
                  </a:lnTo>
                  <a:lnTo>
                    <a:pt x="1107440" y="1575168"/>
                  </a:lnTo>
                  <a:lnTo>
                    <a:pt x="1138453" y="1553057"/>
                  </a:lnTo>
                  <a:close/>
                </a:path>
              </a:pathLst>
            </a:custGeom>
            <a:solidFill>
              <a:srgbClr val="000000"/>
            </a:solidFill>
          </p:spPr>
          <p:txBody>
            <a:bodyPr wrap="square" lIns="0" tIns="0" rIns="0" bIns="0" rtlCol="0"/>
            <a:lstStyle/>
            <a:p>
              <a:endParaRPr sz="1200"/>
            </a:p>
          </p:txBody>
        </p:sp>
      </p:grpSp>
      <p:pic>
        <p:nvPicPr>
          <p:cNvPr id="7" name="object 7"/>
          <p:cNvPicPr/>
          <p:nvPr/>
        </p:nvPicPr>
        <p:blipFill>
          <a:blip r:embed="rId4" cstate="print"/>
          <a:stretch>
            <a:fillRect/>
          </a:stretch>
        </p:blipFill>
        <p:spPr>
          <a:xfrm>
            <a:off x="5017016" y="1800809"/>
            <a:ext cx="730151" cy="730151"/>
          </a:xfrm>
          <a:prstGeom prst="rect">
            <a:avLst/>
          </a:prstGeom>
        </p:spPr>
      </p:pic>
      <p:pic>
        <p:nvPicPr>
          <p:cNvPr id="8" name="object 8"/>
          <p:cNvPicPr/>
          <p:nvPr/>
        </p:nvPicPr>
        <p:blipFill>
          <a:blip r:embed="rId5" cstate="print"/>
          <a:stretch>
            <a:fillRect/>
          </a:stretch>
        </p:blipFill>
        <p:spPr>
          <a:xfrm>
            <a:off x="6861457" y="4567735"/>
            <a:ext cx="730151" cy="730151"/>
          </a:xfrm>
          <a:prstGeom prst="rect">
            <a:avLst/>
          </a:prstGeom>
        </p:spPr>
      </p:pic>
      <p:pic>
        <p:nvPicPr>
          <p:cNvPr id="9" name="object 9"/>
          <p:cNvPicPr/>
          <p:nvPr/>
        </p:nvPicPr>
        <p:blipFill>
          <a:blip r:embed="rId3" cstate="print"/>
          <a:stretch>
            <a:fillRect/>
          </a:stretch>
        </p:blipFill>
        <p:spPr>
          <a:xfrm>
            <a:off x="8758185" y="1841671"/>
            <a:ext cx="730151" cy="730151"/>
          </a:xfrm>
          <a:prstGeom prst="rect">
            <a:avLst/>
          </a:prstGeom>
        </p:spPr>
      </p:pic>
      <p:pic>
        <p:nvPicPr>
          <p:cNvPr id="10" name="object 10"/>
          <p:cNvPicPr/>
          <p:nvPr/>
        </p:nvPicPr>
        <p:blipFill>
          <a:blip r:embed="rId6" cstate="print"/>
          <a:stretch>
            <a:fillRect/>
          </a:stretch>
        </p:blipFill>
        <p:spPr>
          <a:xfrm>
            <a:off x="10488909" y="4519849"/>
            <a:ext cx="730151" cy="730151"/>
          </a:xfrm>
          <a:prstGeom prst="rect">
            <a:avLst/>
          </a:prstGeom>
        </p:spPr>
      </p:pic>
      <p:sp>
        <p:nvSpPr>
          <p:cNvPr id="11" name="object 11"/>
          <p:cNvSpPr txBox="1"/>
          <p:nvPr/>
        </p:nvSpPr>
        <p:spPr>
          <a:xfrm>
            <a:off x="1729157" y="1968609"/>
            <a:ext cx="137160" cy="394552"/>
          </a:xfrm>
          <a:prstGeom prst="rect">
            <a:avLst/>
          </a:prstGeom>
        </p:spPr>
        <p:txBody>
          <a:bodyPr vert="horz" wrap="square" lIns="0" tIns="9736" rIns="0" bIns="0" rtlCol="0">
            <a:spAutoFit/>
          </a:bodyPr>
          <a:lstStyle/>
          <a:p>
            <a:pPr marL="8467">
              <a:spcBef>
                <a:spcPts val="76"/>
              </a:spcBef>
            </a:pPr>
            <a:r>
              <a:rPr sz="2500" spc="-767" dirty="0">
                <a:solidFill>
                  <a:srgbClr val="FFFFFF"/>
                </a:solidFill>
                <a:latin typeface="Arial Black"/>
                <a:cs typeface="Arial Black"/>
              </a:rPr>
              <a:t>1</a:t>
            </a:r>
            <a:endParaRPr sz="2500">
              <a:latin typeface="Arial Black"/>
              <a:cs typeface="Arial Black"/>
            </a:endParaRPr>
          </a:p>
        </p:txBody>
      </p:sp>
      <p:sp>
        <p:nvSpPr>
          <p:cNvPr id="12" name="object 12"/>
          <p:cNvSpPr txBox="1"/>
          <p:nvPr/>
        </p:nvSpPr>
        <p:spPr>
          <a:xfrm>
            <a:off x="3013467" y="4745668"/>
            <a:ext cx="950690" cy="1342632"/>
          </a:xfrm>
          <a:prstGeom prst="rect">
            <a:avLst/>
          </a:prstGeom>
        </p:spPr>
        <p:txBody>
          <a:bodyPr vert="horz" wrap="square" lIns="0" tIns="9736" rIns="0" bIns="0" rtlCol="0">
            <a:spAutoFit/>
          </a:bodyPr>
          <a:lstStyle/>
          <a:p>
            <a:pPr marR="15664" algn="ctr">
              <a:spcBef>
                <a:spcPts val="76"/>
              </a:spcBef>
            </a:pPr>
            <a:r>
              <a:rPr sz="2500" spc="-267" dirty="0">
                <a:solidFill>
                  <a:srgbClr val="FFFFFF"/>
                </a:solidFill>
                <a:latin typeface="Arial Black"/>
                <a:cs typeface="Arial Black"/>
              </a:rPr>
              <a:t>2</a:t>
            </a:r>
            <a:endParaRPr sz="2500" dirty="0">
              <a:latin typeface="Arial Black"/>
              <a:cs typeface="Arial Black"/>
            </a:endParaRPr>
          </a:p>
          <a:p>
            <a:pPr marL="8467" marR="3387" indent="-40219" algn="ctr">
              <a:lnSpc>
                <a:spcPct val="117100"/>
              </a:lnSpc>
              <a:spcBef>
                <a:spcPts val="2893"/>
              </a:spcBef>
            </a:pPr>
            <a:r>
              <a:rPr sz="1600" spc="-13" dirty="0">
                <a:latin typeface="Times New Roman" panose="02020603050405020304" pitchFamily="18" charset="0"/>
                <a:cs typeface="Times New Roman" panose="02020603050405020304" pitchFamily="18" charset="0"/>
              </a:rPr>
              <a:t>DATA </a:t>
            </a:r>
            <a:r>
              <a:rPr sz="1600" spc="-136" dirty="0">
                <a:latin typeface="Times New Roman" panose="02020603050405020304" pitchFamily="18" charset="0"/>
                <a:cs typeface="Times New Roman" panose="02020603050405020304" pitchFamily="18" charset="0"/>
              </a:rPr>
              <a:t>CLEANING</a:t>
            </a:r>
            <a:endParaRPr sz="1600" dirty="0">
              <a:latin typeface="Times New Roman" panose="02020603050405020304" pitchFamily="18" charset="0"/>
              <a:cs typeface="Times New Roman" panose="02020603050405020304" pitchFamily="18" charset="0"/>
            </a:endParaRPr>
          </a:p>
        </p:txBody>
      </p:sp>
      <p:sp>
        <p:nvSpPr>
          <p:cNvPr id="13" name="object 13"/>
          <p:cNvSpPr txBox="1"/>
          <p:nvPr/>
        </p:nvSpPr>
        <p:spPr>
          <a:xfrm>
            <a:off x="4125268" y="1906536"/>
            <a:ext cx="2513646" cy="1556408"/>
          </a:xfrm>
          <a:prstGeom prst="rect">
            <a:avLst/>
          </a:prstGeom>
        </p:spPr>
        <p:txBody>
          <a:bodyPr vert="horz" wrap="square" lIns="0" tIns="9736" rIns="0" bIns="0" rtlCol="0">
            <a:spAutoFit/>
          </a:bodyPr>
          <a:lstStyle/>
          <a:p>
            <a:pPr algn="ctr">
              <a:spcBef>
                <a:spcPts val="76"/>
              </a:spcBef>
            </a:pPr>
            <a:r>
              <a:rPr sz="2500" spc="-33" dirty="0">
                <a:solidFill>
                  <a:srgbClr val="FFFFFF"/>
                </a:solidFill>
                <a:latin typeface="Arial Black"/>
                <a:cs typeface="Arial Black"/>
              </a:rPr>
              <a:t>3</a:t>
            </a:r>
            <a:endParaRPr sz="2500" dirty="0">
              <a:latin typeface="Arial Black"/>
              <a:cs typeface="Arial Black"/>
            </a:endParaRPr>
          </a:p>
          <a:p>
            <a:pPr marL="8467" marR="3387" algn="ctr">
              <a:spcBef>
                <a:spcPts val="3017"/>
              </a:spcBef>
            </a:pPr>
            <a:r>
              <a:rPr sz="1600" spc="-157" dirty="0">
                <a:latin typeface="Times New Roman" panose="02020603050405020304" pitchFamily="18" charset="0"/>
                <a:cs typeface="Times New Roman" panose="02020603050405020304" pitchFamily="18" charset="0"/>
              </a:rPr>
              <a:t>EXPLORATORY</a:t>
            </a:r>
            <a:r>
              <a:rPr sz="1600" spc="-140" dirty="0">
                <a:latin typeface="Times New Roman" panose="02020603050405020304" pitchFamily="18" charset="0"/>
                <a:cs typeface="Times New Roman" panose="02020603050405020304" pitchFamily="18" charset="0"/>
              </a:rPr>
              <a:t> </a:t>
            </a:r>
            <a:r>
              <a:rPr lang="en-US" sz="1600" spc="-140" dirty="0">
                <a:latin typeface="Times New Roman" panose="02020603050405020304" pitchFamily="18" charset="0"/>
                <a:cs typeface="Times New Roman" panose="02020603050405020304" pitchFamily="18" charset="0"/>
              </a:rPr>
              <a:t> </a:t>
            </a:r>
            <a:r>
              <a:rPr sz="1600" spc="-67" dirty="0">
                <a:latin typeface="Times New Roman" panose="02020603050405020304" pitchFamily="18" charset="0"/>
                <a:cs typeface="Times New Roman" panose="02020603050405020304" pitchFamily="18" charset="0"/>
              </a:rPr>
              <a:t>DATA </a:t>
            </a:r>
            <a:r>
              <a:rPr sz="1600" spc="-57" dirty="0">
                <a:latin typeface="Times New Roman" panose="02020603050405020304" pitchFamily="18" charset="0"/>
                <a:cs typeface="Times New Roman" panose="02020603050405020304" pitchFamily="18" charset="0"/>
              </a:rPr>
              <a:t>ANALYSIS</a:t>
            </a:r>
            <a:endParaRPr sz="1600" dirty="0">
              <a:latin typeface="Times New Roman" panose="02020603050405020304" pitchFamily="18" charset="0"/>
              <a:cs typeface="Times New Roman" panose="02020603050405020304" pitchFamily="18" charset="0"/>
            </a:endParaRPr>
          </a:p>
          <a:p>
            <a:pPr algn="ctr">
              <a:spcBef>
                <a:spcPts val="303"/>
              </a:spcBef>
            </a:pPr>
            <a:r>
              <a:rPr sz="1600" spc="-7" dirty="0">
                <a:latin typeface="Times New Roman" panose="02020603050405020304" pitchFamily="18" charset="0"/>
                <a:cs typeface="Times New Roman" panose="02020603050405020304" pitchFamily="18" charset="0"/>
              </a:rPr>
              <a:t>(EDA)</a:t>
            </a:r>
            <a:endParaRPr sz="16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7110088" y="4709719"/>
            <a:ext cx="232833" cy="394552"/>
          </a:xfrm>
          <a:prstGeom prst="rect">
            <a:avLst/>
          </a:prstGeom>
        </p:spPr>
        <p:txBody>
          <a:bodyPr vert="horz" wrap="square" lIns="0" tIns="9736" rIns="0" bIns="0" rtlCol="0">
            <a:spAutoFit/>
          </a:bodyPr>
          <a:lstStyle/>
          <a:p>
            <a:pPr marL="8467">
              <a:spcBef>
                <a:spcPts val="76"/>
              </a:spcBef>
            </a:pPr>
            <a:r>
              <a:rPr sz="2500" spc="-33" dirty="0">
                <a:solidFill>
                  <a:srgbClr val="FFFFFF"/>
                </a:solidFill>
                <a:latin typeface="Arial Black"/>
                <a:cs typeface="Arial Black"/>
              </a:rPr>
              <a:t>4</a:t>
            </a:r>
            <a:endParaRPr sz="2500">
              <a:latin typeface="Arial Black"/>
              <a:cs typeface="Arial Black"/>
            </a:endParaRPr>
          </a:p>
        </p:txBody>
      </p:sp>
      <p:sp>
        <p:nvSpPr>
          <p:cNvPr id="15" name="object 15"/>
          <p:cNvSpPr txBox="1"/>
          <p:nvPr/>
        </p:nvSpPr>
        <p:spPr>
          <a:xfrm>
            <a:off x="9013100" y="1968609"/>
            <a:ext cx="224367" cy="394552"/>
          </a:xfrm>
          <a:prstGeom prst="rect">
            <a:avLst/>
          </a:prstGeom>
        </p:spPr>
        <p:txBody>
          <a:bodyPr vert="horz" wrap="square" lIns="0" tIns="9736" rIns="0" bIns="0" rtlCol="0">
            <a:spAutoFit/>
          </a:bodyPr>
          <a:lstStyle/>
          <a:p>
            <a:pPr marL="8467">
              <a:spcBef>
                <a:spcPts val="76"/>
              </a:spcBef>
            </a:pPr>
            <a:r>
              <a:rPr sz="2500" spc="-33" dirty="0">
                <a:solidFill>
                  <a:srgbClr val="FFFFFF"/>
                </a:solidFill>
                <a:latin typeface="Arial Black"/>
                <a:cs typeface="Arial Black"/>
              </a:rPr>
              <a:t>5</a:t>
            </a:r>
            <a:endParaRPr sz="2500" dirty="0">
              <a:latin typeface="Arial Black"/>
              <a:cs typeface="Arial Black"/>
            </a:endParaRPr>
          </a:p>
        </p:txBody>
      </p:sp>
      <p:sp>
        <p:nvSpPr>
          <p:cNvPr id="16" name="object 16"/>
          <p:cNvSpPr txBox="1"/>
          <p:nvPr/>
        </p:nvSpPr>
        <p:spPr>
          <a:xfrm>
            <a:off x="413535" y="2661152"/>
            <a:ext cx="2905564" cy="641779"/>
          </a:xfrm>
          <a:prstGeom prst="rect">
            <a:avLst/>
          </a:prstGeom>
        </p:spPr>
        <p:txBody>
          <a:bodyPr vert="horz" wrap="square" lIns="0" tIns="7620" rIns="0" bIns="0" rtlCol="0">
            <a:spAutoFit/>
          </a:bodyPr>
          <a:lstStyle/>
          <a:p>
            <a:pPr marL="316246" marR="3387" indent="-308202" algn="ctr">
              <a:lnSpc>
                <a:spcPct val="117100"/>
              </a:lnSpc>
              <a:spcBef>
                <a:spcPts val="60"/>
              </a:spcBef>
            </a:pPr>
            <a:r>
              <a:rPr lang="en-IN" spc="-47" dirty="0">
                <a:latin typeface="Times New Roman" panose="02020603050405020304" pitchFamily="18" charset="0"/>
                <a:cs typeface="Times New Roman" panose="02020603050405020304" pitchFamily="18" charset="0"/>
              </a:rPr>
              <a:t>DATA</a:t>
            </a:r>
            <a:r>
              <a:rPr lang="en-IN" spc="-10" dirty="0">
                <a:latin typeface="Times New Roman" panose="02020603050405020304" pitchFamily="18" charset="0"/>
                <a:cs typeface="Times New Roman" panose="02020603050405020304" pitchFamily="18" charset="0"/>
              </a:rPr>
              <a:t> </a:t>
            </a:r>
            <a:r>
              <a:rPr lang="en-IN" spc="-147" dirty="0">
                <a:latin typeface="Times New Roman" panose="02020603050405020304" pitchFamily="18" charset="0"/>
                <a:cs typeface="Times New Roman" panose="02020603050405020304" pitchFamily="18" charset="0"/>
              </a:rPr>
              <a:t>COLLECTION</a:t>
            </a:r>
            <a:r>
              <a:rPr lang="en-IN" spc="-177" dirty="0">
                <a:latin typeface="Times New Roman" panose="02020603050405020304" pitchFamily="18" charset="0"/>
                <a:cs typeface="Times New Roman" panose="02020603050405020304" pitchFamily="18" charset="0"/>
              </a:rPr>
              <a:t>  </a:t>
            </a:r>
          </a:p>
          <a:p>
            <a:pPr marL="316246" marR="3387" indent="-308202" algn="ctr">
              <a:lnSpc>
                <a:spcPct val="117100"/>
              </a:lnSpc>
              <a:spcBef>
                <a:spcPts val="60"/>
              </a:spcBef>
            </a:pPr>
            <a:r>
              <a:rPr lang="en-IN" spc="-43" dirty="0">
                <a:latin typeface="Times New Roman" panose="02020603050405020304" pitchFamily="18" charset="0"/>
                <a:cs typeface="Times New Roman" panose="02020603050405020304" pitchFamily="18" charset="0"/>
              </a:rPr>
              <a:t>AND </a:t>
            </a:r>
            <a:r>
              <a:rPr lang="en-IN" spc="-87" dirty="0">
                <a:latin typeface="Times New Roman" panose="02020603050405020304" pitchFamily="18" charset="0"/>
                <a:cs typeface="Times New Roman" panose="02020603050405020304" pitchFamily="18" charset="0"/>
              </a:rPr>
              <a:t>UNDERSTANDING</a:t>
            </a:r>
            <a:endParaRPr lang="en-IN"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6461142" y="5495894"/>
            <a:ext cx="1567180" cy="583878"/>
          </a:xfrm>
          <a:prstGeom prst="rect">
            <a:avLst/>
          </a:prstGeom>
        </p:spPr>
        <p:txBody>
          <a:bodyPr vert="horz" wrap="square" lIns="0" tIns="7620" rIns="0" bIns="0" rtlCol="0">
            <a:spAutoFit/>
          </a:bodyPr>
          <a:lstStyle/>
          <a:p>
            <a:pPr marL="8467" marR="3387" indent="511412">
              <a:lnSpc>
                <a:spcPct val="117100"/>
              </a:lnSpc>
              <a:spcBef>
                <a:spcPts val="60"/>
              </a:spcBef>
            </a:pPr>
            <a:r>
              <a:rPr sz="1600" spc="-13" dirty="0">
                <a:latin typeface="Times New Roman" panose="02020603050405020304" pitchFamily="18" charset="0"/>
                <a:cs typeface="Times New Roman" panose="02020603050405020304" pitchFamily="18" charset="0"/>
              </a:rPr>
              <a:t>DATA </a:t>
            </a:r>
            <a:r>
              <a:rPr sz="1600" spc="-147" dirty="0">
                <a:latin typeface="Times New Roman" panose="02020603050405020304" pitchFamily="18" charset="0"/>
                <a:cs typeface="Times New Roman" panose="02020603050405020304" pitchFamily="18" charset="0"/>
              </a:rPr>
              <a:t>PREPROCESSING</a:t>
            </a:r>
            <a:endParaRPr sz="16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8544153" y="2660727"/>
            <a:ext cx="1842092" cy="655821"/>
          </a:xfrm>
          <a:prstGeom prst="rect">
            <a:avLst/>
          </a:prstGeom>
        </p:spPr>
        <p:txBody>
          <a:bodyPr vert="horz" wrap="square" lIns="0" tIns="7620" rIns="0" bIns="0" rtlCol="0">
            <a:spAutoFit/>
          </a:bodyPr>
          <a:lstStyle/>
          <a:p>
            <a:pPr marL="8467" marR="3387" indent="256976">
              <a:lnSpc>
                <a:spcPct val="117100"/>
              </a:lnSpc>
              <a:spcBef>
                <a:spcPts val="60"/>
              </a:spcBef>
            </a:pPr>
            <a:r>
              <a:rPr spc="-13" dirty="0">
                <a:latin typeface="Times New Roman" panose="02020603050405020304" pitchFamily="18" charset="0"/>
                <a:cs typeface="Times New Roman" panose="02020603050405020304" pitchFamily="18" charset="0"/>
              </a:rPr>
              <a:t>DATA </a:t>
            </a:r>
            <a:r>
              <a:rPr spc="-147" dirty="0">
                <a:latin typeface="Times New Roman" panose="02020603050405020304" pitchFamily="18" charset="0"/>
                <a:cs typeface="Times New Roman" panose="02020603050405020304" pitchFamily="18" charset="0"/>
              </a:rPr>
              <a:t>MODELLING</a:t>
            </a:r>
            <a:endParaRPr dirty="0">
              <a:latin typeface="Times New Roman" panose="02020603050405020304" pitchFamily="18" charset="0"/>
              <a:cs typeface="Times New Roman" panose="02020603050405020304" pitchFamily="18" charset="0"/>
            </a:endParaRPr>
          </a:p>
        </p:txBody>
      </p:sp>
      <p:sp>
        <p:nvSpPr>
          <p:cNvPr id="19" name="object 19"/>
          <p:cNvSpPr txBox="1"/>
          <p:nvPr/>
        </p:nvSpPr>
        <p:spPr>
          <a:xfrm>
            <a:off x="10743948" y="4661832"/>
            <a:ext cx="220133" cy="394552"/>
          </a:xfrm>
          <a:prstGeom prst="rect">
            <a:avLst/>
          </a:prstGeom>
        </p:spPr>
        <p:txBody>
          <a:bodyPr vert="horz" wrap="square" lIns="0" tIns="9736" rIns="0" bIns="0" rtlCol="0">
            <a:spAutoFit/>
          </a:bodyPr>
          <a:lstStyle/>
          <a:p>
            <a:pPr marL="8467">
              <a:spcBef>
                <a:spcPts val="76"/>
              </a:spcBef>
            </a:pPr>
            <a:r>
              <a:rPr sz="2500" spc="-33" dirty="0">
                <a:solidFill>
                  <a:srgbClr val="FFFFFF"/>
                </a:solidFill>
                <a:latin typeface="Arial Black"/>
                <a:cs typeface="Arial Black"/>
              </a:rPr>
              <a:t>6</a:t>
            </a:r>
            <a:endParaRPr sz="2500">
              <a:latin typeface="Arial Black"/>
              <a:cs typeface="Arial Black"/>
            </a:endParaRPr>
          </a:p>
        </p:txBody>
      </p:sp>
      <p:sp>
        <p:nvSpPr>
          <p:cNvPr id="20" name="object 20"/>
          <p:cNvSpPr txBox="1"/>
          <p:nvPr/>
        </p:nvSpPr>
        <p:spPr>
          <a:xfrm>
            <a:off x="10044972" y="5495894"/>
            <a:ext cx="1679363" cy="583878"/>
          </a:xfrm>
          <a:prstGeom prst="rect">
            <a:avLst/>
          </a:prstGeom>
        </p:spPr>
        <p:txBody>
          <a:bodyPr vert="horz" wrap="square" lIns="0" tIns="7620" rIns="0" bIns="0" rtlCol="0">
            <a:spAutoFit/>
          </a:bodyPr>
          <a:lstStyle/>
          <a:p>
            <a:pPr marL="8467" marR="3387" indent="566448">
              <a:lnSpc>
                <a:spcPct val="117100"/>
              </a:lnSpc>
              <a:spcBef>
                <a:spcPts val="60"/>
              </a:spcBef>
            </a:pPr>
            <a:r>
              <a:rPr sz="1600" spc="-23" dirty="0">
                <a:latin typeface="Times New Roman" panose="02020603050405020304" pitchFamily="18" charset="0"/>
                <a:cs typeface="Times New Roman" panose="02020603050405020304" pitchFamily="18" charset="0"/>
              </a:rPr>
              <a:t>FINAL </a:t>
            </a:r>
            <a:r>
              <a:rPr sz="1600" spc="-143" dirty="0">
                <a:latin typeface="Times New Roman" panose="02020603050405020304" pitchFamily="18" charset="0"/>
                <a:cs typeface="Times New Roman" panose="02020603050405020304" pitchFamily="18" charset="0"/>
              </a:rPr>
              <a:t>IMPLEMENTATION</a:t>
            </a:r>
            <a:endParaRPr sz="1600" dirty="0">
              <a:latin typeface="Times New Roman" panose="02020603050405020304" pitchFamily="18" charset="0"/>
              <a:cs typeface="Times New Roman" panose="02020603050405020304" pitchFamily="18" charset="0"/>
            </a:endParaRPr>
          </a:p>
        </p:txBody>
      </p:sp>
      <p:sp>
        <p:nvSpPr>
          <p:cNvPr id="21" name="object 21"/>
          <p:cNvSpPr/>
          <p:nvPr/>
        </p:nvSpPr>
        <p:spPr>
          <a:xfrm>
            <a:off x="3930133" y="3546348"/>
            <a:ext cx="831200" cy="1115916"/>
          </a:xfrm>
          <a:custGeom>
            <a:avLst/>
            <a:gdLst/>
            <a:ahLst/>
            <a:cxnLst/>
            <a:rect l="l" t="t" r="r" b="b"/>
            <a:pathLst>
              <a:path w="1215390" h="1563370">
                <a:moveTo>
                  <a:pt x="53428" y="1532839"/>
                </a:moveTo>
                <a:lnTo>
                  <a:pt x="23241" y="1509598"/>
                </a:lnTo>
                <a:lnTo>
                  <a:pt x="0" y="1539786"/>
                </a:lnTo>
                <a:lnTo>
                  <a:pt x="30200" y="1563027"/>
                </a:lnTo>
                <a:lnTo>
                  <a:pt x="53428" y="1532839"/>
                </a:lnTo>
                <a:close/>
              </a:path>
              <a:path w="1215390" h="1563370">
                <a:moveTo>
                  <a:pt x="99910" y="1472450"/>
                </a:moveTo>
                <a:lnTo>
                  <a:pt x="69723" y="1449209"/>
                </a:lnTo>
                <a:lnTo>
                  <a:pt x="46482" y="1479397"/>
                </a:lnTo>
                <a:lnTo>
                  <a:pt x="76669" y="1502638"/>
                </a:lnTo>
                <a:lnTo>
                  <a:pt x="99910" y="1472450"/>
                </a:lnTo>
                <a:close/>
              </a:path>
              <a:path w="1215390" h="1563370">
                <a:moveTo>
                  <a:pt x="146392" y="1412062"/>
                </a:moveTo>
                <a:lnTo>
                  <a:pt x="116205" y="1388821"/>
                </a:lnTo>
                <a:lnTo>
                  <a:pt x="92964" y="1419021"/>
                </a:lnTo>
                <a:lnTo>
                  <a:pt x="123151" y="1442262"/>
                </a:lnTo>
                <a:lnTo>
                  <a:pt x="146392" y="1412062"/>
                </a:lnTo>
                <a:close/>
              </a:path>
              <a:path w="1215390" h="1563370">
                <a:moveTo>
                  <a:pt x="192874" y="1351686"/>
                </a:moveTo>
                <a:lnTo>
                  <a:pt x="162674" y="1328445"/>
                </a:lnTo>
                <a:lnTo>
                  <a:pt x="139433" y="1358633"/>
                </a:lnTo>
                <a:lnTo>
                  <a:pt x="169633" y="1381874"/>
                </a:lnTo>
                <a:lnTo>
                  <a:pt x="192874" y="1351686"/>
                </a:lnTo>
                <a:close/>
              </a:path>
              <a:path w="1215390" h="1563370">
                <a:moveTo>
                  <a:pt x="239344" y="1291297"/>
                </a:moveTo>
                <a:lnTo>
                  <a:pt x="209156" y="1268056"/>
                </a:lnTo>
                <a:lnTo>
                  <a:pt x="185915" y="1298257"/>
                </a:lnTo>
                <a:lnTo>
                  <a:pt x="216103" y="1321485"/>
                </a:lnTo>
                <a:lnTo>
                  <a:pt x="239344" y="1291297"/>
                </a:lnTo>
                <a:close/>
              </a:path>
              <a:path w="1215390" h="1563370">
                <a:moveTo>
                  <a:pt x="285826" y="1230909"/>
                </a:moveTo>
                <a:lnTo>
                  <a:pt x="255638" y="1207681"/>
                </a:lnTo>
                <a:lnTo>
                  <a:pt x="232397" y="1237869"/>
                </a:lnTo>
                <a:lnTo>
                  <a:pt x="262585" y="1261110"/>
                </a:lnTo>
                <a:lnTo>
                  <a:pt x="285826" y="1230909"/>
                </a:lnTo>
                <a:close/>
              </a:path>
              <a:path w="1215390" h="1563370">
                <a:moveTo>
                  <a:pt x="332308" y="1170533"/>
                </a:moveTo>
                <a:lnTo>
                  <a:pt x="302107" y="1147292"/>
                </a:lnTo>
                <a:lnTo>
                  <a:pt x="278866" y="1177480"/>
                </a:lnTo>
                <a:lnTo>
                  <a:pt x="309067" y="1200721"/>
                </a:lnTo>
                <a:lnTo>
                  <a:pt x="332308" y="1170533"/>
                </a:lnTo>
                <a:close/>
              </a:path>
              <a:path w="1215390" h="1563370">
                <a:moveTo>
                  <a:pt x="378777" y="1110145"/>
                </a:moveTo>
                <a:lnTo>
                  <a:pt x="348589" y="1086904"/>
                </a:lnTo>
                <a:lnTo>
                  <a:pt x="325348" y="1117104"/>
                </a:lnTo>
                <a:lnTo>
                  <a:pt x="355549" y="1140345"/>
                </a:lnTo>
                <a:lnTo>
                  <a:pt x="378777" y="1110145"/>
                </a:lnTo>
                <a:close/>
              </a:path>
              <a:path w="1215390" h="1563370">
                <a:moveTo>
                  <a:pt x="425259" y="1049769"/>
                </a:moveTo>
                <a:lnTo>
                  <a:pt x="395071" y="1026528"/>
                </a:lnTo>
                <a:lnTo>
                  <a:pt x="371830" y="1056716"/>
                </a:lnTo>
                <a:lnTo>
                  <a:pt x="402018" y="1079957"/>
                </a:lnTo>
                <a:lnTo>
                  <a:pt x="425259" y="1049769"/>
                </a:lnTo>
                <a:close/>
              </a:path>
              <a:path w="1215390" h="1563370">
                <a:moveTo>
                  <a:pt x="471741" y="989380"/>
                </a:moveTo>
                <a:lnTo>
                  <a:pt x="441540" y="966139"/>
                </a:lnTo>
                <a:lnTo>
                  <a:pt x="418312" y="996327"/>
                </a:lnTo>
                <a:lnTo>
                  <a:pt x="448500" y="1019568"/>
                </a:lnTo>
                <a:lnTo>
                  <a:pt x="471741" y="989380"/>
                </a:lnTo>
                <a:close/>
              </a:path>
              <a:path w="1215390" h="1563370">
                <a:moveTo>
                  <a:pt x="518223" y="928992"/>
                </a:moveTo>
                <a:lnTo>
                  <a:pt x="488022" y="905751"/>
                </a:lnTo>
                <a:lnTo>
                  <a:pt x="464781" y="935951"/>
                </a:lnTo>
                <a:lnTo>
                  <a:pt x="494982" y="959192"/>
                </a:lnTo>
                <a:lnTo>
                  <a:pt x="518223" y="928992"/>
                </a:lnTo>
                <a:close/>
              </a:path>
              <a:path w="1215390" h="1563370">
                <a:moveTo>
                  <a:pt x="564692" y="868616"/>
                </a:moveTo>
                <a:lnTo>
                  <a:pt x="534504" y="845375"/>
                </a:lnTo>
                <a:lnTo>
                  <a:pt x="511263" y="875563"/>
                </a:lnTo>
                <a:lnTo>
                  <a:pt x="541451" y="898804"/>
                </a:lnTo>
                <a:lnTo>
                  <a:pt x="564692" y="868616"/>
                </a:lnTo>
                <a:close/>
              </a:path>
              <a:path w="1215390" h="1563370">
                <a:moveTo>
                  <a:pt x="611174" y="808228"/>
                </a:moveTo>
                <a:lnTo>
                  <a:pt x="580986" y="784987"/>
                </a:lnTo>
                <a:lnTo>
                  <a:pt x="557745" y="815187"/>
                </a:lnTo>
                <a:lnTo>
                  <a:pt x="587933" y="838415"/>
                </a:lnTo>
                <a:lnTo>
                  <a:pt x="611174" y="808228"/>
                </a:lnTo>
                <a:close/>
              </a:path>
              <a:path w="1215390" h="1563370">
                <a:moveTo>
                  <a:pt x="657656" y="747839"/>
                </a:moveTo>
                <a:lnTo>
                  <a:pt x="627456" y="724611"/>
                </a:lnTo>
                <a:lnTo>
                  <a:pt x="604215" y="754799"/>
                </a:lnTo>
                <a:lnTo>
                  <a:pt x="634415" y="778040"/>
                </a:lnTo>
                <a:lnTo>
                  <a:pt x="657656" y="747839"/>
                </a:lnTo>
                <a:close/>
              </a:path>
              <a:path w="1215390" h="1563370">
                <a:moveTo>
                  <a:pt x="704126" y="687463"/>
                </a:moveTo>
                <a:lnTo>
                  <a:pt x="673938" y="664222"/>
                </a:lnTo>
                <a:lnTo>
                  <a:pt x="650697" y="694410"/>
                </a:lnTo>
                <a:lnTo>
                  <a:pt x="680897" y="717651"/>
                </a:lnTo>
                <a:lnTo>
                  <a:pt x="704126" y="687463"/>
                </a:lnTo>
                <a:close/>
              </a:path>
              <a:path w="1215390" h="1563370">
                <a:moveTo>
                  <a:pt x="750608" y="627075"/>
                </a:moveTo>
                <a:lnTo>
                  <a:pt x="720420" y="603834"/>
                </a:lnTo>
                <a:lnTo>
                  <a:pt x="697179" y="634034"/>
                </a:lnTo>
                <a:lnTo>
                  <a:pt x="727367" y="657263"/>
                </a:lnTo>
                <a:lnTo>
                  <a:pt x="750608" y="627075"/>
                </a:lnTo>
                <a:close/>
              </a:path>
              <a:path w="1215390" h="1563370">
                <a:moveTo>
                  <a:pt x="797090" y="566699"/>
                </a:moveTo>
                <a:lnTo>
                  <a:pt x="766889" y="543458"/>
                </a:lnTo>
                <a:lnTo>
                  <a:pt x="743661" y="573646"/>
                </a:lnTo>
                <a:lnTo>
                  <a:pt x="773849" y="596887"/>
                </a:lnTo>
                <a:lnTo>
                  <a:pt x="797090" y="566699"/>
                </a:lnTo>
                <a:close/>
              </a:path>
              <a:path w="1215390" h="1563370">
                <a:moveTo>
                  <a:pt x="843572" y="506310"/>
                </a:moveTo>
                <a:lnTo>
                  <a:pt x="813371" y="483069"/>
                </a:lnTo>
                <a:lnTo>
                  <a:pt x="790130" y="513257"/>
                </a:lnTo>
                <a:lnTo>
                  <a:pt x="820331" y="536498"/>
                </a:lnTo>
                <a:lnTo>
                  <a:pt x="843572" y="506310"/>
                </a:lnTo>
                <a:close/>
              </a:path>
              <a:path w="1215390" h="1563370">
                <a:moveTo>
                  <a:pt x="890041" y="445922"/>
                </a:moveTo>
                <a:lnTo>
                  <a:pt x="859853" y="422681"/>
                </a:lnTo>
                <a:lnTo>
                  <a:pt x="836612" y="452882"/>
                </a:lnTo>
                <a:lnTo>
                  <a:pt x="866800" y="476123"/>
                </a:lnTo>
                <a:lnTo>
                  <a:pt x="890041" y="445922"/>
                </a:lnTo>
                <a:close/>
              </a:path>
              <a:path w="1215390" h="1563370">
                <a:moveTo>
                  <a:pt x="936523" y="385546"/>
                </a:moveTo>
                <a:lnTo>
                  <a:pt x="906335" y="362305"/>
                </a:lnTo>
                <a:lnTo>
                  <a:pt x="883094" y="392493"/>
                </a:lnTo>
                <a:lnTo>
                  <a:pt x="913282" y="415734"/>
                </a:lnTo>
                <a:lnTo>
                  <a:pt x="936523" y="385546"/>
                </a:lnTo>
                <a:close/>
              </a:path>
              <a:path w="1215390" h="1563370">
                <a:moveTo>
                  <a:pt x="983005" y="325158"/>
                </a:moveTo>
                <a:lnTo>
                  <a:pt x="952804" y="301917"/>
                </a:lnTo>
                <a:lnTo>
                  <a:pt x="929563" y="332105"/>
                </a:lnTo>
                <a:lnTo>
                  <a:pt x="959764" y="355346"/>
                </a:lnTo>
                <a:lnTo>
                  <a:pt x="983005" y="325158"/>
                </a:lnTo>
                <a:close/>
              </a:path>
              <a:path w="1215390" h="1563370">
                <a:moveTo>
                  <a:pt x="1029474" y="264769"/>
                </a:moveTo>
                <a:lnTo>
                  <a:pt x="999286" y="241541"/>
                </a:lnTo>
                <a:lnTo>
                  <a:pt x="976045" y="271729"/>
                </a:lnTo>
                <a:lnTo>
                  <a:pt x="1006246" y="294970"/>
                </a:lnTo>
                <a:lnTo>
                  <a:pt x="1029474" y="264769"/>
                </a:lnTo>
                <a:close/>
              </a:path>
              <a:path w="1215390" h="1563370">
                <a:moveTo>
                  <a:pt x="1075956" y="204393"/>
                </a:moveTo>
                <a:lnTo>
                  <a:pt x="1045768" y="181152"/>
                </a:lnTo>
                <a:lnTo>
                  <a:pt x="1022527" y="211340"/>
                </a:lnTo>
                <a:lnTo>
                  <a:pt x="1052715" y="234581"/>
                </a:lnTo>
                <a:lnTo>
                  <a:pt x="1075956" y="204393"/>
                </a:lnTo>
                <a:close/>
              </a:path>
              <a:path w="1215390" h="1563370">
                <a:moveTo>
                  <a:pt x="1122438" y="144005"/>
                </a:moveTo>
                <a:lnTo>
                  <a:pt x="1092238" y="120764"/>
                </a:lnTo>
                <a:lnTo>
                  <a:pt x="1069009" y="150964"/>
                </a:lnTo>
                <a:lnTo>
                  <a:pt x="1099197" y="174193"/>
                </a:lnTo>
                <a:lnTo>
                  <a:pt x="1122438" y="144005"/>
                </a:lnTo>
                <a:close/>
              </a:path>
              <a:path w="1215390" h="1563370">
                <a:moveTo>
                  <a:pt x="1168920" y="83629"/>
                </a:moveTo>
                <a:lnTo>
                  <a:pt x="1138720" y="60388"/>
                </a:lnTo>
                <a:lnTo>
                  <a:pt x="1115479" y="90576"/>
                </a:lnTo>
                <a:lnTo>
                  <a:pt x="1145679" y="113817"/>
                </a:lnTo>
                <a:lnTo>
                  <a:pt x="1168920" y="83629"/>
                </a:lnTo>
                <a:close/>
              </a:path>
              <a:path w="1215390" h="1563370">
                <a:moveTo>
                  <a:pt x="1215390" y="23241"/>
                </a:moveTo>
                <a:lnTo>
                  <a:pt x="1185202" y="0"/>
                </a:lnTo>
                <a:lnTo>
                  <a:pt x="1161961" y="30187"/>
                </a:lnTo>
                <a:lnTo>
                  <a:pt x="1192149" y="53428"/>
                </a:lnTo>
                <a:lnTo>
                  <a:pt x="1215390" y="23241"/>
                </a:lnTo>
                <a:close/>
              </a:path>
            </a:pathLst>
          </a:custGeom>
          <a:solidFill>
            <a:srgbClr val="000000"/>
          </a:solidFill>
        </p:spPr>
        <p:txBody>
          <a:bodyPr wrap="square" lIns="0" tIns="0" rIns="0" bIns="0" rtlCol="0"/>
          <a:lstStyle/>
          <a:p>
            <a:endParaRPr sz="1200"/>
          </a:p>
        </p:txBody>
      </p:sp>
      <p:sp>
        <p:nvSpPr>
          <p:cNvPr id="22" name="object 22"/>
          <p:cNvSpPr/>
          <p:nvPr/>
        </p:nvSpPr>
        <p:spPr>
          <a:xfrm>
            <a:off x="5796763" y="3664466"/>
            <a:ext cx="901700" cy="1007957"/>
          </a:xfrm>
          <a:custGeom>
            <a:avLst/>
            <a:gdLst/>
            <a:ahLst/>
            <a:cxnLst/>
            <a:rect l="l" t="t" r="r" b="b"/>
            <a:pathLst>
              <a:path w="1352550" h="1511934">
                <a:moveTo>
                  <a:pt x="53797" y="28460"/>
                </a:moveTo>
                <a:lnTo>
                  <a:pt x="28448" y="0"/>
                </a:lnTo>
                <a:lnTo>
                  <a:pt x="0" y="25349"/>
                </a:lnTo>
                <a:lnTo>
                  <a:pt x="25349" y="53797"/>
                </a:lnTo>
                <a:lnTo>
                  <a:pt x="53797" y="28460"/>
                </a:lnTo>
                <a:close/>
              </a:path>
              <a:path w="1352550" h="1511934">
                <a:moveTo>
                  <a:pt x="104482" y="85356"/>
                </a:moveTo>
                <a:lnTo>
                  <a:pt x="79133" y="56908"/>
                </a:lnTo>
                <a:lnTo>
                  <a:pt x="50685" y="82245"/>
                </a:lnTo>
                <a:lnTo>
                  <a:pt x="76034" y="110693"/>
                </a:lnTo>
                <a:lnTo>
                  <a:pt x="104482" y="85356"/>
                </a:lnTo>
                <a:close/>
              </a:path>
              <a:path w="1352550" h="1511934">
                <a:moveTo>
                  <a:pt x="155168" y="142252"/>
                </a:moveTo>
                <a:lnTo>
                  <a:pt x="129819" y="113804"/>
                </a:lnTo>
                <a:lnTo>
                  <a:pt x="101371" y="139141"/>
                </a:lnTo>
                <a:lnTo>
                  <a:pt x="126707" y="167601"/>
                </a:lnTo>
                <a:lnTo>
                  <a:pt x="155168" y="142252"/>
                </a:lnTo>
                <a:close/>
              </a:path>
              <a:path w="1352550" h="1511934">
                <a:moveTo>
                  <a:pt x="205841" y="199161"/>
                </a:moveTo>
                <a:lnTo>
                  <a:pt x="180505" y="170700"/>
                </a:lnTo>
                <a:lnTo>
                  <a:pt x="152057" y="196049"/>
                </a:lnTo>
                <a:lnTo>
                  <a:pt x="177393" y="224497"/>
                </a:lnTo>
                <a:lnTo>
                  <a:pt x="205841" y="199161"/>
                </a:lnTo>
                <a:close/>
              </a:path>
              <a:path w="1352550" h="1511934">
                <a:moveTo>
                  <a:pt x="256527" y="256057"/>
                </a:moveTo>
                <a:lnTo>
                  <a:pt x="231190" y="227609"/>
                </a:lnTo>
                <a:lnTo>
                  <a:pt x="202742" y="252945"/>
                </a:lnTo>
                <a:lnTo>
                  <a:pt x="228079" y="281393"/>
                </a:lnTo>
                <a:lnTo>
                  <a:pt x="256527" y="256057"/>
                </a:lnTo>
                <a:close/>
              </a:path>
              <a:path w="1352550" h="1511934">
                <a:moveTo>
                  <a:pt x="307213" y="312953"/>
                </a:moveTo>
                <a:lnTo>
                  <a:pt x="281876" y="284505"/>
                </a:lnTo>
                <a:lnTo>
                  <a:pt x="253415" y="309841"/>
                </a:lnTo>
                <a:lnTo>
                  <a:pt x="278765" y="338302"/>
                </a:lnTo>
                <a:lnTo>
                  <a:pt x="307213" y="312953"/>
                </a:lnTo>
                <a:close/>
              </a:path>
              <a:path w="1352550" h="1511934">
                <a:moveTo>
                  <a:pt x="357898" y="369849"/>
                </a:moveTo>
                <a:lnTo>
                  <a:pt x="332549" y="341401"/>
                </a:lnTo>
                <a:lnTo>
                  <a:pt x="304101" y="366750"/>
                </a:lnTo>
                <a:lnTo>
                  <a:pt x="329450" y="395198"/>
                </a:lnTo>
                <a:lnTo>
                  <a:pt x="357898" y="369849"/>
                </a:lnTo>
                <a:close/>
              </a:path>
              <a:path w="1352550" h="1511934">
                <a:moveTo>
                  <a:pt x="408584" y="426758"/>
                </a:moveTo>
                <a:lnTo>
                  <a:pt x="383235" y="398310"/>
                </a:lnTo>
                <a:lnTo>
                  <a:pt x="354787" y="423646"/>
                </a:lnTo>
                <a:lnTo>
                  <a:pt x="380136" y="452094"/>
                </a:lnTo>
                <a:lnTo>
                  <a:pt x="408584" y="426758"/>
                </a:lnTo>
                <a:close/>
              </a:path>
              <a:path w="1352550" h="1511934">
                <a:moveTo>
                  <a:pt x="459270" y="483654"/>
                </a:moveTo>
                <a:lnTo>
                  <a:pt x="433920" y="455206"/>
                </a:lnTo>
                <a:lnTo>
                  <a:pt x="405472" y="480542"/>
                </a:lnTo>
                <a:lnTo>
                  <a:pt x="430809" y="508990"/>
                </a:lnTo>
                <a:lnTo>
                  <a:pt x="459270" y="483654"/>
                </a:lnTo>
                <a:close/>
              </a:path>
              <a:path w="1352550" h="1511934">
                <a:moveTo>
                  <a:pt x="509943" y="540550"/>
                </a:moveTo>
                <a:lnTo>
                  <a:pt x="484606" y="512102"/>
                </a:lnTo>
                <a:lnTo>
                  <a:pt x="456158" y="537451"/>
                </a:lnTo>
                <a:lnTo>
                  <a:pt x="481495" y="565899"/>
                </a:lnTo>
                <a:lnTo>
                  <a:pt x="509943" y="540550"/>
                </a:lnTo>
                <a:close/>
              </a:path>
              <a:path w="1352550" h="1511934">
                <a:moveTo>
                  <a:pt x="560628" y="597458"/>
                </a:moveTo>
                <a:lnTo>
                  <a:pt x="535292" y="568998"/>
                </a:lnTo>
                <a:lnTo>
                  <a:pt x="506844" y="594347"/>
                </a:lnTo>
                <a:lnTo>
                  <a:pt x="532180" y="622795"/>
                </a:lnTo>
                <a:lnTo>
                  <a:pt x="560628" y="597458"/>
                </a:lnTo>
                <a:close/>
              </a:path>
              <a:path w="1352550" h="1511934">
                <a:moveTo>
                  <a:pt x="611314" y="654354"/>
                </a:moveTo>
                <a:lnTo>
                  <a:pt x="585978" y="625906"/>
                </a:lnTo>
                <a:lnTo>
                  <a:pt x="557530" y="651243"/>
                </a:lnTo>
                <a:lnTo>
                  <a:pt x="582866" y="679691"/>
                </a:lnTo>
                <a:lnTo>
                  <a:pt x="611314" y="654354"/>
                </a:lnTo>
                <a:close/>
              </a:path>
              <a:path w="1352550" h="1511934">
                <a:moveTo>
                  <a:pt x="662000" y="711250"/>
                </a:moveTo>
                <a:lnTo>
                  <a:pt x="636663" y="682802"/>
                </a:lnTo>
                <a:lnTo>
                  <a:pt x="608203" y="708152"/>
                </a:lnTo>
                <a:lnTo>
                  <a:pt x="633552" y="736600"/>
                </a:lnTo>
                <a:lnTo>
                  <a:pt x="662000" y="711250"/>
                </a:lnTo>
                <a:close/>
              </a:path>
              <a:path w="1352550" h="1511934">
                <a:moveTo>
                  <a:pt x="712685" y="768159"/>
                </a:moveTo>
                <a:lnTo>
                  <a:pt x="687336" y="739698"/>
                </a:lnTo>
                <a:lnTo>
                  <a:pt x="658888" y="765048"/>
                </a:lnTo>
                <a:lnTo>
                  <a:pt x="684237" y="793496"/>
                </a:lnTo>
                <a:lnTo>
                  <a:pt x="712685" y="768159"/>
                </a:lnTo>
                <a:close/>
              </a:path>
              <a:path w="1352550" h="1511934">
                <a:moveTo>
                  <a:pt x="763371" y="825055"/>
                </a:moveTo>
                <a:lnTo>
                  <a:pt x="738022" y="796607"/>
                </a:lnTo>
                <a:lnTo>
                  <a:pt x="709574" y="821944"/>
                </a:lnTo>
                <a:lnTo>
                  <a:pt x="734923" y="850392"/>
                </a:lnTo>
                <a:lnTo>
                  <a:pt x="763371" y="825055"/>
                </a:lnTo>
                <a:close/>
              </a:path>
              <a:path w="1352550" h="1511934">
                <a:moveTo>
                  <a:pt x="814057" y="881951"/>
                </a:moveTo>
                <a:lnTo>
                  <a:pt x="788708" y="853503"/>
                </a:lnTo>
                <a:lnTo>
                  <a:pt x="760260" y="878840"/>
                </a:lnTo>
                <a:lnTo>
                  <a:pt x="785596" y="907300"/>
                </a:lnTo>
                <a:lnTo>
                  <a:pt x="814057" y="881951"/>
                </a:lnTo>
                <a:close/>
              </a:path>
              <a:path w="1352550" h="1511934">
                <a:moveTo>
                  <a:pt x="864730" y="938847"/>
                </a:moveTo>
                <a:lnTo>
                  <a:pt x="839393" y="910399"/>
                </a:lnTo>
                <a:lnTo>
                  <a:pt x="810945" y="935748"/>
                </a:lnTo>
                <a:lnTo>
                  <a:pt x="836282" y="964196"/>
                </a:lnTo>
                <a:lnTo>
                  <a:pt x="864730" y="938847"/>
                </a:lnTo>
                <a:close/>
              </a:path>
              <a:path w="1352550" h="1511934">
                <a:moveTo>
                  <a:pt x="915416" y="995756"/>
                </a:moveTo>
                <a:lnTo>
                  <a:pt x="890079" y="967308"/>
                </a:lnTo>
                <a:lnTo>
                  <a:pt x="861631" y="992644"/>
                </a:lnTo>
                <a:lnTo>
                  <a:pt x="886968" y="1021092"/>
                </a:lnTo>
                <a:lnTo>
                  <a:pt x="915416" y="995756"/>
                </a:lnTo>
                <a:close/>
              </a:path>
              <a:path w="1352550" h="1511934">
                <a:moveTo>
                  <a:pt x="966101" y="1052652"/>
                </a:moveTo>
                <a:lnTo>
                  <a:pt x="940765" y="1024204"/>
                </a:lnTo>
                <a:lnTo>
                  <a:pt x="912317" y="1049540"/>
                </a:lnTo>
                <a:lnTo>
                  <a:pt x="937653" y="1077988"/>
                </a:lnTo>
                <a:lnTo>
                  <a:pt x="966101" y="1052652"/>
                </a:lnTo>
                <a:close/>
              </a:path>
              <a:path w="1352550" h="1511934">
                <a:moveTo>
                  <a:pt x="1016787" y="1109548"/>
                </a:moveTo>
                <a:lnTo>
                  <a:pt x="991450" y="1081100"/>
                </a:lnTo>
                <a:lnTo>
                  <a:pt x="962990" y="1106449"/>
                </a:lnTo>
                <a:lnTo>
                  <a:pt x="988339" y="1134897"/>
                </a:lnTo>
                <a:lnTo>
                  <a:pt x="1016787" y="1109548"/>
                </a:lnTo>
                <a:close/>
              </a:path>
              <a:path w="1352550" h="1511934">
                <a:moveTo>
                  <a:pt x="1067473" y="1166456"/>
                </a:moveTo>
                <a:lnTo>
                  <a:pt x="1042123" y="1138008"/>
                </a:lnTo>
                <a:lnTo>
                  <a:pt x="1013675" y="1163345"/>
                </a:lnTo>
                <a:lnTo>
                  <a:pt x="1039025" y="1191793"/>
                </a:lnTo>
                <a:lnTo>
                  <a:pt x="1067473" y="1166456"/>
                </a:lnTo>
                <a:close/>
              </a:path>
              <a:path w="1352550" h="1511934">
                <a:moveTo>
                  <a:pt x="1118158" y="1223352"/>
                </a:moveTo>
                <a:lnTo>
                  <a:pt x="1092809" y="1194904"/>
                </a:lnTo>
                <a:lnTo>
                  <a:pt x="1064361" y="1220241"/>
                </a:lnTo>
                <a:lnTo>
                  <a:pt x="1089710" y="1248689"/>
                </a:lnTo>
                <a:lnTo>
                  <a:pt x="1118158" y="1223352"/>
                </a:lnTo>
                <a:close/>
              </a:path>
              <a:path w="1352550" h="1511934">
                <a:moveTo>
                  <a:pt x="1168844" y="1280248"/>
                </a:moveTo>
                <a:lnTo>
                  <a:pt x="1143495" y="1251800"/>
                </a:lnTo>
                <a:lnTo>
                  <a:pt x="1115047" y="1277150"/>
                </a:lnTo>
                <a:lnTo>
                  <a:pt x="1140383" y="1305598"/>
                </a:lnTo>
                <a:lnTo>
                  <a:pt x="1168844" y="1280248"/>
                </a:lnTo>
                <a:close/>
              </a:path>
              <a:path w="1352550" h="1511934">
                <a:moveTo>
                  <a:pt x="1219517" y="1337157"/>
                </a:moveTo>
                <a:lnTo>
                  <a:pt x="1194181" y="1308696"/>
                </a:lnTo>
                <a:lnTo>
                  <a:pt x="1165733" y="1334046"/>
                </a:lnTo>
                <a:lnTo>
                  <a:pt x="1191069" y="1362494"/>
                </a:lnTo>
                <a:lnTo>
                  <a:pt x="1219517" y="1337157"/>
                </a:lnTo>
                <a:close/>
              </a:path>
              <a:path w="1352550" h="1511934">
                <a:moveTo>
                  <a:pt x="1270203" y="1394053"/>
                </a:moveTo>
                <a:lnTo>
                  <a:pt x="1244866" y="1365605"/>
                </a:lnTo>
                <a:lnTo>
                  <a:pt x="1216418" y="1390942"/>
                </a:lnTo>
                <a:lnTo>
                  <a:pt x="1241755" y="1419390"/>
                </a:lnTo>
                <a:lnTo>
                  <a:pt x="1270203" y="1394053"/>
                </a:lnTo>
                <a:close/>
              </a:path>
              <a:path w="1352550" h="1511934">
                <a:moveTo>
                  <a:pt x="1320888" y="1450949"/>
                </a:moveTo>
                <a:lnTo>
                  <a:pt x="1295552" y="1422501"/>
                </a:lnTo>
                <a:lnTo>
                  <a:pt x="1267091" y="1447838"/>
                </a:lnTo>
                <a:lnTo>
                  <a:pt x="1292440" y="1476298"/>
                </a:lnTo>
                <a:lnTo>
                  <a:pt x="1320888" y="1450949"/>
                </a:lnTo>
                <a:close/>
              </a:path>
              <a:path w="1352550" h="1511934">
                <a:moveTo>
                  <a:pt x="1352257" y="1486179"/>
                </a:moveTo>
                <a:lnTo>
                  <a:pt x="1346225" y="1479397"/>
                </a:lnTo>
                <a:lnTo>
                  <a:pt x="1317777" y="1504746"/>
                </a:lnTo>
                <a:lnTo>
                  <a:pt x="1323809" y="1511515"/>
                </a:lnTo>
                <a:lnTo>
                  <a:pt x="1352257" y="1486179"/>
                </a:lnTo>
                <a:close/>
              </a:path>
            </a:pathLst>
          </a:custGeom>
          <a:solidFill>
            <a:srgbClr val="000000"/>
          </a:solidFill>
        </p:spPr>
        <p:txBody>
          <a:bodyPr wrap="square" lIns="0" tIns="0" rIns="0" bIns="0" rtlCol="0"/>
          <a:lstStyle/>
          <a:p>
            <a:endParaRPr sz="1200"/>
          </a:p>
        </p:txBody>
      </p:sp>
      <p:sp>
        <p:nvSpPr>
          <p:cNvPr id="23" name="object 23"/>
          <p:cNvSpPr/>
          <p:nvPr/>
        </p:nvSpPr>
        <p:spPr>
          <a:xfrm>
            <a:off x="9601742" y="3546347"/>
            <a:ext cx="886460" cy="947420"/>
          </a:xfrm>
          <a:custGeom>
            <a:avLst/>
            <a:gdLst/>
            <a:ahLst/>
            <a:cxnLst/>
            <a:rect l="l" t="t" r="r" b="b"/>
            <a:pathLst>
              <a:path w="1329690" h="1421129">
                <a:moveTo>
                  <a:pt x="53848" y="27863"/>
                </a:moveTo>
                <a:lnTo>
                  <a:pt x="27851" y="0"/>
                </a:lnTo>
                <a:lnTo>
                  <a:pt x="0" y="25996"/>
                </a:lnTo>
                <a:lnTo>
                  <a:pt x="25984" y="53848"/>
                </a:lnTo>
                <a:lnTo>
                  <a:pt x="53848" y="27863"/>
                </a:lnTo>
                <a:close/>
              </a:path>
              <a:path w="1329690" h="1421129">
                <a:moveTo>
                  <a:pt x="105829" y="83578"/>
                </a:moveTo>
                <a:lnTo>
                  <a:pt x="79832" y="55714"/>
                </a:lnTo>
                <a:lnTo>
                  <a:pt x="51981" y="81711"/>
                </a:lnTo>
                <a:lnTo>
                  <a:pt x="77978" y="109562"/>
                </a:lnTo>
                <a:lnTo>
                  <a:pt x="105829" y="83578"/>
                </a:lnTo>
                <a:close/>
              </a:path>
              <a:path w="1329690" h="1421129">
                <a:moveTo>
                  <a:pt x="157810" y="139293"/>
                </a:moveTo>
                <a:lnTo>
                  <a:pt x="131826" y="111429"/>
                </a:lnTo>
                <a:lnTo>
                  <a:pt x="103962" y="137426"/>
                </a:lnTo>
                <a:lnTo>
                  <a:pt x="129959" y="165277"/>
                </a:lnTo>
                <a:lnTo>
                  <a:pt x="157810" y="139293"/>
                </a:lnTo>
                <a:close/>
              </a:path>
              <a:path w="1329690" h="1421129">
                <a:moveTo>
                  <a:pt x="209804" y="194995"/>
                </a:moveTo>
                <a:lnTo>
                  <a:pt x="183807" y="167144"/>
                </a:lnTo>
                <a:lnTo>
                  <a:pt x="155943" y="193141"/>
                </a:lnTo>
                <a:lnTo>
                  <a:pt x="181940" y="220992"/>
                </a:lnTo>
                <a:lnTo>
                  <a:pt x="209804" y="194995"/>
                </a:lnTo>
                <a:close/>
              </a:path>
              <a:path w="1329690" h="1421129">
                <a:moveTo>
                  <a:pt x="261785" y="250710"/>
                </a:moveTo>
                <a:lnTo>
                  <a:pt x="235788" y="222859"/>
                </a:lnTo>
                <a:lnTo>
                  <a:pt x="207937" y="248856"/>
                </a:lnTo>
                <a:lnTo>
                  <a:pt x="233921" y="276707"/>
                </a:lnTo>
                <a:lnTo>
                  <a:pt x="261785" y="250710"/>
                </a:lnTo>
                <a:close/>
              </a:path>
              <a:path w="1329690" h="1421129">
                <a:moveTo>
                  <a:pt x="313766" y="306425"/>
                </a:moveTo>
                <a:lnTo>
                  <a:pt x="287769" y="278574"/>
                </a:lnTo>
                <a:lnTo>
                  <a:pt x="259918" y="304558"/>
                </a:lnTo>
                <a:lnTo>
                  <a:pt x="285915" y="332422"/>
                </a:lnTo>
                <a:lnTo>
                  <a:pt x="313766" y="306425"/>
                </a:lnTo>
                <a:close/>
              </a:path>
              <a:path w="1329690" h="1421129">
                <a:moveTo>
                  <a:pt x="365747" y="362140"/>
                </a:moveTo>
                <a:lnTo>
                  <a:pt x="339763" y="334289"/>
                </a:lnTo>
                <a:lnTo>
                  <a:pt x="311899" y="360273"/>
                </a:lnTo>
                <a:lnTo>
                  <a:pt x="337896" y="388137"/>
                </a:lnTo>
                <a:lnTo>
                  <a:pt x="365747" y="362140"/>
                </a:lnTo>
                <a:close/>
              </a:path>
              <a:path w="1329690" h="1421129">
                <a:moveTo>
                  <a:pt x="417741" y="417855"/>
                </a:moveTo>
                <a:lnTo>
                  <a:pt x="391744" y="390004"/>
                </a:lnTo>
                <a:lnTo>
                  <a:pt x="363893" y="415988"/>
                </a:lnTo>
                <a:lnTo>
                  <a:pt x="389877" y="443852"/>
                </a:lnTo>
                <a:lnTo>
                  <a:pt x="417741" y="417855"/>
                </a:lnTo>
                <a:close/>
              </a:path>
              <a:path w="1329690" h="1421129">
                <a:moveTo>
                  <a:pt x="469722" y="473570"/>
                </a:moveTo>
                <a:lnTo>
                  <a:pt x="443725" y="445719"/>
                </a:lnTo>
                <a:lnTo>
                  <a:pt x="415874" y="471703"/>
                </a:lnTo>
                <a:lnTo>
                  <a:pt x="441871" y="499567"/>
                </a:lnTo>
                <a:lnTo>
                  <a:pt x="469722" y="473570"/>
                </a:lnTo>
                <a:close/>
              </a:path>
              <a:path w="1329690" h="1421129">
                <a:moveTo>
                  <a:pt x="521703" y="529285"/>
                </a:moveTo>
                <a:lnTo>
                  <a:pt x="495719" y="501421"/>
                </a:lnTo>
                <a:lnTo>
                  <a:pt x="467855" y="527418"/>
                </a:lnTo>
                <a:lnTo>
                  <a:pt x="493852" y="555282"/>
                </a:lnTo>
                <a:lnTo>
                  <a:pt x="521703" y="529285"/>
                </a:lnTo>
                <a:close/>
              </a:path>
              <a:path w="1329690" h="1421129">
                <a:moveTo>
                  <a:pt x="573697" y="585000"/>
                </a:moveTo>
                <a:lnTo>
                  <a:pt x="547700" y="557136"/>
                </a:lnTo>
                <a:lnTo>
                  <a:pt x="519836" y="583133"/>
                </a:lnTo>
                <a:lnTo>
                  <a:pt x="545833" y="610997"/>
                </a:lnTo>
                <a:lnTo>
                  <a:pt x="573697" y="585000"/>
                </a:lnTo>
                <a:close/>
              </a:path>
              <a:path w="1329690" h="1421129">
                <a:moveTo>
                  <a:pt x="625678" y="640715"/>
                </a:moveTo>
                <a:lnTo>
                  <a:pt x="599681" y="612851"/>
                </a:lnTo>
                <a:lnTo>
                  <a:pt x="571830" y="638848"/>
                </a:lnTo>
                <a:lnTo>
                  <a:pt x="597814" y="666699"/>
                </a:lnTo>
                <a:lnTo>
                  <a:pt x="625678" y="640715"/>
                </a:lnTo>
                <a:close/>
              </a:path>
              <a:path w="1329690" h="1421129">
                <a:moveTo>
                  <a:pt x="677659" y="696429"/>
                </a:moveTo>
                <a:lnTo>
                  <a:pt x="651662" y="668566"/>
                </a:lnTo>
                <a:lnTo>
                  <a:pt x="623811" y="694563"/>
                </a:lnTo>
                <a:lnTo>
                  <a:pt x="649808" y="722414"/>
                </a:lnTo>
                <a:lnTo>
                  <a:pt x="677659" y="696429"/>
                </a:lnTo>
                <a:close/>
              </a:path>
              <a:path w="1329690" h="1421129">
                <a:moveTo>
                  <a:pt x="729640" y="752144"/>
                </a:moveTo>
                <a:lnTo>
                  <a:pt x="703656" y="724281"/>
                </a:lnTo>
                <a:lnTo>
                  <a:pt x="675792" y="750277"/>
                </a:lnTo>
                <a:lnTo>
                  <a:pt x="701789" y="778129"/>
                </a:lnTo>
                <a:lnTo>
                  <a:pt x="729640" y="752144"/>
                </a:lnTo>
                <a:close/>
              </a:path>
              <a:path w="1329690" h="1421129">
                <a:moveTo>
                  <a:pt x="781634" y="807859"/>
                </a:moveTo>
                <a:lnTo>
                  <a:pt x="755637" y="779995"/>
                </a:lnTo>
                <a:lnTo>
                  <a:pt x="727786" y="805992"/>
                </a:lnTo>
                <a:lnTo>
                  <a:pt x="753770" y="833843"/>
                </a:lnTo>
                <a:lnTo>
                  <a:pt x="781634" y="807859"/>
                </a:lnTo>
                <a:close/>
              </a:path>
              <a:path w="1329690" h="1421129">
                <a:moveTo>
                  <a:pt x="833615" y="863561"/>
                </a:moveTo>
                <a:lnTo>
                  <a:pt x="807618" y="835710"/>
                </a:lnTo>
                <a:lnTo>
                  <a:pt x="779767" y="861707"/>
                </a:lnTo>
                <a:lnTo>
                  <a:pt x="805764" y="889558"/>
                </a:lnTo>
                <a:lnTo>
                  <a:pt x="833615" y="863561"/>
                </a:lnTo>
                <a:close/>
              </a:path>
              <a:path w="1329690" h="1421129">
                <a:moveTo>
                  <a:pt x="885596" y="919276"/>
                </a:moveTo>
                <a:lnTo>
                  <a:pt x="859612" y="891425"/>
                </a:lnTo>
                <a:lnTo>
                  <a:pt x="831748" y="917422"/>
                </a:lnTo>
                <a:lnTo>
                  <a:pt x="857745" y="945273"/>
                </a:lnTo>
                <a:lnTo>
                  <a:pt x="885596" y="919276"/>
                </a:lnTo>
                <a:close/>
              </a:path>
              <a:path w="1329690" h="1421129">
                <a:moveTo>
                  <a:pt x="937590" y="974991"/>
                </a:moveTo>
                <a:lnTo>
                  <a:pt x="911593" y="947140"/>
                </a:lnTo>
                <a:lnTo>
                  <a:pt x="883729" y="973124"/>
                </a:lnTo>
                <a:lnTo>
                  <a:pt x="909726" y="1000988"/>
                </a:lnTo>
                <a:lnTo>
                  <a:pt x="937590" y="974991"/>
                </a:lnTo>
                <a:close/>
              </a:path>
              <a:path w="1329690" h="1421129">
                <a:moveTo>
                  <a:pt x="989571" y="1030706"/>
                </a:moveTo>
                <a:lnTo>
                  <a:pt x="963574" y="1002855"/>
                </a:lnTo>
                <a:lnTo>
                  <a:pt x="935723" y="1028839"/>
                </a:lnTo>
                <a:lnTo>
                  <a:pt x="961707" y="1056703"/>
                </a:lnTo>
                <a:lnTo>
                  <a:pt x="989571" y="1030706"/>
                </a:lnTo>
                <a:close/>
              </a:path>
              <a:path w="1329690" h="1421129">
                <a:moveTo>
                  <a:pt x="1041552" y="1086421"/>
                </a:moveTo>
                <a:lnTo>
                  <a:pt x="1015555" y="1058570"/>
                </a:lnTo>
                <a:lnTo>
                  <a:pt x="987704" y="1084554"/>
                </a:lnTo>
                <a:lnTo>
                  <a:pt x="1013701" y="1112418"/>
                </a:lnTo>
                <a:lnTo>
                  <a:pt x="1041552" y="1086421"/>
                </a:lnTo>
                <a:close/>
              </a:path>
              <a:path w="1329690" h="1421129">
                <a:moveTo>
                  <a:pt x="1093533" y="1142136"/>
                </a:moveTo>
                <a:lnTo>
                  <a:pt x="1067549" y="1114285"/>
                </a:lnTo>
                <a:lnTo>
                  <a:pt x="1039685" y="1140269"/>
                </a:lnTo>
                <a:lnTo>
                  <a:pt x="1065682" y="1168133"/>
                </a:lnTo>
                <a:lnTo>
                  <a:pt x="1093533" y="1142136"/>
                </a:lnTo>
                <a:close/>
              </a:path>
              <a:path w="1329690" h="1421129">
                <a:moveTo>
                  <a:pt x="1145527" y="1197851"/>
                </a:moveTo>
                <a:lnTo>
                  <a:pt x="1119530" y="1169987"/>
                </a:lnTo>
                <a:lnTo>
                  <a:pt x="1091679" y="1195984"/>
                </a:lnTo>
                <a:lnTo>
                  <a:pt x="1117663" y="1223848"/>
                </a:lnTo>
                <a:lnTo>
                  <a:pt x="1145527" y="1197851"/>
                </a:lnTo>
                <a:close/>
              </a:path>
              <a:path w="1329690" h="1421129">
                <a:moveTo>
                  <a:pt x="1197508" y="1253566"/>
                </a:moveTo>
                <a:lnTo>
                  <a:pt x="1171511" y="1225702"/>
                </a:lnTo>
                <a:lnTo>
                  <a:pt x="1143660" y="1251699"/>
                </a:lnTo>
                <a:lnTo>
                  <a:pt x="1169657" y="1279550"/>
                </a:lnTo>
                <a:lnTo>
                  <a:pt x="1197508" y="1253566"/>
                </a:lnTo>
                <a:close/>
              </a:path>
              <a:path w="1329690" h="1421129">
                <a:moveTo>
                  <a:pt x="1249489" y="1309281"/>
                </a:moveTo>
                <a:lnTo>
                  <a:pt x="1223505" y="1281417"/>
                </a:lnTo>
                <a:lnTo>
                  <a:pt x="1195641" y="1307414"/>
                </a:lnTo>
                <a:lnTo>
                  <a:pt x="1221638" y="1335265"/>
                </a:lnTo>
                <a:lnTo>
                  <a:pt x="1249489" y="1309281"/>
                </a:lnTo>
                <a:close/>
              </a:path>
              <a:path w="1329690" h="1421129">
                <a:moveTo>
                  <a:pt x="1301483" y="1364996"/>
                </a:moveTo>
                <a:lnTo>
                  <a:pt x="1275486" y="1337132"/>
                </a:lnTo>
                <a:lnTo>
                  <a:pt x="1247622" y="1363129"/>
                </a:lnTo>
                <a:lnTo>
                  <a:pt x="1273619" y="1390980"/>
                </a:lnTo>
                <a:lnTo>
                  <a:pt x="1301483" y="1364996"/>
                </a:lnTo>
                <a:close/>
              </a:path>
              <a:path w="1329690" h="1421129">
                <a:moveTo>
                  <a:pt x="1329143" y="1394650"/>
                </a:moveTo>
                <a:lnTo>
                  <a:pt x="1327467" y="1392847"/>
                </a:lnTo>
                <a:lnTo>
                  <a:pt x="1299616" y="1418844"/>
                </a:lnTo>
                <a:lnTo>
                  <a:pt x="1301292" y="1420634"/>
                </a:lnTo>
                <a:lnTo>
                  <a:pt x="1329143" y="1394650"/>
                </a:lnTo>
                <a:close/>
              </a:path>
            </a:pathLst>
          </a:custGeom>
          <a:solidFill>
            <a:srgbClr val="000000"/>
          </a:solidFill>
        </p:spPr>
        <p:txBody>
          <a:bodyPr wrap="square" lIns="0" tIns="0" rIns="0" bIns="0" rtlCol="0"/>
          <a:lstStyle/>
          <a:p>
            <a:endParaRPr sz="1200"/>
          </a:p>
        </p:txBody>
      </p:sp>
      <p:sp>
        <p:nvSpPr>
          <p:cNvPr id="24" name="object 24"/>
          <p:cNvSpPr/>
          <p:nvPr/>
        </p:nvSpPr>
        <p:spPr>
          <a:xfrm>
            <a:off x="7733893" y="3620016"/>
            <a:ext cx="810260" cy="1042247"/>
          </a:xfrm>
          <a:custGeom>
            <a:avLst/>
            <a:gdLst/>
            <a:ahLst/>
            <a:cxnLst/>
            <a:rect l="l" t="t" r="r" b="b"/>
            <a:pathLst>
              <a:path w="1215390" h="1563370">
                <a:moveTo>
                  <a:pt x="53428" y="1532839"/>
                </a:moveTo>
                <a:lnTo>
                  <a:pt x="23241" y="1509598"/>
                </a:lnTo>
                <a:lnTo>
                  <a:pt x="0" y="1539786"/>
                </a:lnTo>
                <a:lnTo>
                  <a:pt x="30187" y="1563027"/>
                </a:lnTo>
                <a:lnTo>
                  <a:pt x="53428" y="1532839"/>
                </a:lnTo>
                <a:close/>
              </a:path>
              <a:path w="1215390" h="1563370">
                <a:moveTo>
                  <a:pt x="99910" y="1472450"/>
                </a:moveTo>
                <a:lnTo>
                  <a:pt x="69723" y="1449209"/>
                </a:lnTo>
                <a:lnTo>
                  <a:pt x="46482" y="1479397"/>
                </a:lnTo>
                <a:lnTo>
                  <a:pt x="76669" y="1502638"/>
                </a:lnTo>
                <a:lnTo>
                  <a:pt x="99910" y="1472450"/>
                </a:lnTo>
                <a:close/>
              </a:path>
              <a:path w="1215390" h="1563370">
                <a:moveTo>
                  <a:pt x="146392" y="1412062"/>
                </a:moveTo>
                <a:lnTo>
                  <a:pt x="116192" y="1388821"/>
                </a:lnTo>
                <a:lnTo>
                  <a:pt x="92964" y="1419021"/>
                </a:lnTo>
                <a:lnTo>
                  <a:pt x="123151" y="1442262"/>
                </a:lnTo>
                <a:lnTo>
                  <a:pt x="146392" y="1412062"/>
                </a:lnTo>
                <a:close/>
              </a:path>
              <a:path w="1215390" h="1563370">
                <a:moveTo>
                  <a:pt x="192862" y="1351686"/>
                </a:moveTo>
                <a:lnTo>
                  <a:pt x="162674" y="1328445"/>
                </a:lnTo>
                <a:lnTo>
                  <a:pt x="139433" y="1358633"/>
                </a:lnTo>
                <a:lnTo>
                  <a:pt x="169633" y="1381874"/>
                </a:lnTo>
                <a:lnTo>
                  <a:pt x="192862" y="1351686"/>
                </a:lnTo>
                <a:close/>
              </a:path>
              <a:path w="1215390" h="1563370">
                <a:moveTo>
                  <a:pt x="239344" y="1291297"/>
                </a:moveTo>
                <a:lnTo>
                  <a:pt x="209156" y="1268056"/>
                </a:lnTo>
                <a:lnTo>
                  <a:pt x="185915" y="1298257"/>
                </a:lnTo>
                <a:lnTo>
                  <a:pt x="216103" y="1321485"/>
                </a:lnTo>
                <a:lnTo>
                  <a:pt x="239344" y="1291297"/>
                </a:lnTo>
                <a:close/>
              </a:path>
              <a:path w="1215390" h="1563370">
                <a:moveTo>
                  <a:pt x="285826" y="1230909"/>
                </a:moveTo>
                <a:lnTo>
                  <a:pt x="255638" y="1207681"/>
                </a:lnTo>
                <a:lnTo>
                  <a:pt x="232397" y="1237869"/>
                </a:lnTo>
                <a:lnTo>
                  <a:pt x="262585" y="1261110"/>
                </a:lnTo>
                <a:lnTo>
                  <a:pt x="285826" y="1230909"/>
                </a:lnTo>
                <a:close/>
              </a:path>
              <a:path w="1215390" h="1563370">
                <a:moveTo>
                  <a:pt x="332308" y="1170533"/>
                </a:moveTo>
                <a:lnTo>
                  <a:pt x="302107" y="1147292"/>
                </a:lnTo>
                <a:lnTo>
                  <a:pt x="278866" y="1177480"/>
                </a:lnTo>
                <a:lnTo>
                  <a:pt x="309067" y="1200721"/>
                </a:lnTo>
                <a:lnTo>
                  <a:pt x="332308" y="1170533"/>
                </a:lnTo>
                <a:close/>
              </a:path>
              <a:path w="1215390" h="1563370">
                <a:moveTo>
                  <a:pt x="378777" y="1110145"/>
                </a:moveTo>
                <a:lnTo>
                  <a:pt x="348589" y="1086904"/>
                </a:lnTo>
                <a:lnTo>
                  <a:pt x="325348" y="1117104"/>
                </a:lnTo>
                <a:lnTo>
                  <a:pt x="355536" y="1140345"/>
                </a:lnTo>
                <a:lnTo>
                  <a:pt x="378777" y="1110145"/>
                </a:lnTo>
                <a:close/>
              </a:path>
              <a:path w="1215390" h="1563370">
                <a:moveTo>
                  <a:pt x="425259" y="1049769"/>
                </a:moveTo>
                <a:lnTo>
                  <a:pt x="395071" y="1026528"/>
                </a:lnTo>
                <a:lnTo>
                  <a:pt x="371830" y="1056716"/>
                </a:lnTo>
                <a:lnTo>
                  <a:pt x="402018" y="1079957"/>
                </a:lnTo>
                <a:lnTo>
                  <a:pt x="425259" y="1049769"/>
                </a:lnTo>
                <a:close/>
              </a:path>
              <a:path w="1215390" h="1563370">
                <a:moveTo>
                  <a:pt x="471741" y="989380"/>
                </a:moveTo>
                <a:lnTo>
                  <a:pt x="441540" y="966139"/>
                </a:lnTo>
                <a:lnTo>
                  <a:pt x="418312" y="996327"/>
                </a:lnTo>
                <a:lnTo>
                  <a:pt x="448500" y="1019568"/>
                </a:lnTo>
                <a:lnTo>
                  <a:pt x="471741" y="989380"/>
                </a:lnTo>
                <a:close/>
              </a:path>
              <a:path w="1215390" h="1563370">
                <a:moveTo>
                  <a:pt x="518210" y="928992"/>
                </a:moveTo>
                <a:lnTo>
                  <a:pt x="488022" y="905751"/>
                </a:lnTo>
                <a:lnTo>
                  <a:pt x="464781" y="935951"/>
                </a:lnTo>
                <a:lnTo>
                  <a:pt x="494982" y="959192"/>
                </a:lnTo>
                <a:lnTo>
                  <a:pt x="518210" y="928992"/>
                </a:lnTo>
                <a:close/>
              </a:path>
              <a:path w="1215390" h="1563370">
                <a:moveTo>
                  <a:pt x="564692" y="868616"/>
                </a:moveTo>
                <a:lnTo>
                  <a:pt x="534504" y="845375"/>
                </a:lnTo>
                <a:lnTo>
                  <a:pt x="511263" y="875563"/>
                </a:lnTo>
                <a:lnTo>
                  <a:pt x="541451" y="898804"/>
                </a:lnTo>
                <a:lnTo>
                  <a:pt x="564692" y="868616"/>
                </a:lnTo>
                <a:close/>
              </a:path>
              <a:path w="1215390" h="1563370">
                <a:moveTo>
                  <a:pt x="611174" y="808228"/>
                </a:moveTo>
                <a:lnTo>
                  <a:pt x="580986" y="784987"/>
                </a:lnTo>
                <a:lnTo>
                  <a:pt x="557745" y="815187"/>
                </a:lnTo>
                <a:lnTo>
                  <a:pt x="587933" y="838415"/>
                </a:lnTo>
                <a:lnTo>
                  <a:pt x="611174" y="808228"/>
                </a:lnTo>
                <a:close/>
              </a:path>
              <a:path w="1215390" h="1563370">
                <a:moveTo>
                  <a:pt x="657656" y="747839"/>
                </a:moveTo>
                <a:lnTo>
                  <a:pt x="627456" y="724611"/>
                </a:lnTo>
                <a:lnTo>
                  <a:pt x="604215" y="754799"/>
                </a:lnTo>
                <a:lnTo>
                  <a:pt x="634415" y="778040"/>
                </a:lnTo>
                <a:lnTo>
                  <a:pt x="657656" y="747839"/>
                </a:lnTo>
                <a:close/>
              </a:path>
              <a:path w="1215390" h="1563370">
                <a:moveTo>
                  <a:pt x="704126" y="687463"/>
                </a:moveTo>
                <a:lnTo>
                  <a:pt x="673938" y="664222"/>
                </a:lnTo>
                <a:lnTo>
                  <a:pt x="650697" y="694410"/>
                </a:lnTo>
                <a:lnTo>
                  <a:pt x="680885" y="717651"/>
                </a:lnTo>
                <a:lnTo>
                  <a:pt x="704126" y="687463"/>
                </a:lnTo>
                <a:close/>
              </a:path>
              <a:path w="1215390" h="1563370">
                <a:moveTo>
                  <a:pt x="750608" y="627075"/>
                </a:moveTo>
                <a:lnTo>
                  <a:pt x="720420" y="603834"/>
                </a:lnTo>
                <a:lnTo>
                  <a:pt x="697179" y="634034"/>
                </a:lnTo>
                <a:lnTo>
                  <a:pt x="727367" y="657263"/>
                </a:lnTo>
                <a:lnTo>
                  <a:pt x="750608" y="627075"/>
                </a:lnTo>
                <a:close/>
              </a:path>
              <a:path w="1215390" h="1563370">
                <a:moveTo>
                  <a:pt x="797090" y="566699"/>
                </a:moveTo>
                <a:lnTo>
                  <a:pt x="766889" y="543458"/>
                </a:lnTo>
                <a:lnTo>
                  <a:pt x="743661" y="573646"/>
                </a:lnTo>
                <a:lnTo>
                  <a:pt x="773849" y="596887"/>
                </a:lnTo>
                <a:lnTo>
                  <a:pt x="797090" y="566699"/>
                </a:lnTo>
                <a:close/>
              </a:path>
              <a:path w="1215390" h="1563370">
                <a:moveTo>
                  <a:pt x="843559" y="506310"/>
                </a:moveTo>
                <a:lnTo>
                  <a:pt x="813371" y="483069"/>
                </a:lnTo>
                <a:lnTo>
                  <a:pt x="790130" y="513257"/>
                </a:lnTo>
                <a:lnTo>
                  <a:pt x="820331" y="536498"/>
                </a:lnTo>
                <a:lnTo>
                  <a:pt x="843559" y="506310"/>
                </a:lnTo>
                <a:close/>
              </a:path>
              <a:path w="1215390" h="1563370">
                <a:moveTo>
                  <a:pt x="890041" y="445922"/>
                </a:moveTo>
                <a:lnTo>
                  <a:pt x="859853" y="422681"/>
                </a:lnTo>
                <a:lnTo>
                  <a:pt x="836612" y="452882"/>
                </a:lnTo>
                <a:lnTo>
                  <a:pt x="866800" y="476123"/>
                </a:lnTo>
                <a:lnTo>
                  <a:pt x="890041" y="445922"/>
                </a:lnTo>
                <a:close/>
              </a:path>
              <a:path w="1215390" h="1563370">
                <a:moveTo>
                  <a:pt x="936523" y="385546"/>
                </a:moveTo>
                <a:lnTo>
                  <a:pt x="906335" y="362305"/>
                </a:lnTo>
                <a:lnTo>
                  <a:pt x="883094" y="392493"/>
                </a:lnTo>
                <a:lnTo>
                  <a:pt x="913282" y="415734"/>
                </a:lnTo>
                <a:lnTo>
                  <a:pt x="936523" y="385546"/>
                </a:lnTo>
                <a:close/>
              </a:path>
              <a:path w="1215390" h="1563370">
                <a:moveTo>
                  <a:pt x="983005" y="325158"/>
                </a:moveTo>
                <a:lnTo>
                  <a:pt x="952804" y="301917"/>
                </a:lnTo>
                <a:lnTo>
                  <a:pt x="929563" y="332105"/>
                </a:lnTo>
                <a:lnTo>
                  <a:pt x="959764" y="355346"/>
                </a:lnTo>
                <a:lnTo>
                  <a:pt x="983005" y="325158"/>
                </a:lnTo>
                <a:close/>
              </a:path>
              <a:path w="1215390" h="1563370">
                <a:moveTo>
                  <a:pt x="1029474" y="264769"/>
                </a:moveTo>
                <a:lnTo>
                  <a:pt x="999286" y="241541"/>
                </a:lnTo>
                <a:lnTo>
                  <a:pt x="976045" y="271729"/>
                </a:lnTo>
                <a:lnTo>
                  <a:pt x="1006233" y="294970"/>
                </a:lnTo>
                <a:lnTo>
                  <a:pt x="1029474" y="264769"/>
                </a:lnTo>
                <a:close/>
              </a:path>
              <a:path w="1215390" h="1563370">
                <a:moveTo>
                  <a:pt x="1075956" y="204393"/>
                </a:moveTo>
                <a:lnTo>
                  <a:pt x="1045768" y="181152"/>
                </a:lnTo>
                <a:lnTo>
                  <a:pt x="1022527" y="211340"/>
                </a:lnTo>
                <a:lnTo>
                  <a:pt x="1052715" y="234581"/>
                </a:lnTo>
                <a:lnTo>
                  <a:pt x="1075956" y="204393"/>
                </a:lnTo>
                <a:close/>
              </a:path>
              <a:path w="1215390" h="1563370">
                <a:moveTo>
                  <a:pt x="1122438" y="144005"/>
                </a:moveTo>
                <a:lnTo>
                  <a:pt x="1092238" y="120764"/>
                </a:lnTo>
                <a:lnTo>
                  <a:pt x="1069009" y="150964"/>
                </a:lnTo>
                <a:lnTo>
                  <a:pt x="1099197" y="174193"/>
                </a:lnTo>
                <a:lnTo>
                  <a:pt x="1122438" y="144005"/>
                </a:lnTo>
                <a:close/>
              </a:path>
              <a:path w="1215390" h="1563370">
                <a:moveTo>
                  <a:pt x="1168908" y="83629"/>
                </a:moveTo>
                <a:lnTo>
                  <a:pt x="1138720" y="60388"/>
                </a:lnTo>
                <a:lnTo>
                  <a:pt x="1115479" y="90576"/>
                </a:lnTo>
                <a:lnTo>
                  <a:pt x="1145679" y="113817"/>
                </a:lnTo>
                <a:lnTo>
                  <a:pt x="1168908" y="83629"/>
                </a:lnTo>
                <a:close/>
              </a:path>
              <a:path w="1215390" h="1563370">
                <a:moveTo>
                  <a:pt x="1215390" y="23241"/>
                </a:moveTo>
                <a:lnTo>
                  <a:pt x="1185202" y="0"/>
                </a:lnTo>
                <a:lnTo>
                  <a:pt x="1161961" y="30187"/>
                </a:lnTo>
                <a:lnTo>
                  <a:pt x="1192149" y="53428"/>
                </a:lnTo>
                <a:lnTo>
                  <a:pt x="1215390" y="23241"/>
                </a:lnTo>
                <a:close/>
              </a:path>
            </a:pathLst>
          </a:custGeom>
          <a:solidFill>
            <a:srgbClr val="000000"/>
          </a:solidFill>
        </p:spPr>
        <p:txBody>
          <a:bodyPr wrap="square" lIns="0" tIns="0" rIns="0" bIns="0" rtlCol="0"/>
          <a:lstStyle/>
          <a:p>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2B4362-51E6-1154-51E1-3F36B6BF5442}"/>
              </a:ext>
            </a:extLst>
          </p:cNvPr>
          <p:cNvSpPr>
            <a:spLocks noGrp="1"/>
          </p:cNvSpPr>
          <p:nvPr>
            <p:ph type="title"/>
          </p:nvPr>
        </p:nvSpPr>
        <p:spPr>
          <a:xfrm>
            <a:off x="753122" y="127416"/>
            <a:ext cx="10515600" cy="759137"/>
          </a:xfrm>
        </p:spPr>
        <p:txBody>
          <a:bodyPr>
            <a:normAutofit/>
          </a:bodyPr>
          <a:lstStyle/>
          <a:p>
            <a:r>
              <a:rPr lang="en-IN" sz="2400" b="1" dirty="0">
                <a:latin typeface="Times New Roman" panose="02020603050405020304" pitchFamily="18" charset="0"/>
                <a:cs typeface="Times New Roman" panose="02020603050405020304" pitchFamily="18" charset="0"/>
              </a:rPr>
              <a:t>1. Data collection and Understanding</a:t>
            </a:r>
          </a:p>
        </p:txBody>
      </p:sp>
      <p:sp>
        <p:nvSpPr>
          <p:cNvPr id="6" name="Content Placeholder 5">
            <a:extLst>
              <a:ext uri="{FF2B5EF4-FFF2-40B4-BE49-F238E27FC236}">
                <a16:creationId xmlns:a16="http://schemas.microsoft.com/office/drawing/2014/main" id="{163ACF2F-479F-7ADC-3E4D-132298E0328C}"/>
              </a:ext>
            </a:extLst>
          </p:cNvPr>
          <p:cNvSpPr>
            <a:spLocks noGrp="1"/>
          </p:cNvSpPr>
          <p:nvPr>
            <p:ph idx="1"/>
          </p:nvPr>
        </p:nvSpPr>
        <p:spPr>
          <a:xfrm>
            <a:off x="880739" y="731836"/>
            <a:ext cx="10430522" cy="5906125"/>
          </a:xfrm>
        </p:spPr>
        <p:txBody>
          <a:bodyPr>
            <a:normAutofit fontScale="77500" lnSpcReduction="20000"/>
          </a:bodyPr>
          <a:lstStyle/>
          <a:p>
            <a:pPr marL="0" indent="0" algn="just">
              <a:lnSpc>
                <a:spcPct val="170000"/>
              </a:lnSpc>
              <a:buNone/>
            </a:pPr>
            <a:r>
              <a:rPr lang="en-US" sz="2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Data collection and understanding are essential for acquiring relevant information and insights from diverse sources, ensuring accurate analysis and informed decision-making in various domains, including healthcare and machine learning</a:t>
            </a:r>
            <a:r>
              <a:rPr lang="en-US" sz="2600" dirty="0"/>
              <a:t>.</a:t>
            </a:r>
            <a:endParaRPr lang="en-IN" sz="2600" dirty="0"/>
          </a:p>
          <a:p>
            <a:pPr marL="0" indent="0">
              <a:lnSpc>
                <a:spcPct val="170000"/>
              </a:lnSpc>
              <a:buNone/>
            </a:pPr>
            <a:r>
              <a:rPr lang="en-IN" sz="3100" b="1" dirty="0">
                <a:latin typeface="Times New Roman" panose="02020603050405020304" pitchFamily="18" charset="0"/>
                <a:cs typeface="Times New Roman" panose="02020603050405020304" pitchFamily="18" charset="0"/>
              </a:rPr>
              <a:t>2. Data Cleaning</a:t>
            </a:r>
            <a:endParaRPr lang="en-US" sz="3100" b="1" dirty="0">
              <a:latin typeface="Times New Roman" panose="02020603050405020304" pitchFamily="18" charset="0"/>
              <a:cs typeface="Times New Roman" panose="02020603050405020304" pitchFamily="18" charset="0"/>
            </a:endParaRPr>
          </a:p>
          <a:p>
            <a:pPr marL="0" indent="0" algn="just">
              <a:lnSpc>
                <a:spcPct val="170000"/>
              </a:lnSpc>
              <a:buNone/>
            </a:pPr>
            <a:r>
              <a:rPr lang="en-US" sz="2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purpose of data cleaning is to identify and rectify errors, inconsistencies, and inaccuracies in datasets, ensuring data quality and reliability for analysis, modeling, and decision-making processes.</a:t>
            </a:r>
          </a:p>
          <a:p>
            <a:pPr marL="0" indent="0">
              <a:lnSpc>
                <a:spcPct val="170000"/>
              </a:lnSpc>
              <a:buNone/>
            </a:pPr>
            <a:r>
              <a:rPr lang="en-US" sz="3100" b="1" dirty="0">
                <a:latin typeface="Times New Roman" panose="02020603050405020304" pitchFamily="18" charset="0"/>
                <a:cs typeface="Times New Roman" panose="02020603050405020304" pitchFamily="18" charset="0"/>
              </a:rPr>
              <a:t>3. Exploratory Data Analysis </a:t>
            </a:r>
          </a:p>
          <a:p>
            <a:pPr marL="0" indent="0" algn="just">
              <a:lnSpc>
                <a:spcPct val="170000"/>
              </a:lnSpc>
              <a:buNone/>
            </a:pPr>
            <a:r>
              <a:rPr lang="en-US" sz="2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EDA guides model selection by revealing data distributions, patterns, and outliers, aiding in understanding relationships for effective feature selection and preprocessing, ultimately enhancing model effectiveness and interpretability.</a:t>
            </a:r>
          </a:p>
          <a:p>
            <a:pPr marL="0" indent="0">
              <a:lnSpc>
                <a:spcPct val="110000"/>
              </a:lnSpc>
              <a:buNone/>
            </a:pPr>
            <a:endParaRPr lang="en-US" sz="2600" b="1" dirty="0">
              <a:latin typeface="Times New Roman" panose="02020603050405020304" pitchFamily="18" charset="0"/>
              <a:cs typeface="Times New Roman" panose="02020603050405020304" pitchFamily="18" charset="0"/>
            </a:endParaRPr>
          </a:p>
          <a:p>
            <a:pPr marL="0" indent="0">
              <a:lnSpc>
                <a:spcPct val="110000"/>
              </a:lnSpc>
              <a:buNone/>
            </a:pPr>
            <a:endParaRPr lang="en-US" sz="2600" b="1" dirty="0">
              <a:latin typeface="Times New Roman" panose="02020603050405020304" pitchFamily="18" charset="0"/>
              <a:cs typeface="Times New Roman" panose="02020603050405020304" pitchFamily="18" charset="0"/>
            </a:endParaRPr>
          </a:p>
          <a:p>
            <a:pPr marL="0" indent="0">
              <a:lnSpc>
                <a:spcPct val="110000"/>
              </a:lnSpc>
              <a:buNone/>
            </a:pPr>
            <a:endParaRPr lang="en-US" sz="2600" b="1" dirty="0">
              <a:latin typeface="Times New Roman" panose="02020603050405020304" pitchFamily="18" charset="0"/>
              <a:cs typeface="Times New Roman" panose="02020603050405020304" pitchFamily="18" charset="0"/>
            </a:endParaRPr>
          </a:p>
          <a:p>
            <a:pPr marL="0" indent="0">
              <a:lnSpc>
                <a:spcPct val="110000"/>
              </a:lnSpc>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06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4ADD-2BF0-CA0D-6F04-F891D095324C}"/>
              </a:ext>
            </a:extLst>
          </p:cNvPr>
          <p:cNvSpPr>
            <a:spLocks noGrp="1"/>
          </p:cNvSpPr>
          <p:nvPr>
            <p:ph type="title"/>
          </p:nvPr>
        </p:nvSpPr>
        <p:spPr>
          <a:xfrm>
            <a:off x="763480" y="2341116"/>
            <a:ext cx="10590320" cy="513764"/>
          </a:xfrm>
        </p:spPr>
        <p:txBody>
          <a:bodyPr>
            <a:normAutofit/>
          </a:bodyPr>
          <a:lstStyle/>
          <a:p>
            <a:r>
              <a:rPr lang="en-IN" sz="2400" b="1" dirty="0">
                <a:latin typeface="Times New Roman" panose="02020603050405020304" pitchFamily="18" charset="0"/>
                <a:cs typeface="Times New Roman" panose="02020603050405020304" pitchFamily="18" charset="0"/>
              </a:rPr>
              <a:t>5. Data Modelling</a:t>
            </a:r>
          </a:p>
        </p:txBody>
      </p:sp>
      <p:sp>
        <p:nvSpPr>
          <p:cNvPr id="3" name="Content Placeholder 2">
            <a:extLst>
              <a:ext uri="{FF2B5EF4-FFF2-40B4-BE49-F238E27FC236}">
                <a16:creationId xmlns:a16="http://schemas.microsoft.com/office/drawing/2014/main" id="{C8BA6236-E6F3-226E-4B81-AB36015F16E1}"/>
              </a:ext>
            </a:extLst>
          </p:cNvPr>
          <p:cNvSpPr>
            <a:spLocks noGrp="1"/>
          </p:cNvSpPr>
          <p:nvPr>
            <p:ph idx="1"/>
          </p:nvPr>
        </p:nvSpPr>
        <p:spPr>
          <a:xfrm>
            <a:off x="618344" y="2667121"/>
            <a:ext cx="10384436" cy="3299969"/>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Data modeling is conducted to construct predictive or descriptive models using machine learning techniques, enabling insights, predictions, and decision-making based on data, thereby achieving project objectives efficiently and effectively.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For this task, we have chosen four machine learning algorithms: decision tree classifier, random forest classifier, K-nearest neighbor, and support vector machines.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The training accuracy, cross-validation score, mean cross-validation score, and standard deviation of cross-validation scores for each algorithm are computed and presented.</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E4E34B-298D-7312-B364-C0F5AE8CB416}"/>
              </a:ext>
            </a:extLst>
          </p:cNvPr>
          <p:cNvSpPr txBox="1"/>
          <p:nvPr/>
        </p:nvSpPr>
        <p:spPr>
          <a:xfrm>
            <a:off x="618345" y="365126"/>
            <a:ext cx="10384435" cy="1975990"/>
          </a:xfrm>
          <a:prstGeom prst="rect">
            <a:avLst/>
          </a:prstGeom>
          <a:noFill/>
        </p:spPr>
        <p:txBody>
          <a:bodyPr wrap="square">
            <a:sp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4. Data Preprocessing</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Data preprocessing involves cleaning, transforming, and organizing raw data to enhance its quality, making it suitable for analysis and machine learning models, thereby improving model performance and accuracy.</a:t>
            </a:r>
          </a:p>
        </p:txBody>
      </p:sp>
    </p:spTree>
    <p:extLst>
      <p:ext uri="{BB962C8B-B14F-4D97-AF65-F5344CB8AC3E}">
        <p14:creationId xmlns:p14="http://schemas.microsoft.com/office/powerpoint/2010/main" val="68902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327</TotalTime>
  <Words>640</Words>
  <Application>Microsoft Office PowerPoint</Application>
  <PresentationFormat>Widescreen</PresentationFormat>
  <Paragraphs>100</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Arial MT</vt:lpstr>
      <vt:lpstr>Calibri</vt:lpstr>
      <vt:lpstr>Calibri Light</vt:lpstr>
      <vt:lpstr>Times New Roman</vt:lpstr>
      <vt:lpstr>Wingdings</vt:lpstr>
      <vt:lpstr>Office Theme</vt:lpstr>
      <vt:lpstr>PowerPoint Presentation</vt:lpstr>
      <vt:lpstr>CONTENT</vt:lpstr>
      <vt:lpstr>OBJECTIVE</vt:lpstr>
      <vt:lpstr>PROJECT OVERVIEW</vt:lpstr>
      <vt:lpstr>TECHNOLOGIES USED</vt:lpstr>
      <vt:lpstr>METHODOLOGY</vt:lpstr>
      <vt:lpstr>MODULES</vt:lpstr>
      <vt:lpstr>1. Data collection and Understanding</vt:lpstr>
      <vt:lpstr>5. Data Modelling</vt:lpstr>
      <vt:lpstr>PowerPoint Presentation</vt:lpstr>
      <vt:lpstr>PowerPoint Presentation</vt:lpstr>
      <vt:lpstr>6. Final Implementation</vt:lpstr>
      <vt:lpstr>RESULTS</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MARRI SNEHA</dc:creator>
  <cp:lastModifiedBy>Nishanthan A</cp:lastModifiedBy>
  <cp:revision>18</cp:revision>
  <dcterms:created xsi:type="dcterms:W3CDTF">2024-04-10T08:52:55Z</dcterms:created>
  <dcterms:modified xsi:type="dcterms:W3CDTF">2024-04-22T08:25:47Z</dcterms:modified>
</cp:coreProperties>
</file>