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307" r:id="rId21"/>
    <p:sldId id="1297" r:id="rId22"/>
    <p:sldId id="1288" r:id="rId23"/>
    <p:sldId id="1249" r:id="rId24"/>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101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4" y="3956068"/>
            <a:ext cx="299342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:CHARULATHA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:au814721104013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41542" y="50345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472965" y="802220"/>
            <a:ext cx="7598979" cy="4185761"/>
          </a:xfrm>
          <a:prstGeom prst="rect">
            <a:avLst/>
          </a:prstGeom>
        </p:spPr>
        <p:txBody>
          <a:bodyPr wrap="square">
            <a:spAutoFit/>
          </a:bodyPr>
          <a:lstStyle/>
          <a:p>
            <a:r>
              <a:rPr lang="en-US" b="1" dirty="0" smtClean="0"/>
              <a:t>Modeling:</a:t>
            </a:r>
            <a:endParaRPr lang="en-US" dirty="0" smtClean="0"/>
          </a:p>
          <a:p>
            <a:pPr lvl="1">
              <a:buFont typeface="Wingdings" pitchFamily="2" charset="2"/>
              <a:buChar char="Ø"/>
            </a:pPr>
            <a:r>
              <a:rPr lang="en-US" dirty="0" err="1" smtClean="0"/>
              <a:t>Django</a:t>
            </a:r>
            <a:r>
              <a:rPr lang="en-US" dirty="0" smtClean="0"/>
              <a:t> models will be utilized to define the database schema, including entities like Users, Notes, Collaborators, Permissions, and Versions.</a:t>
            </a:r>
          </a:p>
          <a:p>
            <a:pPr lvl="1">
              <a:buFont typeface="Wingdings" pitchFamily="2" charset="2"/>
              <a:buChar char="Ø"/>
            </a:pPr>
            <a:r>
              <a:rPr lang="en-US" dirty="0" smtClean="0"/>
              <a:t>Each model will have specific attributes and relationships to represent user data, note content, sharing permissions, and version history.</a:t>
            </a:r>
          </a:p>
          <a:p>
            <a:pPr lvl="1">
              <a:buFont typeface="Wingdings" pitchFamily="2" charset="2"/>
              <a:buChar char="Ø"/>
            </a:pPr>
            <a:r>
              <a:rPr lang="en-US" dirty="0" err="1" smtClean="0"/>
              <a:t>Django's</a:t>
            </a:r>
            <a:r>
              <a:rPr lang="en-US" dirty="0" smtClean="0"/>
              <a:t> ORM will handle database operations, ensuring data integrity and efficient query execution.</a:t>
            </a:r>
          </a:p>
          <a:p>
            <a:r>
              <a:rPr lang="en-US" b="1" dirty="0" smtClean="0"/>
              <a:t>Results:</a:t>
            </a:r>
            <a:endParaRPr lang="en-US" dirty="0" smtClean="0"/>
          </a:p>
          <a:p>
            <a:pPr lvl="1">
              <a:buFont typeface="Wingdings" pitchFamily="2" charset="2"/>
              <a:buChar char="Ø"/>
            </a:pPr>
            <a:r>
              <a:rPr lang="en-US" dirty="0" smtClean="0"/>
              <a:t>The Notes Sharing Web Application will provide users with a seamless platform for collaborative note-taking.</a:t>
            </a:r>
          </a:p>
          <a:p>
            <a:pPr lvl="1">
              <a:buFont typeface="Wingdings" pitchFamily="2" charset="2"/>
              <a:buChar char="Ø"/>
            </a:pPr>
            <a:r>
              <a:rPr lang="en-US" dirty="0" smtClean="0"/>
              <a:t>Real-time collaboration features will enable synchronous editing and sharing of notes among multiple users.</a:t>
            </a:r>
          </a:p>
          <a:p>
            <a:pPr lvl="1">
              <a:buFont typeface="Wingdings" pitchFamily="2" charset="2"/>
              <a:buChar char="Ø"/>
            </a:pPr>
            <a:r>
              <a:rPr lang="en-US" dirty="0" smtClean="0"/>
              <a:t>Version control mechanisms will ensure data integrity and enable users to track changes and revert to previous versions.</a:t>
            </a:r>
          </a:p>
          <a:p>
            <a:pPr lvl="1">
              <a:buFont typeface="Wingdings" pitchFamily="2" charset="2"/>
              <a:buChar char="Ø"/>
            </a:pPr>
            <a:r>
              <a:rPr lang="en-US" dirty="0" smtClean="0"/>
              <a:t>The application will be responsive and accessible across devices, enhancing user experience and productivity.</a:t>
            </a:r>
          </a:p>
          <a:p>
            <a:pPr>
              <a:buFont typeface="Wingdings" pitchFamily="2" charset="2"/>
              <a:buChar char="Ø"/>
            </a:pPr>
            <a:r>
              <a:rPr lang="en-US" dirty="0" smtClean="0"/>
              <a:t>In summary, leveraging </a:t>
            </a:r>
            <a:r>
              <a:rPr lang="en-US" dirty="0" err="1" smtClean="0"/>
              <a:t>Django's</a:t>
            </a:r>
            <a:r>
              <a:rPr lang="en-US" dirty="0" smtClean="0"/>
              <a:t> capabilities, the Notes Sharing Web Application will deliver a user-friendly and efficient platform for collaborative note-sharing, resulting in enhanced productivity and streamlined teamwork.</a:t>
            </a:r>
            <a:endParaRPr lang="en-US" dirty="0"/>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1400" b="1" dirty="0" smtClean="0"/>
              <a:t>Student</a:t>
            </a:r>
            <a:r>
              <a:rPr lang="en-US" b="1" dirty="0" smtClean="0"/>
              <a:t> </a:t>
            </a:r>
            <a:r>
              <a:rPr lang="en-US" sz="1400" b="1" dirty="0" err="1" smtClean="0"/>
              <a:t>loginpage</a:t>
            </a:r>
            <a:endParaRPr lang="en-US" dirty="0"/>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descr="Login page.png"/>
          <p:cNvPicPr>
            <a:picLocks noChangeAspect="1"/>
          </p:cNvPicPr>
          <p:nvPr/>
        </p:nvPicPr>
        <p:blipFill>
          <a:blip r:embed="rId2"/>
          <a:srcRect r="-530" b="5278"/>
          <a:stretch>
            <a:fillRect/>
          </a:stretch>
        </p:blipFill>
        <p:spPr>
          <a:xfrm>
            <a:off x="262759" y="1051202"/>
            <a:ext cx="8713075" cy="3909681"/>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517049"/>
            <a:ext cx="7886430" cy="666517"/>
          </a:xfrm>
        </p:spPr>
        <p:txBody>
          <a:bodyPr/>
          <a:lstStyle/>
          <a:p>
            <a:pPr algn="ctr"/>
            <a:r>
              <a:rPr lang="en-US" b="1" dirty="0" smtClean="0"/>
              <a:t>Student homepage</a:t>
            </a:r>
            <a:endParaRPr lang="en-US" b="1" dirty="0"/>
          </a:p>
        </p:txBody>
      </p:sp>
      <p:pic>
        <p:nvPicPr>
          <p:cNvPr id="4" name="Picture 3" descr="Student homepage.png"/>
          <p:cNvPicPr>
            <a:picLocks noChangeAspect="1"/>
          </p:cNvPicPr>
          <p:nvPr/>
        </p:nvPicPr>
        <p:blipFill>
          <a:blip r:embed="rId2"/>
          <a:srcRect r="117" b="4872"/>
          <a:stretch>
            <a:fillRect/>
          </a:stretch>
        </p:blipFill>
        <p:spPr>
          <a:xfrm>
            <a:off x="0" y="1065486"/>
            <a:ext cx="9007366" cy="3951890"/>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18049" y="466834"/>
            <a:ext cx="7886430" cy="632649"/>
          </a:xfrm>
        </p:spPr>
        <p:txBody>
          <a:bodyPr/>
          <a:lstStyle/>
          <a:p>
            <a:pPr algn="ctr"/>
            <a:r>
              <a:rPr lang="en-US" b="1" dirty="0" smtClean="0"/>
              <a:t>Student </a:t>
            </a:r>
            <a:r>
              <a:rPr lang="en-US" b="1" dirty="0" err="1" smtClean="0"/>
              <a:t>viewpage</a:t>
            </a:r>
            <a:endParaRPr lang="en-US" b="1" dirty="0"/>
          </a:p>
        </p:txBody>
      </p:sp>
      <p:pic>
        <p:nvPicPr>
          <p:cNvPr id="3" name="Picture 2" descr="Student viewpage.png"/>
          <p:cNvPicPr>
            <a:picLocks noChangeAspect="1"/>
          </p:cNvPicPr>
          <p:nvPr/>
        </p:nvPicPr>
        <p:blipFill>
          <a:blip r:embed="rId2"/>
          <a:srcRect t="68" b="5014"/>
          <a:stretch>
            <a:fillRect/>
          </a:stretch>
        </p:blipFill>
        <p:spPr>
          <a:xfrm>
            <a:off x="0" y="914400"/>
            <a:ext cx="9144000" cy="4229100"/>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07540" y="454280"/>
            <a:ext cx="7886430" cy="624183"/>
          </a:xfrm>
        </p:spPr>
        <p:txBody>
          <a:bodyPr/>
          <a:lstStyle/>
          <a:p>
            <a:pPr algn="ctr"/>
            <a:r>
              <a:rPr lang="en-US" b="1" dirty="0" smtClean="0"/>
              <a:t>Teacher </a:t>
            </a:r>
            <a:r>
              <a:rPr lang="en-US" b="1" dirty="0" err="1" smtClean="0"/>
              <a:t>loginpage</a:t>
            </a:r>
            <a:r>
              <a:rPr lang="en-US" b="1" dirty="0" smtClean="0"/>
              <a:t/>
            </a:r>
            <a:br>
              <a:rPr lang="en-US" b="1" dirty="0" smtClean="0"/>
            </a:br>
            <a:endParaRPr lang="en-US" b="1" dirty="0"/>
          </a:p>
        </p:txBody>
      </p:sp>
      <p:pic>
        <p:nvPicPr>
          <p:cNvPr id="3" name="Picture 2" descr="Teacher login.png"/>
          <p:cNvPicPr>
            <a:picLocks noChangeAspect="1"/>
          </p:cNvPicPr>
          <p:nvPr/>
        </p:nvPicPr>
        <p:blipFill>
          <a:blip r:embed="rId2"/>
          <a:srcRect t="61" b="4936"/>
          <a:stretch>
            <a:fillRect/>
          </a:stretch>
        </p:blipFill>
        <p:spPr>
          <a:xfrm>
            <a:off x="0" y="830317"/>
            <a:ext cx="9144000" cy="4502369"/>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502452"/>
            <a:ext cx="7886430" cy="649583"/>
          </a:xfrm>
        </p:spPr>
        <p:txBody>
          <a:bodyPr/>
          <a:lstStyle/>
          <a:p>
            <a:pPr algn="ctr"/>
            <a:r>
              <a:rPr lang="en-US" b="1" dirty="0" smtClean="0"/>
              <a:t>Teacher </a:t>
            </a:r>
            <a:r>
              <a:rPr lang="en-US" b="1" dirty="0" err="1" smtClean="0"/>
              <a:t>uploadpage</a:t>
            </a:r>
            <a:r>
              <a:rPr lang="en-US" b="1" dirty="0" smtClean="0"/>
              <a:t/>
            </a:r>
            <a:br>
              <a:rPr lang="en-US" b="1" dirty="0" smtClean="0"/>
            </a:br>
            <a:endParaRPr lang="en-US" b="1" dirty="0"/>
          </a:p>
        </p:txBody>
      </p:sp>
      <p:pic>
        <p:nvPicPr>
          <p:cNvPr id="3" name="Picture 2" descr="Teacher homepage.png"/>
          <p:cNvPicPr>
            <a:picLocks noChangeAspect="1"/>
          </p:cNvPicPr>
          <p:nvPr/>
        </p:nvPicPr>
        <p:blipFill>
          <a:blip r:embed="rId2"/>
          <a:srcRect r="1066" b="14587"/>
          <a:stretch>
            <a:fillRect/>
          </a:stretch>
        </p:blipFill>
        <p:spPr>
          <a:xfrm>
            <a:off x="254761" y="867045"/>
            <a:ext cx="8542398" cy="4146389"/>
          </a:xfrm>
          <a:prstGeom prst="rect">
            <a:avLst/>
          </a:prstGeom>
        </p:spPr>
      </p:pic>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5" name="Title 1">
            <a:extLst>
              <a:ext uri="{FF2B5EF4-FFF2-40B4-BE49-F238E27FC236}">
                <a16:creationId xmlns="" xmlns:a16="http://schemas.microsoft.com/office/drawing/2014/main" id="{722E42AA-3E13-629A-6815-A8A4489778A4}"/>
              </a:ext>
            </a:extLst>
          </p:cNvPr>
          <p:cNvSpPr>
            <a:spLocks noGrp="1"/>
          </p:cNvSpPr>
          <p:nvPr>
            <p:ph type="title"/>
          </p:nvPr>
        </p:nvSpPr>
        <p:spPr>
          <a:xfrm>
            <a:off x="554988" y="210207"/>
            <a:ext cx="7886430" cy="993870"/>
          </a:xfrm>
        </p:spPr>
        <p:txBody>
          <a:bodyPr/>
          <a:lstStyle/>
          <a:p>
            <a:pPr algn="ctr"/>
            <a:r>
              <a:rPr lang="en-US" b="1" dirty="0" err="1" smtClean="0"/>
              <a:t>Access_Denied</a:t>
            </a:r>
            <a:endParaRPr lang="en-US" b="1" dirty="0"/>
          </a:p>
        </p:txBody>
      </p:sp>
      <p:pic>
        <p:nvPicPr>
          <p:cNvPr id="6" name="Picture 5" descr="Access Denied.png"/>
          <p:cNvPicPr>
            <a:picLocks noChangeAspect="1"/>
          </p:cNvPicPr>
          <p:nvPr/>
        </p:nvPicPr>
        <p:blipFill>
          <a:blip r:embed="rId2"/>
          <a:srcRect b="16126"/>
          <a:stretch>
            <a:fillRect/>
          </a:stretch>
        </p:blipFill>
        <p:spPr>
          <a:xfrm>
            <a:off x="0" y="831573"/>
            <a:ext cx="9144000" cy="431192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Title 1">
            <a:extLst>
              <a:ext uri="{FF2B5EF4-FFF2-40B4-BE49-F238E27FC236}">
                <a16:creationId xmlns="" xmlns:a16="http://schemas.microsoft.com/office/drawing/2014/main" id="{722E42AA-3E13-629A-6815-A8A4489778A4}"/>
              </a:ext>
            </a:extLst>
          </p:cNvPr>
          <p:cNvSpPr>
            <a:spLocks noGrp="1"/>
          </p:cNvSpPr>
          <p:nvPr>
            <p:ph type="title"/>
          </p:nvPr>
        </p:nvSpPr>
        <p:spPr>
          <a:xfrm>
            <a:off x="639070" y="273780"/>
            <a:ext cx="7886430" cy="993870"/>
          </a:xfrm>
        </p:spPr>
        <p:txBody>
          <a:bodyPr/>
          <a:lstStyle/>
          <a:p>
            <a:pPr algn="ctr"/>
            <a:r>
              <a:rPr lang="en-US" b="1" dirty="0" smtClean="0"/>
              <a:t>404 Error</a:t>
            </a:r>
            <a:endParaRPr lang="en-US" b="1" dirty="0"/>
          </a:p>
        </p:txBody>
      </p:sp>
      <p:pic>
        <p:nvPicPr>
          <p:cNvPr id="5" name="Picture 4" descr="404 Error.png"/>
          <p:cNvPicPr>
            <a:picLocks noChangeAspect="1"/>
          </p:cNvPicPr>
          <p:nvPr/>
        </p:nvPicPr>
        <p:blipFill>
          <a:blip r:embed="rId2"/>
          <a:srcRect r="-3571" b="9729"/>
          <a:stretch>
            <a:fillRect/>
          </a:stretch>
        </p:blipFill>
        <p:spPr>
          <a:xfrm>
            <a:off x="-1" y="961389"/>
            <a:ext cx="9490842" cy="41821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194032" y="551501"/>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168166" y="1103586"/>
            <a:ext cx="8776137" cy="3816429"/>
          </a:xfrm>
          <a:prstGeom prst="rect">
            <a:avLst/>
          </a:prstGeom>
        </p:spPr>
        <p:txBody>
          <a:bodyPr wrap="square">
            <a:spAutoFit/>
          </a:bodyPr>
          <a:lstStyle/>
          <a:p>
            <a:r>
              <a:rPr lang="en-US" sz="1100" dirty="0" smtClean="0"/>
              <a:t>1. Collaboration: </a:t>
            </a:r>
          </a:p>
          <a:p>
            <a:r>
              <a:rPr lang="en-US" sz="1100" dirty="0" smtClean="0"/>
              <a:t>   - Add real-time chat and collaborative editing.</a:t>
            </a:r>
          </a:p>
          <a:p>
            <a:r>
              <a:rPr lang="en-US" sz="1100" dirty="0" smtClean="0"/>
              <a:t>   - Implement advanced version control like branching and merging.</a:t>
            </a:r>
          </a:p>
          <a:p>
            <a:endParaRPr lang="en-US" sz="1100" dirty="0" smtClean="0"/>
          </a:p>
          <a:p>
            <a:r>
              <a:rPr lang="en-US" sz="1100" dirty="0" smtClean="0"/>
              <a:t>2. Editing: </a:t>
            </a:r>
          </a:p>
          <a:p>
            <a:r>
              <a:rPr lang="en-US" sz="1100" dirty="0" smtClean="0"/>
              <a:t>   - Integrate WYSIWYG editor and Markdown support.</a:t>
            </a:r>
          </a:p>
          <a:p>
            <a:endParaRPr lang="en-US" sz="1100" dirty="0" smtClean="0"/>
          </a:p>
          <a:p>
            <a:r>
              <a:rPr lang="en-US" sz="1100" dirty="0" smtClean="0"/>
              <a:t>3. Integration: </a:t>
            </a:r>
          </a:p>
          <a:p>
            <a:r>
              <a:rPr lang="en-US" sz="1100" dirty="0" smtClean="0"/>
              <a:t>   - Connect with cloud storage for seamless import/export.</a:t>
            </a:r>
          </a:p>
          <a:p>
            <a:r>
              <a:rPr lang="en-US" sz="1100" dirty="0" smtClean="0"/>
              <a:t>   - Enable synchronization across devices.</a:t>
            </a:r>
          </a:p>
          <a:p>
            <a:endParaRPr lang="en-US" sz="1100" dirty="0" smtClean="0"/>
          </a:p>
          <a:p>
            <a:r>
              <a:rPr lang="en-US" sz="1100" dirty="0" smtClean="0"/>
              <a:t>4. Access: </a:t>
            </a:r>
          </a:p>
          <a:p>
            <a:r>
              <a:rPr lang="en-US" sz="1100" dirty="0" smtClean="0"/>
              <a:t>   - Introduce granular permissions and role-based access control.</a:t>
            </a:r>
          </a:p>
          <a:p>
            <a:endParaRPr lang="en-US" sz="1100" dirty="0" smtClean="0"/>
          </a:p>
          <a:p>
            <a:r>
              <a:rPr lang="en-US" sz="1100" dirty="0" smtClean="0"/>
              <a:t>5. Analytics: </a:t>
            </a:r>
          </a:p>
          <a:p>
            <a:r>
              <a:rPr lang="en-US" sz="1100" dirty="0" smtClean="0"/>
              <a:t>   - Provide insights into user engagement and note usage.</a:t>
            </a:r>
          </a:p>
          <a:p>
            <a:endParaRPr lang="en-US" sz="1100" dirty="0" smtClean="0"/>
          </a:p>
          <a:p>
            <a:r>
              <a:rPr lang="en-US" sz="1100" dirty="0" smtClean="0"/>
              <a:t>6. Mobile: </a:t>
            </a:r>
          </a:p>
          <a:p>
            <a:r>
              <a:rPr lang="en-US" sz="1100" dirty="0" smtClean="0"/>
              <a:t>   - Develop native apps for </a:t>
            </a:r>
            <a:r>
              <a:rPr lang="en-US" sz="1100" dirty="0" err="1" smtClean="0"/>
              <a:t>iOS</a:t>
            </a:r>
            <a:r>
              <a:rPr lang="en-US" sz="1100" dirty="0" smtClean="0"/>
              <a:t> and Android with synchronization.</a:t>
            </a:r>
          </a:p>
          <a:p>
            <a:endParaRPr lang="en-US" sz="1100" dirty="0" smtClean="0"/>
          </a:p>
          <a:p>
            <a:r>
              <a:rPr lang="en-US" sz="1100" dirty="0" smtClean="0"/>
              <a:t>7. Security: </a:t>
            </a:r>
          </a:p>
          <a:p>
            <a:r>
              <a:rPr lang="en-US" sz="1100" dirty="0" smtClean="0"/>
              <a:t>   - Implement two-factor authentication and regular audits.</a:t>
            </a:r>
            <a:endParaRPr lang="en-US" sz="1100" dirty="0"/>
          </a:p>
        </p:txBody>
      </p:sp>
    </p:spTree>
    <p:extLst>
      <p:ext uri="{BB962C8B-B14F-4D97-AF65-F5344CB8AC3E}">
        <p14:creationId xmlns="" xmlns:p14="http://schemas.microsoft.com/office/powerpoint/2010/main"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Rectangle 6"/>
          <p:cNvSpPr/>
          <p:nvPr/>
        </p:nvSpPr>
        <p:spPr>
          <a:xfrm>
            <a:off x="536027" y="1143677"/>
            <a:ext cx="8156027" cy="2893100"/>
          </a:xfrm>
          <a:prstGeom prst="rect">
            <a:avLst/>
          </a:prstGeom>
        </p:spPr>
        <p:txBody>
          <a:bodyPr wrap="square">
            <a:spAutoFit/>
          </a:bodyPr>
          <a:lstStyle/>
          <a:p>
            <a:endParaRPr lang="en-US" dirty="0" smtClean="0"/>
          </a:p>
          <a:p>
            <a:pPr>
              <a:buFont typeface="Wingdings" pitchFamily="2" charset="2"/>
              <a:buChar char="Ø"/>
            </a:pPr>
            <a:r>
              <a:rPr lang="en-US" dirty="0" smtClean="0"/>
              <a:t>In the realm of collaborative note-sharing, </a:t>
            </a:r>
            <a:r>
              <a:rPr lang="en-US" dirty="0" err="1" smtClean="0"/>
              <a:t>Chals</a:t>
            </a:r>
            <a:r>
              <a:rPr lang="en-US" dirty="0" smtClean="0"/>
              <a:t> </a:t>
            </a:r>
            <a:r>
              <a:rPr lang="en-US" dirty="0" err="1" smtClean="0"/>
              <a:t>Edu</a:t>
            </a:r>
            <a:r>
              <a:rPr lang="en-US" dirty="0" smtClean="0"/>
              <a:t> Academy shines as a beacon of innovation and efficiency, powered by the robust </a:t>
            </a:r>
            <a:r>
              <a:rPr lang="en-US" dirty="0" err="1" smtClean="0"/>
              <a:t>Django</a:t>
            </a:r>
            <a:r>
              <a:rPr lang="en-US" dirty="0" smtClean="0"/>
              <a:t> Framework. Its intuitive interface coupled with advanced features like real-time collaboration and granular access control, redefines the way users interact with notes. From students collaborating on projects to professionals refining strategies, </a:t>
            </a:r>
            <a:r>
              <a:rPr lang="en-US" dirty="0" err="1" smtClean="0"/>
              <a:t>Chals</a:t>
            </a:r>
            <a:r>
              <a:rPr lang="en-US" dirty="0" smtClean="0"/>
              <a:t> </a:t>
            </a:r>
            <a:r>
              <a:rPr lang="en-US" dirty="0" err="1" smtClean="0"/>
              <a:t>Edu</a:t>
            </a:r>
            <a:r>
              <a:rPr lang="en-US" dirty="0" smtClean="0"/>
              <a:t> Academy fosters seamless teamwork, driving productivity and success.</a:t>
            </a:r>
          </a:p>
          <a:p>
            <a:endParaRPr lang="en-US" dirty="0" smtClean="0"/>
          </a:p>
          <a:p>
            <a:pPr>
              <a:buFont typeface="Wingdings" pitchFamily="2" charset="2"/>
              <a:buChar char="Ø"/>
            </a:pPr>
            <a:r>
              <a:rPr lang="en-US" dirty="0" smtClean="0"/>
              <a:t>Looking ahead, the envisioned enhancements promise to elevate </a:t>
            </a:r>
            <a:r>
              <a:rPr lang="en-US" dirty="0" err="1" smtClean="0"/>
              <a:t>Chals</a:t>
            </a:r>
            <a:r>
              <a:rPr lang="en-US" dirty="0" smtClean="0"/>
              <a:t> </a:t>
            </a:r>
            <a:r>
              <a:rPr lang="en-US" dirty="0" err="1" smtClean="0"/>
              <a:t>Edu</a:t>
            </a:r>
            <a:r>
              <a:rPr lang="en-US" dirty="0" smtClean="0"/>
              <a:t> Academy to new heights of excellence. With plans to integrate cutting-edge editing tools, fortify security measures, and enhance mobile accessibility, the future is bright for this transformative platform. As a testament to the limitless possibilities of collaborative technology, </a:t>
            </a:r>
            <a:r>
              <a:rPr lang="en-US" dirty="0" err="1" smtClean="0"/>
              <a:t>Chals</a:t>
            </a:r>
            <a:r>
              <a:rPr lang="en-US" dirty="0" smtClean="0"/>
              <a:t> </a:t>
            </a:r>
            <a:r>
              <a:rPr lang="en-US" dirty="0" err="1" smtClean="0"/>
              <a:t>Edu</a:t>
            </a:r>
            <a:r>
              <a:rPr lang="en-US" dirty="0" smtClean="0"/>
              <a:t> Academy stands poised to continue revolutionizing the way we share and collaborate on notes, inspiring creativity and innovation in the process.</a:t>
            </a: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31229" y="1250730"/>
            <a:ext cx="8639502" cy="2893100"/>
          </a:xfrm>
          <a:prstGeom prst="rect">
            <a:avLst/>
          </a:prstGeom>
          <a:noFill/>
        </p:spPr>
        <p:txBody>
          <a:bodyPr wrap="square" rtlCol="0">
            <a:spAutoFit/>
          </a:bodyPr>
          <a:lstStyle/>
          <a:p>
            <a:pPr>
              <a:buFont typeface="Wingdings" pitchFamily="2" charset="2"/>
              <a:buChar char="Ø"/>
            </a:pPr>
            <a:r>
              <a:rPr lang="en-US" dirty="0" err="1" smtClean="0">
                <a:latin typeface="Times New Roman" pitchFamily="18" charset="0"/>
                <a:cs typeface="Times New Roman" pitchFamily="18" charset="0"/>
              </a:rPr>
              <a:t>Chals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Edu</a:t>
            </a:r>
            <a:r>
              <a:rPr lang="en-US" dirty="0" smtClean="0">
                <a:latin typeface="Times New Roman" pitchFamily="18" charset="0"/>
                <a:cs typeface="Times New Roman" pitchFamily="18" charset="0"/>
              </a:rPr>
              <a:t> Academy epitomizes a sophisticated web application engineered on the </a:t>
            </a:r>
            <a:r>
              <a:rPr lang="en-US" dirty="0" err="1" smtClean="0">
                <a:latin typeface="Times New Roman" pitchFamily="18" charset="0"/>
                <a:cs typeface="Times New Roman" pitchFamily="18" charset="0"/>
              </a:rPr>
              <a:t>Django</a:t>
            </a:r>
            <a:r>
              <a:rPr lang="en-US" dirty="0" smtClean="0">
                <a:latin typeface="Times New Roman" pitchFamily="18" charset="0"/>
                <a:cs typeface="Times New Roman" pitchFamily="18" charset="0"/>
              </a:rPr>
              <a:t> framework, meticulously crafted to streamline note sharing and collaboration among users. Leveraging </a:t>
            </a:r>
            <a:r>
              <a:rPr lang="en-US" dirty="0" err="1" smtClean="0">
                <a:latin typeface="Times New Roman" pitchFamily="18" charset="0"/>
                <a:cs typeface="Times New Roman" pitchFamily="18" charset="0"/>
              </a:rPr>
              <a:t>Django's</a:t>
            </a:r>
            <a:r>
              <a:rPr lang="en-US" dirty="0" smtClean="0">
                <a:latin typeface="Times New Roman" pitchFamily="18" charset="0"/>
                <a:cs typeface="Times New Roman" pitchFamily="18" charset="0"/>
              </a:rPr>
              <a:t> robust architecture, the platform implements advanced user authentication and authorization protocols, ensuring stringent data security and privacy. Users can seamlessly create, organize, and share notes through an intuitive interface, enriched with various formatting options for personalized content creation.</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Key technical features include real-time collaboration functionality, enabling concurrent editing and viewing of notes by multiple users. Granular access controls empower users to fine-tune permissions, dictating who can view, edit, or share notes. Additionally, </a:t>
            </a:r>
            <a:r>
              <a:rPr lang="en-US" dirty="0" err="1" smtClean="0">
                <a:latin typeface="Times New Roman" pitchFamily="18" charset="0"/>
                <a:cs typeface="Times New Roman" pitchFamily="18" charset="0"/>
              </a:rPr>
              <a:t>Chals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Edu</a:t>
            </a:r>
            <a:r>
              <a:rPr lang="en-US" dirty="0" smtClean="0">
                <a:latin typeface="Times New Roman" pitchFamily="18" charset="0"/>
                <a:cs typeface="Times New Roman" pitchFamily="18" charset="0"/>
              </a:rPr>
              <a:t> Academy boasts version control capabilities, maintaining a detailed history of note revisions for seamless tracking and rollback. The application's responsive design ensures optimal performance across diverse devices, enhancing accessibility and user experience. </a:t>
            </a:r>
            <a:r>
              <a:rPr lang="en-US" dirty="0" err="1" smtClean="0">
                <a:latin typeface="Times New Roman" pitchFamily="18" charset="0"/>
                <a:cs typeface="Times New Roman" pitchFamily="18" charset="0"/>
              </a:rPr>
              <a:t>Chals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Edu</a:t>
            </a:r>
            <a:r>
              <a:rPr lang="en-US" dirty="0" smtClean="0">
                <a:latin typeface="Times New Roman" pitchFamily="18" charset="0"/>
                <a:cs typeface="Times New Roman" pitchFamily="18" charset="0"/>
              </a:rPr>
              <a:t> Academy represents a pinnacle in note sharing and collaboration platforms, combining </a:t>
            </a:r>
            <a:r>
              <a:rPr lang="en-US" dirty="0" err="1" smtClean="0">
                <a:latin typeface="Times New Roman" pitchFamily="18" charset="0"/>
                <a:cs typeface="Times New Roman" pitchFamily="18" charset="0"/>
              </a:rPr>
              <a:t>Django's</a:t>
            </a:r>
            <a:r>
              <a:rPr lang="en-US" dirty="0" smtClean="0">
                <a:latin typeface="Times New Roman" pitchFamily="18" charset="0"/>
                <a:cs typeface="Times New Roman" pitchFamily="18" charset="0"/>
              </a:rPr>
              <a:t> robustness with intuitive design to redefine digital teamwork paradigms.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557049" y="1208689"/>
            <a:ext cx="6674069" cy="3016210"/>
          </a:xfrm>
          <a:prstGeom prst="rect">
            <a:avLst/>
          </a:prstGeom>
          <a:noFill/>
        </p:spPr>
        <p:txBody>
          <a:bodyPr wrap="square" rtlCol="0">
            <a:spAutoFit/>
          </a:bodyPr>
          <a:lstStyle/>
          <a:p>
            <a:endParaRPr lang="en-US" dirty="0" smtClean="0"/>
          </a:p>
          <a:p>
            <a:r>
              <a:rPr lang="en-US" sz="1600" dirty="0" smtClean="0">
                <a:latin typeface="Times New Roman" pitchFamily="18" charset="0"/>
                <a:cs typeface="Times New Roman" pitchFamily="18" charset="0"/>
              </a:rPr>
              <a:t>Despite the abundance of note-sharing platforms, a critical void exists in the market for a technically advanced solution tailored to the unique collaboration and security needs of educational environments. With the introduction of </a:t>
            </a:r>
            <a:r>
              <a:rPr lang="en-US" sz="1600" dirty="0" err="1" smtClean="0">
                <a:latin typeface="Times New Roman" pitchFamily="18" charset="0"/>
                <a:cs typeface="Times New Roman" pitchFamily="18" charset="0"/>
              </a:rPr>
              <a:t>Chals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Edu</a:t>
            </a:r>
            <a:r>
              <a:rPr lang="en-US" sz="1600" dirty="0" smtClean="0">
                <a:latin typeface="Times New Roman" pitchFamily="18" charset="0"/>
                <a:cs typeface="Times New Roman" pitchFamily="18" charset="0"/>
              </a:rPr>
              <a:t> Academy, our mission is to bridge this gap by developing a Notes Sharing Web Application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a:t>
            </a:r>
            <a:r>
              <a:rPr lang="en-US" sz="1600" dirty="0" err="1" smtClean="0">
                <a:latin typeface="Times New Roman" pitchFamily="18" charset="0"/>
                <a:cs typeface="Times New Roman" pitchFamily="18" charset="0"/>
              </a:rPr>
              <a:t>Chals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Edu</a:t>
            </a:r>
            <a:r>
              <a:rPr lang="en-US" sz="1600" dirty="0" smtClean="0">
                <a:latin typeface="Times New Roman" pitchFamily="18" charset="0"/>
                <a:cs typeface="Times New Roman" pitchFamily="18" charset="0"/>
              </a:rPr>
              <a:t> Academy aims to revolutionize the landscape by providing a robust platform equipped with cutting-edge features such as real-time collaboration, version control, and access management. By harnessing the power of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we endeavor to create a scalable and secure solution that enhances productivity and fosters seamless collaboration among students, educators, and professionals within the educational sphere.</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199697" y="926961"/>
            <a:ext cx="8765627" cy="4216539"/>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The Notes Sharing Web Application project, known as </a:t>
            </a:r>
            <a:r>
              <a:rPr lang="en-US" sz="1600" dirty="0" err="1" smtClean="0">
                <a:latin typeface="Times New Roman" pitchFamily="18" charset="0"/>
                <a:cs typeface="Times New Roman" pitchFamily="18" charset="0"/>
              </a:rPr>
              <a:t>Chals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Edu</a:t>
            </a:r>
            <a:r>
              <a:rPr lang="en-US" sz="1600" dirty="0" smtClean="0">
                <a:latin typeface="Times New Roman" pitchFamily="18" charset="0"/>
                <a:cs typeface="Times New Roman" pitchFamily="18" charset="0"/>
              </a:rPr>
              <a:t> Academy, utilizes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to facilitate seamless collaboration and note-sharing. Its key features include robust user authentication, real-time collaboration, version control, access management, and responsive design. The project aims to develop a scalable and secure platform that enhances productivity and fosters collaboration among users in educational and professional contexts.</a:t>
            </a:r>
          </a:p>
          <a:p>
            <a:r>
              <a:rPr lang="en-US" sz="1600" u="sng" dirty="0" smtClean="0">
                <a:latin typeface="Times New Roman" pitchFamily="18" charset="0"/>
                <a:cs typeface="Times New Roman" pitchFamily="18" charset="0"/>
              </a:rPr>
              <a:t>Project Goals:</a:t>
            </a:r>
          </a:p>
          <a:p>
            <a:pPr>
              <a:buFont typeface="Wingdings" pitchFamily="2" charset="2"/>
              <a:buChar char="Ø"/>
            </a:pPr>
            <a:r>
              <a:rPr lang="en-US" sz="1600" dirty="0" smtClean="0">
                <a:latin typeface="Times New Roman" pitchFamily="18" charset="0"/>
                <a:cs typeface="Times New Roman" pitchFamily="18" charset="0"/>
              </a:rPr>
              <a:t>Develop a scalable and secure Notes Sharing Web Application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a:t>
            </a:r>
          </a:p>
          <a:p>
            <a:pPr>
              <a:buFont typeface="Wingdings" pitchFamily="2" charset="2"/>
              <a:buChar char="Ø"/>
            </a:pPr>
            <a:r>
              <a:rPr lang="en-US" sz="1600" dirty="0" smtClean="0">
                <a:latin typeface="Times New Roman" pitchFamily="18" charset="0"/>
                <a:cs typeface="Times New Roman" pitchFamily="18" charset="0"/>
              </a:rPr>
              <a:t>Implement advanced features such as real-time collaboration and version control to enhance user experience and productivity.</a:t>
            </a:r>
          </a:p>
          <a:p>
            <a:pPr>
              <a:buFont typeface="Wingdings" pitchFamily="2" charset="2"/>
              <a:buChar char="Ø"/>
            </a:pPr>
            <a:r>
              <a:rPr lang="en-US" sz="1600" dirty="0" smtClean="0">
                <a:latin typeface="Times New Roman" pitchFamily="18" charset="0"/>
                <a:cs typeface="Times New Roman" pitchFamily="18" charset="0"/>
              </a:rPr>
              <a:t>Ensure data security and privacy through robust authentication and authorization mechanisms.</a:t>
            </a:r>
          </a:p>
          <a:p>
            <a:pPr>
              <a:buFont typeface="Wingdings" pitchFamily="2" charset="2"/>
              <a:buChar char="Ø"/>
            </a:pPr>
            <a:r>
              <a:rPr lang="en-US" sz="1600" dirty="0" smtClean="0">
                <a:latin typeface="Times New Roman" pitchFamily="18" charset="0"/>
                <a:cs typeface="Times New Roman" pitchFamily="18" charset="0"/>
              </a:rPr>
              <a:t>Provide a user-friendly interface for seamless note creation, organization, and sharing.</a:t>
            </a:r>
          </a:p>
          <a:p>
            <a:pPr>
              <a:buFont typeface="Wingdings" pitchFamily="2" charset="2"/>
              <a:buChar char="Ø"/>
            </a:pPr>
            <a:r>
              <a:rPr lang="en-US" sz="1600" dirty="0" smtClean="0">
                <a:latin typeface="Times New Roman" pitchFamily="18" charset="0"/>
                <a:cs typeface="Times New Roman" pitchFamily="18" charset="0"/>
              </a:rPr>
              <a:t>Foster collaboration and knowledge sharing among users within educational and professional settings.</a:t>
            </a:r>
          </a:p>
          <a:p>
            <a:r>
              <a:rPr lang="en-US" sz="1600" dirty="0" smtClean="0">
                <a:latin typeface="Times New Roman" pitchFamily="18" charset="0"/>
                <a:cs typeface="Times New Roman" pitchFamily="18" charset="0"/>
              </a:rPr>
              <a:t>By achieving these goals, </a:t>
            </a:r>
            <a:r>
              <a:rPr lang="en-US" sz="1600" dirty="0" err="1" smtClean="0">
                <a:latin typeface="Times New Roman" pitchFamily="18" charset="0"/>
                <a:cs typeface="Times New Roman" pitchFamily="18" charset="0"/>
              </a:rPr>
              <a:t>Chals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Edu</a:t>
            </a:r>
            <a:r>
              <a:rPr lang="en-US" sz="1600" dirty="0" smtClean="0">
                <a:latin typeface="Times New Roman" pitchFamily="18" charset="0"/>
                <a:cs typeface="Times New Roman" pitchFamily="18" charset="0"/>
              </a:rPr>
              <a:t> Academy aims to set a new standard for note-sharing platforms, empowering users to streamline their collaboration processes and enhance productivity in their academic and professional endeavors.</a:t>
            </a:r>
          </a:p>
          <a:p>
            <a:r>
              <a:rPr lang="en-US" dirty="0" smtClean="0"/>
              <a:t/>
            </a:r>
            <a:br>
              <a:rPr lang="en-US" dirty="0" smtClean="0"/>
            </a:br>
            <a:endParaRPr lang="en-US" dirty="0"/>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620110" y="1313793"/>
            <a:ext cx="8050924" cy="2462213"/>
          </a:xfrm>
          <a:prstGeom prst="rect">
            <a:avLst/>
          </a:prstGeom>
          <a:noFill/>
        </p:spPr>
        <p:txBody>
          <a:bodyPr wrap="square" rtlCol="0">
            <a:spAutoFit/>
          </a:bodyPr>
          <a:lstStyle/>
          <a:p>
            <a:pPr marL="400050" indent="-400050">
              <a:buFont typeface="+mj-lt"/>
              <a:buAutoNum type="romanUcPeriod"/>
            </a:pPr>
            <a:r>
              <a:rPr lang="en-US" dirty="0" smtClean="0"/>
              <a:t>The proposed solution entails the development of a robust and feature-rich Notes Sharing Web Application, christened as </a:t>
            </a:r>
            <a:r>
              <a:rPr lang="en-US" dirty="0" err="1" smtClean="0"/>
              <a:t>Chals</a:t>
            </a:r>
            <a:r>
              <a:rPr lang="en-US" dirty="0" smtClean="0"/>
              <a:t> </a:t>
            </a:r>
            <a:r>
              <a:rPr lang="en-US" dirty="0" err="1" smtClean="0"/>
              <a:t>Edu</a:t>
            </a:r>
            <a:r>
              <a:rPr lang="en-US" dirty="0" smtClean="0"/>
              <a:t> Academy, built on the </a:t>
            </a:r>
            <a:r>
              <a:rPr lang="en-US" dirty="0" err="1" smtClean="0"/>
              <a:t>Django</a:t>
            </a:r>
            <a:r>
              <a:rPr lang="en-US" dirty="0" smtClean="0"/>
              <a:t> Framework. This platform aims to revolutionize the landscape of note-sharing and collaboration by offering a comprehensive suite of functionalities tailored to the needs of students, educators, and professionals alike.</a:t>
            </a:r>
          </a:p>
          <a:p>
            <a:pPr marL="400050" indent="-400050">
              <a:buFont typeface="+mj-lt"/>
              <a:buAutoNum type="romanUcPeriod"/>
            </a:pPr>
            <a:r>
              <a:rPr lang="en-US" dirty="0" smtClean="0"/>
              <a:t>At the core of </a:t>
            </a:r>
            <a:r>
              <a:rPr lang="en-US" dirty="0" err="1" smtClean="0"/>
              <a:t>Chals</a:t>
            </a:r>
            <a:r>
              <a:rPr lang="en-US" dirty="0" smtClean="0"/>
              <a:t> </a:t>
            </a:r>
            <a:r>
              <a:rPr lang="en-US" dirty="0" err="1" smtClean="0"/>
              <a:t>Edu</a:t>
            </a:r>
            <a:r>
              <a:rPr lang="en-US" dirty="0" smtClean="0"/>
              <a:t> Academy lies its ability to provide users with a seamless and intuitive experience for creating, organizing, and sharing notes. Leveraging the power of </a:t>
            </a:r>
            <a:r>
              <a:rPr lang="en-US" dirty="0" err="1" smtClean="0"/>
              <a:t>Django</a:t>
            </a:r>
            <a:r>
              <a:rPr lang="en-US" dirty="0" smtClean="0"/>
              <a:t>, the application will offer robust user authentication mechanisms to ensure data security and privacy. Users will have the flexibility to create and edit notes using an intuitive interface equipped with various formatting options, facilitating the expression of ideas in a personalized manner.</a:t>
            </a: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72966" y="1334815"/>
            <a:ext cx="8271641" cy="2677656"/>
          </a:xfrm>
          <a:prstGeom prst="rect">
            <a:avLst/>
          </a:prstGeom>
        </p:spPr>
        <p:txBody>
          <a:bodyPr wrap="square">
            <a:spAutoFit/>
          </a:bodyPr>
          <a:lstStyle/>
          <a:p>
            <a:pPr marL="400050" indent="-400050">
              <a:buAutoNum type="romanUcPeriod" startAt="3"/>
            </a:pPr>
            <a:r>
              <a:rPr lang="en-US" dirty="0" smtClean="0"/>
              <a:t>One of the standout features of </a:t>
            </a:r>
            <a:r>
              <a:rPr lang="en-US" dirty="0" err="1" smtClean="0"/>
              <a:t>Chals</a:t>
            </a:r>
            <a:r>
              <a:rPr lang="en-US" dirty="0" smtClean="0"/>
              <a:t> </a:t>
            </a:r>
            <a:r>
              <a:rPr lang="en-US" dirty="0" err="1" smtClean="0"/>
              <a:t>Edu</a:t>
            </a:r>
            <a:r>
              <a:rPr lang="en-US" dirty="0" smtClean="0"/>
              <a:t> Academy is its real-time collaboration capabilities, which enable multiple users to collaborate on the same note simultaneously. This feature fosters seamless teamwork and enhances productivity by allowing users to brainstorm ideas, make edits, and provide feedback in real-time. Furthermore, the application will implement version control mechanisms to track changes made to notes over time, ensuring that users can revert to previous versions if needed.</a:t>
            </a:r>
          </a:p>
          <a:p>
            <a:pPr marL="400050" indent="-400050">
              <a:buAutoNum type="romanUcPeriod" startAt="3"/>
            </a:pPr>
            <a:r>
              <a:rPr lang="en-US" dirty="0" smtClean="0"/>
              <a:t> Access management will be another key aspect of the platform, empowering users to control who can view, edit, and share their notes. Granular access controls will enable users to set permissions at the individual or group level, providing flexibility and ensuring that sensitive information remains protected.</a:t>
            </a:r>
          </a:p>
          <a:p>
            <a:r>
              <a:rPr lang="en-US" dirty="0" smtClean="0"/>
              <a:t>.</a:t>
            </a:r>
          </a:p>
          <a:p>
            <a:pPr marL="400050" indent="-400050">
              <a:buAutoNum type="romanUcPeriod" startAt="3"/>
            </a:pPr>
            <a:endParaRPr lang="en-US"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557047" y="1734207"/>
            <a:ext cx="7756635" cy="2462213"/>
          </a:xfrm>
          <a:prstGeom prst="rect">
            <a:avLst/>
          </a:prstGeom>
        </p:spPr>
        <p:txBody>
          <a:bodyPr wrap="square">
            <a:spAutoFit/>
          </a:bodyPr>
          <a:lstStyle/>
          <a:p>
            <a:pPr marL="400050" indent="-400050">
              <a:buAutoNum type="romanUcPeriod" startAt="5"/>
            </a:pPr>
            <a:r>
              <a:rPr lang="en-US" dirty="0" smtClean="0"/>
              <a:t>Moreover, </a:t>
            </a:r>
            <a:r>
              <a:rPr lang="en-US" dirty="0" err="1" smtClean="0"/>
              <a:t>Chals</a:t>
            </a:r>
            <a:r>
              <a:rPr lang="en-US" dirty="0" smtClean="0"/>
              <a:t> </a:t>
            </a:r>
            <a:r>
              <a:rPr lang="en-US" dirty="0" err="1" smtClean="0"/>
              <a:t>Edu</a:t>
            </a:r>
            <a:r>
              <a:rPr lang="en-US" dirty="0" smtClean="0"/>
              <a:t> Academy will prioritize responsiveness, ensuring that the platform delivers an optimal user experience across various devices and screen sizes. Whether accessed from a desktop computer, tablet, or </a:t>
            </a:r>
            <a:r>
              <a:rPr lang="en-US" dirty="0" err="1" smtClean="0"/>
              <a:t>smartphone</a:t>
            </a:r>
            <a:r>
              <a:rPr lang="en-US" dirty="0" smtClean="0"/>
              <a:t>, users can expect a consistent and seamless experience when interacting with the application.</a:t>
            </a:r>
          </a:p>
          <a:p>
            <a:pPr marL="400050" indent="-400050"/>
            <a:endParaRPr lang="en-US" dirty="0" smtClean="0"/>
          </a:p>
          <a:p>
            <a:pPr marL="400050" indent="-400050">
              <a:buAutoNum type="romanUcPeriod" startAt="6"/>
            </a:pPr>
            <a:r>
              <a:rPr lang="en-US" dirty="0" smtClean="0"/>
              <a:t>By combining these features within the </a:t>
            </a:r>
            <a:r>
              <a:rPr lang="en-US" dirty="0" err="1" smtClean="0"/>
              <a:t>Django</a:t>
            </a:r>
            <a:r>
              <a:rPr lang="en-US" dirty="0" smtClean="0"/>
              <a:t> Framework, </a:t>
            </a:r>
            <a:r>
              <a:rPr lang="en-US" dirty="0" err="1" smtClean="0"/>
              <a:t>Chals</a:t>
            </a:r>
            <a:r>
              <a:rPr lang="en-US" dirty="0" smtClean="0"/>
              <a:t> </a:t>
            </a:r>
            <a:r>
              <a:rPr lang="en-US" dirty="0" err="1" smtClean="0"/>
              <a:t>Edu</a:t>
            </a:r>
            <a:r>
              <a:rPr lang="en-US" dirty="0" smtClean="0"/>
              <a:t> Academy aims to   </a:t>
            </a:r>
          </a:p>
          <a:p>
            <a:pPr marL="400050" indent="-400050"/>
            <a:r>
              <a:rPr lang="en-US" dirty="0" smtClean="0"/>
              <a:t>        set a new standard for note-sharing platforms, offering a scalable, secure, and user-friendly solution that enhances collaboration and productivity in educational and professional environments.</a:t>
            </a:r>
          </a:p>
          <a:p>
            <a:r>
              <a:rPr lang="en-US" dirty="0" smtClean="0"/>
              <a:t/>
            </a:r>
            <a:br>
              <a:rPr lang="en-US" dirty="0" smtClean="0"/>
            </a:br>
            <a:endParaRPr lang="en-US" dirty="0" smtClean="0"/>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243</TotalTime>
  <Words>1374</Words>
  <Application>Microsoft Office PowerPoint</Application>
  <PresentationFormat>On-screen Show (16:9)</PresentationFormat>
  <Paragraphs>102</Paragraphs>
  <Slides>20</Slides>
  <Notes>10</Notes>
  <HiddenSlides>0</HiddenSlides>
  <MMClips>0</MMClips>
  <ScaleCrop>false</ScaleCrop>
  <HeadingPairs>
    <vt:vector size="6" baseType="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2"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Student loginpage</vt:lpstr>
      <vt:lpstr>Student homepage</vt:lpstr>
      <vt:lpstr>Student viewpage</vt:lpstr>
      <vt:lpstr>Teacher loginpage </vt:lpstr>
      <vt:lpstr>Teacher uploadpage </vt:lpstr>
      <vt:lpstr>Access_Denied</vt:lpstr>
      <vt:lpstr>404 Error</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21</cp:revision>
  <dcterms:modified xsi:type="dcterms:W3CDTF">2024-04-10T12:19:22Z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