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4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7de4ee05acc8591/Desktop/charulatha%20datas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[charulatha dataset.xlsx]Sheet2!PivotTable1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Sheet2!$B$3</c:f>
              <c:strCache>
                <c:ptCount val="1"/>
                <c:pt idx="0">
                  <c:v>Sum of JoiningYear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multiLvlStrRef>
              <c:f>Sheet2!$A$4:$A$19</c:f>
              <c:multiLvlStrCache>
                <c:ptCount val="8"/>
                <c:lvl>
                  <c:pt idx="0">
                    <c:v>Female</c:v>
                  </c:pt>
                  <c:pt idx="1">
                    <c:v>Male</c:v>
                  </c:pt>
                  <c:pt idx="2">
                    <c:v>Female</c:v>
                  </c:pt>
                  <c:pt idx="3">
                    <c:v>Male</c:v>
                  </c:pt>
                  <c:pt idx="4">
                    <c:v>Female</c:v>
                  </c:pt>
                  <c:pt idx="5">
                    <c:v>Male</c:v>
                  </c:pt>
                  <c:pt idx="6">
                    <c:v>Male</c:v>
                  </c:pt>
                  <c:pt idx="7">
                    <c:v>Male</c:v>
                  </c:pt>
                </c:lvl>
                <c:lvl>
                  <c:pt idx="0">
                    <c:v>Bangalore</c:v>
                  </c:pt>
                  <c:pt idx="2">
                    <c:v>New Delhi</c:v>
                  </c:pt>
                  <c:pt idx="4">
                    <c:v>Pune</c:v>
                  </c:pt>
                  <c:pt idx="6">
                    <c:v>Bangalore</c:v>
                  </c:pt>
                  <c:pt idx="7">
                    <c:v>Pune</c:v>
                  </c:pt>
                </c:lvl>
                <c:lvl>
                  <c:pt idx="0">
                    <c:v>Bachelors</c:v>
                  </c:pt>
                  <c:pt idx="6">
                    <c:v>Masters</c:v>
                  </c:pt>
                </c:lvl>
              </c:multiLvlStrCache>
            </c:multiLvlStrRef>
          </c:cat>
          <c:val>
            <c:numRef>
              <c:f>Sheet2!$B$4:$B$19</c:f>
              <c:numCache>
                <c:formatCode>General</c:formatCode>
                <c:ptCount val="8"/>
                <c:pt idx="0">
                  <c:v>2016</c:v>
                </c:pt>
                <c:pt idx="1">
                  <c:v>4033</c:v>
                </c:pt>
                <c:pt idx="2">
                  <c:v>2014</c:v>
                </c:pt>
                <c:pt idx="3">
                  <c:v>2015</c:v>
                </c:pt>
                <c:pt idx="4">
                  <c:v>2013</c:v>
                </c:pt>
                <c:pt idx="5">
                  <c:v>2016</c:v>
                </c:pt>
                <c:pt idx="6">
                  <c:v>2016</c:v>
                </c:pt>
                <c:pt idx="7">
                  <c:v>2017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9C-41AE-BC83-C40CD4C26CA9}"/>
            </c:ext>
          </c:extLst>
        </c:ser>
        <c:ser>
          <c:idx val="1"/>
          <c:order val="1"/>
          <c:tx>
            <c:strRef>
              <c:f>Sheet2!$C$3</c:f>
              <c:strCache>
                <c:ptCount val="1"/>
                <c:pt idx="0">
                  <c:v>Sum of PaymentTier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multiLvlStrRef>
              <c:f>Sheet2!$A$4:$A$19</c:f>
              <c:multiLvlStrCache>
                <c:ptCount val="8"/>
                <c:lvl>
                  <c:pt idx="0">
                    <c:v>Female</c:v>
                  </c:pt>
                  <c:pt idx="1">
                    <c:v>Male</c:v>
                  </c:pt>
                  <c:pt idx="2">
                    <c:v>Female</c:v>
                  </c:pt>
                  <c:pt idx="3">
                    <c:v>Male</c:v>
                  </c:pt>
                  <c:pt idx="4">
                    <c:v>Female</c:v>
                  </c:pt>
                  <c:pt idx="5">
                    <c:v>Male</c:v>
                  </c:pt>
                  <c:pt idx="6">
                    <c:v>Male</c:v>
                  </c:pt>
                  <c:pt idx="7">
                    <c:v>Male</c:v>
                  </c:pt>
                </c:lvl>
                <c:lvl>
                  <c:pt idx="0">
                    <c:v>Bangalore</c:v>
                  </c:pt>
                  <c:pt idx="2">
                    <c:v>New Delhi</c:v>
                  </c:pt>
                  <c:pt idx="4">
                    <c:v>Pune</c:v>
                  </c:pt>
                  <c:pt idx="6">
                    <c:v>Bangalore</c:v>
                  </c:pt>
                  <c:pt idx="7">
                    <c:v>Pune</c:v>
                  </c:pt>
                </c:lvl>
                <c:lvl>
                  <c:pt idx="0">
                    <c:v>Bachelors</c:v>
                  </c:pt>
                  <c:pt idx="6">
                    <c:v>Masters</c:v>
                  </c:pt>
                </c:lvl>
              </c:multiLvlStrCache>
            </c:multiLvlStrRef>
          </c:cat>
          <c:val>
            <c:numRef>
              <c:f>Sheet2!$C$4:$C$19</c:f>
              <c:numCache>
                <c:formatCode>General</c:formatCode>
                <c:ptCount val="8"/>
                <c:pt idx="0">
                  <c:v>3</c:v>
                </c:pt>
                <c:pt idx="1">
                  <c:v>6</c:v>
                </c:pt>
                <c:pt idx="2">
                  <c:v>3</c:v>
                </c:pt>
                <c:pt idx="3">
                  <c:v>3</c:v>
                </c:pt>
                <c:pt idx="4">
                  <c:v>1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99C-41AE-BC83-C40CD4C26CA9}"/>
            </c:ext>
          </c:extLst>
        </c:ser>
        <c:ser>
          <c:idx val="2"/>
          <c:order val="2"/>
          <c:tx>
            <c:strRef>
              <c:f>Sheet2!$D$3</c:f>
              <c:strCache>
                <c:ptCount val="1"/>
                <c:pt idx="0">
                  <c:v>Sum of Age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multiLvlStrRef>
              <c:f>Sheet2!$A$4:$A$19</c:f>
              <c:multiLvlStrCache>
                <c:ptCount val="8"/>
                <c:lvl>
                  <c:pt idx="0">
                    <c:v>Female</c:v>
                  </c:pt>
                  <c:pt idx="1">
                    <c:v>Male</c:v>
                  </c:pt>
                  <c:pt idx="2">
                    <c:v>Female</c:v>
                  </c:pt>
                  <c:pt idx="3">
                    <c:v>Male</c:v>
                  </c:pt>
                  <c:pt idx="4">
                    <c:v>Female</c:v>
                  </c:pt>
                  <c:pt idx="5">
                    <c:v>Male</c:v>
                  </c:pt>
                  <c:pt idx="6">
                    <c:v>Male</c:v>
                  </c:pt>
                  <c:pt idx="7">
                    <c:v>Male</c:v>
                  </c:pt>
                </c:lvl>
                <c:lvl>
                  <c:pt idx="0">
                    <c:v>Bangalore</c:v>
                  </c:pt>
                  <c:pt idx="2">
                    <c:v>New Delhi</c:v>
                  </c:pt>
                  <c:pt idx="4">
                    <c:v>Pune</c:v>
                  </c:pt>
                  <c:pt idx="6">
                    <c:v>Bangalore</c:v>
                  </c:pt>
                  <c:pt idx="7">
                    <c:v>Pune</c:v>
                  </c:pt>
                </c:lvl>
                <c:lvl>
                  <c:pt idx="0">
                    <c:v>Bachelors</c:v>
                  </c:pt>
                  <c:pt idx="6">
                    <c:v>Masters</c:v>
                  </c:pt>
                </c:lvl>
              </c:multiLvlStrCache>
            </c:multiLvlStrRef>
          </c:cat>
          <c:val>
            <c:numRef>
              <c:f>Sheet2!$D$4:$D$19</c:f>
              <c:numCache>
                <c:formatCode>General</c:formatCode>
                <c:ptCount val="8"/>
                <c:pt idx="0">
                  <c:v>34</c:v>
                </c:pt>
                <c:pt idx="1">
                  <c:v>56</c:v>
                </c:pt>
                <c:pt idx="2">
                  <c:v>38</c:v>
                </c:pt>
                <c:pt idx="3">
                  <c:v>38</c:v>
                </c:pt>
                <c:pt idx="4">
                  <c:v>28</c:v>
                </c:pt>
                <c:pt idx="5">
                  <c:v>23</c:v>
                </c:pt>
                <c:pt idx="6">
                  <c:v>27</c:v>
                </c:pt>
                <c:pt idx="7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99C-41AE-BC83-C40CD4C26C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612960975"/>
        <c:axId val="612961935"/>
        <c:axId val="0"/>
      </c:bar3DChart>
      <c:catAx>
        <c:axId val="612960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2961935"/>
        <c:crosses val="autoZero"/>
        <c:auto val="1"/>
        <c:lblAlgn val="ctr"/>
        <c:lblOffset val="100"/>
        <c:noMultiLvlLbl val="0"/>
      </c:catAx>
      <c:valAx>
        <c:axId val="6129619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2960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3056103"/>
            <a:ext cx="8610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NAME:CHARULATHA .G</a:t>
            </a:r>
          </a:p>
          <a:p>
            <a:r>
              <a:rPr lang="en-US" sz="2400" dirty="0"/>
              <a:t>REGISTER NO: 2213391042012</a:t>
            </a:r>
          </a:p>
          <a:p>
            <a:r>
              <a:rPr lang="en-US" sz="2400" dirty="0"/>
              <a:t> NM ID:070A92CA361D1E7B63B4FE83D60FE5E4</a:t>
            </a:r>
          </a:p>
          <a:p>
            <a:r>
              <a:rPr lang="en-US" sz="2400" dirty="0"/>
              <a:t>DEPARTMENT:BACHELOR OF COMMERCE [CORPORATE SECRETARYSHIP]</a:t>
            </a:r>
          </a:p>
          <a:p>
            <a:r>
              <a:rPr lang="en-US" sz="2400" dirty="0"/>
              <a:t>COLLEGE: QUEEN MARY’S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02E75A-7346-E503-25D2-5BA06BB08CDC}"/>
              </a:ext>
            </a:extLst>
          </p:cNvPr>
          <p:cNvSpPr txBox="1"/>
          <p:nvPr/>
        </p:nvSpPr>
        <p:spPr>
          <a:xfrm>
            <a:off x="838200" y="990600"/>
            <a:ext cx="6102848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1. Define Your Objectives</a:t>
            </a:r>
          </a:p>
          <a:p>
            <a:r>
              <a:rPr lang="en-US" sz="1600" dirty="0"/>
              <a:t>First, determine what you want to achieve with your data. Common objectives include: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Tracking employee information (e.g., personal details, roles, departments)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Analyzing employee performance and attendance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Forecasting hiring needs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Managing payroll and benefits</a:t>
            </a:r>
          </a:p>
          <a:p>
            <a:r>
              <a:rPr lang="en-US" sz="1600" b="1" dirty="0"/>
              <a:t>2. Set Up Your Data Structure</a:t>
            </a:r>
          </a:p>
          <a:p>
            <a:r>
              <a:rPr lang="en-US" sz="1600" dirty="0"/>
              <a:t>Create a new Excel workbook and set up your data structure. Typically, you’ll use separate sheets for different aspects of the employee data. Here’s a suggested structure:</a:t>
            </a:r>
          </a:p>
          <a:p>
            <a:r>
              <a:rPr lang="en-US" sz="1600" b="1" dirty="0"/>
              <a:t>Sheet 1: Employee Details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Employee ID</a:t>
            </a:r>
            <a:r>
              <a:rPr lang="en-US" sz="1600" dirty="0"/>
              <a:t> (Unique identifier)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First Name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Last Name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Date of Birth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Gender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Hire Date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Department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Position/Title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Email Address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Phone Number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Address</a:t>
            </a:r>
            <a:endParaRPr 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7B0C335-00FF-53F2-E960-DEFE3E1ABD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373046"/>
              </p:ext>
            </p:extLst>
          </p:nvPr>
        </p:nvGraphicFramePr>
        <p:xfrm>
          <a:off x="457200" y="1143634"/>
          <a:ext cx="4495800" cy="31997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4726">
                  <a:extLst>
                    <a:ext uri="{9D8B030D-6E8A-4147-A177-3AD203B41FA5}">
                      <a16:colId xmlns:a16="http://schemas.microsoft.com/office/drawing/2014/main" val="422754325"/>
                    </a:ext>
                  </a:extLst>
                </a:gridCol>
                <a:gridCol w="1296594">
                  <a:extLst>
                    <a:ext uri="{9D8B030D-6E8A-4147-A177-3AD203B41FA5}">
                      <a16:colId xmlns:a16="http://schemas.microsoft.com/office/drawing/2014/main" val="4086228490"/>
                    </a:ext>
                  </a:extLst>
                </a:gridCol>
                <a:gridCol w="1395248">
                  <a:extLst>
                    <a:ext uri="{9D8B030D-6E8A-4147-A177-3AD203B41FA5}">
                      <a16:colId xmlns:a16="http://schemas.microsoft.com/office/drawing/2014/main" val="1619761728"/>
                    </a:ext>
                  </a:extLst>
                </a:gridCol>
                <a:gridCol w="789232">
                  <a:extLst>
                    <a:ext uri="{9D8B030D-6E8A-4147-A177-3AD203B41FA5}">
                      <a16:colId xmlns:a16="http://schemas.microsoft.com/office/drawing/2014/main" val="906952331"/>
                    </a:ext>
                  </a:extLst>
                </a:gridCol>
              </a:tblGrid>
              <a:tr h="18822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DDEBF7"/>
                          </a:highlight>
                        </a:rPr>
                        <a:t>Row Labels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DDEBF7"/>
                          </a:highlight>
                        </a:rPr>
                        <a:t>Sum of JoiningYear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DDEBF7"/>
                          </a:highlight>
                        </a:rPr>
                        <a:t>Sum of PaymentTier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DDEBF7"/>
                          </a:highlight>
                        </a:rPr>
                        <a:t>Sum of Age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72280536"/>
                  </a:ext>
                </a:extLst>
              </a:tr>
              <a:tr h="18822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Bachelors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14107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19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217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92004051"/>
                  </a:ext>
                </a:extLst>
              </a:tr>
              <a:tr h="18822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Bangalore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6049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2440942"/>
                  </a:ext>
                </a:extLst>
              </a:tr>
              <a:tr h="18822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Female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2016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35155019"/>
                  </a:ext>
                </a:extLst>
              </a:tr>
              <a:tr h="18822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4033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68019830"/>
                  </a:ext>
                </a:extLst>
              </a:tr>
              <a:tr h="18822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New Delhi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4029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76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55306346"/>
                  </a:ext>
                </a:extLst>
              </a:tr>
              <a:tr h="18822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Female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2014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40113479"/>
                  </a:ext>
                </a:extLst>
              </a:tr>
              <a:tr h="18822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2015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03875718"/>
                  </a:ext>
                </a:extLst>
              </a:tr>
              <a:tr h="18822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Pune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4029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51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94298949"/>
                  </a:ext>
                </a:extLst>
              </a:tr>
              <a:tr h="18822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Female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2013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32066371"/>
                  </a:ext>
                </a:extLst>
              </a:tr>
              <a:tr h="18822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2016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88993699"/>
                  </a:ext>
                </a:extLst>
              </a:tr>
              <a:tr h="18822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Masters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4033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51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34342841"/>
                  </a:ext>
                </a:extLst>
              </a:tr>
              <a:tr h="18822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Bangalore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2016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27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85160678"/>
                  </a:ext>
                </a:extLst>
              </a:tr>
              <a:tr h="18822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2016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96832172"/>
                  </a:ext>
                </a:extLst>
              </a:tr>
              <a:tr h="18822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Pune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2017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24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32927027"/>
                  </a:ext>
                </a:extLst>
              </a:tr>
              <a:tr h="18822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2017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4745844"/>
                  </a:ext>
                </a:extLst>
              </a:tr>
              <a:tr h="18822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DDEBF7"/>
                          </a:highlight>
                        </a:rPr>
                        <a:t>Grand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  <a:highlight>
                            <a:srgbClr val="DDEBF7"/>
                          </a:highlight>
                        </a:rPr>
                        <a:t>18140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  <a:highlight>
                            <a:srgbClr val="DDEBF7"/>
                          </a:highlight>
                        </a:rPr>
                        <a:t>25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  <a:highlight>
                            <a:srgbClr val="DDEBF7"/>
                          </a:highlight>
                        </a:rPr>
                        <a:t>268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90061671"/>
                  </a:ext>
                </a:extLst>
              </a:tr>
            </a:tbl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CBCA2326-6112-D019-33BF-0143D2142A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7837844"/>
              </p:ext>
            </p:extLst>
          </p:nvPr>
        </p:nvGraphicFramePr>
        <p:xfrm>
          <a:off x="5086350" y="1143635"/>
          <a:ext cx="4724400" cy="31235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730CB-FF8C-890F-F55A-65CA029C4B29}"/>
              </a:ext>
            </a:extLst>
          </p:cNvPr>
          <p:cNvSpPr txBox="1"/>
          <p:nvPr/>
        </p:nvSpPr>
        <p:spPr>
          <a:xfrm>
            <a:off x="755332" y="1600200"/>
            <a:ext cx="564546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Text Box: Insert a text box near your data or chart to write a concise summary of the key insights gained from your analysis. 2. Dedicated Cell(s): Use a cell or a range of cells to write your conclusion. Label the cell(s) clearly (e.g., "Conclusion") to make it stand out.3. Chart Title: Modify the chart title to reflect the main conclusion drawn from the data. 4. Dashboard: Create a dashboard that consolidates key metrics and charts, and use a dedicated section to present your conclusions.5. PivotTable: Utilize PivotTables to summarize data and present your findings in a clear and concise format.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8650ED-B2CD-0561-D255-2205D87DF514}"/>
              </a:ext>
            </a:extLst>
          </p:cNvPr>
          <p:cNvSpPr txBox="1"/>
          <p:nvPr/>
        </p:nvSpPr>
        <p:spPr>
          <a:xfrm>
            <a:off x="676275" y="1746230"/>
            <a:ext cx="610284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Row </a:t>
            </a:r>
            <a:r>
              <a:rPr lang="en-IN" sz="2400" dirty="0" err="1"/>
              <a:t>Labels:Education</a:t>
            </a:r>
            <a:r>
              <a:rPr lang="en-IN" sz="2400" dirty="0"/>
              <a:t> (Bachelors, Masters), City (Bangalore, New Delhi, Pune), and Gender (Male, Female) are used to categorize the </a:t>
            </a:r>
            <a:r>
              <a:rPr lang="en-IN" sz="2400" dirty="0" err="1"/>
              <a:t>data.Values:Sum</a:t>
            </a:r>
            <a:r>
              <a:rPr lang="en-IN" sz="2400" dirty="0"/>
              <a:t> of </a:t>
            </a:r>
            <a:r>
              <a:rPr lang="en-IN" sz="2400" dirty="0" err="1"/>
              <a:t>JoiningYear</a:t>
            </a:r>
            <a:r>
              <a:rPr lang="en-IN" sz="2400" dirty="0"/>
              <a:t>: This column likely represents the total years of employment for each </a:t>
            </a:r>
            <a:r>
              <a:rPr lang="en-IN" sz="2400" dirty="0" err="1"/>
              <a:t>category.Sum</a:t>
            </a:r>
            <a:r>
              <a:rPr lang="en-IN" sz="2400" dirty="0"/>
              <a:t> of Payment Tier: The total value of the payment tier for each </a:t>
            </a:r>
            <a:r>
              <a:rPr lang="en-IN" sz="2400" dirty="0" err="1"/>
              <a:t>category.Sum</a:t>
            </a:r>
            <a:r>
              <a:rPr lang="en-IN" sz="2400" dirty="0"/>
              <a:t> of Age: The total age of individuals within each category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6019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Labels:Education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(Bachelors, Masters), City (Bangalore, New Delhi, Pune), and Gender (Male, Female) are used to categorize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data.Values:Sum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JoiningYear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This column likely represents the total years of employment for each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category.Sum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Payment Tier: The total value of the payment tier for each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category.Sum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Age: The total age of individuals within each category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A6340B-6ADA-2496-65BF-F76F5ACB8C83}"/>
              </a:ext>
            </a:extLst>
          </p:cNvPr>
          <p:cNvSpPr txBox="1"/>
          <p:nvPr/>
        </p:nvSpPr>
        <p:spPr>
          <a:xfrm>
            <a:off x="655406" y="1600200"/>
            <a:ext cx="5440594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 err="1"/>
              <a:t>Analyze</a:t>
            </a:r>
            <a:r>
              <a:rPr lang="en-IN" sz="2400" dirty="0"/>
              <a:t> data: Perform calculations, create charts and graphs, and gain insights from </a:t>
            </a:r>
            <a:r>
              <a:rPr lang="en-IN" sz="2400" dirty="0" err="1"/>
              <a:t>data.Organize</a:t>
            </a:r>
            <a:r>
              <a:rPr lang="en-IN" sz="2400" dirty="0"/>
              <a:t> information: Manage lists, track inventory, and create </a:t>
            </a:r>
            <a:r>
              <a:rPr lang="en-IN" sz="2400" dirty="0" err="1"/>
              <a:t>databases.Perform</a:t>
            </a:r>
            <a:r>
              <a:rPr lang="en-IN" sz="2400" dirty="0"/>
              <a:t> calculations: Use formulas and functions to automate calculations and data </a:t>
            </a:r>
            <a:r>
              <a:rPr lang="en-IN" sz="2400" dirty="0" err="1"/>
              <a:t>manipulation.Create</a:t>
            </a:r>
            <a:r>
              <a:rPr lang="en-IN" sz="2400" dirty="0"/>
              <a:t> reports: Generate professional-looking reports and </a:t>
            </a:r>
            <a:r>
              <a:rPr lang="en-IN" sz="2400" dirty="0" err="1"/>
              <a:t>presentations.Collaborate</a:t>
            </a:r>
            <a:r>
              <a:rPr lang="en-IN" sz="2400" dirty="0"/>
              <a:t>: Share workbooks with others and work on them simultaneously.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2E2E05-5443-2ED9-4482-B3C6C9F88A56}"/>
              </a:ext>
            </a:extLst>
          </p:cNvPr>
          <p:cNvSpPr txBox="1"/>
          <p:nvPr/>
        </p:nvSpPr>
        <p:spPr>
          <a:xfrm>
            <a:off x="3250702" y="1817925"/>
            <a:ext cx="6102848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1.Identify the key </a:t>
            </a:r>
            <a:r>
              <a:rPr lang="en-IN" sz="2000" dirty="0" err="1"/>
              <a:t>insights:What</a:t>
            </a:r>
            <a:r>
              <a:rPr lang="en-IN" sz="2000" dirty="0"/>
              <a:t> are the most significant trends or patterns in the </a:t>
            </a:r>
            <a:r>
              <a:rPr lang="en-IN" sz="2000" dirty="0" err="1"/>
              <a:t>data?What</a:t>
            </a:r>
            <a:r>
              <a:rPr lang="en-IN" sz="2000" dirty="0"/>
              <a:t> are the pain points or needs of your target customers that this data </a:t>
            </a:r>
            <a:r>
              <a:rPr lang="en-IN" sz="2000" dirty="0" err="1"/>
              <a:t>highlights?How</a:t>
            </a:r>
            <a:r>
              <a:rPr lang="en-IN" sz="2000" dirty="0"/>
              <a:t> does your solution address these needs or pain points? </a:t>
            </a:r>
          </a:p>
          <a:p>
            <a:r>
              <a:rPr lang="en-IN" sz="2000" dirty="0"/>
              <a:t>2.Create a clear and concise value proposition </a:t>
            </a:r>
            <a:r>
              <a:rPr lang="en-IN" sz="2000" dirty="0" err="1"/>
              <a:t>statement:Use</a:t>
            </a:r>
            <a:r>
              <a:rPr lang="en-IN" sz="2000" dirty="0"/>
              <a:t> a template like the ones mentioned </a:t>
            </a:r>
            <a:r>
              <a:rPr lang="en-IN" sz="2000" dirty="0" err="1"/>
              <a:t>earlier:For</a:t>
            </a:r>
            <a:r>
              <a:rPr lang="en-IN" sz="2000" dirty="0"/>
              <a:t> [target customer] who [need or opportunity], our [product/service] is a [product category] that [key benefit]. Unlike [competitors], our solution [differentiating factor] which [provides specific benefits].</a:t>
            </a:r>
          </a:p>
          <a:p>
            <a:r>
              <a:rPr lang="en-IN" sz="2000" dirty="0"/>
              <a:t>3. Visualize the </a:t>
            </a:r>
            <a:r>
              <a:rPr lang="en-IN" sz="2000" dirty="0" err="1"/>
              <a:t>data:Use</a:t>
            </a:r>
            <a:r>
              <a:rPr lang="en-IN" sz="2000" dirty="0"/>
              <a:t> charts and graphs to present the insights in a visually appealing and easy-to-understand </a:t>
            </a:r>
            <a:r>
              <a:rPr lang="en-IN" sz="2000" dirty="0" err="1"/>
              <a:t>format.Consider</a:t>
            </a:r>
            <a:r>
              <a:rPr lang="en-IN" sz="2000" dirty="0"/>
              <a:t> using a bar chart to compare different cities or education levels, or a pie chart to show the distribution of gender.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FEB146-02A6-AECF-FD9E-EF6FDAE6C09B}"/>
              </a:ext>
            </a:extLst>
          </p:cNvPr>
          <p:cNvSpPr txBox="1"/>
          <p:nvPr/>
        </p:nvSpPr>
        <p:spPr>
          <a:xfrm>
            <a:off x="780161" y="1676400"/>
            <a:ext cx="6102848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Dataset Title: Employee Data (This is an assumption, as the title isn't explicitly mentioned)Variables (Columns):Education: The employee's educational qualification (Bachelors or Masters)City: The city where the employee is located (Bangalore, New Delhi, Pune)Gender: The employee's gender (Male or Female)Joining Year: The year the employee joined the </a:t>
            </a:r>
            <a:r>
              <a:rPr lang="en-IN" sz="2400" dirty="0" err="1"/>
              <a:t>companyPayment</a:t>
            </a:r>
            <a:r>
              <a:rPr lang="en-IN" sz="2400" dirty="0"/>
              <a:t> Tier: A numerical value representing the employee's payment </a:t>
            </a:r>
            <a:r>
              <a:rPr lang="en-IN" sz="2400" dirty="0" err="1"/>
              <a:t>tierAge</a:t>
            </a:r>
            <a:r>
              <a:rPr lang="en-IN" sz="2400" dirty="0"/>
              <a:t>: The employee's </a:t>
            </a:r>
            <a:r>
              <a:rPr lang="en-IN" sz="2400" dirty="0" err="1"/>
              <a:t>ageRows</a:t>
            </a:r>
            <a:r>
              <a:rPr lang="en-IN" sz="2400" dirty="0"/>
              <a:t>: Each row represents an individual employee and their corresponding data.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320DB0-407A-B062-265B-12E17D5EFA78}"/>
              </a:ext>
            </a:extLst>
          </p:cNvPr>
          <p:cNvSpPr txBox="1"/>
          <p:nvPr/>
        </p:nvSpPr>
        <p:spPr>
          <a:xfrm>
            <a:off x="2542212" y="2019300"/>
            <a:ext cx="610284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 Visual Appeal: Charts and Graphs: Use visually engaging charts (e.g., waterfall, sunburst, bullet charts) to present data in an impactful way.</a:t>
            </a:r>
          </a:p>
          <a:p>
            <a:r>
              <a:rPr lang="en-IN" sz="2400" dirty="0"/>
              <a:t> Advanced Functionality: Pivot Tables: Utilize Pivot Tables to </a:t>
            </a:r>
            <a:r>
              <a:rPr lang="en-IN" sz="2400" dirty="0" err="1"/>
              <a:t>analyze</a:t>
            </a:r>
            <a:r>
              <a:rPr lang="en-IN" sz="2400" dirty="0"/>
              <a:t> and summarize large datasets efficiently.</a:t>
            </a:r>
          </a:p>
          <a:p>
            <a:r>
              <a:rPr lang="en-IN" sz="2400" dirty="0"/>
              <a:t> Interactive Features: Slicers: Add slicers to filter data dynamically and explore different perspectives. Professional Presentation </a:t>
            </a:r>
          </a:p>
          <a:p>
            <a:r>
              <a:rPr lang="en-IN" sz="2400" dirty="0"/>
              <a:t>Formatting: Apply consistent formatting (e.g., fonts, </a:t>
            </a:r>
            <a:r>
              <a:rPr lang="en-IN" sz="2400" dirty="0" err="1"/>
              <a:t>colors</a:t>
            </a:r>
            <a:r>
              <a:rPr lang="en-IN" sz="2400" dirty="0"/>
              <a:t>, borders) to enhance readability and professionalism.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</TotalTime>
  <Words>999</Words>
  <Application>Microsoft Office PowerPoint</Application>
  <PresentationFormat>Widescreen</PresentationFormat>
  <Paragraphs>142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VijayKanth Soka</cp:lastModifiedBy>
  <cp:revision>13</cp:revision>
  <dcterms:created xsi:type="dcterms:W3CDTF">2024-03-29T15:07:22Z</dcterms:created>
  <dcterms:modified xsi:type="dcterms:W3CDTF">2024-08-29T07:39:40Z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