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ulatha Uma Maheswari" userId="1f1a12a6ba8e286f" providerId="LiveId" clId="{1CFA8B35-AA29-439D-A345-CE6C5A13FDB0}"/>
    <pc:docChg chg="modSld">
      <pc:chgData name="Charulatha Uma Maheswari" userId="1f1a12a6ba8e286f" providerId="LiveId" clId="{1CFA8B35-AA29-439D-A345-CE6C5A13FDB0}" dt="2024-09-09T13:08:20.932" v="48" actId="20577"/>
      <pc:docMkLst>
        <pc:docMk/>
      </pc:docMkLst>
      <pc:sldChg chg="modSp mod">
        <pc:chgData name="Charulatha Uma Maheswari" userId="1f1a12a6ba8e286f" providerId="LiveId" clId="{1CFA8B35-AA29-439D-A345-CE6C5A13FDB0}" dt="2024-09-09T13:08:20.932" v="48" actId="20577"/>
        <pc:sldMkLst>
          <pc:docMk/>
          <pc:sldMk cId="0" sldId="256"/>
        </pc:sldMkLst>
        <pc:spChg chg="mod">
          <ac:chgData name="Charulatha Uma Maheswari" userId="1f1a12a6ba8e286f" providerId="LiveId" clId="{1CFA8B35-AA29-439D-A345-CE6C5A13FDB0}" dt="2024-09-09T13:08:20.932" v="48" actId="20577"/>
          <ac:spMkLst>
            <pc:docMk/>
            <pc:sldMk cId="0" sldId="256"/>
            <ac:spMk id="14" creationId="{D55ADE35-C35B-07C1-F5AA-C33B3DDB802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88719E-DF35-4311-9E44-B6518F2AF8E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33F3E3FC-C71F-4514-B557-A976C95D2337}">
      <dgm:prSet custT="1"/>
      <dgm:spPr/>
      <dgm:t>
        <a:bodyPr/>
        <a:lstStyle/>
        <a:p>
          <a:r>
            <a:rPr lang="en-US" sz="1800" b="1" i="0" baseline="0"/>
            <a:t>Data Cleaning: Address missing values in key column </a:t>
          </a:r>
          <a:r>
            <a:rPr lang="en-US" sz="1800" b="1"/>
            <a:t>Gender, Department, Salary) by either filling them with appropriate values or excluding them from specific analyses.</a:t>
          </a:r>
          <a:endParaRPr lang="en-IN" sz="1800" b="1"/>
        </a:p>
      </dgm:t>
    </dgm:pt>
    <dgm:pt modelId="{5B70276D-7CD8-4317-8E7E-D2EDB1A85518}" type="parTrans" cxnId="{D6FD85A8-91D0-44B2-96BF-F3BA4D57945E}">
      <dgm:prSet/>
      <dgm:spPr/>
      <dgm:t>
        <a:bodyPr/>
        <a:lstStyle/>
        <a:p>
          <a:endParaRPr lang="en-IN" sz="1800" b="1"/>
        </a:p>
      </dgm:t>
    </dgm:pt>
    <dgm:pt modelId="{CC22DD8F-5704-4AAF-BD67-F47E6C69615E}" type="sibTrans" cxnId="{D6FD85A8-91D0-44B2-96BF-F3BA4D57945E}">
      <dgm:prSet/>
      <dgm:spPr/>
      <dgm:t>
        <a:bodyPr/>
        <a:lstStyle/>
        <a:p>
          <a:endParaRPr lang="en-IN" sz="1800" b="1"/>
        </a:p>
      </dgm:t>
    </dgm:pt>
    <dgm:pt modelId="{E760BB11-3A32-41FC-9CA8-037AFF009BA3}">
      <dgm:prSet custT="1"/>
      <dgm:spPr/>
      <dgm:t>
        <a:bodyPr/>
        <a:lstStyle/>
        <a:p>
          <a:r>
            <a:rPr lang="en-US" sz="1800" b="1" dirty="0"/>
            <a:t>Descriptive Statistics: Use Excel to calculate summary statistics (mean, median, mode) for numeric columns like Salary and FTE.</a:t>
          </a:r>
          <a:endParaRPr lang="en-IN" sz="1800" b="1" dirty="0"/>
        </a:p>
      </dgm:t>
    </dgm:pt>
    <dgm:pt modelId="{4C7C297E-309B-4160-A3C6-C417B0EE0682}" type="parTrans" cxnId="{031746C2-3190-424B-B4B5-16362E3623B4}">
      <dgm:prSet/>
      <dgm:spPr/>
      <dgm:t>
        <a:bodyPr/>
        <a:lstStyle/>
        <a:p>
          <a:endParaRPr lang="en-IN" sz="1800" b="1"/>
        </a:p>
      </dgm:t>
    </dgm:pt>
    <dgm:pt modelId="{634DB216-04CF-4858-BAD6-51241E27DE8B}" type="sibTrans" cxnId="{031746C2-3190-424B-B4B5-16362E3623B4}">
      <dgm:prSet/>
      <dgm:spPr/>
      <dgm:t>
        <a:bodyPr/>
        <a:lstStyle/>
        <a:p>
          <a:endParaRPr lang="en-IN" sz="1800" b="1"/>
        </a:p>
      </dgm:t>
    </dgm:pt>
    <dgm:pt modelId="{C1E1369D-70DA-4D73-B891-597C8448DFC4}">
      <dgm:prSet custT="1"/>
      <dgm:spPr/>
      <dgm:t>
        <a:bodyPr/>
        <a:lstStyle/>
        <a:p>
          <a:r>
            <a:rPr lang="en-US" sz="1800" b="1"/>
            <a:t>Data Visualization: Create charts (e.g., bar charts, pie charts) to visualize gender distribution, salary ranges, and departmental representation.</a:t>
          </a:r>
          <a:endParaRPr lang="en-IN" sz="1800" b="1"/>
        </a:p>
      </dgm:t>
    </dgm:pt>
    <dgm:pt modelId="{948523C2-1DE4-4645-BA71-FA80FD680CF7}" type="parTrans" cxnId="{A5E3C7FE-6F58-43B1-BFF8-945F81B40A19}">
      <dgm:prSet/>
      <dgm:spPr/>
      <dgm:t>
        <a:bodyPr/>
        <a:lstStyle/>
        <a:p>
          <a:endParaRPr lang="en-IN" sz="1800" b="1"/>
        </a:p>
      </dgm:t>
    </dgm:pt>
    <dgm:pt modelId="{494A30CA-F1BE-4AEB-A20A-8B86AAC0CCEB}" type="sibTrans" cxnId="{A5E3C7FE-6F58-43B1-BFF8-945F81B40A19}">
      <dgm:prSet/>
      <dgm:spPr/>
      <dgm:t>
        <a:bodyPr/>
        <a:lstStyle/>
        <a:p>
          <a:endParaRPr lang="en-IN" sz="1800" b="1"/>
        </a:p>
      </dgm:t>
    </dgm:pt>
    <dgm:pt modelId="{54F72F27-B386-4142-8A7E-BEC0B4D479FE}">
      <dgm:prSet custT="1"/>
      <dgm:spPr/>
      <dgm:t>
        <a:bodyPr/>
        <a:lstStyle/>
        <a:p>
          <a:r>
            <a:rPr lang="en-US" sz="1800" b="1" dirty="0"/>
            <a:t>Pivot Tables: Use pivot tables to explore relationships between variables, such as average salary by department or gender</a:t>
          </a:r>
          <a:r>
            <a:rPr lang="en-US" sz="1800" b="1" i="0" baseline="0" dirty="0"/>
            <a:t>s (. </a:t>
          </a:r>
          <a:endParaRPr lang="en-IN" sz="1800" b="1" dirty="0"/>
        </a:p>
      </dgm:t>
    </dgm:pt>
    <dgm:pt modelId="{061C09D3-FE46-4F76-A3E4-A92EDCEBBDCA}" type="parTrans" cxnId="{D086BC4B-ED66-47FE-B2E4-DE9E19C558FC}">
      <dgm:prSet/>
      <dgm:spPr/>
      <dgm:t>
        <a:bodyPr/>
        <a:lstStyle/>
        <a:p>
          <a:endParaRPr lang="en-IN" sz="1800" b="1"/>
        </a:p>
      </dgm:t>
    </dgm:pt>
    <dgm:pt modelId="{E74B944C-75C2-4DDA-96BD-988B1FAFAFFD}" type="sibTrans" cxnId="{D086BC4B-ED66-47FE-B2E4-DE9E19C558FC}">
      <dgm:prSet/>
      <dgm:spPr/>
      <dgm:t>
        <a:bodyPr/>
        <a:lstStyle/>
        <a:p>
          <a:endParaRPr lang="en-IN" sz="1800" b="1"/>
        </a:p>
      </dgm:t>
    </dgm:pt>
    <dgm:pt modelId="{9C7D7304-40CA-45C3-8C0D-7C9D7FD6AA57}" type="pres">
      <dgm:prSet presAssocID="{8988719E-DF35-4311-9E44-B6518F2AF8E5}" presName="Name0" presStyleCnt="0">
        <dgm:presLayoutVars>
          <dgm:dir/>
          <dgm:animLvl val="lvl"/>
          <dgm:resizeHandles val="exact"/>
        </dgm:presLayoutVars>
      </dgm:prSet>
      <dgm:spPr/>
    </dgm:pt>
    <dgm:pt modelId="{03936E71-4072-418E-8E35-37B51F58EB2C}" type="pres">
      <dgm:prSet presAssocID="{33F3E3FC-C71F-4514-B557-A976C95D2337}" presName="linNode" presStyleCnt="0"/>
      <dgm:spPr/>
    </dgm:pt>
    <dgm:pt modelId="{5A241908-9CEA-481B-88AD-D51B5D1CEB2A}" type="pres">
      <dgm:prSet presAssocID="{33F3E3FC-C71F-4514-B557-A976C95D2337}" presName="parentText" presStyleLbl="node1" presStyleIdx="0" presStyleCnt="4">
        <dgm:presLayoutVars>
          <dgm:chMax val="1"/>
          <dgm:bulletEnabled val="1"/>
        </dgm:presLayoutVars>
      </dgm:prSet>
      <dgm:spPr/>
    </dgm:pt>
    <dgm:pt modelId="{449D3E0B-9B03-4A84-A0F1-C390F5217A2B}" type="pres">
      <dgm:prSet presAssocID="{CC22DD8F-5704-4AAF-BD67-F47E6C69615E}" presName="sp" presStyleCnt="0"/>
      <dgm:spPr/>
    </dgm:pt>
    <dgm:pt modelId="{F47DF7CC-19AE-4E2D-9D10-0D6F51C6EE7A}" type="pres">
      <dgm:prSet presAssocID="{E760BB11-3A32-41FC-9CA8-037AFF009BA3}" presName="linNode" presStyleCnt="0"/>
      <dgm:spPr/>
    </dgm:pt>
    <dgm:pt modelId="{7BDC0185-E157-4F6A-BC80-B82942463418}" type="pres">
      <dgm:prSet presAssocID="{E760BB11-3A32-41FC-9CA8-037AFF009BA3}" presName="parentText" presStyleLbl="node1" presStyleIdx="1" presStyleCnt="4">
        <dgm:presLayoutVars>
          <dgm:chMax val="1"/>
          <dgm:bulletEnabled val="1"/>
        </dgm:presLayoutVars>
      </dgm:prSet>
      <dgm:spPr/>
    </dgm:pt>
    <dgm:pt modelId="{4BC45B6F-F3F3-4E74-A8BE-43CCB88F0CF2}" type="pres">
      <dgm:prSet presAssocID="{634DB216-04CF-4858-BAD6-51241E27DE8B}" presName="sp" presStyleCnt="0"/>
      <dgm:spPr/>
    </dgm:pt>
    <dgm:pt modelId="{38CC181F-23EA-44D9-85A6-839E1D5CA831}" type="pres">
      <dgm:prSet presAssocID="{C1E1369D-70DA-4D73-B891-597C8448DFC4}" presName="linNode" presStyleCnt="0"/>
      <dgm:spPr/>
    </dgm:pt>
    <dgm:pt modelId="{A8DE7A55-1F51-4C11-9574-835054ED11A3}" type="pres">
      <dgm:prSet presAssocID="{C1E1369D-70DA-4D73-B891-597C8448DFC4}" presName="parentText" presStyleLbl="node1" presStyleIdx="2" presStyleCnt="4">
        <dgm:presLayoutVars>
          <dgm:chMax val="1"/>
          <dgm:bulletEnabled val="1"/>
        </dgm:presLayoutVars>
      </dgm:prSet>
      <dgm:spPr/>
    </dgm:pt>
    <dgm:pt modelId="{067E7C4B-A321-450E-84F8-5B2044779DDB}" type="pres">
      <dgm:prSet presAssocID="{494A30CA-F1BE-4AEB-A20A-8B86AAC0CCEB}" presName="sp" presStyleCnt="0"/>
      <dgm:spPr/>
    </dgm:pt>
    <dgm:pt modelId="{89997ADF-7F2B-48DC-8DCA-E4B290A5680E}" type="pres">
      <dgm:prSet presAssocID="{54F72F27-B386-4142-8A7E-BEC0B4D479FE}" presName="linNode" presStyleCnt="0"/>
      <dgm:spPr/>
    </dgm:pt>
    <dgm:pt modelId="{B5351AD8-B951-4299-AA4D-3AE04E69AA5C}" type="pres">
      <dgm:prSet presAssocID="{54F72F27-B386-4142-8A7E-BEC0B4D479FE}" presName="parentText" presStyleLbl="node1" presStyleIdx="3" presStyleCnt="4">
        <dgm:presLayoutVars>
          <dgm:chMax val="1"/>
          <dgm:bulletEnabled val="1"/>
        </dgm:presLayoutVars>
      </dgm:prSet>
      <dgm:spPr/>
    </dgm:pt>
  </dgm:ptLst>
  <dgm:cxnLst>
    <dgm:cxn modelId="{262F3561-E20D-4086-A7DA-85F39A2A999F}" type="presOf" srcId="{54F72F27-B386-4142-8A7E-BEC0B4D479FE}" destId="{B5351AD8-B951-4299-AA4D-3AE04E69AA5C}" srcOrd="0" destOrd="0" presId="urn:microsoft.com/office/officeart/2005/8/layout/vList5"/>
    <dgm:cxn modelId="{D086BC4B-ED66-47FE-B2E4-DE9E19C558FC}" srcId="{8988719E-DF35-4311-9E44-B6518F2AF8E5}" destId="{54F72F27-B386-4142-8A7E-BEC0B4D479FE}" srcOrd="3" destOrd="0" parTransId="{061C09D3-FE46-4F76-A3E4-A92EDCEBBDCA}" sibTransId="{E74B944C-75C2-4DDA-96BD-988B1FAFAFFD}"/>
    <dgm:cxn modelId="{09EE3A6D-1320-42EC-AF3D-5B542B4EEA13}" type="presOf" srcId="{33F3E3FC-C71F-4514-B557-A976C95D2337}" destId="{5A241908-9CEA-481B-88AD-D51B5D1CEB2A}" srcOrd="0" destOrd="0" presId="urn:microsoft.com/office/officeart/2005/8/layout/vList5"/>
    <dgm:cxn modelId="{0E56C696-196A-4A2D-9EA3-C06F09D4A702}" type="presOf" srcId="{8988719E-DF35-4311-9E44-B6518F2AF8E5}" destId="{9C7D7304-40CA-45C3-8C0D-7C9D7FD6AA57}" srcOrd="0" destOrd="0" presId="urn:microsoft.com/office/officeart/2005/8/layout/vList5"/>
    <dgm:cxn modelId="{84894A9F-0683-442C-9503-B2D9F7F731DA}" type="presOf" srcId="{E760BB11-3A32-41FC-9CA8-037AFF009BA3}" destId="{7BDC0185-E157-4F6A-BC80-B82942463418}" srcOrd="0" destOrd="0" presId="urn:microsoft.com/office/officeart/2005/8/layout/vList5"/>
    <dgm:cxn modelId="{D6FD85A8-91D0-44B2-96BF-F3BA4D57945E}" srcId="{8988719E-DF35-4311-9E44-B6518F2AF8E5}" destId="{33F3E3FC-C71F-4514-B557-A976C95D2337}" srcOrd="0" destOrd="0" parTransId="{5B70276D-7CD8-4317-8E7E-D2EDB1A85518}" sibTransId="{CC22DD8F-5704-4AAF-BD67-F47E6C69615E}"/>
    <dgm:cxn modelId="{A93BE7B5-34CF-4607-B552-01267AA42929}" type="presOf" srcId="{C1E1369D-70DA-4D73-B891-597C8448DFC4}" destId="{A8DE7A55-1F51-4C11-9574-835054ED11A3}" srcOrd="0" destOrd="0" presId="urn:microsoft.com/office/officeart/2005/8/layout/vList5"/>
    <dgm:cxn modelId="{031746C2-3190-424B-B4B5-16362E3623B4}" srcId="{8988719E-DF35-4311-9E44-B6518F2AF8E5}" destId="{E760BB11-3A32-41FC-9CA8-037AFF009BA3}" srcOrd="1" destOrd="0" parTransId="{4C7C297E-309B-4160-A3C6-C417B0EE0682}" sibTransId="{634DB216-04CF-4858-BAD6-51241E27DE8B}"/>
    <dgm:cxn modelId="{A5E3C7FE-6F58-43B1-BFF8-945F81B40A19}" srcId="{8988719E-DF35-4311-9E44-B6518F2AF8E5}" destId="{C1E1369D-70DA-4D73-B891-597C8448DFC4}" srcOrd="2" destOrd="0" parTransId="{948523C2-1DE4-4645-BA71-FA80FD680CF7}" sibTransId="{494A30CA-F1BE-4AEB-A20A-8B86AAC0CCEB}"/>
    <dgm:cxn modelId="{E9839700-991B-490F-9FB1-E3E88515328F}" type="presParOf" srcId="{9C7D7304-40CA-45C3-8C0D-7C9D7FD6AA57}" destId="{03936E71-4072-418E-8E35-37B51F58EB2C}" srcOrd="0" destOrd="0" presId="urn:microsoft.com/office/officeart/2005/8/layout/vList5"/>
    <dgm:cxn modelId="{BC0363EC-F8A3-4804-9530-AAF0E2F3E339}" type="presParOf" srcId="{03936E71-4072-418E-8E35-37B51F58EB2C}" destId="{5A241908-9CEA-481B-88AD-D51B5D1CEB2A}" srcOrd="0" destOrd="0" presId="urn:microsoft.com/office/officeart/2005/8/layout/vList5"/>
    <dgm:cxn modelId="{22256F56-49B9-4E44-92E9-78B7B5BF7A77}" type="presParOf" srcId="{9C7D7304-40CA-45C3-8C0D-7C9D7FD6AA57}" destId="{449D3E0B-9B03-4A84-A0F1-C390F5217A2B}" srcOrd="1" destOrd="0" presId="urn:microsoft.com/office/officeart/2005/8/layout/vList5"/>
    <dgm:cxn modelId="{A5CD3A2F-0EEC-4C68-A26C-BC4E936BAE59}" type="presParOf" srcId="{9C7D7304-40CA-45C3-8C0D-7C9D7FD6AA57}" destId="{F47DF7CC-19AE-4E2D-9D10-0D6F51C6EE7A}" srcOrd="2" destOrd="0" presId="urn:microsoft.com/office/officeart/2005/8/layout/vList5"/>
    <dgm:cxn modelId="{81A011D3-60A7-4613-971A-D141822EA236}" type="presParOf" srcId="{F47DF7CC-19AE-4E2D-9D10-0D6F51C6EE7A}" destId="{7BDC0185-E157-4F6A-BC80-B82942463418}" srcOrd="0" destOrd="0" presId="urn:microsoft.com/office/officeart/2005/8/layout/vList5"/>
    <dgm:cxn modelId="{A16E235D-905B-4C1D-8FD1-3456F752F0CC}" type="presParOf" srcId="{9C7D7304-40CA-45C3-8C0D-7C9D7FD6AA57}" destId="{4BC45B6F-F3F3-4E74-A8BE-43CCB88F0CF2}" srcOrd="3" destOrd="0" presId="urn:microsoft.com/office/officeart/2005/8/layout/vList5"/>
    <dgm:cxn modelId="{4524CFF6-823E-4E4A-9729-C9A4727E4B33}" type="presParOf" srcId="{9C7D7304-40CA-45C3-8C0D-7C9D7FD6AA57}" destId="{38CC181F-23EA-44D9-85A6-839E1D5CA831}" srcOrd="4" destOrd="0" presId="urn:microsoft.com/office/officeart/2005/8/layout/vList5"/>
    <dgm:cxn modelId="{0C992551-59D4-4DAC-B70D-3653E8E6995D}" type="presParOf" srcId="{38CC181F-23EA-44D9-85A6-839E1D5CA831}" destId="{A8DE7A55-1F51-4C11-9574-835054ED11A3}" srcOrd="0" destOrd="0" presId="urn:microsoft.com/office/officeart/2005/8/layout/vList5"/>
    <dgm:cxn modelId="{C892DACD-0F0B-4D93-B4EC-9431BA1F3304}" type="presParOf" srcId="{9C7D7304-40CA-45C3-8C0D-7C9D7FD6AA57}" destId="{067E7C4B-A321-450E-84F8-5B2044779DDB}" srcOrd="5" destOrd="0" presId="urn:microsoft.com/office/officeart/2005/8/layout/vList5"/>
    <dgm:cxn modelId="{E0C45367-32B6-4F65-88D5-4FE81663C49B}" type="presParOf" srcId="{9C7D7304-40CA-45C3-8C0D-7C9D7FD6AA57}" destId="{89997ADF-7F2B-48DC-8DCA-E4B290A5680E}" srcOrd="6" destOrd="0" presId="urn:microsoft.com/office/officeart/2005/8/layout/vList5"/>
    <dgm:cxn modelId="{7500568C-A37B-41E4-A163-B3719D5D49C3}" type="presParOf" srcId="{89997ADF-7F2B-48DC-8DCA-E4B290A5680E}" destId="{B5351AD8-B951-4299-AA4D-3AE04E69AA5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1908-9CEA-481B-88AD-D51B5D1CEB2A}">
      <dsp:nvSpPr>
        <dsp:cNvPr id="0" name=""/>
        <dsp:cNvSpPr/>
      </dsp:nvSpPr>
      <dsp:spPr>
        <a:xfrm>
          <a:off x="3584447" y="2757"/>
          <a:ext cx="4032504" cy="1326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t>Data Cleaning: Address missing values in key column </a:t>
          </a:r>
          <a:r>
            <a:rPr lang="en-US" sz="1800" b="1" kern="1200"/>
            <a:t>Gender, Department, Salary) by either filling them with appropriate values or excluding them from specific analyses.</a:t>
          </a:r>
          <a:endParaRPr lang="en-IN" sz="1800" b="1" kern="1200"/>
        </a:p>
      </dsp:txBody>
      <dsp:txXfrm>
        <a:off x="3649198" y="67508"/>
        <a:ext cx="3903002" cy="1196931"/>
      </dsp:txXfrm>
    </dsp:sp>
    <dsp:sp modelId="{7BDC0185-E157-4F6A-BC80-B82942463418}">
      <dsp:nvSpPr>
        <dsp:cNvPr id="0" name=""/>
        <dsp:cNvSpPr/>
      </dsp:nvSpPr>
      <dsp:spPr>
        <a:xfrm>
          <a:off x="3584447" y="1395513"/>
          <a:ext cx="4032504" cy="1326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Descriptive Statistics: Use Excel to calculate summary statistics (mean, median, mode) for numeric columns like Salary and FTE.</a:t>
          </a:r>
          <a:endParaRPr lang="en-IN" sz="1800" b="1" kern="1200" dirty="0"/>
        </a:p>
      </dsp:txBody>
      <dsp:txXfrm>
        <a:off x="3649198" y="1460264"/>
        <a:ext cx="3903002" cy="1196931"/>
      </dsp:txXfrm>
    </dsp:sp>
    <dsp:sp modelId="{A8DE7A55-1F51-4C11-9574-835054ED11A3}">
      <dsp:nvSpPr>
        <dsp:cNvPr id="0" name=""/>
        <dsp:cNvSpPr/>
      </dsp:nvSpPr>
      <dsp:spPr>
        <a:xfrm>
          <a:off x="3584447" y="2788268"/>
          <a:ext cx="4032504" cy="1326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t>Data Visualization: Create charts (e.g., bar charts, pie charts) to visualize gender distribution, salary ranges, and departmental representation.</a:t>
          </a:r>
          <a:endParaRPr lang="en-IN" sz="1800" b="1" kern="1200"/>
        </a:p>
      </dsp:txBody>
      <dsp:txXfrm>
        <a:off x="3649198" y="2853019"/>
        <a:ext cx="3903002" cy="1196931"/>
      </dsp:txXfrm>
    </dsp:sp>
    <dsp:sp modelId="{B5351AD8-B951-4299-AA4D-3AE04E69AA5C}">
      <dsp:nvSpPr>
        <dsp:cNvPr id="0" name=""/>
        <dsp:cNvSpPr/>
      </dsp:nvSpPr>
      <dsp:spPr>
        <a:xfrm>
          <a:off x="3584447" y="4181023"/>
          <a:ext cx="4032504" cy="1326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Pivot Tables: Use pivot tables to explore relationships between variables, such as average salary by department or gender</a:t>
          </a:r>
          <a:r>
            <a:rPr lang="en-US" sz="1800" b="1" i="0" kern="1200" baseline="0" dirty="0"/>
            <a:t>s (. </a:t>
          </a:r>
          <a:endParaRPr lang="en-IN" sz="1800" b="1" kern="1200" dirty="0"/>
        </a:p>
      </dsp:txBody>
      <dsp:txXfrm>
        <a:off x="3649198" y="4245774"/>
        <a:ext cx="3903002" cy="11969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CHARULATHA G</a:t>
            </a:r>
          </a:p>
          <a:p>
            <a:r>
              <a:rPr lang="en-US" sz="2400" dirty="0"/>
              <a:t>REGISTER NO</a:t>
            </a:r>
            <a:r>
              <a:rPr lang="en-US" sz="2400"/>
              <a:t>: 131FDCB57B22FA0BCE84CE84CA0BF52662D5</a:t>
            </a:r>
            <a:endParaRPr lang="en-US" sz="2400" dirty="0"/>
          </a:p>
          <a:p>
            <a:r>
              <a:rPr lang="en-US" sz="2400" dirty="0"/>
              <a:t>DEPARTMENT: COMMERCE</a:t>
            </a:r>
          </a:p>
          <a:p>
            <a:r>
              <a:rPr lang="en-US" sz="2400" dirty="0"/>
              <a:t>COLLEGE : BHARATHI WOMENS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Rectangle 1">
            <a:extLst>
              <a:ext uri="{FF2B5EF4-FFF2-40B4-BE49-F238E27FC236}">
                <a16:creationId xmlns:a16="http://schemas.microsoft.com/office/drawing/2014/main" id="{20ACE07B-2383-0B60-F067-161B1CCD3E15}"/>
              </a:ext>
            </a:extLst>
          </p:cNvPr>
          <p:cNvSpPr>
            <a:spLocks noChangeArrowheads="1"/>
          </p:cNvSpPr>
          <p:nvPr/>
        </p:nvSpPr>
        <p:spPr bwMode="auto">
          <a:xfrm>
            <a:off x="914400" y="1913256"/>
            <a:ext cx="9448800" cy="23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Salary</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Analysis</a:t>
            </a:r>
            <a:r>
              <a:rPr kumimoji="0" lang="en-US" altLang="en-US" sz="2000" i="0" u="none" strike="noStrike" cap="none" normalizeH="0" baseline="0" dirty="0">
                <a:ln>
                  <a:noFill/>
                </a:ln>
                <a:solidFill>
                  <a:schemeClr val="tx1"/>
                </a:solidFill>
                <a:effectLst/>
                <a:latin typeface="Arial" panose="020B0604020202020204" pitchFamily="34" charset="0"/>
              </a:rPr>
              <a:t>: Analyze the salary distribution to identify any outliers or gaps.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Representation</a:t>
            </a:r>
            <a:r>
              <a:rPr kumimoji="0" lang="en-US" altLang="en-US" sz="2000" i="0" u="none" strike="noStrike" cap="none" normalizeH="0" baseline="0" dirty="0">
                <a:ln>
                  <a:noFill/>
                </a:ln>
                <a:solidFill>
                  <a:schemeClr val="tx1"/>
                </a:solidFill>
                <a:effectLst/>
                <a:latin typeface="Arial" panose="020B0604020202020204" pitchFamily="34" charset="0"/>
              </a:rPr>
              <a:t>: Examine the gender distribution across departments and employment types.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Departmental</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Analysis</a:t>
            </a:r>
            <a:r>
              <a:rPr kumimoji="0" lang="en-US" altLang="en-US" sz="2000" i="0" u="none" strike="noStrike" cap="none" normalizeH="0" baseline="0" dirty="0">
                <a:ln>
                  <a:noFill/>
                </a:ln>
                <a:solidFill>
                  <a:schemeClr val="tx1"/>
                </a:solidFill>
                <a:effectLst/>
                <a:latin typeface="Arial" panose="020B0604020202020204" pitchFamily="34" charset="0"/>
              </a:rPr>
              <a:t>: Explore the structure of different departments, focusing on the number of employees and their distribution across locations.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43665E5-DE3E-5F03-A0E6-C6CC42C3E8D1}"/>
              </a:ext>
            </a:extLst>
          </p:cNvPr>
          <p:cNvSpPr txBox="1"/>
          <p:nvPr/>
        </p:nvSpPr>
        <p:spPr>
          <a:xfrm>
            <a:off x="1219200" y="1524000"/>
            <a:ext cx="7932174" cy="4199611"/>
          </a:xfrm>
          <a:prstGeom prst="rect">
            <a:avLst/>
          </a:prstGeom>
          <a:noFill/>
        </p:spPr>
        <p:txBody>
          <a:bodyPr wrap="square">
            <a:spAutoFit/>
          </a:bodyPr>
          <a:lstStyle/>
          <a:p>
            <a:pPr>
              <a:lnSpc>
                <a:spcPct val="150000"/>
              </a:lnSpc>
            </a:pPr>
            <a:r>
              <a:rPr lang="en-US" sz="2000" b="1" dirty="0"/>
              <a:t>The analysis provided valuable insights into the organization’s workforce. Key findings include the identification of potential salary disparities, uneven gender representation in certain departments, and the distribution of employees across different work locations. These insights can help the HR department make informed decisions to improve organizational equity and efficiency.</a:t>
            </a:r>
          </a:p>
          <a:p>
            <a:pPr>
              <a:lnSpc>
                <a:spcPct val="150000"/>
              </a:lnSpc>
            </a:pPr>
            <a:r>
              <a:rPr lang="en-US" sz="2000" b="1" dirty="0"/>
              <a:t>If you'd like, </a:t>
            </a:r>
            <a:r>
              <a:rPr lang="en-US" sz="2000" b="1" dirty="0" err="1"/>
              <a:t>i</a:t>
            </a:r>
            <a:r>
              <a:rPr lang="en-US" sz="2000" b="1" dirty="0"/>
              <a:t> can go ahead and perform some of the analyses mentioned above, such as salary distribution or gender representation, to provide more detailed insights. Let me know how you'd like to proceed!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p:txBody>
          <a:bodyPr vert="horz" wrap="square" lIns="0" tIns="16510" rIns="0" bIns="0" rtlCol="0">
            <a:spAutoFit/>
          </a:bodyPr>
          <a:lstStyle/>
          <a:p>
            <a:r>
              <a:rPr lang="en-IN" dirty="0"/>
              <a:t>PROBLEM	STATEMENT</a:t>
            </a:r>
            <a:endParaRPr lang="en-IN"/>
          </a:p>
        </p:txBody>
      </p:sp>
      <p:sp>
        <p:nvSpPr>
          <p:cNvPr id="10" name="object 10"/>
          <p:cNvSpPr txBox="1">
            <a:spLocks noGrp="1"/>
          </p:cNvSpPr>
          <p:nvPr>
            <p:ph type="sldNum" sz="quarter" idx="7"/>
          </p:nvPr>
        </p:nvSpPr>
        <p:spPr/>
        <p:txBody>
          <a:bodyPr vert="horz" wrap="square" lIns="0" tIns="6985" rIns="0" bIns="0" rtlCol="0">
            <a:spAutoFit/>
          </a:bodyPr>
          <a:lstStyle/>
          <a:p>
            <a:fld id="{81D60167-4931-47E6-BA6A-407CBD079E47}" type="slidenum">
              <a:rPr lang="en-IN" dirty="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25" name="TextBox 24">
            <a:extLst>
              <a:ext uri="{FF2B5EF4-FFF2-40B4-BE49-F238E27FC236}">
                <a16:creationId xmlns:a16="http://schemas.microsoft.com/office/drawing/2014/main" id="{2BC1B4F4-B6C5-DEE6-CB96-7EB700CB6E88}"/>
              </a:ext>
            </a:extLst>
          </p:cNvPr>
          <p:cNvSpPr txBox="1"/>
          <p:nvPr/>
        </p:nvSpPr>
        <p:spPr>
          <a:xfrm>
            <a:off x="1066800" y="2209800"/>
            <a:ext cx="6296026" cy="2943563"/>
          </a:xfrm>
          <a:prstGeom prst="rect">
            <a:avLst/>
          </a:prstGeom>
          <a:noFill/>
        </p:spPr>
        <p:txBody>
          <a:bodyPr wrap="square">
            <a:spAutoFit/>
          </a:bodyPr>
          <a:lstStyle/>
          <a:p>
            <a:pPr>
              <a:lnSpc>
                <a:spcPct val="200000"/>
              </a:lnSpc>
            </a:pPr>
            <a:r>
              <a:rPr lang="en-US" sz="2400" b="1" dirty="0"/>
              <a:t>The organization aims to analyze employee data to </a:t>
            </a:r>
            <a:r>
              <a:rPr lang="en-US" sz="2400" b="1" dirty="0">
                <a:latin typeface="+mj-lt"/>
              </a:rPr>
              <a:t>identify</a:t>
            </a:r>
            <a:r>
              <a:rPr lang="en-US" sz="2400" b="1" dirty="0"/>
              <a:t> patterns and trends that can inform HR decisions, such as salary adjustments, workforce planning, and diversity initiatives.</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9775" y="2286000"/>
            <a:ext cx="7566025" cy="3449470"/>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b="1" dirty="0"/>
              <a:t>This project involves analyzing a dataset of employee information to uncover insights that can assist the HR department in making informed decisions. We will Examine various aspects such as salary distribution, gender </a:t>
            </a:r>
            <a:r>
              <a:rPr lang="en-US" sz="2400" b="1" dirty="0">
                <a:latin typeface="+mj-lt"/>
              </a:rPr>
              <a:t>representation</a:t>
            </a:r>
            <a:r>
              <a:rPr lang="en-US" sz="2400" b="1" dirty="0"/>
              <a:t>, departmental diversity, and employment types.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3053ADD8-2B36-BB20-E2B6-E2FF2D5B534D}"/>
              </a:ext>
            </a:extLst>
          </p:cNvPr>
          <p:cNvSpPr txBox="1"/>
          <p:nvPr/>
        </p:nvSpPr>
        <p:spPr>
          <a:xfrm>
            <a:off x="723900" y="2286000"/>
            <a:ext cx="8115300" cy="2204899"/>
          </a:xfrm>
          <a:prstGeom prst="rect">
            <a:avLst/>
          </a:prstGeom>
          <a:noFill/>
        </p:spPr>
        <p:txBody>
          <a:bodyPr wrap="square">
            <a:spAutoFit/>
          </a:bodyPr>
          <a:lstStyle/>
          <a:p>
            <a:pPr>
              <a:lnSpc>
                <a:spcPct val="200000"/>
              </a:lnSpc>
            </a:pPr>
            <a:r>
              <a:rPr lang="en-US" sz="2400" b="1" dirty="0"/>
              <a:t>The primary users of this analysis are HR managers and executives who need to make data-driven decisions regarding employee compensation, diversity policies, and staffing.</a:t>
            </a:r>
            <a:endParaRPr lang="en-IN"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98425A88-A344-2099-1361-BD144D791BD4}"/>
              </a:ext>
            </a:extLst>
          </p:cNvPr>
          <p:cNvSpPr txBox="1"/>
          <p:nvPr/>
        </p:nvSpPr>
        <p:spPr>
          <a:xfrm>
            <a:off x="3124200" y="2281554"/>
            <a:ext cx="6229350" cy="3913059"/>
          </a:xfrm>
          <a:prstGeom prst="rect">
            <a:avLst/>
          </a:prstGeom>
          <a:noFill/>
        </p:spPr>
        <p:txBody>
          <a:bodyPr wrap="square">
            <a:spAutoFit/>
          </a:bodyPr>
          <a:lstStyle/>
          <a:p>
            <a:pPr>
              <a:lnSpc>
                <a:spcPct val="150000"/>
              </a:lnSpc>
            </a:pPr>
            <a:r>
              <a:rPr lang="en-US" sz="2400" b="1" dirty="0"/>
              <a:t>Our solution is to use excel to analyze the dataset and generate key insights. We will clean the data, handle missing values, and then perform a series of analyses to provide actionable insights, such as identifying salary discrepancies, analyzing gender representation, and exploring departmental structures.</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F8E2C2E-02EA-6411-562A-CA7F06EEE4B7}"/>
              </a:ext>
            </a:extLst>
          </p:cNvPr>
          <p:cNvSpPr txBox="1"/>
          <p:nvPr/>
        </p:nvSpPr>
        <p:spPr>
          <a:xfrm>
            <a:off x="1066800" y="1600200"/>
            <a:ext cx="8008374" cy="4342856"/>
          </a:xfrm>
          <a:prstGeom prst="rect">
            <a:avLst/>
          </a:prstGeom>
          <a:noFill/>
        </p:spPr>
        <p:txBody>
          <a:bodyPr wrap="square">
            <a:spAutoFit/>
          </a:bodyPr>
          <a:lstStyle/>
          <a:p>
            <a:pPr>
              <a:lnSpc>
                <a:spcPct val="150000"/>
              </a:lnSpc>
              <a:buFont typeface="Arial" panose="020B0604020202020204" pitchFamily="34" charset="0"/>
              <a:buChar char="•"/>
            </a:pPr>
            <a:r>
              <a:rPr lang="en-US" b="1" dirty="0"/>
              <a:t>Gender</a:t>
            </a:r>
            <a:r>
              <a:rPr lang="en-US" dirty="0"/>
              <a:t>: Gender of the employee (some values are missing)</a:t>
            </a:r>
          </a:p>
          <a:p>
            <a:pPr>
              <a:lnSpc>
                <a:spcPct val="150000"/>
              </a:lnSpc>
            </a:pPr>
            <a:r>
              <a:rPr lang="en-US" dirty="0"/>
              <a:t>The dataset consists of 196 records with the following columns:</a:t>
            </a:r>
          </a:p>
          <a:p>
            <a:pPr>
              <a:lnSpc>
                <a:spcPct val="150000"/>
              </a:lnSpc>
              <a:buFont typeface="Arial" panose="020B0604020202020204" pitchFamily="34" charset="0"/>
              <a:buChar char="•"/>
            </a:pPr>
            <a:r>
              <a:rPr lang="en-US" b="1" dirty="0"/>
              <a:t>Emp</a:t>
            </a:r>
            <a:r>
              <a:rPr lang="en-US" dirty="0"/>
              <a:t> </a:t>
            </a:r>
            <a:r>
              <a:rPr lang="en-US" b="1" dirty="0"/>
              <a:t>ID:</a:t>
            </a:r>
            <a:r>
              <a:rPr lang="en-US" dirty="0"/>
              <a:t> Unique identifier for each employee</a:t>
            </a:r>
          </a:p>
          <a:p>
            <a:pPr algn="just">
              <a:lnSpc>
                <a:spcPct val="200000"/>
              </a:lnSpc>
              <a:buFont typeface="Arial" panose="020B0604020202020204" pitchFamily="34" charset="0"/>
              <a:buChar char="•"/>
            </a:pPr>
            <a:r>
              <a:rPr lang="en-US" b="1" dirty="0"/>
              <a:t>Name</a:t>
            </a:r>
            <a:r>
              <a:rPr lang="en-US" dirty="0"/>
              <a:t>: Employee's name</a:t>
            </a:r>
          </a:p>
          <a:p>
            <a:pPr>
              <a:lnSpc>
                <a:spcPct val="150000"/>
              </a:lnSpc>
              <a:buFont typeface="Arial" panose="020B0604020202020204" pitchFamily="34" charset="0"/>
              <a:buChar char="•"/>
            </a:pPr>
            <a:r>
              <a:rPr lang="en-US" b="1" dirty="0"/>
              <a:t>Department</a:t>
            </a:r>
            <a:r>
              <a:rPr lang="en-US" dirty="0"/>
              <a:t>: Department where the employee works (some values are missing)</a:t>
            </a:r>
          </a:p>
          <a:p>
            <a:pPr>
              <a:lnSpc>
                <a:spcPct val="150000"/>
              </a:lnSpc>
              <a:buFont typeface="Arial" panose="020B0604020202020204" pitchFamily="34" charset="0"/>
              <a:buChar char="•"/>
            </a:pPr>
            <a:r>
              <a:rPr lang="en-US" b="1" dirty="0"/>
              <a:t>Salary</a:t>
            </a:r>
            <a:r>
              <a:rPr lang="en-US" dirty="0"/>
              <a:t>: Annual salary of the employee (some values are missing)</a:t>
            </a:r>
          </a:p>
          <a:p>
            <a:pPr>
              <a:lnSpc>
                <a:spcPct val="150000"/>
              </a:lnSpc>
              <a:buFont typeface="Arial" panose="020B0604020202020204" pitchFamily="34" charset="0"/>
              <a:buChar char="•"/>
            </a:pPr>
            <a:r>
              <a:rPr lang="en-US" b="1" dirty="0"/>
              <a:t>Start</a:t>
            </a:r>
            <a:r>
              <a:rPr lang="en-US" dirty="0"/>
              <a:t> </a:t>
            </a:r>
            <a:r>
              <a:rPr lang="en-US" b="1" dirty="0"/>
              <a:t>Date</a:t>
            </a:r>
            <a:r>
              <a:rPr lang="en-US" dirty="0"/>
              <a:t>: Date the employee joined the organization</a:t>
            </a:r>
          </a:p>
          <a:p>
            <a:pPr>
              <a:lnSpc>
                <a:spcPct val="150000"/>
              </a:lnSpc>
              <a:buFont typeface="Arial" panose="020B0604020202020204" pitchFamily="34" charset="0"/>
              <a:buChar char="•"/>
            </a:pPr>
            <a:r>
              <a:rPr lang="en-US" b="1" dirty="0"/>
              <a:t>FTE</a:t>
            </a:r>
            <a:r>
              <a:rPr lang="en-US" dirty="0"/>
              <a:t>: Full-time equivalent, indicating the employee's workload</a:t>
            </a:r>
          </a:p>
          <a:p>
            <a:pPr>
              <a:lnSpc>
                <a:spcPct val="150000"/>
              </a:lnSpc>
              <a:buFont typeface="Arial" panose="020B0604020202020204" pitchFamily="34" charset="0"/>
              <a:buChar char="•"/>
            </a:pPr>
            <a:r>
              <a:rPr lang="en-US" b="1" dirty="0"/>
              <a:t>Employee</a:t>
            </a:r>
            <a:r>
              <a:rPr lang="en-US" dirty="0"/>
              <a:t> </a:t>
            </a:r>
            <a:r>
              <a:rPr lang="en-US" b="1" dirty="0"/>
              <a:t>type</a:t>
            </a:r>
            <a:r>
              <a:rPr lang="en-US" dirty="0"/>
              <a:t>: Indicates whether the employee is permanent or on a fixed term</a:t>
            </a:r>
          </a:p>
          <a:p>
            <a:pPr>
              <a:lnSpc>
                <a:spcPct val="150000"/>
              </a:lnSpc>
              <a:buFont typeface="Arial" panose="020B0604020202020204" pitchFamily="34" charset="0"/>
              <a:buChar char="•"/>
            </a:pPr>
            <a:r>
              <a:rPr lang="en-US" b="1" dirty="0"/>
              <a:t>Work</a:t>
            </a:r>
            <a:r>
              <a:rPr lang="en-US" dirty="0"/>
              <a:t> </a:t>
            </a:r>
            <a:r>
              <a:rPr lang="en-US" b="1" dirty="0"/>
              <a:t>location</a:t>
            </a:r>
            <a:r>
              <a:rPr lang="en-US" dirty="0"/>
              <a:t>: Location where the employee works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073" y="3412253"/>
            <a:ext cx="2466975" cy="3419475"/>
          </a:xfrm>
          <a:prstGeom prst="rect">
            <a:avLst/>
          </a:prstGeom>
        </p:spPr>
      </p:pic>
      <p:sp>
        <p:nvSpPr>
          <p:cNvPr id="7" name="object 7"/>
          <p:cNvSpPr txBox="1">
            <a:spLocks noGrp="1"/>
          </p:cNvSpPr>
          <p:nvPr>
            <p:ph type="title"/>
          </p:nvPr>
        </p:nvSpPr>
        <p:spPr>
          <a:xfrm>
            <a:off x="433234" y="123450"/>
            <a:ext cx="9848850" cy="670696"/>
          </a:xfrm>
          <a:prstGeom prst="rect">
            <a:avLst/>
          </a:prstGeom>
        </p:spPr>
        <p:txBody>
          <a:bodyPr vert="horz" wrap="square" lIns="0" tIns="16510" rIns="0" bIns="0" rtlCol="0">
            <a:spAutoFit/>
          </a:bodyPr>
          <a:lstStyle/>
          <a:p>
            <a:pPr marL="12700">
              <a:lnSpc>
                <a:spcPct val="100000"/>
              </a:lnSpc>
              <a:spcBef>
                <a:spcPts val="130"/>
              </a:spcBef>
            </a:pPr>
            <a:r>
              <a:rPr lang="en-US" sz="4250" dirty="0"/>
              <a:t>MODELLING</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85800" y="2095035"/>
            <a:ext cx="8534018" cy="1684564"/>
          </a:xfrm>
          <a:prstGeom prst="rect">
            <a:avLst/>
          </a:prstGeom>
          <a:noFill/>
        </p:spPr>
        <p:txBody>
          <a:bodyPr wrap="square" rtlCol="0">
            <a:spAutoFit/>
          </a:bodyPr>
          <a:lstStyle/>
          <a:p>
            <a:pPr algn="l">
              <a:lnSpc>
                <a:spcPct val="200000"/>
              </a:lnSpc>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nSpc>
                <a:spcPct val="200000"/>
              </a:lnSpc>
            </a:pPr>
            <a:endParaRPr lang="en-IN" sz="2800" dirty="0">
              <a:latin typeface="Times New Roman" panose="02020603050405020304" pitchFamily="18" charset="0"/>
              <a:cs typeface="Times New Roman" panose="02020603050405020304" pitchFamily="18" charset="0"/>
            </a:endParaRPr>
          </a:p>
        </p:txBody>
      </p:sp>
      <p:graphicFrame>
        <p:nvGraphicFramePr>
          <p:cNvPr id="12" name="Diagram 11">
            <a:extLst>
              <a:ext uri="{FF2B5EF4-FFF2-40B4-BE49-F238E27FC236}">
                <a16:creationId xmlns:a16="http://schemas.microsoft.com/office/drawing/2014/main" id="{F3BF6229-20EA-AE49-D48F-4A7C3C76CF83}"/>
              </a:ext>
            </a:extLst>
          </p:cNvPr>
          <p:cNvGraphicFramePr/>
          <p:nvPr>
            <p:extLst>
              <p:ext uri="{D42A27DB-BD31-4B8C-83A1-F6EECF244321}">
                <p14:modId xmlns:p14="http://schemas.microsoft.com/office/powerpoint/2010/main" val="58165981"/>
              </p:ext>
            </p:extLst>
          </p:nvPr>
        </p:nvGraphicFramePr>
        <p:xfrm>
          <a:off x="-914400" y="963122"/>
          <a:ext cx="11201400" cy="5510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590</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Charulatha Uma Maheswari</cp:lastModifiedBy>
  <cp:revision>13</cp:revision>
  <dcterms:created xsi:type="dcterms:W3CDTF">2024-03-29T15:07:22Z</dcterms:created>
  <dcterms:modified xsi:type="dcterms:W3CDTF">2024-09-09T13:08:22Z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