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322"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3"/>
        <p:sld r:id="rId6"/>
        <p:sld r:id="rId7"/>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4"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ustomXml" Target="../customXml/item3.xml"/><Relationship Id="rId27" Type="http://schemas.openxmlformats.org/officeDocument/2006/relationships/customXml" Target="../customXml/item2.xml"/><Relationship Id="rId26" Type="http://schemas.openxmlformats.org/officeDocument/2006/relationships/customXml" Target="../customXml/item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956050"/>
            <a:ext cx="2399665"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 </a:t>
            </a:r>
            <a:r>
              <a:rPr lang="en-IN" alt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CHARUMATHI V</a:t>
            </a:r>
            <a:endPar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t>
            </a:r>
            <a:r>
              <a:rPr lang="en-IN" alt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513521104006</a:t>
            </a:r>
            <a:endParaRPr lang="en-IN" altLang="en-US" sz="11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05730" y="3956050"/>
            <a:ext cx="2583180" cy="37401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IN" alt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ANNAI MIRA COLLEGE OF ENGINEERING AND TECHNOLOGY</a:t>
            </a:r>
            <a:endParaRPr lang="en-IN" altLang="en-US" sz="11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561340"/>
            <a:ext cx="2936240" cy="4432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66675" y="1003935"/>
            <a:ext cx="8644890" cy="3471545"/>
          </a:xfrm>
          <a:prstGeom prst="rect">
            <a:avLst/>
          </a:prstGeom>
          <a:noFill/>
        </p:spPr>
        <p:txBody>
          <a:bodyPr wrap="square" rtlCol="0">
            <a:noAutofit/>
          </a:bodyPr>
          <a:p>
            <a:pPr marL="565785" marR="80645" indent="-286385">
              <a:lnSpc>
                <a:spcPct val="100000"/>
              </a:lnSpc>
              <a:spcBef>
                <a:spcPts val="5"/>
              </a:spcBef>
              <a:buFont typeface="Arial MT"/>
              <a:buChar char="•"/>
              <a:tabLst>
                <a:tab pos="565150" algn="l"/>
                <a:tab pos="565785" algn="l"/>
              </a:tabLst>
            </a:pPr>
            <a:r>
              <a:rPr sz="1600" b="1" spc="25" dirty="0">
                <a:sym typeface="+mn-ea"/>
              </a:rPr>
              <a:t>Database</a:t>
            </a:r>
            <a:r>
              <a:rPr sz="1600" b="1" spc="-200" dirty="0">
                <a:sym typeface="+mn-ea"/>
              </a:rPr>
              <a:t> </a:t>
            </a:r>
            <a:r>
              <a:rPr sz="1600" b="1" spc="25" dirty="0">
                <a:sym typeface="+mn-ea"/>
              </a:rPr>
              <a:t>Modeling</a:t>
            </a:r>
            <a:r>
              <a:rPr sz="1600" spc="25" dirty="0">
                <a:latin typeface="Arial MT"/>
                <a:cs typeface="Arial MT"/>
                <a:sym typeface="+mn-ea"/>
              </a:rPr>
              <a:t>:</a:t>
            </a:r>
            <a:r>
              <a:rPr sz="1600" spc="-265" dirty="0">
                <a:latin typeface="Arial MT"/>
                <a:cs typeface="Arial MT"/>
                <a:sym typeface="+mn-ea"/>
              </a:rPr>
              <a:t> </a:t>
            </a:r>
            <a:r>
              <a:rPr sz="1600" spc="-15" dirty="0">
                <a:latin typeface="Arial MT"/>
                <a:cs typeface="Arial MT"/>
                <a:sym typeface="+mn-ea"/>
              </a:rPr>
              <a:t>Utilize</a:t>
            </a:r>
            <a:r>
              <a:rPr sz="1600" spc="-55" dirty="0">
                <a:latin typeface="Arial MT"/>
                <a:cs typeface="Arial MT"/>
                <a:sym typeface="+mn-ea"/>
              </a:rPr>
              <a:t> </a:t>
            </a:r>
            <a:r>
              <a:rPr sz="1600" spc="10" dirty="0">
                <a:latin typeface="Arial MT"/>
                <a:cs typeface="Arial MT"/>
                <a:sym typeface="+mn-ea"/>
              </a:rPr>
              <a:t>Django's</a:t>
            </a:r>
            <a:r>
              <a:rPr sz="1600" spc="-190" dirty="0">
                <a:latin typeface="Arial MT"/>
                <a:cs typeface="Arial MT"/>
                <a:sym typeface="+mn-ea"/>
              </a:rPr>
              <a:t> </a:t>
            </a:r>
            <a:r>
              <a:rPr sz="1600" spc="30" dirty="0">
                <a:latin typeface="Arial MT"/>
                <a:cs typeface="Arial MT"/>
                <a:sym typeface="+mn-ea"/>
              </a:rPr>
              <a:t>ORM</a:t>
            </a:r>
            <a:r>
              <a:rPr sz="1600" spc="-229" dirty="0">
                <a:latin typeface="Arial MT"/>
                <a:cs typeface="Arial MT"/>
                <a:sym typeface="+mn-ea"/>
              </a:rPr>
              <a:t> </a:t>
            </a:r>
            <a:r>
              <a:rPr sz="1600" dirty="0">
                <a:latin typeface="Arial MT"/>
                <a:cs typeface="Arial MT"/>
                <a:sym typeface="+mn-ea"/>
              </a:rPr>
              <a:t>to</a:t>
            </a:r>
            <a:r>
              <a:rPr sz="1600" spc="20" dirty="0">
                <a:latin typeface="Arial MT"/>
                <a:cs typeface="Arial MT"/>
                <a:sym typeface="+mn-ea"/>
              </a:rPr>
              <a:t> </a:t>
            </a:r>
            <a:r>
              <a:rPr sz="1600" spc="30" dirty="0">
                <a:latin typeface="Arial MT"/>
                <a:cs typeface="Arial MT"/>
                <a:sym typeface="+mn-ea"/>
              </a:rPr>
              <a:t>design</a:t>
            </a:r>
            <a:r>
              <a:rPr sz="1600" spc="-215" dirty="0">
                <a:latin typeface="Arial MT"/>
                <a:cs typeface="Arial MT"/>
                <a:sym typeface="+mn-ea"/>
              </a:rPr>
              <a:t> </a:t>
            </a:r>
            <a:r>
              <a:rPr sz="1600" spc="-20" dirty="0">
                <a:latin typeface="Arial MT"/>
                <a:cs typeface="Arial MT"/>
                <a:sym typeface="+mn-ea"/>
              </a:rPr>
              <a:t>and</a:t>
            </a:r>
            <a:r>
              <a:rPr sz="1600" spc="25" dirty="0">
                <a:latin typeface="Arial MT"/>
                <a:cs typeface="Arial MT"/>
                <a:sym typeface="+mn-ea"/>
              </a:rPr>
              <a:t> </a:t>
            </a:r>
            <a:r>
              <a:rPr sz="1600" spc="20" dirty="0">
                <a:latin typeface="Arial MT"/>
                <a:cs typeface="Arial MT"/>
                <a:sym typeface="+mn-ea"/>
              </a:rPr>
              <a:t>implementthe</a:t>
            </a:r>
            <a:r>
              <a:rPr sz="1600" spc="25" dirty="0">
                <a:latin typeface="Arial MT"/>
                <a:cs typeface="Arial MT"/>
                <a:sym typeface="+mn-ea"/>
              </a:rPr>
              <a:t> </a:t>
            </a:r>
            <a:r>
              <a:rPr sz="1600" dirty="0">
                <a:latin typeface="Arial MT"/>
                <a:cs typeface="Arial MT"/>
                <a:sym typeface="+mn-ea"/>
              </a:rPr>
              <a:t>database</a:t>
            </a:r>
            <a:r>
              <a:rPr sz="1600" spc="-120" dirty="0">
                <a:latin typeface="Arial MT"/>
                <a:cs typeface="Arial MT"/>
                <a:sym typeface="+mn-ea"/>
              </a:rPr>
              <a:t> </a:t>
            </a:r>
            <a:r>
              <a:rPr sz="1600" spc="20" dirty="0">
                <a:latin typeface="Arial MT"/>
                <a:cs typeface="Arial MT"/>
                <a:sym typeface="+mn-ea"/>
              </a:rPr>
              <a:t>schema </a:t>
            </a:r>
            <a:r>
              <a:rPr sz="1600" spc="-375" dirty="0">
                <a:latin typeface="Arial MT"/>
                <a:cs typeface="Arial MT"/>
                <a:sym typeface="+mn-ea"/>
              </a:rPr>
              <a:t> </a:t>
            </a:r>
            <a:r>
              <a:rPr sz="1600" spc="35" dirty="0">
                <a:latin typeface="Arial MT"/>
                <a:cs typeface="Arial MT"/>
                <a:sym typeface="+mn-ea"/>
              </a:rPr>
              <a:t>for </a:t>
            </a:r>
            <a:r>
              <a:rPr sz="1600" spc="-10" dirty="0">
                <a:latin typeface="Arial MT"/>
                <a:cs typeface="Arial MT"/>
                <a:sym typeface="+mn-ea"/>
              </a:rPr>
              <a:t>the </a:t>
            </a:r>
            <a:r>
              <a:rPr sz="1600" spc="15" dirty="0">
                <a:latin typeface="Arial MT"/>
                <a:cs typeface="Arial MT"/>
                <a:sym typeface="+mn-ea"/>
              </a:rPr>
              <a:t>project. Define </a:t>
            </a:r>
            <a:r>
              <a:rPr sz="1600" spc="25" dirty="0">
                <a:latin typeface="Arial MT"/>
                <a:cs typeface="Arial MT"/>
                <a:sym typeface="+mn-ea"/>
              </a:rPr>
              <a:t>models </a:t>
            </a:r>
            <a:r>
              <a:rPr sz="1600" spc="35" dirty="0">
                <a:latin typeface="Arial MT"/>
                <a:cs typeface="Arial MT"/>
                <a:sym typeface="+mn-ea"/>
              </a:rPr>
              <a:t>for </a:t>
            </a:r>
            <a:r>
              <a:rPr sz="1600" spc="25" dirty="0">
                <a:latin typeface="Arial MT"/>
                <a:cs typeface="Arial MT"/>
                <a:sym typeface="+mn-ea"/>
              </a:rPr>
              <a:t>buses, </a:t>
            </a:r>
            <a:r>
              <a:rPr sz="1600" spc="10" dirty="0">
                <a:latin typeface="Arial MT"/>
                <a:cs typeface="Arial MT"/>
                <a:sym typeface="+mn-ea"/>
              </a:rPr>
              <a:t>routes, </a:t>
            </a:r>
            <a:r>
              <a:rPr sz="1600" spc="20" dirty="0">
                <a:latin typeface="Arial MT"/>
                <a:cs typeface="Arial MT"/>
                <a:sym typeface="+mn-ea"/>
              </a:rPr>
              <a:t>schedules, </a:t>
            </a:r>
            <a:r>
              <a:rPr sz="1600" spc="5" dirty="0">
                <a:latin typeface="Arial MT"/>
                <a:cs typeface="Arial MT"/>
                <a:sym typeface="+mn-ea"/>
              </a:rPr>
              <a:t>reservations, </a:t>
            </a:r>
            <a:r>
              <a:rPr sz="1600" spc="10" dirty="0">
                <a:latin typeface="Arial MT"/>
                <a:cs typeface="Arial MT"/>
                <a:sym typeface="+mn-ea"/>
              </a:rPr>
              <a:t>users, </a:t>
            </a:r>
            <a:r>
              <a:rPr sz="1600" spc="-15" dirty="0">
                <a:latin typeface="Arial MT"/>
                <a:cs typeface="Arial MT"/>
                <a:sym typeface="+mn-ea"/>
              </a:rPr>
              <a:t>and </a:t>
            </a:r>
            <a:r>
              <a:rPr sz="1600" spc="-20" dirty="0">
                <a:latin typeface="Arial MT"/>
                <a:cs typeface="Arial MT"/>
                <a:sym typeface="+mn-ea"/>
              </a:rPr>
              <a:t>any </a:t>
            </a:r>
            <a:r>
              <a:rPr sz="1600" spc="-375" dirty="0">
                <a:latin typeface="Arial MT"/>
                <a:cs typeface="Arial MT"/>
                <a:sym typeface="+mn-ea"/>
              </a:rPr>
              <a:t> </a:t>
            </a:r>
            <a:r>
              <a:rPr sz="1600" spc="10" dirty="0">
                <a:latin typeface="Arial MT"/>
                <a:cs typeface="Arial MT"/>
                <a:sym typeface="+mn-ea"/>
              </a:rPr>
              <a:t>other</a:t>
            </a:r>
            <a:r>
              <a:rPr sz="1600" spc="-110" dirty="0">
                <a:latin typeface="Arial MT"/>
                <a:cs typeface="Arial MT"/>
                <a:sym typeface="+mn-ea"/>
              </a:rPr>
              <a:t> </a:t>
            </a:r>
            <a:r>
              <a:rPr sz="1600" spc="-5" dirty="0">
                <a:latin typeface="Arial MT"/>
                <a:cs typeface="Arial MT"/>
                <a:sym typeface="+mn-ea"/>
              </a:rPr>
              <a:t>relevant</a:t>
            </a:r>
            <a:r>
              <a:rPr sz="1600" spc="-30" dirty="0">
                <a:latin typeface="Arial MT"/>
                <a:cs typeface="Arial MT"/>
                <a:sym typeface="+mn-ea"/>
              </a:rPr>
              <a:t> </a:t>
            </a:r>
            <a:r>
              <a:rPr sz="1600" spc="5" dirty="0">
                <a:latin typeface="Arial MT"/>
                <a:cs typeface="Arial MT"/>
                <a:sym typeface="+mn-ea"/>
              </a:rPr>
              <a:t>entities.</a:t>
            </a:r>
            <a:r>
              <a:rPr sz="1600" spc="-190" dirty="0">
                <a:latin typeface="Arial MT"/>
                <a:cs typeface="Arial MT"/>
                <a:sym typeface="+mn-ea"/>
              </a:rPr>
              <a:t> </a:t>
            </a:r>
            <a:r>
              <a:rPr sz="1600" spc="10" dirty="0">
                <a:latin typeface="Arial MT"/>
                <a:cs typeface="Arial MT"/>
                <a:sym typeface="+mn-ea"/>
              </a:rPr>
              <a:t>Establish</a:t>
            </a:r>
            <a:r>
              <a:rPr sz="1600" spc="-135" dirty="0">
                <a:latin typeface="Arial MT"/>
                <a:cs typeface="Arial MT"/>
                <a:sym typeface="+mn-ea"/>
              </a:rPr>
              <a:t> </a:t>
            </a:r>
            <a:r>
              <a:rPr sz="1600" spc="5" dirty="0">
                <a:latin typeface="Arial MT"/>
                <a:cs typeface="Arial MT"/>
                <a:sym typeface="+mn-ea"/>
              </a:rPr>
              <a:t>appropriate</a:t>
            </a:r>
            <a:r>
              <a:rPr sz="1600" spc="-195" dirty="0">
                <a:latin typeface="Arial MT"/>
                <a:cs typeface="Arial MT"/>
                <a:sym typeface="+mn-ea"/>
              </a:rPr>
              <a:t> </a:t>
            </a:r>
            <a:r>
              <a:rPr sz="1600" dirty="0">
                <a:latin typeface="Arial MT"/>
                <a:cs typeface="Arial MT"/>
                <a:sym typeface="+mn-ea"/>
              </a:rPr>
              <a:t>relationships</a:t>
            </a:r>
            <a:r>
              <a:rPr sz="1600" spc="-110" dirty="0">
                <a:latin typeface="Arial MT"/>
                <a:cs typeface="Arial MT"/>
                <a:sym typeface="+mn-ea"/>
              </a:rPr>
              <a:t> </a:t>
            </a:r>
            <a:r>
              <a:rPr sz="1600" spc="25" dirty="0">
                <a:latin typeface="Arial MT"/>
                <a:cs typeface="Arial MT"/>
                <a:sym typeface="+mn-ea"/>
              </a:rPr>
              <a:t>betweenthese</a:t>
            </a:r>
            <a:r>
              <a:rPr sz="1600" spc="-130" dirty="0">
                <a:latin typeface="Arial MT"/>
                <a:cs typeface="Arial MT"/>
                <a:sym typeface="+mn-ea"/>
              </a:rPr>
              <a:t> </a:t>
            </a:r>
            <a:r>
              <a:rPr sz="1600" spc="25" dirty="0">
                <a:latin typeface="Arial MT"/>
                <a:cs typeface="Arial MT"/>
                <a:sym typeface="+mn-ea"/>
              </a:rPr>
              <a:t>models</a:t>
            </a:r>
            <a:r>
              <a:rPr sz="1600" spc="-120" dirty="0">
                <a:latin typeface="Arial MT"/>
                <a:cs typeface="Arial MT"/>
                <a:sym typeface="+mn-ea"/>
              </a:rPr>
              <a:t> </a:t>
            </a:r>
            <a:r>
              <a:rPr sz="1600" spc="10" dirty="0">
                <a:latin typeface="Arial MT"/>
                <a:cs typeface="Arial MT"/>
                <a:sym typeface="+mn-ea"/>
              </a:rPr>
              <a:t>(such</a:t>
            </a:r>
            <a:r>
              <a:rPr sz="1600" spc="-125" dirty="0">
                <a:latin typeface="Arial MT"/>
                <a:cs typeface="Arial MT"/>
                <a:sym typeface="+mn-ea"/>
              </a:rPr>
              <a:t> </a:t>
            </a:r>
            <a:r>
              <a:rPr sz="1600" spc="-10" dirty="0">
                <a:latin typeface="Arial MT"/>
                <a:cs typeface="Arial MT"/>
                <a:sym typeface="+mn-ea"/>
              </a:rPr>
              <a:t>as </a:t>
            </a:r>
            <a:r>
              <a:rPr sz="1600" spc="-5" dirty="0">
                <a:latin typeface="Arial MT"/>
                <a:cs typeface="Arial MT"/>
                <a:sym typeface="+mn-ea"/>
              </a:rPr>
              <a:t> </a:t>
            </a:r>
            <a:r>
              <a:rPr sz="1600" dirty="0">
                <a:latin typeface="Arial MT"/>
                <a:cs typeface="Arial MT"/>
                <a:sym typeface="+mn-ea"/>
              </a:rPr>
              <a:t>one-to-many</a:t>
            </a:r>
            <a:r>
              <a:rPr sz="1600" spc="-204" dirty="0">
                <a:latin typeface="Arial MT"/>
                <a:cs typeface="Arial MT"/>
                <a:sym typeface="+mn-ea"/>
              </a:rPr>
              <a:t> </a:t>
            </a:r>
            <a:r>
              <a:rPr sz="1600" spc="25" dirty="0">
                <a:latin typeface="Arial MT"/>
                <a:cs typeface="Arial MT"/>
                <a:sym typeface="+mn-ea"/>
              </a:rPr>
              <a:t>or</a:t>
            </a:r>
            <a:r>
              <a:rPr sz="1600" spc="-40" dirty="0">
                <a:latin typeface="Arial MT"/>
                <a:cs typeface="Arial MT"/>
                <a:sym typeface="+mn-ea"/>
              </a:rPr>
              <a:t> </a:t>
            </a:r>
            <a:r>
              <a:rPr sz="1600" spc="-10" dirty="0">
                <a:latin typeface="Arial MT"/>
                <a:cs typeface="Arial MT"/>
                <a:sym typeface="+mn-ea"/>
              </a:rPr>
              <a:t>many-to-many)</a:t>
            </a:r>
            <a:r>
              <a:rPr sz="1600" spc="-110" dirty="0">
                <a:latin typeface="Arial MT"/>
                <a:cs typeface="Arial MT"/>
                <a:sym typeface="+mn-ea"/>
              </a:rPr>
              <a:t> </a:t>
            </a:r>
            <a:r>
              <a:rPr sz="1600" spc="-5" dirty="0">
                <a:latin typeface="Arial MT"/>
                <a:cs typeface="Arial MT"/>
                <a:sym typeface="+mn-ea"/>
              </a:rPr>
              <a:t>to</a:t>
            </a:r>
            <a:r>
              <a:rPr sz="1600" spc="15" dirty="0">
                <a:latin typeface="Arial MT"/>
                <a:cs typeface="Arial MT"/>
                <a:sym typeface="+mn-ea"/>
              </a:rPr>
              <a:t> </a:t>
            </a:r>
            <a:r>
              <a:rPr sz="1600" dirty="0">
                <a:latin typeface="Arial MT"/>
                <a:cs typeface="Arial MT"/>
                <a:sym typeface="+mn-ea"/>
              </a:rPr>
              <a:t>accurately</a:t>
            </a:r>
            <a:r>
              <a:rPr sz="1600" spc="-125" dirty="0">
                <a:latin typeface="Arial MT"/>
                <a:cs typeface="Arial MT"/>
                <a:sym typeface="+mn-ea"/>
              </a:rPr>
              <a:t> </a:t>
            </a:r>
            <a:r>
              <a:rPr sz="1600" spc="15" dirty="0">
                <a:latin typeface="Arial MT"/>
                <a:cs typeface="Arial MT"/>
                <a:sym typeface="+mn-ea"/>
              </a:rPr>
              <a:t>represent</a:t>
            </a:r>
            <a:r>
              <a:rPr sz="1600" spc="-175" dirty="0">
                <a:latin typeface="Arial MT"/>
                <a:cs typeface="Arial MT"/>
                <a:sym typeface="+mn-ea"/>
              </a:rPr>
              <a:t> </a:t>
            </a:r>
            <a:r>
              <a:rPr sz="1600" spc="-15" dirty="0">
                <a:latin typeface="Arial MT"/>
                <a:cs typeface="Arial MT"/>
                <a:sym typeface="+mn-ea"/>
              </a:rPr>
              <a:t>the</a:t>
            </a:r>
            <a:r>
              <a:rPr sz="1600" spc="-55" dirty="0">
                <a:latin typeface="Arial MT"/>
                <a:cs typeface="Arial MT"/>
                <a:sym typeface="+mn-ea"/>
              </a:rPr>
              <a:t> </a:t>
            </a:r>
            <a:r>
              <a:rPr sz="1600" dirty="0">
                <a:latin typeface="Arial MT"/>
                <a:cs typeface="Arial MT"/>
                <a:sym typeface="+mn-ea"/>
              </a:rPr>
              <a:t>data</a:t>
            </a:r>
            <a:r>
              <a:rPr sz="1600" spc="-55" dirty="0">
                <a:latin typeface="Arial MT"/>
                <a:cs typeface="Arial MT"/>
                <a:sym typeface="+mn-ea"/>
              </a:rPr>
              <a:t> </a:t>
            </a:r>
            <a:r>
              <a:rPr sz="1600" dirty="0">
                <a:latin typeface="Arial MT"/>
                <a:cs typeface="Arial MT"/>
                <a:sym typeface="+mn-ea"/>
              </a:rPr>
              <a:t>structure.</a:t>
            </a:r>
            <a:endParaRPr sz="1600">
              <a:latin typeface="Arial MT"/>
              <a:cs typeface="Arial MT"/>
            </a:endParaRPr>
          </a:p>
          <a:p>
            <a:pPr>
              <a:lnSpc>
                <a:spcPct val="100000"/>
              </a:lnSpc>
              <a:spcBef>
                <a:spcPts val="50"/>
              </a:spcBef>
              <a:buFont typeface="Arial MT"/>
              <a:buChar char="•"/>
            </a:pPr>
            <a:endParaRPr sz="1600">
              <a:latin typeface="Arial MT"/>
              <a:cs typeface="Arial MT"/>
            </a:endParaRPr>
          </a:p>
          <a:p>
            <a:pPr marL="565785" marR="5080" indent="-286385">
              <a:lnSpc>
                <a:spcPct val="100000"/>
              </a:lnSpc>
              <a:spcBef>
                <a:spcPts val="5"/>
              </a:spcBef>
              <a:buFont typeface="Arial MT"/>
              <a:buChar char="•"/>
              <a:tabLst>
                <a:tab pos="565150" algn="l"/>
                <a:tab pos="565785" algn="l"/>
              </a:tabLst>
            </a:pPr>
            <a:r>
              <a:rPr sz="1600" b="1" spc="15" dirty="0">
                <a:sym typeface="+mn-ea"/>
              </a:rPr>
              <a:t>User</a:t>
            </a:r>
            <a:r>
              <a:rPr sz="1600" b="1" spc="-35" dirty="0">
                <a:sym typeface="+mn-ea"/>
              </a:rPr>
              <a:t> </a:t>
            </a:r>
            <a:r>
              <a:rPr sz="1600" b="1" spc="15" dirty="0">
                <a:sym typeface="+mn-ea"/>
              </a:rPr>
              <a:t>Interaction</a:t>
            </a:r>
            <a:r>
              <a:rPr sz="1600" b="1" spc="-195" dirty="0">
                <a:sym typeface="+mn-ea"/>
              </a:rPr>
              <a:t> </a:t>
            </a:r>
            <a:r>
              <a:rPr sz="1600" b="1" spc="15" dirty="0">
                <a:sym typeface="+mn-ea"/>
              </a:rPr>
              <a:t>Modeling</a:t>
            </a:r>
            <a:r>
              <a:rPr sz="1600" spc="15" dirty="0">
                <a:latin typeface="Arial MT"/>
                <a:cs typeface="Arial MT"/>
                <a:sym typeface="+mn-ea"/>
              </a:rPr>
              <a:t>:</a:t>
            </a:r>
            <a:r>
              <a:rPr sz="1600" spc="-265" dirty="0">
                <a:latin typeface="Arial MT"/>
                <a:cs typeface="Arial MT"/>
                <a:sym typeface="+mn-ea"/>
              </a:rPr>
              <a:t> </a:t>
            </a:r>
            <a:r>
              <a:rPr sz="1600" spc="25" dirty="0">
                <a:latin typeface="Arial MT"/>
                <a:cs typeface="Arial MT"/>
                <a:sym typeface="+mn-ea"/>
              </a:rPr>
              <a:t>Modelthe</a:t>
            </a:r>
            <a:r>
              <a:rPr sz="1600" spc="-130" dirty="0">
                <a:latin typeface="Arial MT"/>
                <a:cs typeface="Arial MT"/>
                <a:sym typeface="+mn-ea"/>
              </a:rPr>
              <a:t> </a:t>
            </a:r>
            <a:r>
              <a:rPr sz="1600" spc="15" dirty="0">
                <a:latin typeface="Arial MT"/>
                <a:cs typeface="Arial MT"/>
                <a:sym typeface="+mn-ea"/>
              </a:rPr>
              <a:t>user</a:t>
            </a:r>
            <a:r>
              <a:rPr sz="1600" spc="-30" dirty="0">
                <a:latin typeface="Arial MT"/>
                <a:cs typeface="Arial MT"/>
                <a:sym typeface="+mn-ea"/>
              </a:rPr>
              <a:t> </a:t>
            </a:r>
            <a:r>
              <a:rPr sz="1600" dirty="0">
                <a:latin typeface="Arial MT"/>
                <a:cs typeface="Arial MT"/>
                <a:sym typeface="+mn-ea"/>
              </a:rPr>
              <a:t>interaction</a:t>
            </a:r>
            <a:r>
              <a:rPr sz="1600" spc="-114" dirty="0">
                <a:latin typeface="Arial MT"/>
                <a:cs typeface="Arial MT"/>
                <a:sym typeface="+mn-ea"/>
              </a:rPr>
              <a:t> </a:t>
            </a:r>
            <a:r>
              <a:rPr sz="1600" spc="25" dirty="0">
                <a:latin typeface="Arial MT"/>
                <a:cs typeface="Arial MT"/>
                <a:sym typeface="+mn-ea"/>
              </a:rPr>
              <a:t>flow</a:t>
            </a:r>
            <a:r>
              <a:rPr sz="1600" spc="-135" dirty="0">
                <a:latin typeface="Arial MT"/>
                <a:cs typeface="Arial MT"/>
                <a:sym typeface="+mn-ea"/>
              </a:rPr>
              <a:t> </a:t>
            </a:r>
            <a:r>
              <a:rPr sz="1600" dirty="0">
                <a:latin typeface="Arial MT"/>
                <a:cs typeface="Arial MT"/>
                <a:sym typeface="+mn-ea"/>
              </a:rPr>
              <a:t>through</a:t>
            </a:r>
            <a:r>
              <a:rPr sz="1600" spc="-125" dirty="0">
                <a:latin typeface="Arial MT"/>
                <a:cs typeface="Arial MT"/>
                <a:sym typeface="+mn-ea"/>
              </a:rPr>
              <a:t> </a:t>
            </a:r>
            <a:r>
              <a:rPr sz="1600" spc="5" dirty="0">
                <a:latin typeface="Arial MT"/>
                <a:cs typeface="Arial MT"/>
                <a:sym typeface="+mn-ea"/>
              </a:rPr>
              <a:t>wireframes</a:t>
            </a:r>
            <a:r>
              <a:rPr sz="1600" spc="-110" dirty="0">
                <a:latin typeface="Arial MT"/>
                <a:cs typeface="Arial MT"/>
                <a:sym typeface="+mn-ea"/>
              </a:rPr>
              <a:t> </a:t>
            </a:r>
            <a:r>
              <a:rPr sz="1600" spc="25" dirty="0">
                <a:latin typeface="Arial MT"/>
                <a:cs typeface="Arial MT"/>
                <a:sym typeface="+mn-ea"/>
              </a:rPr>
              <a:t>or</a:t>
            </a:r>
            <a:r>
              <a:rPr sz="1600" spc="-110" dirty="0">
                <a:latin typeface="Arial MT"/>
                <a:cs typeface="Arial MT"/>
                <a:sym typeface="+mn-ea"/>
              </a:rPr>
              <a:t> </a:t>
            </a:r>
            <a:r>
              <a:rPr sz="1600" spc="15" dirty="0">
                <a:latin typeface="Arial MT"/>
                <a:cs typeface="Arial MT"/>
                <a:sym typeface="+mn-ea"/>
              </a:rPr>
              <a:t>mockups </a:t>
            </a:r>
            <a:r>
              <a:rPr sz="1600" spc="-375" dirty="0">
                <a:latin typeface="Arial MT"/>
                <a:cs typeface="Arial MT"/>
                <a:sym typeface="+mn-ea"/>
              </a:rPr>
              <a:t> </a:t>
            </a:r>
            <a:r>
              <a:rPr sz="1600" spc="-5" dirty="0">
                <a:latin typeface="Arial MT"/>
                <a:cs typeface="Arial MT"/>
                <a:sym typeface="+mn-ea"/>
              </a:rPr>
              <a:t>to </a:t>
            </a:r>
            <a:r>
              <a:rPr sz="1600" spc="-15" dirty="0">
                <a:latin typeface="Arial MT"/>
                <a:cs typeface="Arial MT"/>
                <a:sym typeface="+mn-ea"/>
              </a:rPr>
              <a:t>visualize the </a:t>
            </a:r>
            <a:r>
              <a:rPr sz="1600" spc="15" dirty="0">
                <a:latin typeface="Arial MT"/>
                <a:cs typeface="Arial MT"/>
                <a:sym typeface="+mn-ea"/>
              </a:rPr>
              <a:t>user </a:t>
            </a:r>
            <a:r>
              <a:rPr sz="1600" spc="5" dirty="0">
                <a:latin typeface="Arial MT"/>
                <a:cs typeface="Arial MT"/>
                <a:sym typeface="+mn-ea"/>
              </a:rPr>
              <a:t>interface </a:t>
            </a:r>
            <a:r>
              <a:rPr sz="1600" spc="20" dirty="0">
                <a:latin typeface="Arial MT"/>
                <a:cs typeface="Arial MT"/>
                <a:sym typeface="+mn-ea"/>
              </a:rPr>
              <a:t>design. Consider </a:t>
            </a:r>
            <a:r>
              <a:rPr sz="1600" spc="-15" dirty="0">
                <a:latin typeface="Arial MT"/>
                <a:cs typeface="Arial MT"/>
                <a:sym typeface="+mn-ea"/>
              </a:rPr>
              <a:t>the </a:t>
            </a:r>
            <a:r>
              <a:rPr sz="1600" spc="15" dirty="0">
                <a:latin typeface="Arial MT"/>
                <a:cs typeface="Arial MT"/>
                <a:sym typeface="+mn-ea"/>
              </a:rPr>
              <a:t>user </a:t>
            </a:r>
            <a:r>
              <a:rPr sz="1600" dirty="0">
                <a:latin typeface="Arial MT"/>
                <a:cs typeface="Arial MT"/>
                <a:sym typeface="+mn-ea"/>
              </a:rPr>
              <a:t>journey </a:t>
            </a:r>
            <a:r>
              <a:rPr sz="1600" spc="25" dirty="0">
                <a:latin typeface="Arial MT"/>
                <a:cs typeface="Arial MT"/>
                <a:sym typeface="+mn-ea"/>
              </a:rPr>
              <a:t>from </a:t>
            </a:r>
            <a:r>
              <a:rPr sz="1600" dirty="0">
                <a:latin typeface="Arial MT"/>
                <a:cs typeface="Arial MT"/>
                <a:sym typeface="+mn-ea"/>
              </a:rPr>
              <a:t>searching </a:t>
            </a:r>
            <a:r>
              <a:rPr sz="1600" spc="35" dirty="0">
                <a:latin typeface="Arial MT"/>
                <a:cs typeface="Arial MT"/>
                <a:sym typeface="+mn-ea"/>
              </a:rPr>
              <a:t>for </a:t>
            </a:r>
            <a:r>
              <a:rPr sz="1600" spc="5" dirty="0">
                <a:latin typeface="Arial MT"/>
                <a:cs typeface="Arial MT"/>
                <a:sym typeface="+mn-ea"/>
              </a:rPr>
              <a:t>bus </a:t>
            </a:r>
            <a:r>
              <a:rPr sz="1600" spc="10" dirty="0">
                <a:latin typeface="Arial MT"/>
                <a:cs typeface="Arial MT"/>
                <a:sym typeface="+mn-ea"/>
              </a:rPr>
              <a:t> </a:t>
            </a:r>
            <a:r>
              <a:rPr sz="1600" spc="5" dirty="0">
                <a:latin typeface="Arial MT"/>
                <a:cs typeface="Arial MT"/>
                <a:sym typeface="+mn-ea"/>
              </a:rPr>
              <a:t>routes </a:t>
            </a:r>
            <a:r>
              <a:rPr sz="1600" spc="-5" dirty="0">
                <a:latin typeface="Arial MT"/>
                <a:cs typeface="Arial MT"/>
                <a:sym typeface="+mn-ea"/>
              </a:rPr>
              <a:t>to </a:t>
            </a:r>
            <a:r>
              <a:rPr sz="1600" spc="-10" dirty="0">
                <a:latin typeface="Arial MT"/>
                <a:cs typeface="Arial MT"/>
                <a:sym typeface="+mn-ea"/>
              </a:rPr>
              <a:t>making </a:t>
            </a:r>
            <a:r>
              <a:rPr sz="1600" spc="15" dirty="0">
                <a:latin typeface="Arial MT"/>
                <a:cs typeface="Arial MT"/>
                <a:sym typeface="+mn-ea"/>
              </a:rPr>
              <a:t>a </a:t>
            </a:r>
            <a:r>
              <a:rPr sz="1600" spc="5" dirty="0">
                <a:latin typeface="Arial MT"/>
                <a:cs typeface="Arial MT"/>
                <a:sym typeface="+mn-ea"/>
              </a:rPr>
              <a:t>reservation </a:t>
            </a:r>
            <a:r>
              <a:rPr sz="1600" spc="-15" dirty="0">
                <a:latin typeface="Arial MT"/>
                <a:cs typeface="Arial MT"/>
                <a:sym typeface="+mn-ea"/>
              </a:rPr>
              <a:t>and </a:t>
            </a:r>
            <a:r>
              <a:rPr sz="1600" dirty="0">
                <a:latin typeface="Arial MT"/>
                <a:cs typeface="Arial MT"/>
                <a:sym typeface="+mn-ea"/>
              </a:rPr>
              <a:t>receiving </a:t>
            </a:r>
            <a:r>
              <a:rPr sz="1600" spc="5" dirty="0">
                <a:latin typeface="Arial MT"/>
                <a:cs typeface="Arial MT"/>
                <a:sym typeface="+mn-ea"/>
              </a:rPr>
              <a:t>confirmation. </a:t>
            </a:r>
            <a:r>
              <a:rPr sz="1600" dirty="0">
                <a:latin typeface="Arial MT"/>
                <a:cs typeface="Arial MT"/>
                <a:sym typeface="+mn-ea"/>
              </a:rPr>
              <a:t>Iterate </a:t>
            </a:r>
            <a:r>
              <a:rPr sz="1600" spc="30" dirty="0">
                <a:latin typeface="Arial MT"/>
                <a:cs typeface="Arial MT"/>
                <a:sym typeface="+mn-ea"/>
              </a:rPr>
              <a:t>on </a:t>
            </a:r>
            <a:r>
              <a:rPr sz="1600" spc="-15" dirty="0">
                <a:latin typeface="Arial MT"/>
                <a:cs typeface="Arial MT"/>
                <a:sym typeface="+mn-ea"/>
              </a:rPr>
              <a:t>the </a:t>
            </a:r>
            <a:r>
              <a:rPr sz="1600" spc="20" dirty="0">
                <a:latin typeface="Arial MT"/>
                <a:cs typeface="Arial MT"/>
                <a:sym typeface="+mn-ea"/>
              </a:rPr>
              <a:t>designs based </a:t>
            </a:r>
            <a:r>
              <a:rPr sz="1600" spc="30" dirty="0">
                <a:latin typeface="Arial MT"/>
                <a:cs typeface="Arial MT"/>
                <a:sym typeface="+mn-ea"/>
              </a:rPr>
              <a:t>on </a:t>
            </a:r>
            <a:r>
              <a:rPr sz="1600" spc="-375" dirty="0">
                <a:latin typeface="Arial MT"/>
                <a:cs typeface="Arial MT"/>
                <a:sym typeface="+mn-ea"/>
              </a:rPr>
              <a:t> </a:t>
            </a:r>
            <a:r>
              <a:rPr sz="1600" spc="-5" dirty="0">
                <a:latin typeface="Arial MT"/>
                <a:cs typeface="Arial MT"/>
                <a:sym typeface="+mn-ea"/>
              </a:rPr>
              <a:t>usability</a:t>
            </a:r>
            <a:r>
              <a:rPr sz="1600" spc="-120" dirty="0">
                <a:latin typeface="Arial MT"/>
                <a:cs typeface="Arial MT"/>
                <a:sym typeface="+mn-ea"/>
              </a:rPr>
              <a:t> </a:t>
            </a:r>
            <a:r>
              <a:rPr sz="1600" dirty="0">
                <a:latin typeface="Arial MT"/>
                <a:cs typeface="Arial MT"/>
                <a:sym typeface="+mn-ea"/>
              </a:rPr>
              <a:t>testing</a:t>
            </a:r>
            <a:r>
              <a:rPr sz="1600" spc="-125" dirty="0">
                <a:latin typeface="Arial MT"/>
                <a:cs typeface="Arial MT"/>
                <a:sym typeface="+mn-ea"/>
              </a:rPr>
              <a:t> </a:t>
            </a:r>
            <a:r>
              <a:rPr sz="1600" spc="-15" dirty="0">
                <a:latin typeface="Arial MT"/>
                <a:cs typeface="Arial MT"/>
                <a:sym typeface="+mn-ea"/>
              </a:rPr>
              <a:t>and</a:t>
            </a:r>
            <a:r>
              <a:rPr sz="1600" spc="95" dirty="0">
                <a:latin typeface="Arial MT"/>
                <a:cs typeface="Arial MT"/>
                <a:sym typeface="+mn-ea"/>
              </a:rPr>
              <a:t> </a:t>
            </a:r>
            <a:r>
              <a:rPr sz="1600" spc="35" dirty="0">
                <a:latin typeface="Arial MT"/>
                <a:cs typeface="Arial MT"/>
                <a:sym typeface="+mn-ea"/>
              </a:rPr>
              <a:t>feedbackto</a:t>
            </a:r>
            <a:r>
              <a:rPr sz="1600" spc="-130" dirty="0">
                <a:latin typeface="Arial MT"/>
                <a:cs typeface="Arial MT"/>
                <a:sym typeface="+mn-ea"/>
              </a:rPr>
              <a:t> </a:t>
            </a:r>
            <a:r>
              <a:rPr sz="1600" spc="5" dirty="0">
                <a:latin typeface="Arial MT"/>
                <a:cs typeface="Arial MT"/>
                <a:sym typeface="+mn-ea"/>
              </a:rPr>
              <a:t>optimize</a:t>
            </a:r>
            <a:r>
              <a:rPr sz="1600" spc="-200" dirty="0">
                <a:latin typeface="Arial MT"/>
                <a:cs typeface="Arial MT"/>
                <a:sym typeface="+mn-ea"/>
              </a:rPr>
              <a:t> </a:t>
            </a:r>
            <a:r>
              <a:rPr sz="1600" spc="-15" dirty="0">
                <a:latin typeface="Arial MT"/>
                <a:cs typeface="Arial MT"/>
                <a:sym typeface="+mn-ea"/>
              </a:rPr>
              <a:t>the</a:t>
            </a:r>
            <a:r>
              <a:rPr sz="1600" spc="25" dirty="0">
                <a:latin typeface="Arial MT"/>
                <a:cs typeface="Arial MT"/>
                <a:sym typeface="+mn-ea"/>
              </a:rPr>
              <a:t> </a:t>
            </a:r>
            <a:r>
              <a:rPr sz="1600" spc="15" dirty="0">
                <a:latin typeface="Arial MT"/>
                <a:cs typeface="Arial MT"/>
                <a:sym typeface="+mn-ea"/>
              </a:rPr>
              <a:t>user</a:t>
            </a:r>
            <a:r>
              <a:rPr sz="1600" spc="-110" dirty="0">
                <a:latin typeface="Arial MT"/>
                <a:cs typeface="Arial MT"/>
                <a:sym typeface="+mn-ea"/>
              </a:rPr>
              <a:t> </a:t>
            </a:r>
            <a:r>
              <a:rPr sz="1600" spc="15" dirty="0">
                <a:latin typeface="Arial MT"/>
                <a:cs typeface="Arial MT"/>
                <a:sym typeface="+mn-ea"/>
              </a:rPr>
              <a:t>experience</a:t>
            </a:r>
            <a:r>
              <a:rPr lang="en-IN" sz="1600" spc="15" dirty="0">
                <a:latin typeface="Arial MT"/>
                <a:cs typeface="Arial MT"/>
                <a:sym typeface="+mn-ea"/>
              </a:rPr>
              <a:t>.</a:t>
            </a:r>
            <a:endParaRPr lang="en-IN" sz="1600" spc="15" dirty="0">
              <a:latin typeface="Arial MT"/>
              <a:cs typeface="Arial MT"/>
              <a:sym typeface="+mn-ea"/>
            </a:endParaRPr>
          </a:p>
          <a:p>
            <a:pPr marL="279400" marR="5080" indent="0">
              <a:lnSpc>
                <a:spcPct val="100000"/>
              </a:lnSpc>
              <a:spcBef>
                <a:spcPts val="5"/>
              </a:spcBef>
              <a:buFont typeface="Arial MT"/>
              <a:buNone/>
              <a:tabLst>
                <a:tab pos="565150" algn="l"/>
                <a:tab pos="565785" algn="l"/>
              </a:tabLst>
            </a:pPr>
            <a:r>
              <a:rPr lang="en-IN" sz="1600" b="1">
                <a:solidFill>
                  <a:srgbClr val="213163"/>
                </a:solidFill>
              </a:rPr>
              <a:t>Results:</a:t>
            </a:r>
            <a:endParaRPr lang="en-IN" sz="1600" b="1">
              <a:solidFill>
                <a:srgbClr val="213163"/>
              </a:solidFill>
            </a:endParaRPr>
          </a:p>
          <a:p>
            <a:pPr marL="565785" indent="-286385">
              <a:lnSpc>
                <a:spcPct val="100000"/>
              </a:lnSpc>
              <a:spcBef>
                <a:spcPts val="45"/>
              </a:spcBef>
              <a:buChar char="•"/>
              <a:tabLst>
                <a:tab pos="565150" algn="l"/>
                <a:tab pos="565785" algn="l"/>
              </a:tabLst>
            </a:pPr>
            <a:r>
              <a:rPr sz="1600" spc="30" dirty="0">
                <a:latin typeface="Arial MT"/>
                <a:cs typeface="Arial MT"/>
                <a:sym typeface="+mn-ea"/>
              </a:rPr>
              <a:t>User</a:t>
            </a:r>
            <a:r>
              <a:rPr sz="1600" spc="-190" dirty="0">
                <a:latin typeface="Arial MT"/>
                <a:cs typeface="Arial MT"/>
                <a:sym typeface="+mn-ea"/>
              </a:rPr>
              <a:t> </a:t>
            </a:r>
            <a:r>
              <a:rPr sz="1600" spc="35" dirty="0">
                <a:latin typeface="Arial MT"/>
                <a:cs typeface="Arial MT"/>
                <a:sym typeface="+mn-ea"/>
              </a:rPr>
              <a:t>satisfactionon</a:t>
            </a:r>
            <a:r>
              <a:rPr sz="1600" spc="-210" dirty="0">
                <a:latin typeface="Arial MT"/>
                <a:cs typeface="Arial MT"/>
                <a:sym typeface="+mn-ea"/>
              </a:rPr>
              <a:t> </a:t>
            </a:r>
            <a:r>
              <a:rPr sz="1600" spc="10" dirty="0">
                <a:latin typeface="Arial MT"/>
                <a:cs typeface="Arial MT"/>
                <a:sym typeface="+mn-ea"/>
              </a:rPr>
              <a:t>using</a:t>
            </a:r>
            <a:r>
              <a:rPr sz="1600" spc="-130" dirty="0">
                <a:latin typeface="Arial MT"/>
                <a:cs typeface="Arial MT"/>
                <a:sym typeface="+mn-ea"/>
              </a:rPr>
              <a:t> </a:t>
            </a:r>
            <a:r>
              <a:rPr sz="1600" spc="30" dirty="0">
                <a:latin typeface="Arial MT"/>
                <a:cs typeface="Arial MT"/>
                <a:sym typeface="+mn-ea"/>
              </a:rPr>
              <a:t>our</a:t>
            </a:r>
            <a:r>
              <a:rPr sz="1600" spc="-185" dirty="0">
                <a:latin typeface="Arial MT"/>
                <a:cs typeface="Arial MT"/>
                <a:sym typeface="+mn-ea"/>
              </a:rPr>
              <a:t> </a:t>
            </a:r>
            <a:r>
              <a:rPr sz="1600" spc="30" dirty="0">
                <a:latin typeface="Arial MT"/>
                <a:cs typeface="Arial MT"/>
                <a:sym typeface="+mn-ea"/>
              </a:rPr>
              <a:t>website</a:t>
            </a:r>
            <a:r>
              <a:rPr sz="1600" spc="-135" dirty="0">
                <a:latin typeface="Arial MT"/>
                <a:cs typeface="Arial MT"/>
                <a:sym typeface="+mn-ea"/>
              </a:rPr>
              <a:t> </a:t>
            </a:r>
            <a:r>
              <a:rPr sz="1600" spc="5" dirty="0">
                <a:latin typeface="Arial MT"/>
                <a:cs typeface="Arial MT"/>
                <a:sym typeface="+mn-ea"/>
              </a:rPr>
              <a:t>.</a:t>
            </a:r>
            <a:endParaRPr sz="1600">
              <a:latin typeface="Arial MT"/>
              <a:cs typeface="Arial MT"/>
            </a:endParaRPr>
          </a:p>
          <a:p>
            <a:pPr marL="565785" indent="-286385">
              <a:lnSpc>
                <a:spcPct val="100000"/>
              </a:lnSpc>
              <a:spcBef>
                <a:spcPts val="200"/>
              </a:spcBef>
              <a:buChar char="•"/>
              <a:tabLst>
                <a:tab pos="565150" algn="l"/>
                <a:tab pos="565785" algn="l"/>
              </a:tabLst>
            </a:pPr>
            <a:r>
              <a:rPr sz="1600" spc="15" dirty="0">
                <a:latin typeface="Arial MT"/>
                <a:cs typeface="Arial MT"/>
                <a:sym typeface="+mn-ea"/>
              </a:rPr>
              <a:t>Easier</a:t>
            </a:r>
            <a:r>
              <a:rPr sz="1600" spc="-110" dirty="0">
                <a:latin typeface="Arial MT"/>
                <a:cs typeface="Arial MT"/>
                <a:sym typeface="+mn-ea"/>
              </a:rPr>
              <a:t> </a:t>
            </a:r>
            <a:r>
              <a:rPr sz="1600" spc="-20" dirty="0">
                <a:latin typeface="Arial MT"/>
                <a:cs typeface="Arial MT"/>
                <a:sym typeface="+mn-ea"/>
              </a:rPr>
              <a:t>way</a:t>
            </a:r>
            <a:r>
              <a:rPr sz="1600" spc="-50" dirty="0">
                <a:latin typeface="Arial MT"/>
                <a:cs typeface="Arial MT"/>
                <a:sym typeface="+mn-ea"/>
              </a:rPr>
              <a:t> </a:t>
            </a:r>
            <a:r>
              <a:rPr sz="1600" spc="25" dirty="0">
                <a:latin typeface="Arial MT"/>
                <a:cs typeface="Arial MT"/>
                <a:sym typeface="+mn-ea"/>
              </a:rPr>
              <a:t>of</a:t>
            </a:r>
            <a:r>
              <a:rPr sz="1600" spc="-35" dirty="0">
                <a:latin typeface="Arial MT"/>
                <a:cs typeface="Arial MT"/>
                <a:sym typeface="+mn-ea"/>
              </a:rPr>
              <a:t> </a:t>
            </a:r>
            <a:r>
              <a:rPr sz="1600" spc="10" dirty="0">
                <a:latin typeface="Arial MT"/>
                <a:cs typeface="Arial MT"/>
                <a:sym typeface="+mn-ea"/>
              </a:rPr>
              <a:t>booking</a:t>
            </a:r>
            <a:r>
              <a:rPr sz="1600" spc="-120" dirty="0">
                <a:latin typeface="Arial MT"/>
                <a:cs typeface="Arial MT"/>
                <a:sym typeface="+mn-ea"/>
              </a:rPr>
              <a:t> </a:t>
            </a:r>
            <a:r>
              <a:rPr sz="1600" spc="-15" dirty="0">
                <a:latin typeface="Arial MT"/>
                <a:cs typeface="Arial MT"/>
                <a:sym typeface="+mn-ea"/>
              </a:rPr>
              <a:t>the</a:t>
            </a:r>
            <a:r>
              <a:rPr sz="1600" spc="-55" dirty="0">
                <a:latin typeface="Arial MT"/>
                <a:cs typeface="Arial MT"/>
                <a:sym typeface="+mn-ea"/>
              </a:rPr>
              <a:t> </a:t>
            </a:r>
            <a:r>
              <a:rPr sz="1600" dirty="0">
                <a:latin typeface="Arial MT"/>
                <a:cs typeface="Arial MT"/>
                <a:sym typeface="+mn-ea"/>
              </a:rPr>
              <a:t>tickets</a:t>
            </a:r>
            <a:r>
              <a:rPr sz="1600" spc="-55" dirty="0">
                <a:latin typeface="Arial MT"/>
                <a:cs typeface="Arial MT"/>
                <a:sym typeface="+mn-ea"/>
              </a:rPr>
              <a:t> </a:t>
            </a:r>
            <a:r>
              <a:rPr sz="1600" dirty="0">
                <a:latin typeface="Arial MT"/>
                <a:cs typeface="Arial MT"/>
                <a:sym typeface="+mn-ea"/>
              </a:rPr>
              <a:t>in</a:t>
            </a:r>
            <a:r>
              <a:rPr sz="1600" spc="25" dirty="0">
                <a:latin typeface="Arial MT"/>
                <a:cs typeface="Arial MT"/>
                <a:sym typeface="+mn-ea"/>
              </a:rPr>
              <a:t> </a:t>
            </a:r>
            <a:r>
              <a:rPr sz="1600" spc="-15" dirty="0">
                <a:latin typeface="Arial MT"/>
                <a:cs typeface="Arial MT"/>
                <a:sym typeface="+mn-ea"/>
              </a:rPr>
              <a:t>the</a:t>
            </a:r>
            <a:r>
              <a:rPr sz="1600" spc="-55" dirty="0">
                <a:latin typeface="Arial MT"/>
                <a:cs typeface="Arial MT"/>
                <a:sym typeface="+mn-ea"/>
              </a:rPr>
              <a:t> </a:t>
            </a:r>
            <a:r>
              <a:rPr sz="1600" spc="15" dirty="0">
                <a:latin typeface="Arial MT"/>
                <a:cs typeface="Arial MT"/>
                <a:sym typeface="+mn-ea"/>
              </a:rPr>
              <a:t>easier</a:t>
            </a:r>
            <a:r>
              <a:rPr sz="1600" spc="-105" dirty="0">
                <a:latin typeface="Arial MT"/>
                <a:cs typeface="Arial MT"/>
                <a:sym typeface="+mn-ea"/>
              </a:rPr>
              <a:t> </a:t>
            </a:r>
            <a:r>
              <a:rPr sz="1600" spc="-15" dirty="0">
                <a:latin typeface="Arial MT"/>
                <a:cs typeface="Arial MT"/>
                <a:sym typeface="+mn-ea"/>
              </a:rPr>
              <a:t>and</a:t>
            </a:r>
            <a:r>
              <a:rPr sz="1600" spc="15" dirty="0">
                <a:latin typeface="Arial MT"/>
                <a:cs typeface="Arial MT"/>
                <a:sym typeface="+mn-ea"/>
              </a:rPr>
              <a:t> </a:t>
            </a:r>
            <a:r>
              <a:rPr sz="1600" dirty="0">
                <a:latin typeface="Arial MT"/>
                <a:cs typeface="Arial MT"/>
                <a:sym typeface="+mn-ea"/>
              </a:rPr>
              <a:t>in</a:t>
            </a:r>
            <a:r>
              <a:rPr sz="1600" spc="20" dirty="0">
                <a:latin typeface="Arial MT"/>
                <a:cs typeface="Arial MT"/>
                <a:sym typeface="+mn-ea"/>
              </a:rPr>
              <a:t> </a:t>
            </a:r>
            <a:r>
              <a:rPr sz="1600" spc="-15" dirty="0">
                <a:latin typeface="Arial MT"/>
                <a:cs typeface="Arial MT"/>
                <a:sym typeface="+mn-ea"/>
              </a:rPr>
              <a:t>the</a:t>
            </a:r>
            <a:r>
              <a:rPr sz="1600" spc="25" dirty="0">
                <a:latin typeface="Arial MT"/>
                <a:cs typeface="Arial MT"/>
                <a:sym typeface="+mn-ea"/>
              </a:rPr>
              <a:t> </a:t>
            </a:r>
            <a:r>
              <a:rPr sz="1600" spc="20" dirty="0">
                <a:latin typeface="Arial MT"/>
                <a:cs typeface="Arial MT"/>
                <a:sym typeface="+mn-ea"/>
              </a:rPr>
              <a:t>efficientway</a:t>
            </a:r>
            <a:endParaRPr sz="1600">
              <a:latin typeface="Arial MT"/>
              <a:cs typeface="Arial MT"/>
            </a:endParaRPr>
          </a:p>
          <a:p>
            <a:pPr marL="0" indent="0">
              <a:lnSpc>
                <a:spcPct val="155000"/>
              </a:lnSpc>
              <a:buNone/>
            </a:pPr>
            <a:endParaRPr lang="en-I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Box 2"/>
          <p:cNvSpPr txBox="1"/>
          <p:nvPr/>
        </p:nvSpPr>
        <p:spPr>
          <a:xfrm>
            <a:off x="465455" y="1064895"/>
            <a:ext cx="8320405" cy="3710305"/>
          </a:xfrm>
          <a:prstGeom prst="rect">
            <a:avLst/>
          </a:prstGeom>
          <a:noFill/>
        </p:spPr>
        <p:txBody>
          <a:bodyPr wrap="square" rtlCol="0">
            <a:noAutofit/>
          </a:bodyPr>
          <a:p>
            <a:pPr marL="457200" lvl="0" indent="0" algn="l" rtl="0">
              <a:lnSpc>
                <a:spcPct val="115000"/>
              </a:lnSpc>
              <a:spcBef>
                <a:spcPts val="0"/>
              </a:spcBef>
              <a:spcAft>
                <a:spcPts val="0"/>
              </a:spcAft>
              <a:buSzPts val="1200"/>
              <a:buNone/>
            </a:pPr>
            <a:r>
              <a:rPr lang="en-US" b="1">
                <a:sym typeface="+mn-ea"/>
              </a:rPr>
              <a:t>1.Home/Login : </a:t>
            </a:r>
            <a:r>
              <a:rPr lang="en-US">
                <a:sym typeface="+mn-ea"/>
              </a:rPr>
              <a:t>We can do login in this page by providing valid username and password which 	</a:t>
            </a:r>
            <a:r>
              <a:rPr lang="en-IN" altLang="en-US">
                <a:sym typeface="+mn-ea"/>
              </a:rPr>
              <a:t>                  </a:t>
            </a:r>
            <a:r>
              <a:rPr lang="en-US">
                <a:solidFill>
                  <a:schemeClr val="dk1"/>
                </a:solidFill>
                <a:sym typeface="+mn-ea"/>
              </a:rPr>
              <a:t>is  used in registration.</a:t>
            </a:r>
            <a:endParaRPr>
              <a:solidFill>
                <a:schemeClr val="dk1"/>
              </a:solidFill>
            </a:endParaRPr>
          </a:p>
          <a:p>
            <a:pPr marL="0" lvl="0" indent="0" algn="l" rtl="0">
              <a:lnSpc>
                <a:spcPct val="115000"/>
              </a:lnSpc>
              <a:spcBef>
                <a:spcPts val="0"/>
              </a:spcBef>
              <a:spcAft>
                <a:spcPts val="0"/>
              </a:spcAft>
              <a:buSzPts val="1200"/>
              <a:buNone/>
            </a:pPr>
            <a:endParaRPr>
              <a:solidFill>
                <a:schemeClr val="dk1"/>
              </a:solidFill>
            </a:endParaRPr>
          </a:p>
          <a:p>
            <a:pPr marL="457200" lvl="0" indent="0" algn="l" rtl="0">
              <a:lnSpc>
                <a:spcPct val="115000"/>
              </a:lnSpc>
              <a:spcBef>
                <a:spcPts val="0"/>
              </a:spcBef>
              <a:spcAft>
                <a:spcPts val="0"/>
              </a:spcAft>
              <a:buSzPts val="1200"/>
              <a:buNone/>
            </a:pPr>
            <a:r>
              <a:rPr lang="en-US" b="1">
                <a:sym typeface="+mn-ea"/>
              </a:rPr>
              <a:t>2.Find bu</a:t>
            </a:r>
            <a:r>
              <a:rPr lang="en-IN" altLang="en-US" b="1">
                <a:sym typeface="+mn-ea"/>
              </a:rPr>
              <a:t>s  </a:t>
            </a:r>
            <a:r>
              <a:rPr lang="en-US" b="1">
                <a:sym typeface="+mn-ea"/>
              </a:rPr>
              <a:t>  </a:t>
            </a:r>
            <a:r>
              <a:rPr lang="en-IN" altLang="en-US" b="1">
                <a:sym typeface="+mn-ea"/>
              </a:rPr>
              <a:t>      : </a:t>
            </a:r>
            <a:r>
              <a:rPr lang="en-US">
                <a:sym typeface="+mn-ea"/>
              </a:rPr>
              <a:t>By entering the details of Source, Destination and Date we can find the </a:t>
            </a:r>
            <a:r>
              <a:rPr lang="en-IN" altLang="en-US">
                <a:sym typeface="+mn-ea"/>
              </a:rPr>
              <a:t>      </a:t>
            </a:r>
          </a:p>
          <a:p>
            <a:pPr marL="0" lvl="0" indent="0" algn="l" rtl="0">
              <a:lnSpc>
                <a:spcPct val="115000"/>
              </a:lnSpc>
              <a:spcBef>
                <a:spcPts val="0"/>
              </a:spcBef>
              <a:spcAft>
                <a:spcPts val="0"/>
              </a:spcAft>
              <a:buSzPts val="1200"/>
              <a:buNone/>
            </a:pPr>
            <a:r>
              <a:rPr lang="en-US">
                <a:sym typeface="+mn-ea"/>
              </a:rPr>
              <a:t>		</a:t>
            </a:r>
            <a:r>
              <a:rPr lang="en-IN" altLang="en-US">
                <a:sym typeface="+mn-ea"/>
              </a:rPr>
              <a:t>  </a:t>
            </a:r>
            <a:r>
              <a:rPr lang="en-US">
                <a:sym typeface="+mn-ea"/>
              </a:rPr>
              <a:t>busses </a:t>
            </a:r>
            <a:r>
              <a:rPr lang="en-US">
                <a:solidFill>
                  <a:schemeClr val="dk1"/>
                </a:solidFill>
                <a:sym typeface="+mn-ea"/>
              </a:rPr>
              <a:t>available to us.</a:t>
            </a:r>
            <a:endParaRPr lang="en-US">
              <a:sym typeface="+mn-ea"/>
            </a:endParaRPr>
          </a:p>
          <a:p>
            <a:pPr marL="0" lvl="0" indent="0" algn="l" rtl="0">
              <a:lnSpc>
                <a:spcPct val="115000"/>
              </a:lnSpc>
              <a:spcBef>
                <a:spcPts val="0"/>
              </a:spcBef>
              <a:spcAft>
                <a:spcPts val="0"/>
              </a:spcAft>
              <a:buSzPts val="1200"/>
              <a:buNone/>
            </a:pPr>
            <a:endParaRPr b="1">
              <a:solidFill>
                <a:schemeClr val="dk1"/>
              </a:solidFill>
            </a:endParaRPr>
          </a:p>
          <a:p>
            <a:pPr marL="0" lvl="0" indent="0" algn="l" rtl="0">
              <a:lnSpc>
                <a:spcPct val="115000"/>
              </a:lnSpc>
              <a:spcBef>
                <a:spcPts val="0"/>
              </a:spcBef>
              <a:spcAft>
                <a:spcPts val="0"/>
              </a:spcAft>
              <a:buSzPts val="1200"/>
              <a:buNone/>
            </a:pPr>
            <a:r>
              <a:rPr lang="en-IN" altLang="en-US" b="1">
                <a:sym typeface="+mn-ea"/>
              </a:rPr>
              <a:t>         3.</a:t>
            </a:r>
            <a:r>
              <a:rPr lang="en-US" b="1">
                <a:sym typeface="+mn-ea"/>
              </a:rPr>
              <a:t>Booking Form : </a:t>
            </a:r>
            <a:r>
              <a:rPr lang="en-US">
                <a:sym typeface="+mn-ea"/>
              </a:rPr>
              <a:t>In this form we need to decide, in which bus we are going to book </a:t>
            </a:r>
          </a:p>
          <a:p>
            <a:pPr marL="457200" lvl="0" indent="0" algn="l" rtl="0">
              <a:lnSpc>
                <a:spcPct val="115000"/>
              </a:lnSpc>
              <a:spcBef>
                <a:spcPts val="0"/>
              </a:spcBef>
              <a:spcAft>
                <a:spcPts val="0"/>
              </a:spcAft>
              <a:buSzPts val="1200"/>
              <a:buNone/>
            </a:pPr>
            <a:r>
              <a:rPr lang="en-US">
                <a:sym typeface="+mn-ea"/>
              </a:rPr>
              <a:t>	</a:t>
            </a:r>
            <a:r>
              <a:rPr lang="en-IN" altLang="en-US">
                <a:sym typeface="+mn-ea"/>
              </a:rPr>
              <a:t>                     </a:t>
            </a:r>
            <a:r>
              <a:rPr lang="en-US">
                <a:solidFill>
                  <a:schemeClr val="dk1"/>
                </a:solidFill>
                <a:sym typeface="+mn-ea"/>
              </a:rPr>
              <a:t>the tickets.</a:t>
            </a:r>
            <a:endParaRPr>
              <a:solidFill>
                <a:schemeClr val="dk1"/>
              </a:solidFill>
            </a:endParaRPr>
          </a:p>
          <a:p>
            <a:pPr marL="457200" lvl="0" indent="0" algn="l" rtl="0">
              <a:lnSpc>
                <a:spcPct val="115000"/>
              </a:lnSpc>
              <a:spcBef>
                <a:spcPts val="0"/>
              </a:spcBef>
              <a:spcAft>
                <a:spcPts val="0"/>
              </a:spcAft>
              <a:buSzPts val="1200"/>
              <a:buNone/>
            </a:pPr>
          </a:p>
          <a:p>
            <a:pPr marL="0" lvl="0" indent="0" algn="l" rtl="0">
              <a:lnSpc>
                <a:spcPct val="115000"/>
              </a:lnSpc>
              <a:spcBef>
                <a:spcPts val="0"/>
              </a:spcBef>
              <a:spcAft>
                <a:spcPts val="0"/>
              </a:spcAft>
              <a:buSzPts val="1200"/>
              <a:buNone/>
            </a:pPr>
            <a:r>
              <a:rPr lang="en-IN" altLang="en-US" b="1">
                <a:sym typeface="+mn-ea"/>
              </a:rPr>
              <a:t>         4</a:t>
            </a:r>
            <a:r>
              <a:rPr lang="en-US" b="1">
                <a:sym typeface="+mn-ea"/>
              </a:rPr>
              <a:t>.See Bookings : </a:t>
            </a:r>
            <a:r>
              <a:rPr lang="en-US">
                <a:sym typeface="+mn-ea"/>
              </a:rPr>
              <a:t>After booking the tickets we are confirming the tickets once again in the see </a:t>
            </a:r>
          </a:p>
          <a:p>
            <a:pPr marL="0" lvl="0" indent="0" algn="l" rtl="0">
              <a:lnSpc>
                <a:spcPct val="115000"/>
              </a:lnSpc>
              <a:spcBef>
                <a:spcPts val="0"/>
              </a:spcBef>
              <a:spcAft>
                <a:spcPts val="0"/>
              </a:spcAft>
              <a:buSzPts val="1200"/>
              <a:buNone/>
            </a:pPr>
            <a:r>
              <a:rPr lang="en-US" b="1">
                <a:sym typeface="+mn-ea"/>
              </a:rPr>
              <a:t>	</a:t>
            </a:r>
            <a:r>
              <a:rPr lang="en-IN" altLang="en-US" b="1">
                <a:sym typeface="+mn-ea"/>
              </a:rPr>
              <a:t>                    </a:t>
            </a:r>
            <a:r>
              <a:rPr lang="en-US" b="1">
                <a:sym typeface="+mn-ea"/>
              </a:rPr>
              <a:t> </a:t>
            </a:r>
            <a:r>
              <a:rPr lang="en-US">
                <a:solidFill>
                  <a:schemeClr val="dk1"/>
                </a:solidFill>
                <a:sym typeface="+mn-ea"/>
              </a:rPr>
              <a:t>bookings page and we can also cancel our ticket here.</a:t>
            </a:r>
            <a:endParaRPr>
              <a:solidFill>
                <a:schemeClr val="dk1"/>
              </a:solidFill>
            </a:endParaRPr>
          </a:p>
          <a:p>
            <a:pPr marL="0" lvl="0" indent="0" algn="l" rtl="0">
              <a:lnSpc>
                <a:spcPct val="115000"/>
              </a:lnSpc>
              <a:spcBef>
                <a:spcPts val="0"/>
              </a:spcBef>
              <a:spcAft>
                <a:spcPts val="0"/>
              </a:spcAft>
              <a:buSzPts val="1200"/>
              <a:buNone/>
            </a:pPr>
            <a:endParaRPr>
              <a:solidFill>
                <a:schemeClr val="dk1"/>
              </a:solidFill>
            </a:endParaRPr>
          </a:p>
          <a:p>
            <a:pPr marL="0" lvl="0" indent="0" algn="l" rtl="0">
              <a:lnSpc>
                <a:spcPct val="115000"/>
              </a:lnSpc>
              <a:spcBef>
                <a:spcPts val="0"/>
              </a:spcBef>
              <a:spcAft>
                <a:spcPts val="0"/>
              </a:spcAft>
              <a:buSzPts val="1200"/>
              <a:buNone/>
            </a:pPr>
            <a:r>
              <a:rPr lang="en-IN" altLang="en-US" b="1">
                <a:sym typeface="+mn-ea"/>
              </a:rPr>
              <a:t>          5</a:t>
            </a:r>
            <a:r>
              <a:rPr lang="en-US" b="1">
                <a:sym typeface="+mn-ea"/>
              </a:rPr>
              <a:t>.Registration : </a:t>
            </a:r>
            <a:r>
              <a:rPr lang="en-US">
                <a:sym typeface="+mn-ea"/>
              </a:rPr>
              <a:t>In this area we to to register asa user by providing our details. Once the </a:t>
            </a:r>
            <a:endParaRPr b="1"/>
          </a:p>
          <a:p>
            <a:pPr marL="0" lvl="0" indent="0" algn="l" rtl="0">
              <a:lnSpc>
                <a:spcPct val="115000"/>
              </a:lnSpc>
              <a:spcBef>
                <a:spcPts val="0"/>
              </a:spcBef>
              <a:spcAft>
                <a:spcPts val="0"/>
              </a:spcAft>
              <a:buSzPts val="1200"/>
              <a:buNone/>
            </a:pPr>
            <a:r>
              <a:rPr lang="en-US" b="1">
                <a:sym typeface="+mn-ea"/>
              </a:rPr>
              <a:t>		</a:t>
            </a:r>
            <a:r>
              <a:rPr lang="en-US">
                <a:solidFill>
                  <a:schemeClr val="dk1"/>
                </a:solidFill>
                <a:sym typeface="+mn-ea"/>
              </a:rPr>
              <a:t>registration is completed than we move to login.</a:t>
            </a:r>
            <a:r>
              <a:rPr lang="en-US" b="1">
                <a:solidFill>
                  <a:schemeClr val="dk1"/>
                </a:solidFill>
                <a:sym typeface="+mn-ea"/>
              </a:rPr>
              <a:t> </a:t>
            </a:r>
            <a:endParaRPr b="1"/>
          </a:p>
          <a:p>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sp>
        <p:nvSpPr>
          <p:cNvPr id="3" name="Text Box 2"/>
          <p:cNvSpPr txBox="1"/>
          <p:nvPr/>
        </p:nvSpPr>
        <p:spPr>
          <a:xfrm>
            <a:off x="629285" y="1186180"/>
            <a:ext cx="8159115" cy="3582035"/>
          </a:xfrm>
          <a:prstGeom prst="rect">
            <a:avLst/>
          </a:prstGeom>
          <a:noFill/>
        </p:spPr>
        <p:txBody>
          <a:bodyPr wrap="square" rtlCol="0">
            <a:noAutofit/>
          </a:bodyPr>
          <a:p>
            <a:pPr marL="0" lvl="0" indent="0" algn="l" rtl="0">
              <a:lnSpc>
                <a:spcPct val="115000"/>
              </a:lnSpc>
              <a:spcBef>
                <a:spcPts val="1500"/>
              </a:spcBef>
              <a:spcAft>
                <a:spcPts val="0"/>
              </a:spcAft>
              <a:buClr>
                <a:schemeClr val="dk1"/>
              </a:buClr>
              <a:buSzPts val="1100"/>
              <a:buFont typeface="Arial" panose="020B0604020202020204"/>
              <a:buNone/>
            </a:pPr>
            <a:r>
              <a:rPr lang="en-US" b="1">
                <a:solidFill>
                  <a:srgbClr val="1F1F1F"/>
                </a:solidFill>
                <a:highlight>
                  <a:srgbClr val="FFFFFF"/>
                </a:highlight>
                <a:sym typeface="+mn-ea"/>
              </a:rPr>
              <a:t>Our Mission:</a:t>
            </a:r>
            <a:r>
              <a:rPr lang="en-US">
                <a:solidFill>
                  <a:srgbClr val="1F1F1F"/>
                </a:solidFill>
                <a:highlight>
                  <a:srgbClr val="FFFFFF"/>
                </a:highlight>
                <a:sym typeface="+mn-ea"/>
              </a:rPr>
              <a:t> We strive to provide a seamless and secure online experience for booking bus tickets. We believe in offering:</a:t>
            </a:r>
            <a:endParaRPr>
              <a:solidFill>
                <a:srgbClr val="1F1F1F"/>
              </a:solidFill>
              <a:highlight>
                <a:srgbClr val="FFFFFF"/>
              </a:highlight>
            </a:endParaRPr>
          </a:p>
          <a:p>
            <a:pPr marL="457200" lvl="0" indent="-323850" algn="l" rtl="0">
              <a:lnSpc>
                <a:spcPct val="115000"/>
              </a:lnSpc>
              <a:spcBef>
                <a:spcPts val="1500"/>
              </a:spcBef>
              <a:spcAft>
                <a:spcPts val="0"/>
              </a:spcAft>
              <a:buClr>
                <a:srgbClr val="1F1F1F"/>
              </a:buClr>
              <a:buSzPts val="1500"/>
              <a:buChar char="●"/>
            </a:pPr>
            <a:r>
              <a:rPr lang="en-US" b="1">
                <a:solidFill>
                  <a:srgbClr val="1F1F1F"/>
                </a:solidFill>
                <a:highlight>
                  <a:srgbClr val="FFFFFF"/>
                </a:highlight>
                <a:sym typeface="+mn-ea"/>
              </a:rPr>
              <a:t>Convenience:</a:t>
            </a:r>
            <a:r>
              <a:rPr lang="en-US">
                <a:solidFill>
                  <a:srgbClr val="1F1F1F"/>
                </a:solidFill>
                <a:highlight>
                  <a:srgbClr val="FFFFFF"/>
                </a:highlight>
                <a:sym typeface="+mn-ea"/>
              </a:rPr>
              <a:t> Book your bus tickets anytime, anywhere, from the comfort of your home or on the go.</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Transparency:</a:t>
            </a:r>
            <a:r>
              <a:rPr lang="en-US">
                <a:solidFill>
                  <a:srgbClr val="1F1F1F"/>
                </a:solidFill>
                <a:highlight>
                  <a:srgbClr val="FFFFFF"/>
                </a:highlight>
                <a:sym typeface="+mn-ea"/>
              </a:rPr>
              <a:t> Access real-time information on routes, schedules, fares, and seat availability.</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Choice:</a:t>
            </a:r>
            <a:r>
              <a:rPr lang="en-US">
                <a:solidFill>
                  <a:srgbClr val="1F1F1F"/>
                </a:solidFill>
                <a:highlight>
                  <a:srgbClr val="FFFFFF"/>
                </a:highlight>
                <a:sym typeface="+mn-ea"/>
              </a:rPr>
              <a:t> Explore a wide range of bus operators and routes, ensuring you find the perfect fit for your travel needs.</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Security:</a:t>
            </a:r>
            <a:r>
              <a:rPr lang="en-US">
                <a:solidFill>
                  <a:srgbClr val="1F1F1F"/>
                </a:solidFill>
                <a:highlight>
                  <a:srgbClr val="FFFFFF"/>
                </a:highlight>
                <a:sym typeface="+mn-ea"/>
              </a:rPr>
              <a:t> Our secure platform safeguards your personal information and ensures safe online transactions.</a:t>
            </a:r>
            <a:endParaRPr>
              <a:solidFill>
                <a:srgbClr val="1F1F1F"/>
              </a:solidFill>
              <a:highlight>
                <a:srgbClr val="FFFFFF"/>
              </a:highlight>
            </a:endParaRPr>
          </a:p>
          <a:p>
            <a:pPr marL="0" lvl="0" indent="0" algn="l" rtl="0">
              <a:lnSpc>
                <a:spcPct val="115000"/>
              </a:lnSpc>
              <a:spcBef>
                <a:spcPts val="1500"/>
              </a:spcBef>
              <a:spcAft>
                <a:spcPts val="0"/>
              </a:spcAft>
              <a:buClr>
                <a:schemeClr val="dk1"/>
              </a:buClr>
              <a:buSzPts val="1100"/>
              <a:buFont typeface="Arial" panose="020B0604020202020204"/>
              <a:buNone/>
            </a:pPr>
            <a:r>
              <a:rPr lang="en-US" b="1">
                <a:solidFill>
                  <a:srgbClr val="1F1F1F"/>
                </a:solidFill>
                <a:highlight>
                  <a:srgbClr val="FFFFFF"/>
                </a:highlight>
                <a:sym typeface="+mn-ea"/>
              </a:rPr>
              <a:t>Our Commitment:</a:t>
            </a:r>
            <a:r>
              <a:rPr lang="en-US">
                <a:solidFill>
                  <a:srgbClr val="1F1F1F"/>
                </a:solidFill>
                <a:highlight>
                  <a:srgbClr val="FFFFFF"/>
                </a:highlight>
                <a:sym typeface="+mn-ea"/>
              </a:rPr>
              <a:t> We are dedicated to continuous improvement, constantly working to enhance our platform with new features and functionality.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3" name="Text Box 2"/>
          <p:cNvSpPr txBox="1"/>
          <p:nvPr/>
        </p:nvSpPr>
        <p:spPr>
          <a:xfrm>
            <a:off x="233680" y="1092200"/>
            <a:ext cx="8281035" cy="3935730"/>
          </a:xfrm>
          <a:prstGeom prst="rect">
            <a:avLst/>
          </a:prstGeom>
          <a:noFill/>
        </p:spPr>
        <p:txBody>
          <a:bodyPr wrap="square" rtlCol="0">
            <a:noAutofit/>
          </a:bodyPr>
          <a:p>
            <a:pPr marL="0" lvl="0" indent="0" algn="l" rtl="0">
              <a:lnSpc>
                <a:spcPct val="115000"/>
              </a:lnSpc>
              <a:spcBef>
                <a:spcPts val="300"/>
              </a:spcBef>
              <a:spcAft>
                <a:spcPts val="0"/>
              </a:spcAft>
              <a:buNone/>
            </a:pPr>
            <a:r>
              <a:rPr lang="en-US" b="1">
                <a:solidFill>
                  <a:srgbClr val="1F1F1F"/>
                </a:solidFill>
                <a:highlight>
                  <a:srgbClr val="FFFFFF"/>
                </a:highlight>
                <a:sym typeface="+mn-ea"/>
              </a:rPr>
              <a:t>                 </a:t>
            </a:r>
            <a:endParaRPr b="1">
              <a:solidFill>
                <a:srgbClr val="1F1F1F"/>
              </a:solidFill>
              <a:highlight>
                <a:srgbClr val="FFFFFF"/>
              </a:highlight>
            </a:endParaRPr>
          </a:p>
          <a:p>
            <a:pPr marL="457200" lvl="0" indent="-323850" algn="l" rtl="0">
              <a:lnSpc>
                <a:spcPct val="115000"/>
              </a:lnSpc>
              <a:spcBef>
                <a:spcPts val="300"/>
              </a:spcBef>
              <a:spcAft>
                <a:spcPts val="0"/>
              </a:spcAft>
              <a:buClr>
                <a:srgbClr val="1F1F1F"/>
              </a:buClr>
              <a:buSzPts val="1500"/>
              <a:buChar char="●"/>
            </a:pPr>
            <a:r>
              <a:rPr lang="en-US" b="1">
                <a:solidFill>
                  <a:srgbClr val="1F1F1F"/>
                </a:solidFill>
                <a:highlight>
                  <a:srgbClr val="FFFFFF"/>
                </a:highlight>
                <a:sym typeface="+mn-ea"/>
              </a:rPr>
              <a:t>Simple Search:</a:t>
            </a:r>
            <a:r>
              <a:rPr lang="en-US">
                <a:solidFill>
                  <a:srgbClr val="1F1F1F"/>
                </a:solidFill>
                <a:highlight>
                  <a:srgbClr val="FFFFFF"/>
                </a:highlight>
                <a:sym typeface="+mn-ea"/>
              </a:rPr>
              <a:t> Find your ideal bus trip with our intuitive search tool. Specify your origin, destination, and travel date, and we'll display all available routes in seconds.</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Real-Time Availability:</a:t>
            </a:r>
            <a:r>
              <a:rPr lang="en-US">
                <a:solidFill>
                  <a:srgbClr val="1F1F1F"/>
                </a:solidFill>
                <a:highlight>
                  <a:srgbClr val="FFFFFF"/>
                </a:highlight>
                <a:sym typeface="+mn-ea"/>
              </a:rPr>
              <a:t> No more waiting in line or phoning companies! Our system shows real-time seat availability, ensuring you secure your spot before it's gone.</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Choose Your Comfort:</a:t>
            </a:r>
            <a:r>
              <a:rPr lang="en-US">
                <a:solidFill>
                  <a:srgbClr val="1F1F1F"/>
                </a:solidFill>
                <a:highlight>
                  <a:srgbClr val="FFFFFF"/>
                </a:highlight>
                <a:sym typeface="+mn-ea"/>
              </a:rPr>
              <a:t> Select your preferred seat from our interactive seat map. Whether you desire a window seat for scenic views or an aisle seat for easy access, the choice is yours!</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Flexible Payment Options:</a:t>
            </a:r>
            <a:r>
              <a:rPr lang="en-US">
                <a:solidFill>
                  <a:srgbClr val="1F1F1F"/>
                </a:solidFill>
                <a:highlight>
                  <a:srgbClr val="FFFFFF"/>
                </a:highlight>
                <a:sym typeface="+mn-ea"/>
              </a:rPr>
              <a:t> We offer a variety of secure payment gateways to accommodate your needs. Pay with your debit card, credit card, or preferred online payment method.</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Manage Your Bookings:</a:t>
            </a:r>
            <a:r>
              <a:rPr lang="en-US">
                <a:solidFill>
                  <a:srgbClr val="1F1F1F"/>
                </a:solidFill>
                <a:highlight>
                  <a:srgbClr val="FFFFFF"/>
                </a:highlight>
                <a:sym typeface="+mn-ea"/>
              </a:rPr>
              <a:t> Access and manage your reservations conveniently through your online account. View trip details, modify travel dates (subject to availability), or easily cancel your booking if needed.</a:t>
            </a:r>
            <a:endParaRPr>
              <a:solidFill>
                <a:srgbClr val="1F1F1F"/>
              </a:solidFill>
              <a:highlight>
                <a:srgbClr val="FFFFFF"/>
              </a:highlight>
            </a:endParaRPr>
          </a:p>
          <a:p>
            <a:pPr marL="457200" lvl="0" indent="0" algn="l" rtl="0">
              <a:lnSpc>
                <a:spcPct val="115000"/>
              </a:lnSpc>
              <a:spcBef>
                <a:spcPts val="300"/>
              </a:spcBef>
              <a:spcAft>
                <a:spcPts val="0"/>
              </a:spcAft>
              <a:buNone/>
            </a:pPr>
            <a:r>
              <a:rPr lang="en-US">
                <a:solidFill>
                  <a:srgbClr val="1F1F1F"/>
                </a:solidFill>
                <a:highlight>
                  <a:srgbClr val="FFFFFF"/>
                </a:highlight>
                <a:sym typeface="+mn-ea"/>
              </a:rPr>
              <a:t>	</a:t>
            </a:r>
            <a:r>
              <a:rPr lang="en-US" b="1">
                <a:solidFill>
                  <a:srgbClr val="1F1F1F"/>
                </a:solidFill>
                <a:highlight>
                  <a:srgbClr val="FFFFFF"/>
                </a:highlight>
                <a:sym typeface="+mn-ea"/>
              </a:rPr>
              <a:t>Book your next bus journey with confidence and peace of mind.  Our reservation system is designed to make your travel experience smooth, efficient, and enjoyable.</a:t>
            </a:r>
            <a:endParaRPr>
              <a:solidFill>
                <a:srgbClr val="1F1F1F"/>
              </a:solidFill>
              <a:highlight>
                <a:srgbClr val="FFFFFF"/>
              </a:highlight>
            </a:endParaRPr>
          </a:p>
          <a:p>
            <a:pPr marL="0" lvl="0" indent="0" algn="l" rtl="0">
              <a:lnSpc>
                <a:spcPct val="100000"/>
              </a:lnSpc>
              <a:spcBef>
                <a:spcPts val="300"/>
              </a:spcBef>
              <a:spcAft>
                <a:spcPts val="0"/>
              </a:spcAft>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sp>
        <p:nvSpPr>
          <p:cNvPr id="3" name="Text Box 2"/>
          <p:cNvSpPr txBox="1"/>
          <p:nvPr/>
        </p:nvSpPr>
        <p:spPr>
          <a:xfrm>
            <a:off x="246380" y="1268095"/>
            <a:ext cx="8576310" cy="3605530"/>
          </a:xfrm>
          <a:prstGeom prst="rect">
            <a:avLst/>
          </a:prstGeom>
          <a:noFill/>
        </p:spPr>
        <p:txBody>
          <a:bodyPr wrap="square" rtlCol="0">
            <a:noAutofit/>
          </a:bodyPr>
          <a:p>
            <a:pPr marL="457200" lvl="0" indent="-323850" algn="l" rtl="0">
              <a:lnSpc>
                <a:spcPct val="115000"/>
              </a:lnSpc>
              <a:spcBef>
                <a:spcPts val="300"/>
              </a:spcBef>
              <a:spcAft>
                <a:spcPts val="0"/>
              </a:spcAft>
              <a:buClr>
                <a:srgbClr val="1F1F1F"/>
              </a:buClr>
              <a:buSzPts val="1500"/>
              <a:buChar char="●"/>
            </a:pPr>
            <a:r>
              <a:rPr lang="en-US" b="1">
                <a:solidFill>
                  <a:srgbClr val="1F1F1F"/>
                </a:solidFill>
                <a:highlight>
                  <a:srgbClr val="FFFFFF"/>
                </a:highlight>
                <a:sym typeface="+mn-ea"/>
              </a:rPr>
              <a:t>Reservations:</a:t>
            </a:r>
            <a:r>
              <a:rPr lang="en-US">
                <a:solidFill>
                  <a:srgbClr val="1F1F1F"/>
                </a:solidFill>
                <a:highlight>
                  <a:srgbClr val="FFFFFF"/>
                </a:highlight>
                <a:sym typeface="+mn-ea"/>
              </a:rPr>
              <a:t> This department forms the backbone of the system. They handle all customer interactions related to reservations, including searches, bookings, modifications, and cancellations. They ensure accurate seat allocation and address any questions or concerns travelers may have.</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Inventory Management:</a:t>
            </a:r>
            <a:r>
              <a:rPr lang="en-US">
                <a:solidFill>
                  <a:srgbClr val="1F1F1F"/>
                </a:solidFill>
                <a:highlight>
                  <a:srgbClr val="FFFFFF"/>
                </a:highlight>
                <a:sym typeface="+mn-ea"/>
              </a:rPr>
              <a:t> This department meticulously maintains bus schedules, seat availability, and fare structures within the system. They work closely with operations to ensure real-time updates and prevent overbooking.</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Customer Support:</a:t>
            </a:r>
            <a:r>
              <a:rPr lang="en-US">
                <a:solidFill>
                  <a:srgbClr val="1F1F1F"/>
                </a:solidFill>
                <a:highlight>
                  <a:srgbClr val="FFFFFF"/>
                </a:highlight>
                <a:sym typeface="+mn-ea"/>
              </a:rPr>
              <a:t> This dedicated team provides prompt and helpful assistance to customers throughout the booking process. They address inquiries, resolve issues, and ensure a positive user experience.</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Operations:</a:t>
            </a:r>
            <a:r>
              <a:rPr lang="en-US">
                <a:solidFill>
                  <a:srgbClr val="1F1F1F"/>
                </a:solidFill>
                <a:highlight>
                  <a:srgbClr val="FFFFFF"/>
                </a:highlight>
                <a:sym typeface="+mn-ea"/>
              </a:rPr>
              <a:t> This department oversees the smooth running of bus operations. They coordinate with drivers, maintain bus schedules, and ensure buses are well-maintained for a safe and comfortable journey.</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Finance:</a:t>
            </a:r>
            <a:r>
              <a:rPr lang="en-US">
                <a:solidFill>
                  <a:srgbClr val="1F1F1F"/>
                </a:solidFill>
                <a:highlight>
                  <a:srgbClr val="FFFFFF"/>
                </a:highlight>
                <a:sym typeface="+mn-ea"/>
              </a:rPr>
              <a:t> This department manages all financial transactions related to bus ticket sales. They ensure secure online payments, process refunds, and contribute to financial reporting and analysis.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sp>
        <p:nvSpPr>
          <p:cNvPr id="3" name="Text Box 2"/>
          <p:cNvSpPr txBox="1"/>
          <p:nvPr/>
        </p:nvSpPr>
        <p:spPr>
          <a:xfrm>
            <a:off x="365760" y="1268095"/>
            <a:ext cx="8148320" cy="3583940"/>
          </a:xfrm>
          <a:prstGeom prst="rect">
            <a:avLst/>
          </a:prstGeom>
          <a:noFill/>
        </p:spPr>
        <p:txBody>
          <a:bodyPr wrap="square" rtlCol="0">
            <a:noAutofit/>
          </a:bodyPr>
          <a:p>
            <a:pPr marL="457200" lvl="0" indent="-323850" algn="l" rtl="0">
              <a:lnSpc>
                <a:spcPct val="115000"/>
              </a:lnSpc>
              <a:spcBef>
                <a:spcPts val="300"/>
              </a:spcBef>
              <a:spcAft>
                <a:spcPts val="0"/>
              </a:spcAft>
              <a:buClr>
                <a:srgbClr val="1F1F1F"/>
              </a:buClr>
              <a:buSzPts val="1500"/>
              <a:buChar char="●"/>
            </a:pPr>
            <a:r>
              <a:rPr lang="en-US" b="1">
                <a:solidFill>
                  <a:srgbClr val="1F1F1F"/>
                </a:solidFill>
                <a:highlight>
                  <a:srgbClr val="FFFFFF"/>
                </a:highlight>
                <a:sym typeface="+mn-ea"/>
              </a:rPr>
              <a:t>Seamless Booking:</a:t>
            </a:r>
            <a:r>
              <a:rPr lang="en-US">
                <a:solidFill>
                  <a:srgbClr val="1F1F1F"/>
                </a:solidFill>
                <a:highlight>
                  <a:srgbClr val="FFFFFF"/>
                </a:highlight>
                <a:sym typeface="+mn-ea"/>
              </a:rPr>
              <a:t> Find the ideal bus journey in seconds with our intuitive search engine.</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Real-Time Availability:</a:t>
            </a:r>
            <a:r>
              <a:rPr lang="en-US">
                <a:solidFill>
                  <a:srgbClr val="1F1F1F"/>
                </a:solidFill>
                <a:highlight>
                  <a:srgbClr val="FFFFFF"/>
                </a:highlight>
                <a:sym typeface="+mn-ea"/>
              </a:rPr>
              <a:t> Say goodbye to guesswork! See up-to-the-minute seat availability and snag your spot before it's gone.</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Pick Your Perfect Seat:</a:t>
            </a:r>
            <a:r>
              <a:rPr lang="en-US">
                <a:solidFill>
                  <a:srgbClr val="1F1F1F"/>
                </a:solidFill>
                <a:highlight>
                  <a:srgbClr val="FFFFFF"/>
                </a:highlight>
                <a:sym typeface="+mn-ea"/>
              </a:rPr>
              <a:t> Whether you crave window views or prefer to stretch out, choose your ideal seat for a comfortable ride.</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Multiple Payment Options:</a:t>
            </a:r>
            <a:r>
              <a:rPr lang="en-US">
                <a:solidFill>
                  <a:srgbClr val="1F1F1F"/>
                </a:solidFill>
                <a:highlight>
                  <a:srgbClr val="FFFFFF"/>
                </a:highlight>
                <a:sym typeface="+mn-ea"/>
              </a:rPr>
              <a:t> Pay your way with our secure platform that accepts various payment methods for ultimate convenience.</a:t>
            </a:r>
            <a:endParaRPr>
              <a:solidFill>
                <a:srgbClr val="1F1F1F"/>
              </a:solidFill>
              <a:highlight>
                <a:srgbClr val="FFFFFF"/>
              </a:highlight>
            </a:endParaRPr>
          </a:p>
          <a:p>
            <a:pPr marL="457200" lvl="0" indent="-323850" algn="l" rtl="0">
              <a:lnSpc>
                <a:spcPct val="115000"/>
              </a:lnSpc>
              <a:spcBef>
                <a:spcPts val="0"/>
              </a:spcBef>
              <a:spcAft>
                <a:spcPts val="0"/>
              </a:spcAft>
              <a:buClr>
                <a:srgbClr val="1F1F1F"/>
              </a:buClr>
              <a:buSzPts val="1500"/>
              <a:buChar char="●"/>
            </a:pPr>
            <a:r>
              <a:rPr lang="en-US" b="1">
                <a:solidFill>
                  <a:srgbClr val="1F1F1F"/>
                </a:solidFill>
                <a:highlight>
                  <a:srgbClr val="FFFFFF"/>
                </a:highlight>
                <a:sym typeface="+mn-ea"/>
              </a:rPr>
              <a:t>Manage Your Trip on the Go:</a:t>
            </a:r>
            <a:r>
              <a:rPr lang="en-US">
                <a:solidFill>
                  <a:srgbClr val="1F1F1F"/>
                </a:solidFill>
                <a:highlight>
                  <a:srgbClr val="FFFFFF"/>
                </a:highlight>
                <a:sym typeface="+mn-ea"/>
              </a:rPr>
              <a:t> Access and modify your bookings, or receive trip updates directly from your mobile device.</a:t>
            </a:r>
            <a:endParaRPr>
              <a:solidFill>
                <a:srgbClr val="1F1F1F"/>
              </a:solidFill>
              <a:highlight>
                <a:srgbClr val="FFFFFF"/>
              </a:highlight>
            </a:endParaRPr>
          </a:p>
          <a:p>
            <a:pPr marL="0" lvl="0" indent="0" algn="l" rtl="0">
              <a:lnSpc>
                <a:spcPct val="115000"/>
              </a:lnSpc>
              <a:spcBef>
                <a:spcPts val="1500"/>
              </a:spcBef>
              <a:spcAft>
                <a:spcPts val="0"/>
              </a:spcAft>
              <a:buNone/>
            </a:pPr>
            <a:r>
              <a:rPr lang="en-US" b="1">
                <a:solidFill>
                  <a:srgbClr val="1F1F1F"/>
                </a:solidFill>
                <a:highlight>
                  <a:srgbClr val="FFFFFF"/>
                </a:highlight>
                <a:sym typeface="+mn-ea"/>
              </a:rPr>
              <a:t>Our Bus Reservation System - It's more than just booking a ticket, it's the key to unlocking a smooth and hassle-free bus travel experience.</a:t>
            </a:r>
            <a:endParaRPr b="1">
              <a:solidFill>
                <a:srgbClr val="1F1F1F"/>
              </a:solidFill>
              <a:highlight>
                <a:srgbClr val="FFFFFF"/>
              </a:highlight>
            </a:endParaRPr>
          </a:p>
          <a:p>
            <a:pPr marL="0" lvl="0" indent="0" algn="l" rtl="0">
              <a:lnSpc>
                <a:spcPct val="115000"/>
              </a:lnSpc>
              <a:spcBef>
                <a:spcPts val="1500"/>
              </a:spcBef>
              <a:spcAft>
                <a:spcPts val="1500"/>
              </a:spcAft>
              <a:buNone/>
            </a:pPr>
            <a:r>
              <a:rPr lang="en-US" b="1">
                <a:solidFill>
                  <a:srgbClr val="1F1F1F"/>
                </a:solidFill>
                <a:highlight>
                  <a:srgbClr val="FFFFFF"/>
                </a:highlight>
                <a:sym typeface="+mn-ea"/>
              </a:rPr>
              <a:t>Ready to hit the road? Visit us today and see the difference!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215265" y="1024255"/>
            <a:ext cx="8616950" cy="3902710"/>
          </a:xfrm>
          <a:prstGeom prst="rect">
            <a:avLst/>
          </a:prstGeom>
          <a:noFill/>
        </p:spPr>
        <p:txBody>
          <a:bodyPr wrap="square" rtlCol="0">
            <a:noAutofit/>
          </a:bodyPr>
          <a:p>
            <a:pPr marL="285750" indent="-285750">
              <a:buFont typeface="Arial" panose="020B0604020202020204" pitchFamily="34" charset="0"/>
              <a:buChar char="•"/>
            </a:pPr>
            <a:r>
              <a:rPr lang="en-US" b="1"/>
              <a:t>Real-Time Tracking:</a:t>
            </a:r>
            <a:r>
              <a:rPr lang="en-US"/>
              <a:t> Implementing GPS tracking to allow passengers to track the real-time location of buses, reducing wait times and enhancing travel planning</a:t>
            </a:r>
            <a:endParaRPr lang="en-US"/>
          </a:p>
          <a:p>
            <a:pPr marL="0" indent="0">
              <a:buFont typeface="Arial" panose="020B0604020202020204" pitchFamily="34" charset="0"/>
              <a:buNone/>
            </a:pPr>
            <a:r>
              <a:rPr lang="en-US"/>
              <a:t>.</a:t>
            </a:r>
            <a:endParaRPr lang="en-US"/>
          </a:p>
          <a:p>
            <a:pPr marL="285750" indent="-285750">
              <a:buFont typeface="Arial" panose="020B0604020202020204" pitchFamily="34" charset="0"/>
              <a:buChar char="•"/>
            </a:pPr>
            <a:r>
              <a:rPr lang="en-US" b="1"/>
              <a:t>Dynamic Pricing</a:t>
            </a:r>
            <a:r>
              <a:rPr lang="en-US"/>
              <a:t>: Introduce dynamic pricing algorithms based on factors like demand, time of booking, and seat availability to optimize revenue and offer competitive fares.</a:t>
            </a:r>
            <a:endParaRPr lang="en-US"/>
          </a:p>
          <a:p>
            <a:pPr marL="0" indent="0">
              <a:buFont typeface="Arial" panose="020B0604020202020204" pitchFamily="34" charset="0"/>
              <a:buNone/>
            </a:pPr>
            <a:endParaRPr lang="en-US"/>
          </a:p>
          <a:p>
            <a:pPr marL="285750" indent="-285750">
              <a:buFont typeface="Arial" panose="020B0604020202020204" pitchFamily="34" charset="0"/>
              <a:buChar char="•"/>
            </a:pPr>
            <a:r>
              <a:rPr lang="en-US" b="1"/>
              <a:t>Mobile Ticketing:</a:t>
            </a:r>
            <a:r>
              <a:rPr lang="en-US"/>
              <a:t> Develop a dedicated mobile application for ticket booking, allowing passengers to easily reserve, modify, and cancel tickets on-the-go, along with providing digital boarding passes.</a:t>
            </a:r>
            <a:endParaRPr lang="en-US"/>
          </a:p>
          <a:p>
            <a:pPr marL="0" indent="0">
              <a:buFont typeface="Arial" panose="020B0604020202020204" pitchFamily="34" charset="0"/>
              <a:buNone/>
            </a:pPr>
            <a:endParaRPr lang="en-US"/>
          </a:p>
          <a:p>
            <a:pPr marL="285750" indent="-285750">
              <a:buFont typeface="Arial" panose="020B0604020202020204" pitchFamily="34" charset="0"/>
              <a:buChar char="•"/>
            </a:pPr>
            <a:r>
              <a:rPr lang="en-US" b="1"/>
              <a:t>Accessibility Features:</a:t>
            </a:r>
            <a:r>
              <a:rPr lang="en-US"/>
              <a:t> Implement accessibility features such as voice commands, screen readers, and wheelchair-accessible seat selection to make the platform inclusive for all users.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Customer Support Chatbot</a:t>
            </a:r>
            <a:r>
              <a:rPr lang="en-US"/>
              <a:t>: Integrate an AI-powered chatbot to handle common inquiries, provide instant assistance, and streamline customer support operations, improving overall customer satisfaction.</a:t>
            </a:r>
            <a:endParaRPr lang="en-US"/>
          </a:p>
          <a:p>
            <a:pPr marL="0" indent="0">
              <a:buFont typeface="Arial" panose="020B0604020202020204" pitchFamily="34" charset="0"/>
              <a:buNone/>
            </a:pPr>
            <a:endParaRPr lang="en-US"/>
          </a:p>
          <a:p>
            <a:pPr marL="285750" indent="-285750">
              <a:buFont typeface="Arial" panose="020B0604020202020204" pitchFamily="34" charset="0"/>
              <a:buChar char="•"/>
            </a:pPr>
            <a:r>
              <a:rPr lang="en-US" b="1"/>
              <a:t>Feedback and Reviews:</a:t>
            </a:r>
            <a:r>
              <a:rPr lang="en-US"/>
              <a:t> Incorporate a feedback and review system to collect passenger feedback, ratings, and reviews, which can be used to enhance service quality and identify areas for improvement.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44500" y="1193800"/>
            <a:ext cx="7903845" cy="3138170"/>
          </a:xfrm>
          <a:prstGeom prst="rect">
            <a:avLst/>
          </a:prstGeom>
          <a:noFill/>
        </p:spPr>
        <p:txBody>
          <a:bodyPr wrap="square" rtlCol="0">
            <a:noAutofit/>
          </a:bodyPr>
          <a:p>
            <a:pPr>
              <a:lnSpc>
                <a:spcPct val="150000"/>
              </a:lnSpc>
            </a:pPr>
            <a:r>
              <a:rPr lang="en-US" sz="1600"/>
              <a:t>In conclusion, our bus reservation system powered by Python and Django offers a seamless and efficient solution for booking bus tickets. With its user-friendly interface, robust functionality, and reliable performance, it ensures a hassle-free experience for both passengers and administrators. Whether it's for a quick commute or a long journey, our system provides the convenience and peace of mind travelers deserve. Embrace the future of bus reservation with us, where every journey begins with simplicity and ends with satisfaction.</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584200"/>
            <a:ext cx="2936240" cy="5353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 Box 4"/>
          <p:cNvSpPr txBox="1"/>
          <p:nvPr/>
        </p:nvSpPr>
        <p:spPr>
          <a:xfrm>
            <a:off x="138430" y="1119505"/>
            <a:ext cx="9005570" cy="3420745"/>
          </a:xfrm>
          <a:prstGeom prst="rect">
            <a:avLst/>
          </a:prstGeom>
          <a:noFill/>
        </p:spPr>
        <p:txBody>
          <a:bodyPr wrap="square" rtlCol="0">
            <a:noAutofit/>
          </a:bodyPr>
          <a:p>
            <a:pPr marL="285750" indent="-285750">
              <a:lnSpc>
                <a:spcPct val="125000"/>
              </a:lnSpc>
              <a:buFont typeface="Arial" panose="020B0604020202020204" pitchFamily="34" charset="0"/>
              <a:buChar char="•"/>
            </a:pPr>
            <a:r>
              <a:rPr lang="en-US" sz="1600"/>
              <a:t>This project aims to develop a Bus Reservation System using Python and Django framework.</a:t>
            </a:r>
            <a:endParaRPr lang="en-US" sz="1600"/>
          </a:p>
          <a:p>
            <a:pPr marL="285750" indent="-285750">
              <a:lnSpc>
                <a:spcPct val="125000"/>
              </a:lnSpc>
              <a:buFont typeface="Arial" panose="020B0604020202020204" pitchFamily="34" charset="0"/>
              <a:buChar char="•"/>
            </a:pPr>
            <a:r>
              <a:rPr lang="en-US" sz="1600"/>
              <a:t> The system provides a user-friendly interface for passengers to book bus tickets, view available routes, select seats, and make payments online.</a:t>
            </a:r>
            <a:endParaRPr lang="en-US" sz="1600"/>
          </a:p>
          <a:p>
            <a:pPr marL="285750" indent="-285750">
              <a:lnSpc>
                <a:spcPct val="125000"/>
              </a:lnSpc>
              <a:buFont typeface="Arial" panose="020B0604020202020204" pitchFamily="34" charset="0"/>
              <a:buChar char="•"/>
            </a:pPr>
            <a:r>
              <a:rPr lang="en-US" sz="1600"/>
              <a:t> Administrators can manage bus schedules, routes, and user accounts.</a:t>
            </a:r>
            <a:endParaRPr lang="en-US" sz="1600"/>
          </a:p>
          <a:p>
            <a:pPr marL="285750" indent="-285750">
              <a:lnSpc>
                <a:spcPct val="125000"/>
              </a:lnSpc>
              <a:buFont typeface="Arial" panose="020B0604020202020204" pitchFamily="34" charset="0"/>
              <a:buChar char="•"/>
            </a:pPr>
            <a:r>
              <a:rPr lang="en-US" sz="1600"/>
              <a:t> The system employs Django's built-in authentication system for user management and integrates with a payment gateway for secure transactions. </a:t>
            </a:r>
            <a:endParaRPr lang="en-US" sz="1600"/>
          </a:p>
          <a:p>
            <a:pPr marL="285750" indent="-285750">
              <a:lnSpc>
                <a:spcPct val="125000"/>
              </a:lnSpc>
              <a:buFont typeface="Arial" panose="020B0604020202020204" pitchFamily="34" charset="0"/>
              <a:buChar char="•"/>
            </a:pPr>
            <a:r>
              <a:rPr lang="en-US" sz="1600"/>
              <a:t>Additionally, it incorporates features such as seat selection, real-time availability updates, and email notifications for booking confirmations. </a:t>
            </a:r>
            <a:endParaRPr lang="en-US" sz="1600"/>
          </a:p>
          <a:p>
            <a:pPr marL="285750" indent="-285750">
              <a:lnSpc>
                <a:spcPct val="125000"/>
              </a:lnSpc>
              <a:buFont typeface="Arial" panose="020B0604020202020204" pitchFamily="34" charset="0"/>
              <a:buChar char="•"/>
            </a:pPr>
            <a:r>
              <a:rPr lang="en-US" sz="1600"/>
              <a:t>The project utilizes Python's Django framework for its robustness, scalability, and ease of maintenance, offering a comprehensive solution for efficient bus ticket reservation management.</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330200" y="1334135"/>
            <a:ext cx="8312785" cy="3007360"/>
          </a:xfrm>
          <a:prstGeom prst="rect">
            <a:avLst/>
          </a:prstGeom>
          <a:noFill/>
        </p:spPr>
        <p:txBody>
          <a:bodyPr wrap="square" rtlCol="0">
            <a:noAutofit/>
          </a:bodyPr>
          <a:p>
            <a:pPr marL="285750" indent="-285750">
              <a:lnSpc>
                <a:spcPct val="125000"/>
              </a:lnSpc>
              <a:buFont typeface="Arial" panose="020B0604020202020204" pitchFamily="34" charset="0"/>
              <a:buChar char="•"/>
            </a:pPr>
            <a:r>
              <a:rPr lang="en-US" sz="1600"/>
              <a:t>The current bus reservation systems often lack user-friendly interfaces, efficient booking processes, and real-time updates, leading to inconvenience for both passengers and administrators.</a:t>
            </a:r>
            <a:endParaRPr lang="en-US" sz="1600"/>
          </a:p>
          <a:p>
            <a:pPr marL="285750" indent="-285750">
              <a:lnSpc>
                <a:spcPct val="125000"/>
              </a:lnSpc>
              <a:buFont typeface="Arial" panose="020B0604020202020204" pitchFamily="34" charset="0"/>
              <a:buChar char="•"/>
            </a:pPr>
            <a:r>
              <a:rPr lang="en-US" sz="1600"/>
              <a:t> There is a </a:t>
            </a:r>
            <a:r>
              <a:rPr lang="en-US" sz="1600"/>
              <a:t>need for a modernized Bus Reservation System that provides a seamless booking experience for passengers while offering comprehensive management tools for administrators. </a:t>
            </a:r>
            <a:endParaRPr lang="en-US" sz="1600"/>
          </a:p>
          <a:p>
            <a:pPr marL="285750" indent="-285750">
              <a:lnSpc>
                <a:spcPct val="125000"/>
              </a:lnSpc>
              <a:buFont typeface="Arial" panose="020B0604020202020204" pitchFamily="34" charset="0"/>
              <a:buChar char="•"/>
            </a:pPr>
            <a:r>
              <a:rPr lang="en-US" sz="1600"/>
              <a:t>This system should incorporate features such as intuitive UI, seat selection, real-time availability updates, secure payment processing, and robust </a:t>
            </a:r>
            <a:r>
              <a:rPr lang="en-US" sz="1600"/>
              <a:t>administration capabilities to streamline the bus ticket reservation process and enhance overall user satisfaction.</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7239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281305" y="1134745"/>
            <a:ext cx="8385810" cy="3243580"/>
          </a:xfrm>
          <a:prstGeom prst="rect">
            <a:avLst/>
          </a:prstGeom>
          <a:noFill/>
        </p:spPr>
        <p:txBody>
          <a:bodyPr wrap="square" rtlCol="0">
            <a:noAutofit/>
          </a:bodyPr>
          <a:p>
            <a:pPr marL="285750" indent="-285750">
              <a:lnSpc>
                <a:spcPct val="125000"/>
              </a:lnSpc>
              <a:buFont typeface="Arial" panose="020B0604020202020204" pitchFamily="34" charset="0"/>
              <a:buChar char="•"/>
            </a:pPr>
            <a:r>
              <a:rPr lang="en-US" sz="1600"/>
              <a:t>The Bus Reservation System built with Python and Django streamlines the process of booking bus tickets for passengers while offering comprehensive management tools for administrators.</a:t>
            </a:r>
            <a:endParaRPr lang="en-US" sz="1600"/>
          </a:p>
          <a:p>
            <a:pPr marL="285750" indent="-285750">
              <a:lnSpc>
                <a:spcPct val="125000"/>
              </a:lnSpc>
              <a:buFont typeface="Arial" panose="020B0604020202020204" pitchFamily="34" charset="0"/>
              <a:buChar char="•"/>
            </a:pPr>
            <a:r>
              <a:rPr lang="en-US" sz="1600"/>
              <a:t> Key features include user authentication, intuitive booking interface, real-time availability updates, secure payment processing, admin dashboard, and email notifications. </a:t>
            </a:r>
            <a:endParaRPr lang="en-US" sz="1600"/>
          </a:p>
          <a:p>
            <a:pPr marL="285750" indent="-285750">
              <a:lnSpc>
                <a:spcPct val="125000"/>
              </a:lnSpc>
              <a:buFont typeface="Arial" panose="020B0604020202020204" pitchFamily="34" charset="0"/>
              <a:buChar char="•"/>
            </a:pPr>
            <a:r>
              <a:rPr lang="en-US" sz="1600"/>
              <a:t>The system utilizes Python and Django for backend development, </a:t>
            </a:r>
            <a:r>
              <a:rPr lang="en-US" sz="1600" b="1"/>
              <a:t>HTML/CSS/JavaScript for frontend</a:t>
            </a:r>
            <a:r>
              <a:rPr lang="en-US" sz="1600"/>
              <a:t>, PostgreSQL for database management, and integrates with a payment gateway API for secure transactions. </a:t>
            </a:r>
            <a:endParaRPr lang="en-US" sz="1600"/>
          </a:p>
          <a:p>
            <a:pPr marL="285750" indent="-285750">
              <a:lnSpc>
                <a:spcPct val="125000"/>
              </a:lnSpc>
              <a:buFont typeface="Arial" panose="020B0604020202020204" pitchFamily="34" charset="0"/>
              <a:buChar char="•"/>
            </a:pPr>
            <a:r>
              <a:rPr lang="en-US" sz="1600"/>
              <a:t>The goal is to provide a user-friendly, efficient, and scalable solution for bus ticket reservation management.</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572770"/>
            <a:ext cx="2936240" cy="43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430" y="1003935"/>
            <a:ext cx="9004935" cy="3847465"/>
          </a:xfrm>
          <a:prstGeom prst="rect">
            <a:avLst/>
          </a:prstGeom>
          <a:noFill/>
        </p:spPr>
        <p:txBody>
          <a:bodyPr wrap="square">
            <a:noAutofit/>
          </a:bodyPr>
          <a:lstStyle/>
          <a:p>
            <a:pPr algn="l">
              <a:lnSpc>
                <a:spcPct val="115000"/>
              </a:lnSpc>
            </a:pPr>
            <a:r>
              <a:rPr lang="en-IN" altLang="en-US" sz="1600" b="0" i="0">
                <a:solidFill>
                  <a:srgbClr val="374151"/>
                </a:solidFill>
                <a:effectLst/>
                <a:latin typeface="Times New Roman" panose="02020603050405020304" pitchFamily="18" charset="0"/>
                <a:cs typeface="Times New Roman" panose="02020603050405020304" pitchFamily="18" charset="0"/>
              </a:rPr>
              <a:t>    The proposed Bus Reservation System aims to provide a modern and efficient solution for booking bus tickets while offering comprehensive management tools for administrators. Built using Python and Django, the system will feature a user-friendly interface for passengers to book tickets, select seats, and make payments online. Administrators will have access to tools to manage bus schedules, routes, and user accounts.</a:t>
            </a:r>
            <a:endParaRPr lang="en-IN" altLang="en-US" sz="1600" b="0" i="0">
              <a:solidFill>
                <a:srgbClr val="374151"/>
              </a:solidFill>
              <a:effectLst/>
              <a:latin typeface="Times New Roman" panose="02020603050405020304" pitchFamily="18" charset="0"/>
              <a:cs typeface="Times New Roman" panose="02020603050405020304" pitchFamily="18" charset="0"/>
            </a:endParaRPr>
          </a:p>
          <a:p>
            <a:pPr algn="l">
              <a:lnSpc>
                <a:spcPct val="115000"/>
              </a:lnSpc>
            </a:pPr>
            <a:r>
              <a:rPr lang="en-IN" altLang="en-US" sz="1600" b="1" i="0">
                <a:solidFill>
                  <a:srgbClr val="374151"/>
                </a:solidFill>
                <a:effectLst/>
                <a:latin typeface="Times New Roman" panose="02020603050405020304" pitchFamily="18" charset="0"/>
                <a:cs typeface="Times New Roman" panose="02020603050405020304" pitchFamily="18" charset="0"/>
              </a:rPr>
              <a:t>Backend Development:</a:t>
            </a:r>
            <a:endParaRPr lang="en-IN" altLang="en-US" sz="1600" b="0" i="0">
              <a:solidFill>
                <a:srgbClr val="374151"/>
              </a:solidFill>
              <a:effectLst/>
              <a:latin typeface="Times New Roman" panose="02020603050405020304" pitchFamily="18" charset="0"/>
              <a:cs typeface="Times New Roman" panose="02020603050405020304" pitchFamily="18" charset="0"/>
            </a:endParaRPr>
          </a:p>
          <a:p>
            <a:pPr algn="l">
              <a:lnSpc>
                <a:spcPct val="115000"/>
              </a:lnSpc>
            </a:pPr>
            <a:r>
              <a:rPr lang="en-IN" altLang="en-US" sz="1600" b="0" i="0">
                <a:solidFill>
                  <a:srgbClr val="374151"/>
                </a:solidFill>
                <a:effectLst/>
                <a:latin typeface="Times New Roman" panose="02020603050405020304" pitchFamily="18" charset="0"/>
                <a:cs typeface="Times New Roman" panose="02020603050405020304" pitchFamily="18" charset="0"/>
              </a:rPr>
              <a:t>    Utilize Python as the primary programming language for backend development due to its versatility and extensive libraries.Use Django, a high-level Python web framework, for rapid development, built-in security features, and robust admin interface.Implement Django's ORM (Object-Relational Mapping) for database interactions to simplify data manipulation and ensure database integrity.</a:t>
            </a:r>
            <a:endParaRPr lang="en-IN" altLang="en-US" sz="1600" b="0" i="0">
              <a:solidFill>
                <a:srgbClr val="374151"/>
              </a:solidFill>
              <a:effectLst/>
              <a:latin typeface="Times New Roman" panose="02020603050405020304" pitchFamily="18" charset="0"/>
              <a:cs typeface="Times New Roman" panose="02020603050405020304" pitchFamily="18" charset="0"/>
            </a:endParaRPr>
          </a:p>
          <a:p>
            <a:pPr algn="l">
              <a:lnSpc>
                <a:spcPct val="115000"/>
              </a:lnSpc>
            </a:pPr>
            <a:r>
              <a:rPr lang="en-IN" altLang="en-US" sz="1600" b="0" i="0">
                <a:solidFill>
                  <a:srgbClr val="374151"/>
                </a:solidFill>
                <a:effectLst/>
                <a:latin typeface="Times New Roman" panose="02020603050405020304" pitchFamily="18" charset="0"/>
                <a:cs typeface="Times New Roman" panose="02020603050405020304" pitchFamily="18" charset="0"/>
              </a:rPr>
              <a:t>    Choose PostgreSQL as the database management system for its reliability, scalability, and support for complex queries.</a:t>
            </a:r>
            <a:endParaRPr lang="en-IN" altLang="en-US" sz="16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 Box 4"/>
          <p:cNvSpPr txBox="1"/>
          <p:nvPr/>
        </p:nvSpPr>
        <p:spPr>
          <a:xfrm>
            <a:off x="23495" y="727710"/>
            <a:ext cx="9046210" cy="3839210"/>
          </a:xfrm>
          <a:prstGeom prst="rect">
            <a:avLst/>
          </a:prstGeom>
          <a:noFill/>
        </p:spPr>
        <p:txBody>
          <a:bodyPr wrap="square" rtlCol="0">
            <a:noAutofit/>
          </a:bodyPr>
          <a:p>
            <a:pPr marL="0" indent="0">
              <a:lnSpc>
                <a:spcPct val="105000"/>
              </a:lnSpc>
              <a:buFont typeface="Arial" panose="020B0604020202020204" pitchFamily="34" charset="0"/>
              <a:buNone/>
            </a:pPr>
            <a:r>
              <a:rPr lang="en-US" sz="1600" b="1"/>
              <a:t>Frontend Development:</a:t>
            </a:r>
            <a:endParaRPr lang="en-US" sz="1600" b="1"/>
          </a:p>
          <a:p>
            <a:pPr marL="285750" indent="-285750">
              <a:lnSpc>
                <a:spcPct val="105000"/>
              </a:lnSpc>
              <a:buFont typeface="Arial" panose="020B0604020202020204" pitchFamily="34" charset="0"/>
              <a:buChar char="•"/>
            </a:pPr>
            <a:r>
              <a:rPr lang="en-IN" altLang="en-US" sz="1600"/>
              <a:t> </a:t>
            </a:r>
            <a:r>
              <a:rPr lang="en-US" sz="1600"/>
              <a:t>Develop user interfaces using HTML, CSS, and JavaScript for a responsive and interactive experience.</a:t>
            </a:r>
            <a:endParaRPr lang="en-US" sz="1600"/>
          </a:p>
          <a:p>
            <a:pPr marL="285750" indent="-285750">
              <a:lnSpc>
                <a:spcPct val="105000"/>
              </a:lnSpc>
              <a:buFont typeface="Arial" panose="020B0604020202020204" pitchFamily="34" charset="0"/>
              <a:buChar char="•"/>
            </a:pPr>
            <a:r>
              <a:rPr lang="en-US" sz="1600"/>
              <a:t>Utilize Django's templating engine to generate dynamic web pages and render data from the backend.</a:t>
            </a:r>
            <a:endParaRPr lang="en-US" sz="1600"/>
          </a:p>
          <a:p>
            <a:pPr marL="0" indent="0">
              <a:lnSpc>
                <a:spcPct val="105000"/>
              </a:lnSpc>
              <a:buFont typeface="Arial" panose="020B0604020202020204" pitchFamily="34" charset="0"/>
              <a:buNone/>
            </a:pPr>
            <a:r>
              <a:rPr lang="en-US" sz="1600" b="1"/>
              <a:t>User Authentication and Authorization</a:t>
            </a:r>
            <a:r>
              <a:rPr lang="en-IN" altLang="en-US" sz="1600" b="1"/>
              <a:t>:</a:t>
            </a:r>
            <a:endParaRPr lang="en-US" sz="1600"/>
          </a:p>
          <a:p>
            <a:pPr marL="285750" indent="-285750">
              <a:lnSpc>
                <a:spcPct val="105000"/>
              </a:lnSpc>
              <a:buFont typeface="Arial" panose="020B0604020202020204" pitchFamily="34" charset="0"/>
              <a:buChar char="•"/>
            </a:pPr>
            <a:r>
              <a:rPr lang="en-US" sz="1600"/>
              <a:t>Implement Django's built-in authentication system for user registration, login, and password management.</a:t>
            </a:r>
            <a:endParaRPr lang="en-US" sz="1600"/>
          </a:p>
          <a:p>
            <a:pPr marL="0" indent="0">
              <a:lnSpc>
                <a:spcPct val="105000"/>
              </a:lnSpc>
              <a:buFont typeface="Arial" panose="020B0604020202020204" pitchFamily="34" charset="0"/>
              <a:buNone/>
            </a:pPr>
            <a:r>
              <a:rPr lang="en-US" sz="1600" b="1"/>
              <a:t>Booking Process:</a:t>
            </a:r>
            <a:endParaRPr lang="en-US" sz="1600" b="1"/>
          </a:p>
          <a:p>
            <a:pPr marL="285750" indent="-285750">
              <a:lnSpc>
                <a:spcPct val="105000"/>
              </a:lnSpc>
              <a:buFont typeface="Arial" panose="020B0604020202020204" pitchFamily="34" charset="0"/>
              <a:buChar char="•"/>
            </a:pPr>
            <a:r>
              <a:rPr lang="en-US" sz="1600"/>
              <a:t>Design an intuitive booking interface for passengers to search for available buses, select routes, choose travel dates, and specify the number of tickets.</a:t>
            </a:r>
            <a:endParaRPr lang="en-US" sz="1600"/>
          </a:p>
          <a:p>
            <a:pPr marL="285750" indent="-285750">
              <a:lnSpc>
                <a:spcPct val="105000"/>
              </a:lnSpc>
              <a:buFont typeface="Arial" panose="020B0604020202020204" pitchFamily="34" charset="0"/>
              <a:buChar char="•"/>
            </a:pPr>
            <a:r>
              <a:rPr lang="en-US" sz="1600"/>
              <a:t>Implement seat selection functionality, allowing passengers to view seat layouts and choose their preferred seats.Integrate with a payment gateway API (such as Stripe or PayPal) to enable secure online payments.</a:t>
            </a:r>
            <a:endParaRPr lang="en-US" sz="1600"/>
          </a:p>
          <a:p>
            <a:pPr marL="285750" indent="-285750">
              <a:lnSpc>
                <a:spcPct val="105000"/>
              </a:lnSpc>
              <a:buFont typeface="Arial" panose="020B0604020202020204" pitchFamily="34" charset="0"/>
              <a:buChar char="•"/>
            </a:pPr>
            <a:endParaRPr lang="en-US" sz="1600"/>
          </a:p>
          <a:p>
            <a:pPr>
              <a:lnSpc>
                <a:spcPct val="105000"/>
              </a:lnSpc>
            </a:pP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185" y="607060"/>
            <a:ext cx="9298940" cy="3698875"/>
          </a:xfrm>
          <a:prstGeom prst="rect">
            <a:avLst/>
          </a:prstGeom>
          <a:noFill/>
        </p:spPr>
        <p:txBody>
          <a:bodyPr wrap="square">
            <a:noAutofit/>
          </a:bodyPr>
          <a:lstStyle/>
          <a:p>
            <a:pPr marL="457200" lvl="1" indent="0" algn="l">
              <a:lnSpc>
                <a:spcPct val="100000"/>
              </a:lnSpc>
              <a:buFont typeface="Arial" panose="020B0604020202020204" pitchFamily="34" charset="0"/>
              <a:buNone/>
            </a:pPr>
            <a:r>
              <a:rPr lang="en-US" sz="1600" b="1" i="0">
                <a:solidFill>
                  <a:srgbClr val="374151"/>
                </a:solidFill>
                <a:effectLst/>
                <a:latin typeface="Times New Roman" panose="02020603050405020304" pitchFamily="18" charset="0"/>
                <a:cs typeface="Times New Roman" panose="02020603050405020304" pitchFamily="18" charset="0"/>
              </a:rPr>
              <a:t>Admin Dashboard:</a:t>
            </a:r>
            <a:endParaRPr lang="en-US" sz="1600" b="1"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1600" b="0" i="0">
                <a:solidFill>
                  <a:srgbClr val="374151"/>
                </a:solidFill>
                <a:effectLst/>
                <a:latin typeface="Times New Roman" panose="02020603050405020304" pitchFamily="18" charset="0"/>
                <a:cs typeface="Times New Roman" panose="02020603050405020304" pitchFamily="18" charset="0"/>
              </a:rPr>
              <a:t>Develop a comprehensive dashboard for administrators to manage bus schedules, routes, and user accounts.</a:t>
            </a:r>
            <a:endParaRPr lang="en-US" sz="1600"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1600" b="0" i="0">
                <a:solidFill>
                  <a:srgbClr val="374151"/>
                </a:solidFill>
                <a:effectLst/>
                <a:latin typeface="Times New Roman" panose="02020603050405020304" pitchFamily="18" charset="0"/>
                <a:cs typeface="Times New Roman" panose="02020603050405020304" pitchFamily="18" charset="0"/>
              </a:rPr>
              <a:t>Provide CRUD (Create, Read, Update, Delete) functionality for managing buses, routes, and user information.</a:t>
            </a:r>
            <a:endParaRPr lang="en-US" sz="1600"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1600" b="0" i="0">
                <a:solidFill>
                  <a:srgbClr val="374151"/>
                </a:solidFill>
                <a:effectLst/>
                <a:latin typeface="Times New Roman" panose="02020603050405020304" pitchFamily="18" charset="0"/>
                <a:cs typeface="Times New Roman" panose="02020603050405020304" pitchFamily="18" charset="0"/>
              </a:rPr>
              <a:t>Implement data visualization tools to generate reports on bookings, revenue, and other key metrics.</a:t>
            </a:r>
            <a:endParaRPr lang="en-US" sz="1600" b="0" i="0">
              <a:solidFill>
                <a:srgbClr val="374151"/>
              </a:solidFill>
              <a:effectLst/>
              <a:latin typeface="Times New Roman" panose="02020603050405020304" pitchFamily="18" charset="0"/>
              <a:cs typeface="Times New Roman" panose="02020603050405020304" pitchFamily="18" charset="0"/>
            </a:endParaRPr>
          </a:p>
          <a:p>
            <a:pPr marL="457200" lvl="1" indent="0" algn="l">
              <a:lnSpc>
                <a:spcPct val="100000"/>
              </a:lnSpc>
              <a:buFont typeface="Arial" panose="020B0604020202020204" pitchFamily="34" charset="0"/>
              <a:buNone/>
            </a:pPr>
            <a:r>
              <a:rPr lang="en-US" sz="1600" b="1" i="0">
                <a:solidFill>
                  <a:srgbClr val="374151"/>
                </a:solidFill>
                <a:effectLst/>
                <a:latin typeface="Times New Roman" panose="02020603050405020304" pitchFamily="18" charset="0"/>
                <a:cs typeface="Times New Roman" panose="02020603050405020304" pitchFamily="18" charset="0"/>
              </a:rPr>
              <a:t>Real-time Updates:</a:t>
            </a:r>
            <a:endParaRPr lang="en-US" sz="1600" b="1"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IN" altLang="en-US" sz="1600" b="0" i="0">
                <a:solidFill>
                  <a:srgbClr val="374151"/>
                </a:solidFill>
                <a:effectLst/>
                <a:latin typeface="Times New Roman" panose="02020603050405020304" pitchFamily="18" charset="0"/>
                <a:cs typeface="Times New Roman" panose="02020603050405020304" pitchFamily="18" charset="0"/>
              </a:rPr>
              <a:t>I</a:t>
            </a:r>
            <a:r>
              <a:rPr lang="en-US" sz="1600" b="0" i="0">
                <a:solidFill>
                  <a:srgbClr val="374151"/>
                </a:solidFill>
                <a:effectLst/>
                <a:latin typeface="Times New Roman" panose="02020603050405020304" pitchFamily="18" charset="0"/>
                <a:cs typeface="Times New Roman" panose="02020603050405020304" pitchFamily="18" charset="0"/>
              </a:rPr>
              <a:t>mplement real-time updates for seat availability to provide passengers with the latest information when selecting seats.</a:t>
            </a:r>
            <a:endParaRPr lang="en-US" sz="1600"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1600" b="0" i="0">
                <a:solidFill>
                  <a:srgbClr val="374151"/>
                </a:solidFill>
                <a:effectLst/>
                <a:latin typeface="Times New Roman" panose="02020603050405020304" pitchFamily="18" charset="0"/>
                <a:cs typeface="Times New Roman" panose="02020603050405020304" pitchFamily="18" charset="0"/>
              </a:rPr>
              <a:t>Utilize WebSocket technology or AJAX polling to continuously check and update seat availability without requiring page reloads.</a:t>
            </a:r>
            <a:endParaRPr lang="en-US" sz="1600" b="0" i="0">
              <a:solidFill>
                <a:srgbClr val="374151"/>
              </a:solidFill>
              <a:effectLst/>
              <a:latin typeface="Times New Roman" panose="02020603050405020304" pitchFamily="18" charset="0"/>
              <a:cs typeface="Times New Roman" panose="02020603050405020304" pitchFamily="18" charset="0"/>
            </a:endParaRPr>
          </a:p>
          <a:p>
            <a:pPr marL="457200" lvl="1" indent="0" algn="l">
              <a:lnSpc>
                <a:spcPct val="100000"/>
              </a:lnSpc>
              <a:buFont typeface="Arial" panose="020B0604020202020204" pitchFamily="34" charset="0"/>
              <a:buNone/>
            </a:pPr>
            <a:r>
              <a:rPr lang="en-US" sz="1600" b="1" i="0">
                <a:solidFill>
                  <a:srgbClr val="374151"/>
                </a:solidFill>
                <a:effectLst/>
                <a:latin typeface="Times New Roman" panose="02020603050405020304" pitchFamily="18" charset="0"/>
                <a:cs typeface="Times New Roman" panose="02020603050405020304" pitchFamily="18" charset="0"/>
              </a:rPr>
              <a:t>Email Notifications:</a:t>
            </a:r>
            <a:endParaRPr lang="en-US" sz="1600" b="1"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IN" altLang="en-US" sz="1600" b="0" i="0">
                <a:solidFill>
                  <a:srgbClr val="374151"/>
                </a:solidFill>
                <a:effectLst/>
                <a:latin typeface="Times New Roman" panose="02020603050405020304" pitchFamily="18" charset="0"/>
                <a:cs typeface="Times New Roman" panose="02020603050405020304" pitchFamily="18" charset="0"/>
              </a:rPr>
              <a:t>C</a:t>
            </a:r>
            <a:r>
              <a:rPr lang="en-US" sz="1600" b="0" i="0">
                <a:solidFill>
                  <a:srgbClr val="374151"/>
                </a:solidFill>
                <a:effectLst/>
                <a:latin typeface="Times New Roman" panose="02020603050405020304" pitchFamily="18" charset="0"/>
                <a:cs typeface="Times New Roman" panose="02020603050405020304" pitchFamily="18" charset="0"/>
              </a:rPr>
              <a:t>onfigure automatic email notifications to confirm booking reservations, provide booking details, and send reminders for upcoming trips.</a:t>
            </a:r>
            <a:endParaRPr lang="en-US" sz="1600"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1600" b="0" i="0">
                <a:solidFill>
                  <a:srgbClr val="374151"/>
                </a:solidFill>
                <a:effectLst/>
                <a:latin typeface="Times New Roman" panose="02020603050405020304" pitchFamily="18" charset="0"/>
                <a:cs typeface="Times New Roman" panose="02020603050405020304" pitchFamily="18" charset="0"/>
              </a:rPr>
              <a:t>Utilize Django's built-in email functionality or integrate with third-party email services like SendGrid or Amazon SES for reliable email delivery.</a:t>
            </a:r>
            <a:endParaRPr lang="en-US" sz="16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50" y="843280"/>
            <a:ext cx="8804910" cy="3796030"/>
          </a:xfrm>
          <a:prstGeom prst="rect">
            <a:avLst/>
          </a:prstGeom>
          <a:noFill/>
        </p:spPr>
        <p:txBody>
          <a:bodyPr wrap="square">
            <a:noAutofit/>
          </a:bodyPr>
          <a:lstStyle/>
          <a:p>
            <a:pPr marL="457200" lvl="1" algn="l">
              <a:lnSpc>
                <a:spcPct val="100000"/>
              </a:lnSpc>
            </a:pPr>
            <a:r>
              <a:rPr lang="en-US" sz="1600" b="1" i="0">
                <a:solidFill>
                  <a:srgbClr val="374151"/>
                </a:solidFill>
                <a:effectLst/>
                <a:latin typeface="Times New Roman" panose="02020603050405020304" pitchFamily="18" charset="0"/>
                <a:cs typeface="Times New Roman" panose="02020603050405020304" pitchFamily="18" charset="0"/>
              </a:rPr>
              <a:t>Deployment and Scalability:</a:t>
            </a:r>
            <a:endParaRPr lang="en-US" sz="1600" b="1" i="0">
              <a:solidFill>
                <a:srgbClr val="374151"/>
              </a:solidFill>
              <a:effectLst/>
              <a:latin typeface="Times New Roman" panose="02020603050405020304" pitchFamily="18" charset="0"/>
              <a:cs typeface="Times New Roman" panose="02020603050405020304" pitchFamily="18" charset="0"/>
            </a:endParaRPr>
          </a:p>
          <a:p>
            <a:pPr marL="457200" lvl="1" algn="l">
              <a:lnSpc>
                <a:spcPct val="100000"/>
              </a:lnSpc>
            </a:pPr>
            <a:endParaRPr lang="en-US" sz="1600"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1600" b="0" i="0">
                <a:solidFill>
                  <a:srgbClr val="374151"/>
                </a:solidFill>
                <a:effectLst/>
                <a:latin typeface="Times New Roman" panose="02020603050405020304" pitchFamily="18" charset="0"/>
                <a:cs typeface="Times New Roman" panose="02020603050405020304" pitchFamily="18" charset="0"/>
              </a:rPr>
              <a:t>Deploy the application on a cloud platform such as AWS (Amazon Web Services) or Heroku for scalability, reliability, and ease of management.</a:t>
            </a:r>
            <a:endParaRPr lang="en-US" sz="1600"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1600" b="0" i="0">
                <a:solidFill>
                  <a:srgbClr val="374151"/>
                </a:solidFill>
                <a:effectLst/>
                <a:latin typeface="Times New Roman" panose="02020603050405020304" pitchFamily="18" charset="0"/>
                <a:cs typeface="Times New Roman" panose="02020603050405020304" pitchFamily="18" charset="0"/>
              </a:rPr>
              <a:t>Implement load balancing and caching mechanisms to handle a large volume of concurrent users and ensure optimal performance.</a:t>
            </a:r>
            <a:endParaRPr lang="en-US" sz="1600"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00000"/>
              </a:lnSpc>
            </a:pPr>
            <a:endParaRPr lang="en-US" sz="1600"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00000"/>
              </a:lnSpc>
            </a:pPr>
            <a:endParaRPr lang="en-US" sz="1600"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1600" b="0" i="0">
                <a:solidFill>
                  <a:srgbClr val="374151"/>
                </a:solidFill>
                <a:effectLst/>
                <a:latin typeface="Times New Roman" panose="02020603050405020304" pitchFamily="18" charset="0"/>
                <a:cs typeface="Times New Roman" panose="02020603050405020304" pitchFamily="18" charset="0"/>
              </a:rPr>
              <a:t>The proposed Bus Reservation System offers a comprehensive solution for booking bus tickets efficiently while providing administrators with powerful tools for managing operations. By leveraging Python and Django's capabilities, along with modern web development practices, the system aims to deliver a seamless user experience and enhance overall satisfaction for passengers and administrators alike.</a:t>
            </a:r>
            <a:endParaRPr lang="en-US" sz="16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12834</Words>
  <Application>WPS Presentation</Application>
  <PresentationFormat>On-screen Show (16:9)</PresentationFormat>
  <Paragraphs>196</Paragraphs>
  <Slides>19</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19</vt:i4>
      </vt:variant>
      <vt:variant>
        <vt:lpstr>自定义放映</vt:lpstr>
      </vt:variant>
      <vt:variant>
        <vt:i4>1</vt:i4>
      </vt:variant>
    </vt:vector>
  </HeadingPairs>
  <TitlesOfParts>
    <vt:vector size="34"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PowerPoint 演示文稿</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9</cp:revision>
  <dcterms:created xsi:type="dcterms:W3CDTF">2024-04-08T09:08:00Z</dcterms:created>
  <dcterms:modified xsi:type="dcterms:W3CDTF">2024-04-08T14:54:48Z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DA3FFED2E48A421785CEA2D641175195_13</vt:lpwstr>
  </property>
  <property fmtid="{D5CDD505-2E9C-101B-9397-08002B2CF9AE}" pid="4" name="KSOProductBuildVer">
    <vt:lpwstr>1033-12.2.0.16731</vt:lpwstr>
  </property>
</Properties>
</file>