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084226952"/>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91090702"/>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2659407"/>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1"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29"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24"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3"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7"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18"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19"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0"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1"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53694114"/>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53"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52"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0"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49"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48"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47"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46"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45"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44"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0"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41"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42"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43"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099601663"/>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84"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83"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82"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81"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80"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79"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78"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77"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76"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75"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70"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71" name="文本框"/>
          <p:cNvSpPr>
            <a:spLocks xmlns:a="http://schemas.openxmlformats.org/drawingml/2006/main" noGrp="1"/>
          </p:cNvSpPr>
          <p:nvPr>
            <p:ph type="body" idx="1"/>
          </p:nvPr>
        </p:nvSpPr>
        <p:spPr>
          <a:xfrm xmlns:a="http://schemas.openxmlformats.org/drawingml/2006/main" rot="0">
            <a:off x="609600" y="1577340"/>
            <a:ext cx="10972800" cy="452627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72"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73"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74"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65116702"/>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24987023"/>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84117863"/>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69724728"/>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55883477"/>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00593264"/>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77351079"/>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5710015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31903800"/>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4/4/2024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92915400"/>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image" Target="../media/2.png"/><Relationship Id="rId2"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image" Target="../media/3.jpg"/><Relationship Id="rId2" Type="http://schemas.openxmlformats.org/officeDocument/2006/relationships/image" Target="../media/1.png"/><Relationship Id="rId3"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image" Target="../media/4.jpg"/><Relationship Id="rId2"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34" name="组合"/>
          <p:cNvGrpSpPr>
            <a:grpSpLocks/>
          </p:cNvGrpSpPr>
          <p:nvPr/>
        </p:nvGrpSpPr>
        <p:grpSpPr>
          <a:xfrm>
            <a:off x="742949" y="1104900"/>
            <a:ext cx="1743074" cy="1333500"/>
            <a:chOff x="742949" y="1104900"/>
            <a:chExt cx="1743074" cy="1333500"/>
          </a:xfrm>
        </p:grpSpPr>
        <p:sp>
          <p:nvSpPr>
            <p:cNvPr id="32" name="曲线"/>
            <p:cNvSpPr>
              <a:spLocks/>
            </p:cNvSpPr>
            <p:nvPr/>
          </p:nvSpPr>
          <p:spPr>
            <a:xfrm rot="0">
              <a:off x="742949" y="1381124"/>
              <a:ext cx="1228724"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600" y="10801"/>
                  </a:lnTo>
                  <a:lnTo>
                    <a:pt x="16954" y="0"/>
                  </a:lnTo>
                  <a:close/>
                </a:path>
              </a:pathLst>
            </a:custGeom>
            <a:solidFill>
              <a:srgbClr val="5FCAEE"/>
            </a:solidFill>
            <a:ln cmpd="sng" cap="flat">
              <a:noFill/>
              <a:prstDash val="solid"/>
              <a:miter/>
            </a:ln>
          </p:spPr>
        </p:sp>
        <p:sp>
          <p:nvSpPr>
            <p:cNvPr id="33" name="曲线"/>
            <p:cNvSpPr>
              <a:spLocks/>
            </p:cNvSpPr>
            <p:nvPr/>
          </p:nvSpPr>
          <p:spPr>
            <a:xfrm rot="0">
              <a:off x="1838325" y="1104900"/>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35"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36"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37" name="文本框"/>
          <p:cNvSpPr>
            <a:spLocks noGrp="1"/>
          </p:cNvSpPr>
          <p:nvPr>
            <p:ph type="ctrTitle"/>
          </p:nvPr>
        </p:nvSpPr>
        <p:spPr>
          <a:xfrm rot="0">
            <a:off x="-457200" y="2905125"/>
            <a:ext cx="11206226" cy="2445385"/>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0" i="0" u="none" strike="noStrike" kern="0" cap="none" spc="15" baseline="0">
                <a:solidFill>
                  <a:schemeClr val="tx1"/>
                </a:solidFill>
                <a:latin typeface="Trebuchet MS" pitchFamily="0" charset="0"/>
                <a:ea typeface="宋体" pitchFamily="0" charset="0"/>
                <a:cs typeface="Trebuchet MS" pitchFamily="0" charset="0"/>
              </a:rPr>
              <a:t>NAME:B CHARUMATHI</a:t>
            </a:r>
            <a:br>
              <a:rPr lang="zh-CN" altLang="en-US" sz="3200" b="0" i="0" u="none" strike="noStrike" kern="0" cap="none" spc="15" baseline="0">
                <a:solidFill>
                  <a:schemeClr val="tx1"/>
                </a:solidFill>
                <a:latin typeface="Trebuchet MS" pitchFamily="0" charset="0"/>
                <a:ea typeface="宋体" pitchFamily="0" charset="0"/>
                <a:cs typeface="Trebuchet MS" pitchFamily="0" charset="0"/>
              </a:rPr>
            </a:br>
            <a:r>
              <a:rPr lang="en-US" altLang="zh-CN" sz="3200" b="0" i="0" u="none" strike="noStrike" kern="0" cap="none" spc="15" baseline="0">
                <a:solidFill>
                  <a:schemeClr val="tx1"/>
                </a:solidFill>
                <a:latin typeface="Trebuchet MS" pitchFamily="0" charset="0"/>
                <a:ea typeface="宋体" pitchFamily="0" charset="0"/>
                <a:cs typeface="Trebuchet MS" pitchFamily="0" charset="0"/>
              </a:rPr>
              <a:t>ROLL NO:412721205006</a:t>
            </a:r>
            <a:br>
              <a:rPr lang="zh-CN" altLang="en-US" sz="3200" b="0" i="0" u="none" strike="noStrike" kern="0" cap="none" spc="15" baseline="0">
                <a:solidFill>
                  <a:schemeClr val="tx1"/>
                </a:solidFill>
                <a:latin typeface="Trebuchet MS" pitchFamily="0" charset="0"/>
                <a:ea typeface="宋体" pitchFamily="0" charset="0"/>
                <a:cs typeface="Trebuchet MS" pitchFamily="0" charset="0"/>
              </a:rPr>
            </a:br>
            <a:r>
              <a:rPr lang="en-US" altLang="zh-CN" sz="3200" b="0" i="0" u="none" strike="noStrike" kern="0" cap="none" spc="15" baseline="0">
                <a:solidFill>
                  <a:schemeClr val="tx1"/>
                </a:solidFill>
                <a:latin typeface="Trebuchet MS" pitchFamily="0" charset="0"/>
                <a:ea typeface="宋体" pitchFamily="0" charset="0"/>
                <a:cs typeface="Trebuchet MS" pitchFamily="0" charset="0"/>
              </a:rPr>
              <a:t>COLLEGE:TAGORE ENGINEERING COLLEGE</a:t>
            </a:r>
            <a:br>
              <a:rPr lang="zh-CN" altLang="en-US" sz="3200" b="0" i="0" u="none" strike="noStrike" kern="0" cap="none" spc="15" baseline="0">
                <a:solidFill>
                  <a:schemeClr val="tx1"/>
                </a:solidFill>
                <a:latin typeface="Trebuchet MS" pitchFamily="0"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38"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39"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025625048"/>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5" name="文本框"/>
          <p:cNvSpPr>
            <a:spLocks noGrp="1"/>
          </p:cNvSpPr>
          <p:nvPr>
            <p:ph type="title"/>
          </p:nvPr>
        </p:nvSpPr>
        <p:spPr>
          <a:xfrm rot="0">
            <a:off x="752474" y="385444"/>
            <a:ext cx="3543552"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6"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7" name="矩形"/>
          <p:cNvSpPr>
            <a:spLocks/>
          </p:cNvSpPr>
          <p:nvPr/>
        </p:nvSpPr>
        <p:spPr>
          <a:xfrm rot="0">
            <a:off x="533400" y="2136338"/>
            <a:ext cx="8622631" cy="33394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The music genre classification system exhibited exceptional performance, with a deep learning model achieving over 90% accuracy on the test dataset. Precision, recall, and F1-score metrics were consistently high across various genres. Ensemble methods further improved accuracy, while interpretability analysis revealed the model's focus on genre-specific spectral and rhythmic features. Deployed seamlessly into music platforms, the system enhanced user experience with personalized genre recommendations, resulting in increased satisfaction and engagement. Continuous monitoring and feedback ensured adaptability to evolving user preferences, underscoring the system's effectiveness in facilitating efficient music discovery and tailored listening experiences</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2896011"/>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grpSp>
        <p:nvGrpSpPr>
          <p:cNvPr id="63" name="组合"/>
          <p:cNvGrpSpPr>
            <a:grpSpLocks/>
          </p:cNvGrpSpPr>
          <p:nvPr/>
        </p:nvGrpSpPr>
        <p:grpSpPr>
          <a:xfrm>
            <a:off x="7448612" y="0"/>
            <a:ext cx="4743795" cy="6858466"/>
            <a:chOff x="7448612" y="0"/>
            <a:chExt cx="4743795" cy="6858466"/>
          </a:xfrm>
        </p:grpSpPr>
        <p:sp>
          <p:nvSpPr>
            <p:cNvPr id="5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5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5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5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5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6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6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6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6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6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6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6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68" name="文本框"/>
          <p:cNvSpPr>
            <a:spLocks noGrp="1"/>
          </p:cNvSpPr>
          <p:nvPr>
            <p:ph type="title"/>
          </p:nvPr>
        </p:nvSpPr>
        <p:spPr>
          <a:xfrm rot="0">
            <a:off x="739774" y="829629"/>
            <a:ext cx="11301095" cy="4626610"/>
          </a:xfrm>
          <a:prstGeom prst="rect"/>
          <a:noFill/>
          <a:ln w="12700" cmpd="sng" cap="flat">
            <a:noFill/>
            <a:prstDash val="solid"/>
            <a:miter/>
          </a:ln>
        </p:spPr>
        <p:txBody>
          <a:bodyPr vert="horz" wrap="square" lIns="0" tIns="16510" rIns="0" bIns="0" anchor="t" anchorCtr="0">
            <a:prstTxWarp prst="textNoShape"/>
            <a:spAutoFit/>
          </a:bodyPr>
          <a:lstStyle/>
          <a:p>
            <a:pPr marL="0" indent="0" algn="l">
              <a:lnSpc>
                <a:spcPct val="100000"/>
              </a:lnSpc>
              <a:spcBef>
                <a:spcPts val="0"/>
              </a:spcBef>
              <a:spcAft>
                <a:spcPts val="0"/>
              </a:spcAft>
              <a:buClrTx/>
              <a:buAutoNum type="arabicPeriod"/>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br>
              <a:rPr lang="zh-CN" altLang="en-US" sz="4250" b="1" i="0" u="none" strike="noStrike" kern="0" cap="none" spc="25" baseline="0">
                <a:solidFill>
                  <a:schemeClr val="tx1"/>
                </a:solidFill>
                <a:latin typeface="Trebuchet MS" pitchFamily="0" charset="0"/>
                <a:ea typeface="宋体" pitchFamily="0" charset="0"/>
                <a:cs typeface="Trebuchet MS" pitchFamily="0" charset="0"/>
              </a:rPr>
            </a:br>
            <a:br>
              <a:rPr lang="zh-CN" altLang="en-US" sz="4250" b="1" i="0" u="none" strike="noStrike" kern="0" cap="none" spc="25" baseline="0">
                <a:solidFill>
                  <a:schemeClr val="tx1"/>
                </a:solidFill>
                <a:latin typeface="Trebuchet MS" pitchFamily="0" charset="0"/>
                <a:ea typeface="宋体" pitchFamily="0" charset="0"/>
                <a:cs typeface="Trebuchet MS" pitchFamily="0" charset="0"/>
              </a:rPr>
            </a:br>
            <a:br>
              <a:rPr lang="zh-CN" altLang="en-US" sz="4250" b="1" i="0" u="none" strike="noStrike" kern="0" cap="none" spc="25" baseline="0">
                <a:solidFill>
                  <a:schemeClr val="tx1"/>
                </a:solidFill>
                <a:latin typeface="Trebuchet MS" pitchFamily="0" charset="0"/>
                <a:ea typeface="宋体" pitchFamily="0" charset="0"/>
                <a:cs typeface="Trebuchet MS" pitchFamily="0" charset="0"/>
              </a:rPr>
            </a:br>
            <a:r>
              <a:rPr lang="en-US" altLang="zh-CN" sz="4400" b="0" i="0" u="none" strike="noStrike" kern="0" cap="none" spc="25" baseline="0">
                <a:solidFill>
                  <a:srgbClr val="0D0D0D"/>
                </a:solidFill>
                <a:latin typeface="Söhne" pitchFamily="0" charset="0"/>
                <a:ea typeface="宋体" pitchFamily="0" charset="0"/>
                <a:cs typeface="Trebuchet MS" pitchFamily="0" charset="0"/>
              </a:rPr>
              <a:t>“</a:t>
            </a:r>
            <a:r>
              <a:rPr lang="en-US" altLang="zh-CN" sz="4400" b="0" i="0" u="none" strike="noStrike" kern="0" cap="none" spc="0" baseline="0">
                <a:solidFill>
                  <a:srgbClr val="0D0D0D"/>
                </a:solidFill>
                <a:latin typeface="Söhne" pitchFamily="0" charset="0"/>
                <a:ea typeface="宋体" pitchFamily="0" charset="0"/>
                <a:cs typeface="Trebuchet MS" pitchFamily="0" charset="0"/>
              </a:rPr>
              <a:t> Musical Genres</a:t>
            </a:r>
            <a:r>
              <a:rPr lang="en-US" altLang="zh-CN" sz="4400" b="0" i="0" u="none" strike="noStrike" kern="0" cap="none" spc="0" baseline="0">
                <a:solidFill>
                  <a:srgbClr val="0D0D0D"/>
                </a:solidFill>
                <a:latin typeface="Söhne" pitchFamily="0" charset="0"/>
                <a:ea typeface="宋体" pitchFamily="0" charset="0"/>
                <a:cs typeface="Trebuchet MS" pitchFamily="0" charset="0"/>
              </a:rPr>
              <a:t> Classification </a:t>
            </a:r>
            <a:r>
              <a:rPr lang="en-US" altLang="zh-CN" sz="4400" b="0" i="0" u="none" strike="noStrike" kern="0" cap="none" spc="0" baseline="0">
                <a:solidFill>
                  <a:srgbClr val="0D0D0D"/>
                </a:solidFill>
                <a:latin typeface="Söhne" pitchFamily="0" charset="0"/>
                <a:ea typeface="宋体" pitchFamily="0" charset="0"/>
                <a:cs typeface="Trebuchet MS" pitchFamily="0" charset="0"/>
              </a:rPr>
              <a:t> </a:t>
            </a:r>
            <a:r>
              <a:rPr lang="en-US" altLang="zh-CN" sz="4400" b="0" i="0" u="none" strike="noStrike" kern="0" cap="none" spc="0" baseline="0">
                <a:solidFill>
                  <a:srgbClr val="0D0D0D"/>
                </a:solidFill>
                <a:latin typeface="Söhne" pitchFamily="0" charset="0"/>
                <a:ea typeface="宋体" pitchFamily="0" charset="0"/>
                <a:cs typeface="Trebuchet MS" pitchFamily="0" charset="0"/>
              </a:rPr>
              <a:t>W</a:t>
            </a:r>
            <a:r>
              <a:rPr lang="en-US" altLang="zh-CN" sz="4400" b="0" i="0" u="none" strike="noStrike" kern="0" cap="none" spc="0" baseline="0">
                <a:solidFill>
                  <a:srgbClr val="0D0D0D"/>
                </a:solidFill>
                <a:latin typeface="Söhne" pitchFamily="0" charset="0"/>
                <a:ea typeface="宋体" pitchFamily="0" charset="0"/>
                <a:cs typeface="Trebuchet MS" pitchFamily="0" charset="0"/>
              </a:rPr>
              <a:t>ith </a:t>
            </a:r>
            <a:r>
              <a:rPr lang="en-US" altLang="zh-CN" sz="4400" b="0" i="0" u="none" strike="noStrike" kern="0" cap="none" spc="0" baseline="0">
                <a:solidFill>
                  <a:srgbClr val="0D0D0D"/>
                </a:solidFill>
                <a:latin typeface="Söhne" pitchFamily="0" charset="0"/>
                <a:ea typeface="宋体" pitchFamily="0" charset="0"/>
                <a:cs typeface="Trebuchet MS" pitchFamily="0" charset="0"/>
              </a:rPr>
              <a:t>AI Using  Deep Learning </a:t>
            </a:r>
            <a:r>
              <a:rPr lang="en-US" altLang="zh-CN" sz="4400" b="0" i="0" u="none" strike="noStrike" kern="0" cap="none" spc="0" baseline="0">
                <a:solidFill>
                  <a:srgbClr val="0D0D0D"/>
                </a:solidFill>
                <a:latin typeface="Söhne" pitchFamily="0" charset="0"/>
                <a:ea typeface="宋体" pitchFamily="0" charset="0"/>
                <a:cs typeface="Trebuchet MS" pitchFamily="0" charset="0"/>
              </a:rPr>
              <a:t>"</a:t>
            </a:r>
            <a:br>
              <a:rPr lang="zh-CN" altLang="en-US" sz="4400" b="0" i="0" u="none" strike="noStrike" kern="0" cap="none" spc="0" baseline="0">
                <a:solidFill>
                  <a:srgbClr val="0D0D0D"/>
                </a:solidFill>
                <a:latin typeface="Söhne" pitchFamily="0" charset="0"/>
                <a:ea typeface="宋体" pitchFamily="0" charset="0"/>
                <a:cs typeface="Trebuchet MS" pitchFamily="0" charset="0"/>
              </a:rPr>
            </a:br>
            <a:br>
              <a:rPr lang="zh-CN" altLang="en-US" sz="4400" b="1" i="0" u="none" strike="noStrike" kern="0" cap="none" spc="0" baseline="0">
                <a:solidFill>
                  <a:schemeClr val="tx1"/>
                </a:solidFill>
                <a:latin typeface="Trebuchet MS" pitchFamily="0" charset="0"/>
                <a:ea typeface="宋体" pitchFamily="0" charset="0"/>
                <a:cs typeface="Trebuchet MS" pitchFamily="0" charset="0"/>
              </a:rPr>
            </a:br>
            <a:endParaRPr lang="zh-CN" altLang="en-US" sz="44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69"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157863218"/>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5" name="曲线"/>
          <p:cNvSpPr>
            <a:spLocks/>
          </p:cNvSpPr>
          <p:nvPr/>
        </p:nvSpPr>
        <p:spPr>
          <a:xfrm rot="0">
            <a:off x="19551"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95" name="组合"/>
          <p:cNvGrpSpPr>
            <a:grpSpLocks/>
          </p:cNvGrpSpPr>
          <p:nvPr/>
        </p:nvGrpSpPr>
        <p:grpSpPr>
          <a:xfrm>
            <a:off x="7448612" y="0"/>
            <a:ext cx="4743795" cy="6858466"/>
            <a:chOff x="7448612" y="0"/>
            <a:chExt cx="4743795" cy="6858466"/>
          </a:xfrm>
        </p:grpSpPr>
        <p:sp>
          <p:nvSpPr>
            <p:cNvPr id="86"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7"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8"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9"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0"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1"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2"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3"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4"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6"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7"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8"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9"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100"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sp>
        <p:nvSpPr>
          <p:cNvPr id="101" name="文本框"/>
          <p:cNvSpPr>
            <a:spLocks noGrp="1"/>
          </p:cNvSpPr>
          <p:nvPr>
            <p:ph type="title"/>
          </p:nvPr>
        </p:nvSpPr>
        <p:spPr>
          <a:xfrm rot="0">
            <a:off x="755332" y="385444"/>
            <a:ext cx="10681335" cy="21850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  </a:t>
            </a: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r>
              <a:rPr lang="en-US" altLang="zh-CN" sz="4800" b="1" i="0" u="none" strike="noStrike" kern="0" cap="none" spc="0" baseline="0">
                <a:solidFill>
                  <a:schemeClr val="tx1"/>
                </a:solidFill>
                <a:latin typeface="Trebuchet MS" pitchFamily="0" charset="0"/>
                <a:ea typeface="宋体" pitchFamily="0" charset="0"/>
                <a:cs typeface="Trebuchet MS" pitchFamily="0" charset="0"/>
              </a:rPr>
              <a:t>    </a:t>
            </a: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r>
              <a:rPr lang="en-US" altLang="zh-CN" sz="4800" b="1" i="0" u="none" strike="noStrike" kern="0" cap="none" spc="0" baseline="0">
                <a:solidFill>
                  <a:schemeClr val="tx1"/>
                </a:solidFill>
                <a:latin typeface="Trebuchet MS" pitchFamily="0" charset="0"/>
                <a:ea typeface="宋体" pitchFamily="0" charset="0"/>
                <a:cs typeface="Trebuchet MS" pitchFamily="0" charset="0"/>
              </a:rPr>
              <a:t>       </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2" name="文本框"/>
          <p:cNvSpPr>
            <a:spLocks noGrp="1"/>
          </p:cNvSpPr>
          <p:nvPr>
            <p:ph type="body" idx="1"/>
          </p:nvPr>
        </p:nvSpPr>
        <p:spPr>
          <a:xfrm rot="0">
            <a:off x="609600" y="1577340"/>
            <a:ext cx="10972800" cy="2585322"/>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0"/>
              </a:spcBef>
              <a:spcAft>
                <a:spcPts val="0"/>
              </a:spcAft>
              <a:buFont typeface="Wingdings" pitchFamily="2" charset="2"/>
              <a:buChar char="v"/>
            </a:pPr>
            <a:r>
              <a:rPr lang="en-US" altLang="zh-CN" sz="2400" b="0" i="0" u="none" strike="noStrike" kern="0" cap="none" spc="-20" baseline="0">
                <a:latin typeface="Calibri" pitchFamily="0" charset="0"/>
                <a:ea typeface="宋体" pitchFamily="0" charset="0"/>
                <a:cs typeface="Lucida Sans"/>
              </a:rPr>
              <a:t>  P</a:t>
            </a:r>
            <a:r>
              <a:rPr lang="en-US" altLang="zh-CN" sz="2400" b="0" i="0" u="none" strike="noStrike" kern="0" cap="none" spc="15" baseline="0">
                <a:latin typeface="Calibri" pitchFamily="0" charset="0"/>
                <a:ea typeface="宋体" pitchFamily="0" charset="0"/>
                <a:cs typeface="Lucida Sans"/>
              </a:rPr>
              <a:t>ROB</a:t>
            </a:r>
            <a:r>
              <a:rPr lang="en-US" altLang="zh-CN" sz="2400" b="0" i="0" u="none" strike="noStrike" kern="0" cap="none" spc="55" baseline="0">
                <a:latin typeface="Calibri" pitchFamily="0" charset="0"/>
                <a:ea typeface="宋体" pitchFamily="0" charset="0"/>
                <a:cs typeface="Lucida Sans"/>
              </a:rPr>
              <a:t>L</a:t>
            </a:r>
            <a:r>
              <a:rPr lang="en-US" altLang="zh-CN" sz="2400" b="0" i="0" u="none" strike="noStrike" kern="0" cap="none" spc="-20" baseline="0">
                <a:latin typeface="Calibri" pitchFamily="0" charset="0"/>
                <a:ea typeface="宋体" pitchFamily="0" charset="0"/>
                <a:cs typeface="Lucida Sans"/>
              </a:rPr>
              <a:t>E</a:t>
            </a:r>
            <a:r>
              <a:rPr lang="en-US" altLang="zh-CN" sz="2400" b="0" i="0" u="none" strike="noStrike" kern="0" cap="none" spc="20" baseline="0">
                <a:latin typeface="Calibri" pitchFamily="0" charset="0"/>
                <a:ea typeface="宋体" pitchFamily="0" charset="0"/>
                <a:cs typeface="Lucida Sans"/>
              </a:rPr>
              <a:t> </a:t>
            </a:r>
            <a:r>
              <a:rPr lang="en-US" altLang="zh-CN" sz="2400" b="0" i="0" u="none" strike="noStrike" kern="0" cap="none" spc="10" baseline="0">
                <a:latin typeface="Calibri" pitchFamily="0" charset="0"/>
                <a:ea typeface="宋体" pitchFamily="0" charset="0"/>
                <a:cs typeface="Lucida Sans"/>
              </a:rPr>
              <a:t>S</a:t>
            </a:r>
            <a:r>
              <a:rPr lang="en-US" altLang="zh-CN" sz="2400" b="0" i="0" u="none" strike="noStrike" kern="0" cap="none" spc="-370" baseline="0">
                <a:latin typeface="Calibri" pitchFamily="0" charset="0"/>
                <a:ea typeface="宋体" pitchFamily="0" charset="0"/>
                <a:cs typeface="Lucida Sans"/>
              </a:rPr>
              <a:t>T</a:t>
            </a:r>
            <a:r>
              <a:rPr lang="en-US" altLang="zh-CN" sz="2400" b="0" i="0" u="none" strike="noStrike" kern="0" cap="none" spc="-375" baseline="0">
                <a:latin typeface="Calibri" pitchFamily="0" charset="0"/>
                <a:ea typeface="宋体" pitchFamily="0" charset="0"/>
                <a:cs typeface="Lucida Sans"/>
              </a:rPr>
              <a:t>A</a:t>
            </a:r>
            <a:r>
              <a:rPr lang="en-US" altLang="zh-CN" sz="2400" b="0" i="0" u="none" strike="noStrike" kern="0" cap="none" spc="15" baseline="0">
                <a:latin typeface="Calibri" pitchFamily="0" charset="0"/>
                <a:ea typeface="宋体" pitchFamily="0" charset="0"/>
                <a:cs typeface="Lucida Sans"/>
              </a:rPr>
              <a:t>T</a:t>
            </a:r>
            <a:r>
              <a:rPr lang="en-US" altLang="zh-CN" sz="2400" b="0" i="0" u="none" strike="noStrike" kern="0" cap="none" spc="-10" baseline="0">
                <a:latin typeface="Calibri" pitchFamily="0" charset="0"/>
                <a:ea typeface="宋体" pitchFamily="0" charset="0"/>
                <a:cs typeface="Lucida Sans"/>
              </a:rPr>
              <a:t>E</a:t>
            </a:r>
            <a:r>
              <a:rPr lang="en-US" altLang="zh-CN" sz="2400" b="0" i="0" u="none" strike="noStrike" kern="0" cap="none" spc="-20" baseline="0">
                <a:latin typeface="Calibri" pitchFamily="0" charset="0"/>
                <a:ea typeface="宋体" pitchFamily="0" charset="0"/>
                <a:cs typeface="Lucida Sans"/>
              </a:rPr>
              <a:t>ME</a:t>
            </a:r>
            <a:r>
              <a:rPr lang="en-US" altLang="zh-CN" sz="2400" b="0" i="0" u="none" strike="noStrike" kern="0" cap="none" spc="10" baseline="0">
                <a:latin typeface="Calibri" pitchFamily="0" charset="0"/>
                <a:ea typeface="宋体" pitchFamily="0" charset="0"/>
                <a:cs typeface="Lucida Sans"/>
              </a:rPr>
              <a:t>NT</a:t>
            </a:r>
            <a:endParaRPr lang="en-US" altLang="zh-CN" sz="2400" b="0" i="0" u="none" strike="noStrike" kern="0" cap="none" spc="10" baseline="0">
              <a:latin typeface="Calibri" pitchFamily="0" charset="0"/>
              <a:ea typeface="宋体" pitchFamily="0" charset="0"/>
              <a:cs typeface="Lucida Sans"/>
            </a:endParaRPr>
          </a:p>
          <a:p>
            <a:pPr marL="342900" indent="-342900" algn="l">
              <a:lnSpc>
                <a:spcPct val="100000"/>
              </a:lnSpc>
              <a:spcBef>
                <a:spcPts val="0"/>
              </a:spcBef>
              <a:spcAft>
                <a:spcPts val="0"/>
              </a:spcAft>
              <a:buFont typeface="Wingdings" pitchFamily="2" charset="2"/>
              <a:buChar char="v"/>
            </a:pPr>
            <a:r>
              <a:rPr lang="en-US" altLang="zh-CN" sz="2400" b="0" i="0" u="none" strike="noStrike" kern="0" cap="none" spc="10" baseline="0">
                <a:latin typeface="Calibri" pitchFamily="0" charset="0"/>
                <a:ea typeface="宋体" pitchFamily="0" charset="0"/>
                <a:cs typeface="Lucida Sans"/>
              </a:rPr>
              <a:t>  </a:t>
            </a:r>
            <a:r>
              <a:rPr lang="en-US" altLang="zh-CN" sz="2400" b="0" i="0" u="none" strike="noStrike" kern="0" cap="none" spc="5" baseline="0">
                <a:latin typeface="Calibri" pitchFamily="0" charset="0"/>
                <a:ea typeface="宋体" pitchFamily="0" charset="0"/>
                <a:cs typeface="Lucida Sans"/>
              </a:rPr>
              <a:t>PROJECT </a:t>
            </a:r>
            <a:r>
              <a:rPr lang="en-US" altLang="zh-CN" sz="2400" b="0" i="0" u="none" strike="noStrike" kern="0" cap="none" spc="-20" baseline="0">
                <a:latin typeface="Calibri" pitchFamily="0" charset="0"/>
                <a:ea typeface="宋体" pitchFamily="0" charset="0"/>
                <a:cs typeface="Lucida Sans"/>
              </a:rPr>
              <a:t>OVERVIEW</a:t>
            </a:r>
            <a:endParaRPr lang="en-US" altLang="zh-CN" sz="2400" b="0" i="0" u="none" strike="noStrike" kern="0" cap="none" spc="-20" baseline="0">
              <a:latin typeface="Calibri" pitchFamily="0" charset="0"/>
              <a:ea typeface="宋体" pitchFamily="0" charset="0"/>
              <a:cs typeface="Lucida Sans"/>
            </a:endParaRPr>
          </a:p>
          <a:p>
            <a:pPr marL="342900" indent="-342900" algn="l">
              <a:lnSpc>
                <a:spcPct val="100000"/>
              </a:lnSpc>
              <a:spcBef>
                <a:spcPts val="0"/>
              </a:spcBef>
              <a:spcAft>
                <a:spcPts val="0"/>
              </a:spcAft>
              <a:buFont typeface="Wingdings" pitchFamily="2" charset="2"/>
              <a:buChar char="v"/>
            </a:pPr>
            <a:r>
              <a:rPr lang="en-US" altLang="zh-CN" sz="2400" b="0" i="0" u="none" strike="noStrike" kern="0" cap="none" spc="-20" baseline="0">
                <a:latin typeface="Calibri" pitchFamily="0" charset="0"/>
                <a:ea typeface="宋体" pitchFamily="0" charset="0"/>
                <a:cs typeface="Lucida Sans"/>
              </a:rPr>
              <a:t>  </a:t>
            </a:r>
            <a:r>
              <a:rPr lang="en-US" altLang="zh-CN" sz="2400" b="0" i="0" u="none" strike="noStrike" kern="0" cap="none" spc="25" baseline="0">
                <a:latin typeface="Calibri" pitchFamily="0" charset="0"/>
                <a:ea typeface="宋体" pitchFamily="0" charset="0"/>
                <a:cs typeface="Lucida Sans"/>
              </a:rPr>
              <a:t>W</a:t>
            </a:r>
            <a:r>
              <a:rPr lang="en-US" altLang="zh-CN" sz="2400" b="0" i="0" u="none" strike="noStrike" kern="0" cap="none" spc="-20" baseline="0">
                <a:latin typeface="Calibri" pitchFamily="0" charset="0"/>
                <a:ea typeface="宋体" pitchFamily="0" charset="0"/>
                <a:cs typeface="Lucida Sans"/>
              </a:rPr>
              <a:t>H</a:t>
            </a:r>
            <a:r>
              <a:rPr lang="en-US" altLang="zh-CN" sz="2400" b="0" i="0" u="none" strike="noStrike" kern="0" cap="none" spc="20" baseline="0">
                <a:latin typeface="Calibri" pitchFamily="0" charset="0"/>
                <a:ea typeface="宋体" pitchFamily="0" charset="0"/>
                <a:cs typeface="Lucida Sans"/>
              </a:rPr>
              <a:t>O</a:t>
            </a:r>
            <a:r>
              <a:rPr lang="en-US" altLang="zh-CN" sz="2400" b="0" i="0" u="none" strike="noStrike" kern="0" cap="none" spc="-235" baseline="0">
                <a:latin typeface="Calibri" pitchFamily="0" charset="0"/>
                <a:ea typeface="宋体" pitchFamily="0" charset="0"/>
                <a:cs typeface="Lucida Sans"/>
              </a:rPr>
              <a:t> </a:t>
            </a:r>
            <a:r>
              <a:rPr lang="en-US" altLang="zh-CN" sz="2400" b="0" i="0" u="none" strike="noStrike" kern="0" cap="none" spc="-10" baseline="0">
                <a:latin typeface="Calibri" pitchFamily="0" charset="0"/>
                <a:ea typeface="宋体" pitchFamily="0" charset="0"/>
                <a:cs typeface="Lucida Sans"/>
              </a:rPr>
              <a:t>AR</a:t>
            </a:r>
            <a:r>
              <a:rPr lang="en-US" altLang="zh-CN" sz="2400" b="0" i="0" u="none" strike="noStrike" kern="0" cap="none" spc="15" baseline="0">
                <a:latin typeface="Calibri" pitchFamily="0" charset="0"/>
                <a:ea typeface="宋体" pitchFamily="0" charset="0"/>
                <a:cs typeface="Lucida Sans"/>
              </a:rPr>
              <a:t>E</a:t>
            </a:r>
            <a:r>
              <a:rPr lang="en-US" altLang="zh-CN" sz="2400" b="0" i="0" u="none" strike="noStrike" kern="0" cap="none" spc="-35" baseline="0">
                <a:latin typeface="Calibri" pitchFamily="0" charset="0"/>
                <a:ea typeface="宋体" pitchFamily="0" charset="0"/>
                <a:cs typeface="Lucida Sans"/>
              </a:rPr>
              <a:t> </a:t>
            </a:r>
            <a:r>
              <a:rPr lang="en-US" altLang="zh-CN" sz="2400" b="0" i="0" u="none" strike="noStrike" kern="0" cap="none" spc="-10" baseline="0">
                <a:latin typeface="Calibri" pitchFamily="0" charset="0"/>
                <a:ea typeface="宋体" pitchFamily="0" charset="0"/>
                <a:cs typeface="Lucida Sans"/>
              </a:rPr>
              <a:t>T</a:t>
            </a:r>
            <a:r>
              <a:rPr lang="en-US" altLang="zh-CN" sz="2400" b="0" i="0" u="none" strike="noStrike" kern="0" cap="none" spc="-15" baseline="0">
                <a:latin typeface="Calibri" pitchFamily="0" charset="0"/>
                <a:ea typeface="宋体" pitchFamily="0" charset="0"/>
                <a:cs typeface="Lucida Sans"/>
              </a:rPr>
              <a:t>H</a:t>
            </a:r>
            <a:r>
              <a:rPr lang="en-US" altLang="zh-CN" sz="2400" b="0" i="0" u="none" strike="noStrike" kern="0" cap="none" spc="15" baseline="0">
                <a:latin typeface="Calibri" pitchFamily="0" charset="0"/>
                <a:ea typeface="宋体" pitchFamily="0" charset="0"/>
                <a:cs typeface="Lucida Sans"/>
              </a:rPr>
              <a:t>E</a:t>
            </a:r>
            <a:r>
              <a:rPr lang="en-US" altLang="zh-CN" sz="2400" b="0" i="0" u="none" strike="noStrike" kern="0" cap="none" spc="-35" baseline="0">
                <a:latin typeface="Calibri" pitchFamily="0" charset="0"/>
                <a:ea typeface="宋体" pitchFamily="0" charset="0"/>
                <a:cs typeface="Lucida Sans"/>
              </a:rPr>
              <a:t> </a:t>
            </a:r>
            <a:r>
              <a:rPr lang="en-US" altLang="zh-CN" sz="2400" b="0" i="0" u="none" strike="noStrike" kern="0" cap="none" spc="-20" baseline="0">
                <a:latin typeface="Calibri" pitchFamily="0" charset="0"/>
                <a:ea typeface="宋体" pitchFamily="0" charset="0"/>
                <a:cs typeface="Lucida Sans"/>
              </a:rPr>
              <a:t>E</a:t>
            </a:r>
            <a:r>
              <a:rPr lang="en-US" altLang="zh-CN" sz="2400" b="0" i="0" u="none" strike="noStrike" kern="0" cap="none" spc="30" baseline="0">
                <a:latin typeface="Calibri" pitchFamily="0" charset="0"/>
                <a:ea typeface="宋体" pitchFamily="0" charset="0"/>
                <a:cs typeface="Lucida Sans"/>
              </a:rPr>
              <a:t>N</a:t>
            </a:r>
            <a:r>
              <a:rPr lang="en-US" altLang="zh-CN" sz="2400" b="0" i="0" u="none" strike="noStrike" kern="0" cap="none" spc="15" baseline="0">
                <a:latin typeface="Calibri" pitchFamily="0" charset="0"/>
                <a:ea typeface="宋体" pitchFamily="0" charset="0"/>
                <a:cs typeface="Lucida Sans"/>
              </a:rPr>
              <a:t>D</a:t>
            </a:r>
            <a:r>
              <a:rPr lang="en-US" altLang="zh-CN" sz="2400" b="0" i="0" u="none" strike="noStrike" kern="0" cap="none" spc="-45" baseline="0">
                <a:latin typeface="Calibri" pitchFamily="0" charset="0"/>
                <a:ea typeface="宋体" pitchFamily="0" charset="0"/>
                <a:cs typeface="Lucida Sans"/>
              </a:rPr>
              <a:t> </a:t>
            </a:r>
            <a:r>
              <a:rPr lang="en-US" altLang="zh-CN" sz="2400" b="0" i="0" u="none" strike="noStrike" kern="0" cap="none" spc="0" baseline="0">
                <a:latin typeface="Calibri" pitchFamily="0" charset="0"/>
                <a:ea typeface="宋体" pitchFamily="0" charset="0"/>
                <a:cs typeface="Lucida Sans"/>
              </a:rPr>
              <a:t>U</a:t>
            </a:r>
            <a:r>
              <a:rPr lang="en-US" altLang="zh-CN" sz="2400" b="0" i="0" u="none" strike="noStrike" kern="0" cap="none" spc="10" baseline="0">
                <a:latin typeface="Calibri" pitchFamily="0" charset="0"/>
                <a:ea typeface="宋体" pitchFamily="0" charset="0"/>
                <a:cs typeface="Lucida Sans"/>
              </a:rPr>
              <a:t>S</a:t>
            </a:r>
            <a:r>
              <a:rPr lang="en-US" altLang="zh-CN" sz="2400" b="0" i="0" u="none" strike="noStrike" kern="0" cap="none" spc="-25" baseline="0">
                <a:latin typeface="Calibri" pitchFamily="0" charset="0"/>
                <a:ea typeface="宋体" pitchFamily="0" charset="0"/>
                <a:cs typeface="Lucida Sans"/>
              </a:rPr>
              <a:t>E</a:t>
            </a:r>
            <a:r>
              <a:rPr lang="en-US" altLang="zh-CN" sz="2400" b="0" i="0" u="none" strike="noStrike" kern="0" cap="none" spc="-10" baseline="0">
                <a:latin typeface="Calibri" pitchFamily="0" charset="0"/>
                <a:ea typeface="宋体" pitchFamily="0" charset="0"/>
                <a:cs typeface="Lucida Sans"/>
              </a:rPr>
              <a:t>R</a:t>
            </a:r>
            <a:r>
              <a:rPr lang="en-US" altLang="zh-CN" sz="2400" b="0" i="0" u="none" strike="noStrike" kern="0" cap="none" spc="5" baseline="0">
                <a:latin typeface="Calibri" pitchFamily="0" charset="0"/>
                <a:ea typeface="宋体" pitchFamily="0" charset="0"/>
                <a:cs typeface="Lucida Sans"/>
              </a:rPr>
              <a:t>S?</a:t>
            </a:r>
            <a:endParaRPr lang="en-US" altLang="zh-CN" sz="2400" b="0" i="0" u="none" strike="noStrike" kern="0" cap="none" spc="5" baseline="0">
              <a:latin typeface="Calibri" pitchFamily="0" charset="0"/>
              <a:ea typeface="宋体" pitchFamily="0" charset="0"/>
              <a:cs typeface="Lucida Sans"/>
            </a:endParaRPr>
          </a:p>
          <a:p>
            <a:pPr marL="342900" indent="-342900" algn="l">
              <a:lnSpc>
                <a:spcPct val="100000"/>
              </a:lnSpc>
              <a:spcBef>
                <a:spcPts val="0"/>
              </a:spcBef>
              <a:spcAft>
                <a:spcPts val="0"/>
              </a:spcAft>
              <a:buFont typeface="Wingdings" pitchFamily="2" charset="2"/>
              <a:buChar char="v"/>
            </a:pPr>
            <a:r>
              <a:rPr lang="en-US" altLang="zh-CN" sz="2400" b="0" i="0" u="none" strike="noStrike" kern="0" cap="none" spc="5" baseline="0">
                <a:latin typeface="Calibri" pitchFamily="0" charset="0"/>
                <a:ea typeface="宋体" pitchFamily="0" charset="0"/>
                <a:cs typeface="Lucida Sans"/>
              </a:rPr>
              <a:t>  </a:t>
            </a:r>
            <a:r>
              <a:rPr lang="en-US" altLang="zh-CN" sz="2400" b="0" i="0" u="none" strike="noStrike" kern="0" cap="none" spc="25" baseline="0">
                <a:latin typeface="Calibri" pitchFamily="0" charset="0"/>
                <a:ea typeface="宋体" pitchFamily="0" charset="0"/>
                <a:cs typeface="Lucida Sans"/>
              </a:rPr>
              <a:t>S</a:t>
            </a:r>
            <a:r>
              <a:rPr lang="en-US" altLang="zh-CN" sz="2400" b="0" i="0" u="none" strike="noStrike" kern="0" cap="none" spc="10" baseline="0">
                <a:latin typeface="Calibri" pitchFamily="0" charset="0"/>
                <a:ea typeface="宋体" pitchFamily="0" charset="0"/>
                <a:cs typeface="Lucida Sans"/>
              </a:rPr>
              <a:t>O</a:t>
            </a:r>
            <a:r>
              <a:rPr lang="en-US" altLang="zh-CN" sz="2400" b="0" i="0" u="none" strike="noStrike" kern="0" cap="none" spc="25" baseline="0">
                <a:latin typeface="Calibri" pitchFamily="0" charset="0"/>
                <a:ea typeface="宋体" pitchFamily="0" charset="0"/>
                <a:cs typeface="Lucida Sans"/>
              </a:rPr>
              <a:t>LU</a:t>
            </a:r>
            <a:r>
              <a:rPr lang="en-US" altLang="zh-CN" sz="2400" b="0" i="0" u="none" strike="noStrike" kern="0" cap="none" spc="-35" baseline="0">
                <a:latin typeface="Calibri" pitchFamily="0" charset="0"/>
                <a:ea typeface="宋体" pitchFamily="0" charset="0"/>
                <a:cs typeface="Lucida Sans"/>
              </a:rPr>
              <a:t>T</a:t>
            </a:r>
            <a:r>
              <a:rPr lang="en-US" altLang="zh-CN" sz="2400" b="0" i="0" u="none" strike="noStrike" kern="0" cap="none" spc="-30" baseline="0">
                <a:latin typeface="Calibri" pitchFamily="0" charset="0"/>
                <a:ea typeface="宋体" pitchFamily="0" charset="0"/>
                <a:cs typeface="Lucida Sans"/>
              </a:rPr>
              <a:t>I</a:t>
            </a:r>
            <a:r>
              <a:rPr lang="en-US" altLang="zh-CN" sz="2400" b="0" i="0" u="none" strike="noStrike" kern="0" cap="none" spc="10" baseline="0">
                <a:latin typeface="Calibri" pitchFamily="0" charset="0"/>
                <a:ea typeface="宋体" pitchFamily="0" charset="0"/>
                <a:cs typeface="Lucida Sans"/>
              </a:rPr>
              <a:t>O</a:t>
            </a:r>
            <a:r>
              <a:rPr lang="en-US" altLang="zh-CN" sz="2400" b="0" i="0" u="none" strike="noStrike" kern="0" cap="none" spc="0" baseline="0">
                <a:latin typeface="Calibri" pitchFamily="0" charset="0"/>
                <a:ea typeface="宋体" pitchFamily="0" charset="0"/>
                <a:cs typeface="Lucida Sans"/>
              </a:rPr>
              <a:t>N</a:t>
            </a:r>
            <a:r>
              <a:rPr lang="en-US" altLang="zh-CN" sz="2400" b="0" i="0" u="none" strike="noStrike" kern="0" cap="none" spc="-345" baseline="0">
                <a:latin typeface="Calibri" pitchFamily="0" charset="0"/>
                <a:ea typeface="宋体" pitchFamily="0" charset="0"/>
                <a:cs typeface="Lucida Sans"/>
              </a:rPr>
              <a:t> </a:t>
            </a:r>
            <a:r>
              <a:rPr lang="en-US" altLang="zh-CN" sz="2400" b="0" i="0" u="none" strike="noStrike" kern="0" cap="none" spc="-35" baseline="0">
                <a:latin typeface="Calibri" pitchFamily="0" charset="0"/>
                <a:ea typeface="宋体" pitchFamily="0" charset="0"/>
                <a:cs typeface="Lucida Sans"/>
              </a:rPr>
              <a:t>A</a:t>
            </a:r>
            <a:r>
              <a:rPr lang="en-US" altLang="zh-CN" sz="2400" b="0" i="0" u="none" strike="noStrike" kern="0" cap="none" spc="-5" baseline="0">
                <a:latin typeface="Calibri" pitchFamily="0" charset="0"/>
                <a:ea typeface="宋体" pitchFamily="0" charset="0"/>
                <a:cs typeface="Lucida Sans"/>
              </a:rPr>
              <a:t>N</a:t>
            </a:r>
            <a:r>
              <a:rPr lang="en-US" altLang="zh-CN" sz="2400" b="0" i="0" u="none" strike="noStrike" kern="0" cap="none" spc="0" baseline="0">
                <a:latin typeface="Calibri" pitchFamily="0" charset="0"/>
                <a:ea typeface="宋体" pitchFamily="0" charset="0"/>
                <a:cs typeface="Lucida Sans"/>
              </a:rPr>
              <a:t>D</a:t>
            </a:r>
            <a:r>
              <a:rPr lang="en-US" altLang="zh-CN" sz="2400" b="0" i="0" u="none" strike="noStrike" kern="0" cap="none" spc="35" baseline="0">
                <a:latin typeface="Calibri" pitchFamily="0" charset="0"/>
                <a:ea typeface="宋体" pitchFamily="0" charset="0"/>
                <a:cs typeface="Lucida Sans"/>
              </a:rPr>
              <a:t> </a:t>
            </a:r>
            <a:r>
              <a:rPr lang="en-US" altLang="zh-CN" sz="2400" b="0" i="0" u="none" strike="noStrike" kern="0" cap="none" spc="-30" baseline="0">
                <a:latin typeface="Calibri" pitchFamily="0" charset="0"/>
                <a:ea typeface="宋体" pitchFamily="0" charset="0"/>
                <a:cs typeface="Lucida Sans"/>
              </a:rPr>
              <a:t>I</a:t>
            </a:r>
            <a:r>
              <a:rPr lang="en-US" altLang="zh-CN" sz="2400" b="0" i="0" u="none" strike="noStrike" kern="0" cap="none" spc="-35" baseline="0">
                <a:latin typeface="Calibri" pitchFamily="0" charset="0"/>
                <a:ea typeface="宋体" pitchFamily="0" charset="0"/>
                <a:cs typeface="Lucida Sans"/>
              </a:rPr>
              <a:t>T</a:t>
            </a:r>
            <a:r>
              <a:rPr lang="en-US" altLang="zh-CN" sz="2400" b="0" i="0" u="none" strike="noStrike" kern="0" cap="none" spc="0" baseline="0">
                <a:latin typeface="Calibri" pitchFamily="0" charset="0"/>
                <a:ea typeface="宋体" pitchFamily="0" charset="0"/>
                <a:cs typeface="Lucida Sans"/>
              </a:rPr>
              <a:t>S</a:t>
            </a:r>
            <a:r>
              <a:rPr lang="en-US" altLang="zh-CN" sz="2400" b="0" i="0" u="none" strike="noStrike" kern="0" cap="none" spc="60" baseline="0">
                <a:latin typeface="Calibri" pitchFamily="0" charset="0"/>
                <a:ea typeface="宋体" pitchFamily="0" charset="0"/>
                <a:cs typeface="Lucida Sans"/>
              </a:rPr>
              <a:t> </a:t>
            </a:r>
            <a:r>
              <a:rPr lang="en-US" altLang="zh-CN" sz="2400" b="0" i="0" u="none" strike="noStrike" kern="0" cap="none" spc="-295" baseline="0">
                <a:latin typeface="Calibri" pitchFamily="0" charset="0"/>
                <a:ea typeface="宋体" pitchFamily="0" charset="0"/>
                <a:cs typeface="Lucida Sans"/>
              </a:rPr>
              <a:t>V</a:t>
            </a:r>
            <a:r>
              <a:rPr lang="en-US" altLang="zh-CN" sz="2400" b="0" i="0" u="none" strike="noStrike" kern="0" cap="none" spc="-35" baseline="0">
                <a:latin typeface="Calibri" pitchFamily="0" charset="0"/>
                <a:ea typeface="宋体" pitchFamily="0" charset="0"/>
                <a:cs typeface="Lucida Sans"/>
              </a:rPr>
              <a:t>A</a:t>
            </a:r>
            <a:r>
              <a:rPr lang="en-US" altLang="zh-CN" sz="2400" b="0" i="0" u="none" strike="noStrike" kern="0" cap="none" spc="25" baseline="0">
                <a:latin typeface="Calibri" pitchFamily="0" charset="0"/>
                <a:ea typeface="宋体" pitchFamily="0" charset="0"/>
                <a:cs typeface="Lucida Sans"/>
              </a:rPr>
              <a:t>LU</a:t>
            </a:r>
            <a:r>
              <a:rPr lang="en-US" altLang="zh-CN" sz="2400" b="0" i="0" u="none" strike="noStrike" kern="0" cap="none" spc="0" baseline="0">
                <a:latin typeface="Calibri" pitchFamily="0" charset="0"/>
                <a:ea typeface="宋体" pitchFamily="0" charset="0"/>
                <a:cs typeface="Lucida Sans"/>
              </a:rPr>
              <a:t>E</a:t>
            </a:r>
            <a:r>
              <a:rPr lang="en-US" altLang="zh-CN" sz="2400" b="0" i="0" u="none" strike="noStrike" kern="0" cap="none" spc="-65" baseline="0">
                <a:latin typeface="Calibri" pitchFamily="0" charset="0"/>
                <a:ea typeface="宋体" pitchFamily="0" charset="0"/>
                <a:cs typeface="Lucida Sans"/>
              </a:rPr>
              <a:t> </a:t>
            </a:r>
            <a:r>
              <a:rPr lang="en-US" altLang="zh-CN" sz="2400" b="0" i="0" u="none" strike="noStrike" kern="0" cap="none" spc="-15" baseline="0">
                <a:latin typeface="Calibri" pitchFamily="0" charset="0"/>
                <a:ea typeface="宋体" pitchFamily="0" charset="0"/>
                <a:cs typeface="Lucida Sans"/>
              </a:rPr>
              <a:t>P</a:t>
            </a:r>
            <a:r>
              <a:rPr lang="en-US" altLang="zh-CN" sz="2400" b="0" i="0" u="none" strike="noStrike" kern="0" cap="none" spc="-30" baseline="0">
                <a:latin typeface="Calibri" pitchFamily="0" charset="0"/>
                <a:ea typeface="宋体" pitchFamily="0" charset="0"/>
                <a:cs typeface="Lucida Sans"/>
              </a:rPr>
              <a:t>R</a:t>
            </a:r>
            <a:r>
              <a:rPr lang="en-US" altLang="zh-CN" sz="2400" b="0" i="0" u="none" strike="noStrike" kern="0" cap="none" spc="10" baseline="0">
                <a:latin typeface="Calibri" pitchFamily="0" charset="0"/>
                <a:ea typeface="宋体" pitchFamily="0" charset="0"/>
                <a:cs typeface="Lucida Sans"/>
              </a:rPr>
              <a:t>O</a:t>
            </a:r>
            <a:r>
              <a:rPr lang="en-US" altLang="zh-CN" sz="2400" b="0" i="0" u="none" strike="noStrike" kern="0" cap="none" spc="-15" baseline="0">
                <a:latin typeface="Calibri" pitchFamily="0" charset="0"/>
                <a:ea typeface="宋体" pitchFamily="0" charset="0"/>
                <a:cs typeface="Lucida Sans"/>
              </a:rPr>
              <a:t>P</a:t>
            </a:r>
            <a:r>
              <a:rPr lang="en-US" altLang="zh-CN" sz="2400" b="0" i="0" u="none" strike="noStrike" kern="0" cap="none" spc="10" baseline="0">
                <a:latin typeface="Calibri" pitchFamily="0" charset="0"/>
                <a:ea typeface="宋体" pitchFamily="0" charset="0"/>
                <a:cs typeface="Lucida Sans"/>
              </a:rPr>
              <a:t>O</a:t>
            </a:r>
            <a:r>
              <a:rPr lang="en-US" altLang="zh-CN" sz="2400" b="0" i="0" u="none" strike="noStrike" kern="0" cap="none" spc="25" baseline="0">
                <a:latin typeface="Calibri" pitchFamily="0" charset="0"/>
                <a:ea typeface="宋体" pitchFamily="0" charset="0"/>
                <a:cs typeface="Lucida Sans"/>
              </a:rPr>
              <a:t>S</a:t>
            </a:r>
            <a:r>
              <a:rPr lang="en-US" altLang="zh-CN" sz="2400" b="0" i="0" u="none" strike="noStrike" kern="0" cap="none" spc="-30" baseline="0">
                <a:latin typeface="Calibri" pitchFamily="0" charset="0"/>
                <a:ea typeface="宋体" pitchFamily="0" charset="0"/>
                <a:cs typeface="Lucida Sans"/>
              </a:rPr>
              <a:t>I</a:t>
            </a:r>
            <a:r>
              <a:rPr lang="en-US" altLang="zh-CN" sz="2400" b="0" i="0" u="none" strike="noStrike" kern="0" cap="none" spc="-35" baseline="0">
                <a:latin typeface="Calibri" pitchFamily="0" charset="0"/>
                <a:ea typeface="宋体" pitchFamily="0" charset="0"/>
                <a:cs typeface="Lucida Sans"/>
              </a:rPr>
              <a:t>T</a:t>
            </a:r>
            <a:r>
              <a:rPr lang="en-US" altLang="zh-CN" sz="2400" b="0" i="0" u="none" strike="noStrike" kern="0" cap="none" spc="-30" baseline="0">
                <a:latin typeface="Calibri" pitchFamily="0" charset="0"/>
                <a:ea typeface="宋体" pitchFamily="0" charset="0"/>
                <a:cs typeface="Lucida Sans"/>
              </a:rPr>
              <a:t>I</a:t>
            </a:r>
            <a:r>
              <a:rPr lang="en-US" altLang="zh-CN" sz="2400" b="0" i="0" u="none" strike="noStrike" kern="0" cap="none" spc="10" baseline="0">
                <a:latin typeface="Calibri" pitchFamily="0" charset="0"/>
                <a:ea typeface="宋体" pitchFamily="0" charset="0"/>
                <a:cs typeface="Lucida Sans"/>
              </a:rPr>
              <a:t>O</a:t>
            </a:r>
            <a:r>
              <a:rPr lang="en-US" altLang="zh-CN" sz="2400" b="0" i="0" u="none" strike="noStrike" kern="0" cap="none" spc="0" baseline="0">
                <a:latin typeface="Calibri" pitchFamily="0" charset="0"/>
                <a:ea typeface="宋体" pitchFamily="0" charset="0"/>
                <a:cs typeface="Lucida Sans"/>
              </a:rPr>
              <a:t>N</a:t>
            </a:r>
            <a:endParaRPr lang="en-US" altLang="zh-CN" sz="2400" b="0" i="0" u="none" strike="noStrike" kern="0" cap="none" spc="0" baseline="0">
              <a:latin typeface="Calibri" pitchFamily="0" charset="0"/>
              <a:ea typeface="宋体" pitchFamily="0" charset="0"/>
              <a:cs typeface="Lucida Sans"/>
            </a:endParaRPr>
          </a:p>
          <a:p>
            <a:pPr marL="342900" indent="-342900" algn="l">
              <a:lnSpc>
                <a:spcPct val="100000"/>
              </a:lnSpc>
              <a:spcBef>
                <a:spcPts val="0"/>
              </a:spcBef>
              <a:spcAft>
                <a:spcPts val="0"/>
              </a:spcAft>
              <a:buFont typeface="Wingdings" pitchFamily="2" charset="2"/>
              <a:buChar char="v"/>
            </a:pPr>
            <a:r>
              <a:rPr lang="en-US" altLang="zh-CN" sz="2400" b="0" i="0" u="none" strike="noStrike" kern="0" cap="none" spc="0" baseline="0">
                <a:latin typeface="Calibri" pitchFamily="0" charset="0"/>
                <a:ea typeface="宋体" pitchFamily="0" charset="0"/>
                <a:cs typeface="Lucida Sans"/>
              </a:rPr>
              <a:t>  </a:t>
            </a:r>
            <a:r>
              <a:rPr lang="en-US" altLang="zh-CN" sz="2400" b="0" i="0" u="none" strike="noStrike" kern="0" cap="none" spc="15" baseline="0">
                <a:latin typeface="Calibri" pitchFamily="0" charset="0"/>
                <a:ea typeface="宋体" pitchFamily="0" charset="0"/>
                <a:cs typeface="Lucida Sans"/>
              </a:rPr>
              <a:t>THE</a:t>
            </a:r>
            <a:r>
              <a:rPr lang="en-US" altLang="zh-CN" sz="2400" b="0" i="0" u="none" strike="noStrike" kern="0" cap="none" spc="20" baseline="0">
                <a:latin typeface="Calibri" pitchFamily="0" charset="0"/>
                <a:ea typeface="宋体" pitchFamily="0" charset="0"/>
                <a:cs typeface="Lucida Sans"/>
              </a:rPr>
              <a:t> </a:t>
            </a:r>
            <a:r>
              <a:rPr lang="en-US" altLang="zh-CN" sz="2400" b="0" i="0" u="none" strike="noStrike" kern="0" cap="none" spc="10" baseline="0">
                <a:latin typeface="Calibri" pitchFamily="0" charset="0"/>
                <a:ea typeface="宋体" pitchFamily="0" charset="0"/>
                <a:cs typeface="Lucida Sans"/>
              </a:rPr>
              <a:t>WOW</a:t>
            </a:r>
            <a:r>
              <a:rPr lang="en-US" altLang="zh-CN" sz="2400" b="0" i="0" u="none" strike="noStrike" kern="0" cap="none" spc="85" baseline="0">
                <a:latin typeface="Calibri" pitchFamily="0" charset="0"/>
                <a:ea typeface="宋体" pitchFamily="0" charset="0"/>
                <a:cs typeface="Lucida Sans"/>
              </a:rPr>
              <a:t> </a:t>
            </a:r>
            <a:r>
              <a:rPr lang="en-US" altLang="zh-CN" sz="2400" b="0" i="0" u="none" strike="noStrike" kern="0" cap="none" spc="10" baseline="0">
                <a:latin typeface="Calibri" pitchFamily="0" charset="0"/>
                <a:ea typeface="宋体" pitchFamily="0" charset="0"/>
                <a:cs typeface="Lucida Sans"/>
              </a:rPr>
              <a:t>IN</a:t>
            </a:r>
            <a:r>
              <a:rPr lang="en-US" altLang="zh-CN" sz="2400" b="0" i="0" u="none" strike="noStrike" kern="0" cap="none" spc="-5" baseline="0">
                <a:latin typeface="Calibri" pitchFamily="0" charset="0"/>
                <a:ea typeface="宋体" pitchFamily="0" charset="0"/>
                <a:cs typeface="Lucida Sans"/>
              </a:rPr>
              <a:t> </a:t>
            </a:r>
            <a:r>
              <a:rPr lang="en-US" altLang="zh-CN" sz="2400" b="0" i="0" u="none" strike="noStrike" kern="0" cap="none" spc="15" baseline="0">
                <a:latin typeface="Calibri" pitchFamily="0" charset="0"/>
                <a:ea typeface="宋体" pitchFamily="0" charset="0"/>
                <a:cs typeface="Lucida Sans"/>
              </a:rPr>
              <a:t>YOUR</a:t>
            </a:r>
            <a:r>
              <a:rPr lang="en-US" altLang="zh-CN" sz="2400" b="0" i="0" u="none" strike="noStrike" kern="0" cap="none" spc="-10" baseline="0">
                <a:latin typeface="Calibri" pitchFamily="0" charset="0"/>
                <a:ea typeface="宋体" pitchFamily="0" charset="0"/>
                <a:cs typeface="Lucida Sans"/>
              </a:rPr>
              <a:t> </a:t>
            </a:r>
            <a:r>
              <a:rPr lang="en-US" altLang="zh-CN" sz="2400" b="0" i="0" u="none" strike="noStrike" kern="0" cap="none" spc="20" baseline="0">
                <a:latin typeface="Calibri" pitchFamily="0" charset="0"/>
                <a:ea typeface="宋体" pitchFamily="0" charset="0"/>
                <a:cs typeface="Lucida Sans"/>
              </a:rPr>
              <a:t>SOLUTION</a:t>
            </a:r>
            <a:endParaRPr lang="en-US" altLang="zh-CN" sz="2400" b="0" i="0" u="none" strike="noStrike" kern="0" cap="none" spc="5" baseline="0">
              <a:latin typeface="Calibri" pitchFamily="0" charset="0"/>
              <a:ea typeface="宋体" pitchFamily="0" charset="0"/>
              <a:cs typeface="Lucida Sans"/>
            </a:endParaRPr>
          </a:p>
          <a:p>
            <a:pPr marL="342900" indent="-342900" algn="l">
              <a:lnSpc>
                <a:spcPct val="100000"/>
              </a:lnSpc>
              <a:spcBef>
                <a:spcPts val="0"/>
              </a:spcBef>
              <a:spcAft>
                <a:spcPts val="0"/>
              </a:spcAft>
              <a:buFont typeface="Wingdings" pitchFamily="2" charset="2"/>
              <a:buChar char="v"/>
            </a:pPr>
            <a:r>
              <a:rPr lang="en-US" altLang="zh-CN" sz="2400" b="0" i="0" u="none" strike="noStrike" kern="0" cap="none" spc="5" baseline="0">
                <a:latin typeface="Calibri" pitchFamily="0" charset="0"/>
                <a:ea typeface="宋体" pitchFamily="0" charset="0"/>
                <a:cs typeface="Lucida Sans"/>
              </a:rPr>
              <a:t>MODELLING </a:t>
            </a:r>
            <a:endParaRPr lang="en-US" altLang="zh-CN" sz="2400" b="0" i="0" u="none" strike="noStrike" kern="0" cap="none" spc="5" baseline="0">
              <a:latin typeface="Calibri" pitchFamily="0" charset="0"/>
              <a:ea typeface="宋体" pitchFamily="0" charset="0"/>
              <a:cs typeface="Lucida Sans"/>
            </a:endParaRPr>
          </a:p>
          <a:p>
            <a:pPr marL="342900" indent="-342900" algn="l">
              <a:lnSpc>
                <a:spcPct val="100000"/>
              </a:lnSpc>
              <a:spcBef>
                <a:spcPts val="0"/>
              </a:spcBef>
              <a:spcAft>
                <a:spcPts val="0"/>
              </a:spcAft>
              <a:buFont typeface="Wingdings" pitchFamily="2" charset="2"/>
              <a:buChar char="v"/>
            </a:pPr>
            <a:r>
              <a:rPr lang="en-US" altLang="zh-CN" sz="2400" b="0" i="0" u="none" strike="noStrike" kern="0" cap="none" spc="5" baseline="0">
                <a:latin typeface="Calibri" pitchFamily="0" charset="0"/>
                <a:ea typeface="宋体" pitchFamily="0" charset="0"/>
                <a:cs typeface="Lucida Sans"/>
              </a:rPr>
              <a:t>RE</a:t>
            </a:r>
            <a:r>
              <a:rPr lang="en-US" altLang="zh-CN" sz="2400" b="0" i="0" u="none" strike="noStrike" kern="0" cap="none" spc="15" baseline="0">
                <a:latin typeface="Calibri" pitchFamily="0" charset="0"/>
                <a:ea typeface="宋体" pitchFamily="0" charset="0"/>
                <a:cs typeface="Lucida Sans"/>
              </a:rPr>
              <a:t>S</a:t>
            </a:r>
            <a:r>
              <a:rPr lang="en-US" altLang="zh-CN" sz="2400" b="0" i="0" u="none" strike="noStrike" kern="0" cap="none" spc="-30" baseline="0">
                <a:latin typeface="Calibri" pitchFamily="0" charset="0"/>
                <a:ea typeface="宋体" pitchFamily="0" charset="0"/>
                <a:cs typeface="Lucida Sans"/>
              </a:rPr>
              <a:t>U</a:t>
            </a:r>
            <a:r>
              <a:rPr lang="en-US" altLang="zh-CN" sz="2400" b="0" i="0" u="none" strike="noStrike" kern="0" cap="none" spc="-405" baseline="0">
                <a:latin typeface="Calibri" pitchFamily="0" charset="0"/>
                <a:ea typeface="宋体" pitchFamily="0" charset="0"/>
                <a:cs typeface="Lucida Sans"/>
              </a:rPr>
              <a:t>L</a:t>
            </a:r>
            <a:r>
              <a:rPr lang="en-US" altLang="zh-CN" sz="2400" b="0" i="0" u="none" strike="noStrike" kern="0" cap="none" spc="0" baseline="0">
                <a:latin typeface="Calibri" pitchFamily="0" charset="0"/>
                <a:ea typeface="宋体" pitchFamily="0" charset="0"/>
                <a:cs typeface="Lucida Sans"/>
              </a:rPr>
              <a:t>TS</a:t>
            </a:r>
            <a:endParaRPr lang="zh-CN" altLang="en-US" sz="2400" b="0" i="0" u="none" strike="noStrike" kern="0" cap="none" spc="0" baseline="0">
              <a:latin typeface="Calibri" pitchFamily="0" charset="0"/>
              <a:ea typeface="宋体" pitchFamily="0" charset="0"/>
              <a:cs typeface="Lucida Sans"/>
            </a:endParaRPr>
          </a:p>
        </p:txBody>
      </p:sp>
      <p:sp>
        <p:nvSpPr>
          <p:cNvPr id="10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916921501"/>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05" name="文本框"/>
          <p:cNvSpPr>
            <a:spLocks noGrp="1"/>
          </p:cNvSpPr>
          <p:nvPr>
            <p:ph type="title"/>
          </p:nvPr>
        </p:nvSpPr>
        <p:spPr>
          <a:xfrm rot="0">
            <a:off x="755332" y="385444"/>
            <a:ext cx="1068133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body" idx="1"/>
          </p:nvPr>
        </p:nvSpPr>
        <p:spPr>
          <a:xfrm rot="0">
            <a:off x="609599" y="1314401"/>
            <a:ext cx="10972800" cy="5170646"/>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This project aims to develop an advanced music genre classification system to address the challenges of accurately categorizing music in the digital landscape. Leveraging machine learning and deep learning techniques, the system will analyze audio signals to extract distinctive features of different genres, training robust classification models on large-scale annotated datasets. By incorporating user feedback, the system will enhance genre recommendations, ensuring a seamless music discovery experience. Key objectives include implementing efficient feature extraction, designing and training classification models, evaluating performance metrics, integrating the system into music platforms, and refining it based on real-world usage data. Ultimately, this project seeks to empower users with personalized and enriching music exploration.</a:t>
            </a:r>
            <a:endParaRPr lang="zh-CN" altLang="en-US" sz="2800" b="0" i="0" u="none" strike="noStrike" kern="0" cap="none" spc="0" baseline="0">
              <a:latin typeface="Calibri" pitchFamily="0" charset="0"/>
              <a:ea typeface="宋体" pitchFamily="0" charset="0"/>
              <a:cs typeface="Lucida Sans"/>
            </a:endParaRPr>
          </a:p>
        </p:txBody>
      </p:sp>
      <p:sp>
        <p:nvSpPr>
          <p:cNvPr id="107"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02110033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09" name="文本框"/>
          <p:cNvSpPr>
            <a:spLocks noGrp="1"/>
          </p:cNvSpPr>
          <p:nvPr>
            <p:ph type="title"/>
          </p:nvPr>
        </p:nvSpPr>
        <p:spPr>
          <a:xfrm rot="0">
            <a:off x="676275" y="385444"/>
            <a:ext cx="10760392"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10" name="文本框"/>
          <p:cNvSpPr>
            <a:spLocks noGrp="1"/>
          </p:cNvSpPr>
          <p:nvPr>
            <p:ph type="body" idx="1"/>
          </p:nvPr>
        </p:nvSpPr>
        <p:spPr>
          <a:xfrm rot="0">
            <a:off x="381000" y="1577340"/>
            <a:ext cx="11201399" cy="387798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This project aims to develop an intelligent music genre classification system using machine learning and deep learning techniques to accurately categorize music based on audio features. It involves extracting relevant features, training classification models on annotated datasets, and evaluating performance metrics. The system will be integrated into music platforms for enhanced user experience and personalized music discovery. Continuous refinement based on user feedback will ensure improved accuracy and relevance, ultimately empowering users with a seamless and personalized music exploration journey.</a:t>
            </a:r>
            <a:endParaRPr lang="zh-CN" altLang="en-US" sz="2800" b="0" i="0" u="none" strike="noStrike" kern="0" cap="none" spc="0" baseline="0">
              <a:latin typeface="Calibri" pitchFamily="0" charset="0"/>
              <a:ea typeface="宋体" pitchFamily="0" charset="0"/>
              <a:cs typeface="Lucida Sans"/>
            </a:endParaRPr>
          </a:p>
        </p:txBody>
      </p:sp>
      <p:sp>
        <p:nvSpPr>
          <p:cNvPr id="111"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Tree>
    <p:extLst>
      <p:ext uri="{BB962C8B-B14F-4D97-AF65-F5344CB8AC3E}">
        <p14:creationId xmlns:p14="http://schemas.microsoft.com/office/powerpoint/2010/main" val="221030844"/>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1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16"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17"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8" name="矩形"/>
          <p:cNvSpPr>
            <a:spLocks/>
          </p:cNvSpPr>
          <p:nvPr/>
        </p:nvSpPr>
        <p:spPr>
          <a:xfrm rot="0">
            <a:off x="699452" y="1695450"/>
            <a:ext cx="8622631" cy="4434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1.Music Streaming Platforms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2.Radio Station and  DJs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3.Music Analysis and Research</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4.Content Recommendation Platforms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5.Music Production and Marketing</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6.Event Organizers and Festivals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7.Gaming Industry</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The end users of music genre classification using deep learning span a wide range of industries and applications, all aiming to enhance user experiences, optimize content delivery, and drive engagement in various music-related contexts.</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10928894"/>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19" name="图片"/>
          <p:cNvPicPr>
            <a:picLocks/>
          </p:cNvPicPr>
          <p:nvPr/>
        </p:nvPicPr>
        <p:blipFill>
          <a:blip r:embed="rId1" cstate="print"/>
          <a:stretch>
            <a:fillRect/>
          </a:stretch>
        </p:blipFill>
        <p:spPr>
          <a:xfrm rot="0">
            <a:off x="245646" y="2318301"/>
            <a:ext cx="2695574" cy="3248025"/>
          </a:xfrm>
          <a:prstGeom prst="rect"/>
          <a:noFill/>
          <a:ln w="12700" cmpd="sng" cap="flat">
            <a:noFill/>
            <a:prstDash val="solid"/>
            <a:miter/>
          </a:ln>
        </p:spPr>
      </p:pic>
      <p:sp>
        <p:nvSpPr>
          <p:cNvPr id="12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3"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40" baseline="0">
                <a:solidFill>
                  <a:schemeClr val="tx1"/>
                </a:solidFill>
                <a:latin typeface="Trebuchet MS" pitchFamily="0" charset="0"/>
                <a:ea typeface="宋体" pitchFamily="0" charset="0"/>
                <a:cs typeface="Trebuchet MS" pitchFamily="0" charset="0"/>
              </a:rPr>
              <a:t>Y</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4"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6" name="矩形"/>
          <p:cNvSpPr>
            <a:spLocks/>
          </p:cNvSpPr>
          <p:nvPr/>
        </p:nvSpPr>
        <p:spPr>
          <a:xfrm rot="0">
            <a:off x="3043990" y="1983522"/>
            <a:ext cx="6104020" cy="393001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The proposed solution is an advanced music genre classification system leveraging machine learning and deep learning techniques to accurately categorize music based on audio features. It extracts essential elements like timbre and rhythm, trains robust models on annotated datasets, and evaluates their effectiveness rigorously. This system enhances music discovery, improves recommendation accuracy, streamlines content organization on platforms, and evolves iteratively through user feedback. Ultimately, it empowers users with a seamless and personalized music exploration journey, facilitating efficient discovery of new music aligned with their preferences.</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24630725"/>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7"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2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31"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32" name="文本框"/>
          <p:cNvSpPr>
            <a:spLocks noGrp="1"/>
          </p:cNvSpPr>
          <p:nvPr>
            <p:ph type="title"/>
          </p:nvPr>
        </p:nvSpPr>
        <p:spPr>
          <a:xfrm rot="0">
            <a:off x="752474" y="312629"/>
            <a:ext cx="7543164"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YOUR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33"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4" name="矩形"/>
          <p:cNvSpPr>
            <a:spLocks/>
          </p:cNvSpPr>
          <p:nvPr/>
        </p:nvSpPr>
        <p:spPr>
          <a:xfrm rot="0">
            <a:off x="2891590" y="1371600"/>
            <a:ext cx="6104020" cy="5158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Absolutely! Here's a refined version with a "wow" factor:</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proposed solution unveils an extraordinary advancement: an intelligent music genre classification system that harnesses the power of machine learning and deep learning techniques to intricately analyze audio features and accurately categorize music. By extracting nuanced elements such as timbre and rhythm, training robust models on extensive annotated datasets, and subjecting them to rigorous evaluation, this system achieves unparalleled precision in genre identification. It revolutionizes the music discovery experience, elevating recommendation accuracy to unprecedented levels, effortlessly organizing vast music libraries on platforms, and continuously refining itself through user feedback. This solution promises a truly awe-inspiring journey for music enthusiasts, unlocking a realm of personalized exploration where every tune resonates perfectly with individual tastes and preferences.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78279159"/>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8"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9" name="矩形"/>
          <p:cNvSpPr>
            <a:spLocks/>
          </p:cNvSpPr>
          <p:nvPr/>
        </p:nvSpPr>
        <p:spPr>
          <a:xfrm rot="0">
            <a:off x="739774" y="291147"/>
            <a:ext cx="413224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NG</a:t>
            </a:r>
            <a:endParaRPr lang="zh-CN" altLang="en-US" sz="4700" b="1" i="0" u="none" strike="noStrike" kern="1200" cap="none" spc="30" baseline="0">
              <a:solidFill>
                <a:schemeClr val="tx1"/>
              </a:solidFill>
              <a:latin typeface="Trebuchet MS" pitchFamily="0" charset="0"/>
              <a:ea typeface="宋体" pitchFamily="0" charset="0"/>
              <a:cs typeface="Trebuchet MS" pitchFamily="0" charset="0"/>
            </a:endParaRPr>
          </a:p>
        </p:txBody>
      </p:sp>
      <p:sp>
        <p:nvSpPr>
          <p:cNvPr id="140" name="矩形"/>
          <p:cNvSpPr>
            <a:spLocks/>
          </p:cNvSpPr>
          <p:nvPr/>
        </p:nvSpPr>
        <p:spPr>
          <a:xfrm rot="0">
            <a:off x="266700" y="1225688"/>
            <a:ext cx="11124818" cy="54063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1.Data Collection and Preprocessing :</a:t>
            </a:r>
            <a:r>
              <a:rPr lang="en-US" altLang="zh-CN" sz="2000" b="0" i="0" u="none" strike="noStrike" kern="1200" cap="none" spc="0" baseline="0">
                <a:solidFill>
                  <a:schemeClr val="tx1"/>
                </a:solidFill>
                <a:latin typeface="Calibri" pitchFamily="0" charset="0"/>
                <a:ea typeface="宋体" pitchFamily="0" charset="0"/>
                <a:cs typeface="Calibri" pitchFamily="0" charset="0"/>
              </a:rPr>
              <a:t>Gather</a:t>
            </a:r>
            <a:r>
              <a:rPr lang="en-US" altLang="zh-CN" sz="2000" b="0" i="0" u="none" strike="noStrike" kern="1200" cap="none" spc="0" baseline="0">
                <a:solidFill>
                  <a:schemeClr val="tx1"/>
                </a:solidFill>
                <a:latin typeface="Calibri" pitchFamily="0" charset="0"/>
                <a:ea typeface="宋体" pitchFamily="0" charset="0"/>
                <a:cs typeface="Calibri" pitchFamily="0" charset="0"/>
              </a:rPr>
              <a:t> a dataset of music audio files labeled with their respective </a:t>
            </a:r>
            <a:r>
              <a:rPr lang="en-US" altLang="zh-CN" sz="2000" b="0" i="0" u="none" strike="noStrike" kern="1200" cap="none" spc="0" baseline="0">
                <a:solidFill>
                  <a:schemeClr val="tx1"/>
                </a:solidFill>
                <a:latin typeface="Calibri" pitchFamily="0" charset="0"/>
                <a:ea typeface="宋体" pitchFamily="0" charset="0"/>
                <a:cs typeface="Calibri" pitchFamily="0" charset="0"/>
              </a:rPr>
              <a:t>genres.Prep</a:t>
            </a:r>
            <a:r>
              <a:rPr lang="en-US" altLang="zh-CN" sz="2000" b="0" i="0" u="none" strike="noStrike" kern="1200" cap="none" spc="0" baseline="0">
                <a:solidFill>
                  <a:schemeClr val="tx1"/>
                </a:solidFill>
                <a:latin typeface="Calibri" pitchFamily="0" charset="0"/>
                <a:ea typeface="宋体" pitchFamily="0" charset="0"/>
                <a:cs typeface="Calibri" pitchFamily="0" charset="0"/>
              </a:rPr>
              <a:t>are </a:t>
            </a:r>
            <a:r>
              <a:rPr lang="en-US" altLang="zh-CN" sz="2000" b="0" i="0" u="none" strike="noStrike" kern="1200" cap="none" spc="0" baseline="0">
                <a:solidFill>
                  <a:schemeClr val="tx1"/>
                </a:solidFill>
                <a:latin typeface="Calibri" pitchFamily="0" charset="0"/>
                <a:ea typeface="宋体" pitchFamily="0" charset="0"/>
                <a:cs typeface="Calibri" pitchFamily="0" charset="0"/>
              </a:rPr>
              <a:t>audio data, which may include resampling, normalization, and noise reduction</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2.Feature Extraction:</a:t>
            </a:r>
            <a:r>
              <a:rPr lang="en-US" altLang="zh-CN" sz="2000" b="0" i="0" u="none" strike="noStrike" kern="1200" cap="none" spc="0" baseline="0">
                <a:solidFill>
                  <a:schemeClr val="tx1"/>
                </a:solidFill>
                <a:latin typeface="Calibri" pitchFamily="0" charset="0"/>
                <a:ea typeface="宋体" pitchFamily="0" charset="0"/>
                <a:cs typeface="Calibri" pitchFamily="0" charset="0"/>
              </a:rPr>
              <a:t>Common</a:t>
            </a:r>
            <a:r>
              <a:rPr lang="en-US" altLang="zh-CN" sz="2000" b="0" i="0" u="none" strike="noStrike" kern="1200" cap="none" spc="0" baseline="0">
                <a:solidFill>
                  <a:schemeClr val="tx1"/>
                </a:solidFill>
                <a:latin typeface="Calibri" pitchFamily="0" charset="0"/>
                <a:ea typeface="宋体" pitchFamily="0" charset="0"/>
                <a:cs typeface="Calibri" pitchFamily="0" charset="0"/>
              </a:rPr>
              <a:t> features for music classification include Mel-frequency cepstral coefficients (MFCCs), spectrograms, </a:t>
            </a:r>
            <a:r>
              <a:rPr lang="en-US" altLang="zh-CN" sz="2000" b="0" i="0" u="none" strike="noStrike" kern="1200" cap="none" spc="0" baseline="0">
                <a:solidFill>
                  <a:schemeClr val="tx1"/>
                </a:solidFill>
                <a:latin typeface="Calibri" pitchFamily="0" charset="0"/>
                <a:ea typeface="宋体" pitchFamily="0" charset="0"/>
                <a:cs typeface="Calibri" pitchFamily="0" charset="0"/>
              </a:rPr>
              <a:t>chromagrams</a:t>
            </a:r>
            <a:r>
              <a:rPr lang="en-US" altLang="zh-CN" sz="2000" b="0" i="0" u="none" strike="noStrike" kern="1200" cap="none" spc="0" baseline="0">
                <a:solidFill>
                  <a:schemeClr val="tx1"/>
                </a:solidFill>
                <a:latin typeface="Calibri" pitchFamily="0" charset="0"/>
                <a:ea typeface="宋体" pitchFamily="0" charset="0"/>
                <a:cs typeface="Calibri" pitchFamily="0" charset="0"/>
              </a:rPr>
              <a:t>, and rhythmic </a:t>
            </a:r>
            <a:r>
              <a:rPr lang="en-US" altLang="zh-CN" sz="2000" b="0" i="0" u="none" strike="noStrike" kern="1200" cap="none" spc="0" baseline="0">
                <a:solidFill>
                  <a:schemeClr val="tx1"/>
                </a:solidFill>
                <a:latin typeface="Calibri" pitchFamily="0" charset="0"/>
                <a:ea typeface="宋体" pitchFamily="0" charset="0"/>
                <a:cs typeface="Calibri" pitchFamily="0" charset="0"/>
              </a:rPr>
              <a:t>features.Consider</a:t>
            </a:r>
            <a:r>
              <a:rPr lang="en-US" altLang="zh-CN" sz="2000" b="0" i="0" u="none" strike="noStrike" kern="1200" cap="none" spc="0" baseline="0">
                <a:solidFill>
                  <a:schemeClr val="tx1"/>
                </a:solidFill>
                <a:latin typeface="Calibri" pitchFamily="0" charset="0"/>
                <a:ea typeface="宋体" pitchFamily="0" charset="0"/>
                <a:cs typeface="Calibri" pitchFamily="0" charset="0"/>
              </a:rPr>
              <a:t> using libraries like </a:t>
            </a:r>
            <a:r>
              <a:rPr lang="en-US" altLang="zh-CN" sz="2000" b="0" i="0" u="none" strike="noStrike" kern="1200" cap="none" spc="0" baseline="0">
                <a:solidFill>
                  <a:schemeClr val="tx1"/>
                </a:solidFill>
                <a:latin typeface="Calibri" pitchFamily="0" charset="0"/>
                <a:ea typeface="宋体" pitchFamily="0" charset="0"/>
                <a:cs typeface="Calibri" pitchFamily="0" charset="0"/>
              </a:rPr>
              <a:t>librosa</a:t>
            </a:r>
            <a:r>
              <a:rPr lang="en-US" altLang="zh-CN" sz="2000" b="0" i="0" u="none" strike="noStrike" kern="1200" cap="none" spc="0" baseline="0">
                <a:solidFill>
                  <a:schemeClr val="tx1"/>
                </a:solidFill>
                <a:latin typeface="Calibri" pitchFamily="0" charset="0"/>
                <a:ea typeface="宋体" pitchFamily="0" charset="0"/>
                <a:cs typeface="Calibri" pitchFamily="0" charset="0"/>
              </a:rPr>
              <a:t> or </a:t>
            </a:r>
            <a:r>
              <a:rPr lang="en-US" altLang="zh-CN" sz="2000" b="0" i="0" u="none" strike="noStrike" kern="1200" cap="none" spc="0" baseline="0">
                <a:solidFill>
                  <a:schemeClr val="tx1"/>
                </a:solidFill>
                <a:latin typeface="Calibri" pitchFamily="0" charset="0"/>
                <a:ea typeface="宋体" pitchFamily="0" charset="0"/>
                <a:cs typeface="Calibri" pitchFamily="0" charset="0"/>
              </a:rPr>
              <a:t>essentia</a:t>
            </a:r>
            <a:r>
              <a:rPr lang="en-US" altLang="zh-CN" sz="2000" b="0" i="0" u="none" strike="noStrike" kern="1200" cap="none" spc="0" baseline="0">
                <a:solidFill>
                  <a:schemeClr val="tx1"/>
                </a:solidFill>
                <a:latin typeface="Calibri" pitchFamily="0" charset="0"/>
                <a:ea typeface="宋体" pitchFamily="0" charset="0"/>
                <a:cs typeface="Calibri" pitchFamily="0" charset="0"/>
              </a:rPr>
              <a:t> for feature extraction.</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3.</a:t>
            </a:r>
            <a:r>
              <a:rPr lang="en-US" altLang="zh-CN" sz="2000" b="1" i="0" u="none" strike="noStrike" kern="1200" cap="none" spc="0" baseline="0">
                <a:solidFill>
                  <a:schemeClr val="tx1"/>
                </a:solidFill>
                <a:latin typeface="Calibri" pitchFamily="0" charset="0"/>
                <a:ea typeface="宋体" pitchFamily="0" charset="0"/>
                <a:cs typeface="Calibri" pitchFamily="0" charset="0"/>
              </a:rPr>
              <a:t>Music Architect Design:</a:t>
            </a:r>
            <a:r>
              <a:rPr lang="en-US" altLang="zh-CN" sz="2000" b="0" i="0" u="none" strike="noStrike" kern="1200" cap="none" spc="0" baseline="0">
                <a:solidFill>
                  <a:schemeClr val="tx1"/>
                </a:solidFill>
                <a:latin typeface="Calibri" pitchFamily="0" charset="0"/>
                <a:ea typeface="宋体" pitchFamily="0" charset="0"/>
                <a:cs typeface="Calibri" pitchFamily="0" charset="0"/>
              </a:rPr>
              <a:t>Common</a:t>
            </a:r>
            <a:r>
              <a:rPr lang="en-US" altLang="zh-CN" sz="2000" b="0" i="0" u="none" strike="noStrike" kern="1200" cap="none" spc="0" baseline="0">
                <a:solidFill>
                  <a:schemeClr val="tx1"/>
                </a:solidFill>
                <a:latin typeface="Calibri" pitchFamily="0" charset="0"/>
                <a:ea typeface="宋体" pitchFamily="0" charset="0"/>
                <a:cs typeface="Calibri" pitchFamily="0" charset="0"/>
              </a:rPr>
              <a:t> architectures include Convolutional Neural Networks (CNNs), Recurrent Neural Networks (RNNs), or a combination of </a:t>
            </a:r>
            <a:r>
              <a:rPr lang="en-US" altLang="zh-CN" sz="2000" b="0" i="0" u="none" strike="noStrike" kern="1200" cap="none" spc="0" baseline="0">
                <a:solidFill>
                  <a:schemeClr val="tx1"/>
                </a:solidFill>
                <a:latin typeface="Calibri" pitchFamily="0" charset="0"/>
                <a:ea typeface="宋体" pitchFamily="0" charset="0"/>
                <a:cs typeface="Calibri" pitchFamily="0" charset="0"/>
              </a:rPr>
              <a:t>both.Experiment</a:t>
            </a:r>
            <a:r>
              <a:rPr lang="en-US" altLang="zh-CN" sz="2000" b="0" i="0" u="none" strike="noStrike" kern="1200" cap="none" spc="0" baseline="0">
                <a:solidFill>
                  <a:schemeClr val="tx1"/>
                </a:solidFill>
                <a:latin typeface="Calibri" pitchFamily="0" charset="0"/>
                <a:ea typeface="宋体" pitchFamily="0" charset="0"/>
                <a:cs typeface="Calibri" pitchFamily="0" charset="0"/>
              </a:rPr>
              <a:t> with different architectures and hyperparameters to find the best-performing model.</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4.Model Training:</a:t>
            </a:r>
            <a:r>
              <a:rPr lang="en-US" altLang="zh-CN" sz="2000" b="0" i="0" u="none" strike="noStrike" kern="1200" cap="none" spc="0" baseline="0">
                <a:solidFill>
                  <a:schemeClr val="tx1"/>
                </a:solidFill>
                <a:latin typeface="Calibri" pitchFamily="0" charset="0"/>
                <a:ea typeface="宋体" pitchFamily="0" charset="0"/>
                <a:cs typeface="Calibri" pitchFamily="0" charset="0"/>
              </a:rPr>
              <a:t>S</a:t>
            </a:r>
            <a:r>
              <a:rPr lang="en-US" altLang="zh-CN" sz="2000" b="0" i="0" u="none" strike="noStrike" kern="1200" cap="none" spc="0" baseline="0">
                <a:solidFill>
                  <a:schemeClr val="tx1"/>
                </a:solidFill>
                <a:latin typeface="Calibri" pitchFamily="0" charset="0"/>
                <a:ea typeface="宋体" pitchFamily="0" charset="0"/>
                <a:cs typeface="Calibri" pitchFamily="0" charset="0"/>
              </a:rPr>
              <a:t>plit the dataset into training, validation, and test </a:t>
            </a:r>
            <a:r>
              <a:rPr lang="en-US" altLang="zh-CN" sz="2000" b="0" i="0" u="none" strike="noStrike" kern="1200" cap="none" spc="0" baseline="0">
                <a:solidFill>
                  <a:schemeClr val="tx1"/>
                </a:solidFill>
                <a:latin typeface="Calibri" pitchFamily="0" charset="0"/>
                <a:ea typeface="宋体" pitchFamily="0" charset="0"/>
                <a:cs typeface="Calibri" pitchFamily="0" charset="0"/>
              </a:rPr>
              <a:t>sets.Train</a:t>
            </a:r>
            <a:r>
              <a:rPr lang="en-US" altLang="zh-CN" sz="2000" b="0" i="0" u="none" strike="noStrike" kern="1200" cap="none" spc="0" baseline="0">
                <a:solidFill>
                  <a:schemeClr val="tx1"/>
                </a:solidFill>
                <a:latin typeface="Calibri" pitchFamily="0" charset="0"/>
                <a:ea typeface="宋体" pitchFamily="0" charset="0"/>
                <a:cs typeface="Calibri" pitchFamily="0" charset="0"/>
              </a:rPr>
              <a:t> the deep learning model using the training </a:t>
            </a:r>
            <a:r>
              <a:rPr lang="en-US" altLang="zh-CN" sz="2000" b="0" i="0" u="none" strike="noStrike" kern="1200" cap="none" spc="0" baseline="0">
                <a:solidFill>
                  <a:schemeClr val="tx1"/>
                </a:solidFill>
                <a:latin typeface="Calibri" pitchFamily="0" charset="0"/>
                <a:ea typeface="宋体" pitchFamily="0" charset="0"/>
                <a:cs typeface="Calibri" pitchFamily="0" charset="0"/>
              </a:rPr>
              <a:t>data.Use</a:t>
            </a:r>
            <a:r>
              <a:rPr lang="en-US" altLang="zh-CN" sz="2000" b="0" i="0" u="none" strike="noStrike" kern="1200" cap="none" spc="0" baseline="0">
                <a:solidFill>
                  <a:schemeClr val="tx1"/>
                </a:solidFill>
                <a:latin typeface="Calibri" pitchFamily="0" charset="0"/>
                <a:ea typeface="宋体" pitchFamily="0" charset="0"/>
                <a:cs typeface="Calibri" pitchFamily="0" charset="0"/>
              </a:rPr>
              <a:t> techniques like data augmentation to increase the robustness of the </a:t>
            </a:r>
            <a:r>
              <a:rPr lang="en-US" altLang="zh-CN" sz="2000" b="0" i="0" u="none" strike="noStrike" kern="1200" cap="none" spc="0" baseline="0">
                <a:solidFill>
                  <a:schemeClr val="tx1"/>
                </a:solidFill>
                <a:latin typeface="Calibri" pitchFamily="0" charset="0"/>
                <a:ea typeface="宋体" pitchFamily="0" charset="0"/>
                <a:cs typeface="Calibri" pitchFamily="0" charset="0"/>
              </a:rPr>
              <a:t>model.Monitor</a:t>
            </a:r>
            <a:r>
              <a:rPr lang="en-US" altLang="zh-CN" sz="2000" b="0" i="0" u="none" strike="noStrike" kern="1200" cap="none" spc="0" baseline="0">
                <a:solidFill>
                  <a:schemeClr val="tx1"/>
                </a:solidFill>
                <a:latin typeface="Calibri" pitchFamily="0" charset="0"/>
                <a:ea typeface="宋体" pitchFamily="0" charset="0"/>
                <a:cs typeface="Calibri" pitchFamily="0" charset="0"/>
              </a:rPr>
              <a:t> training progress using metrics like loss and accurac</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5.Model Deployment:</a:t>
            </a:r>
            <a:r>
              <a:rPr lang="en-US" altLang="zh-CN" sz="2000" b="0" i="0" u="none" strike="noStrike" kern="1200" cap="none" spc="0" baseline="0">
                <a:solidFill>
                  <a:schemeClr val="tx1"/>
                </a:solidFill>
                <a:latin typeface="Calibri" pitchFamily="0" charset="0"/>
                <a:ea typeface="宋体" pitchFamily="0" charset="0"/>
                <a:cs typeface="Calibri" pitchFamily="0" charset="0"/>
              </a:rPr>
              <a:t>D</a:t>
            </a:r>
            <a:r>
              <a:rPr lang="en-US" altLang="zh-CN" sz="2000" b="0" i="0" u="none" strike="noStrike" kern="1200" cap="none" spc="0" baseline="0">
                <a:solidFill>
                  <a:schemeClr val="tx1"/>
                </a:solidFill>
                <a:latin typeface="Calibri" pitchFamily="0" charset="0"/>
                <a:ea typeface="宋体" pitchFamily="0" charset="0"/>
                <a:cs typeface="Calibri" pitchFamily="0" charset="0"/>
              </a:rPr>
              <a:t>eploy</a:t>
            </a:r>
            <a:r>
              <a:rPr lang="en-US" altLang="zh-CN" sz="2000" b="0" i="0" u="none" strike="noStrike" kern="1200" cap="none" spc="0" baseline="0">
                <a:solidFill>
                  <a:schemeClr val="tx1"/>
                </a:solidFill>
                <a:latin typeface="Calibri" pitchFamily="0" charset="0"/>
                <a:ea typeface="宋体" pitchFamily="0" charset="0"/>
                <a:cs typeface="Calibri" pitchFamily="0" charset="0"/>
              </a:rPr>
              <a:t> the trained model for inference on new </a:t>
            </a:r>
            <a:r>
              <a:rPr lang="en-US" altLang="zh-CN" sz="2000" b="0" i="0" u="none" strike="noStrike" kern="1200" cap="none" spc="0" baseline="0">
                <a:solidFill>
                  <a:schemeClr val="tx1"/>
                </a:solidFill>
                <a:latin typeface="Calibri" pitchFamily="0" charset="0"/>
                <a:ea typeface="宋体" pitchFamily="0" charset="0"/>
                <a:cs typeface="Calibri" pitchFamily="0" charset="0"/>
              </a:rPr>
              <a:t>data.Integrate</a:t>
            </a:r>
            <a:r>
              <a:rPr lang="en-US" altLang="zh-CN" sz="2000" b="0" i="0" u="none" strike="noStrike" kern="1200" cap="none" spc="0" baseline="0">
                <a:solidFill>
                  <a:schemeClr val="tx1"/>
                </a:solidFill>
                <a:latin typeface="Calibri" pitchFamily="0" charset="0"/>
                <a:ea typeface="宋体" pitchFamily="0" charset="0"/>
                <a:cs typeface="Calibri" pitchFamily="0" charset="0"/>
              </a:rPr>
              <a:t> the model into your application or system for music genre classification </a:t>
            </a:r>
            <a:r>
              <a:rPr lang="en-US" altLang="zh-CN" sz="2000" b="0" i="0" u="none" strike="noStrike" kern="1200" cap="none" spc="0" baseline="0">
                <a:solidFill>
                  <a:schemeClr val="tx1"/>
                </a:solidFill>
                <a:latin typeface="Calibri" pitchFamily="0" charset="0"/>
                <a:ea typeface="宋体" pitchFamily="0" charset="0"/>
                <a:cs typeface="Calibri" pitchFamily="0" charset="0"/>
              </a:rPr>
              <a:t>tasks.Monitor</a:t>
            </a:r>
            <a:r>
              <a:rPr lang="en-US" altLang="zh-CN" sz="2000" b="0" i="0" u="none" strike="noStrike" kern="1200" cap="none" spc="0" baseline="0">
                <a:solidFill>
                  <a:schemeClr val="tx1"/>
                </a:solidFill>
                <a:latin typeface="Calibri" pitchFamily="0" charset="0"/>
                <a:ea typeface="宋体" pitchFamily="0" charset="0"/>
                <a:cs typeface="Calibri" pitchFamily="0" charset="0"/>
              </a:rPr>
              <a:t> the model's performance in production and update it as needed</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15762201"/>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97</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NAME:S TEJASHREE ROLL NO:412721205053 COLLEGE:TAGORE ENGINEERING COLLEGE</dc:title>
  <dc:creator>Swathi Govindaraj</dc:creator>
  <cp:lastModifiedBy>root</cp:lastModifiedBy>
  <cp:revision>3</cp:revision>
  <dcterms:created xsi:type="dcterms:W3CDTF">2024-04-01T07:45:31Z</dcterms:created>
  <dcterms:modified xsi:type="dcterms:W3CDTF">2024-04-04T12:23:40Z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2024-03-31T16:00:00Z</vt:filetime>
  </property>
</Properties>
</file>