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76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harih\Desktop\CHARU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harih\Desktop\CHARU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[CHARU.xlsx]Sheet3!PivotTable3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[CHARU.xlsx]Sheet3!$B$4:$B$6</c:f>
              <c:strCache>
                <c:ptCount val="1"/>
                <c:pt idx="0">
                  <c:v>high - Count of FirstName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90000">
                  <a:schemeClr val="accent1"/>
                </a:gs>
              </a:gsLst>
              <a:lin ang="54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1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[CHARU.xlsx]Sheet3!$A$7:$A$17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[CHARU.xlsx]Sheet3!$B$7:$B$17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[CHARU.xlsx]Sheet3!$C$4:$C$6</c:f>
              <c:strCache>
                <c:ptCount val="1"/>
                <c:pt idx="0">
                  <c:v>high - Count of EmployeeType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90000">
                  <a:schemeClr val="accent2"/>
                </a:gs>
              </a:gsLst>
              <a:lin ang="5400000" scaled="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2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[CHARU.xlsx]Sheet3!$A$7:$A$17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[CHARU.xlsx]Sheet3!$C$7:$C$17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2"/>
          <c:order val="2"/>
          <c:tx>
            <c:strRef>
              <c:f>[CHARU.xlsx]Sheet3!$D$4:$D$6</c:f>
              <c:strCache>
                <c:ptCount val="1"/>
                <c:pt idx="0">
                  <c:v>low - Count of FirstName</c:v>
                </c:pt>
              </c:strCache>
            </c:strRef>
          </c:tx>
          <c:spPr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90000">
                  <a:schemeClr val="accent3"/>
                </a:gs>
              </a:gsLst>
              <a:lin ang="5400000" scaled="0"/>
            </a:gradFill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3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[CHARU.xlsx]Sheet3!$A$7:$A$17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[CHARU.xlsx]Sheet3!$D$7:$D$17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3"/>
          <c:order val="3"/>
          <c:tx>
            <c:strRef>
              <c:f>[CHARU.xlsx]Sheet3!$E$4:$E$6</c:f>
              <c:strCache>
                <c:ptCount val="1"/>
                <c:pt idx="0">
                  <c:v>low - Count of EmployeeType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90000">
                  <a:schemeClr val="accent4"/>
                </a:gs>
              </a:gsLst>
              <a:lin ang="5400000" scaled="0"/>
            </a:gradFill>
            <a:ln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4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[CHARU.xlsx]Sheet3!$A$7:$A$17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[CHARU.xlsx]Sheet3!$E$7:$E$17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4"/>
          <c:order val="4"/>
          <c:tx>
            <c:strRef>
              <c:f>[CHARU.xlsx]Sheet3!$F$4:$F$6</c:f>
              <c:strCache>
                <c:ptCount val="1"/>
                <c:pt idx="0">
                  <c:v>medium - Count of FirstName</c:v>
                </c:pt>
              </c:strCache>
            </c:strRef>
          </c:tx>
          <c:spPr>
            <a:gradFill>
              <a:gsLst>
                <a:gs pos="0">
                  <a:schemeClr val="accent5">
                    <a:lumMod val="40000"/>
                    <a:lumOff val="60000"/>
                  </a:schemeClr>
                </a:gs>
                <a:gs pos="90000">
                  <a:schemeClr val="accent5"/>
                </a:gs>
              </a:gsLst>
              <a:lin ang="5400000" scaled="0"/>
            </a:gradFill>
            <a:ln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5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[CHARU.xlsx]Sheet3!$A$7:$A$17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[CHARU.xlsx]Sheet3!$F$7:$F$17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5"/>
          <c:order val="5"/>
          <c:tx>
            <c:strRef>
              <c:f>[CHARU.xlsx]Sheet3!$G$4:$G$6</c:f>
              <c:strCache>
                <c:ptCount val="1"/>
                <c:pt idx="0">
                  <c:v>medium - Count of EmployeeType</c:v>
                </c:pt>
              </c:strCache>
            </c:strRef>
          </c:tx>
          <c:spPr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90000">
                  <a:schemeClr val="accent6"/>
                </a:gs>
              </a:gsLst>
              <a:lin ang="5400000" scaled="0"/>
            </a:gradFill>
            <a:ln>
              <a:gradFill>
                <a:gsLst>
                  <a:gs pos="0">
                    <a:schemeClr val="accent6"/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6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[CHARU.xlsx]Sheet3!$A$7:$A$17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[CHARU.xlsx]Sheet3!$G$7:$G$17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6"/>
          <c:order val="6"/>
          <c:tx>
            <c:strRef>
              <c:f>[CHARU.xlsx]Sheet3!$H$4:$H$6</c:f>
              <c:strCache>
                <c:ptCount val="1"/>
                <c:pt idx="0">
                  <c:v>very high - Count of FirstName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60000"/>
                    <a:lumMod val="40000"/>
                    <a:lumOff val="60000"/>
                  </a:schemeClr>
                </a:gs>
                <a:gs pos="90000">
                  <a:schemeClr val="accent1">
                    <a:lumMod val="60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60000"/>
                    </a:schemeClr>
                  </a:gs>
                  <a:gs pos="100000">
                    <a:schemeClr val="accent1">
                      <a:lumMod val="60000"/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1">
                  <a:lumMod val="60000"/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[CHARU.xlsx]Sheet3!$A$7:$A$17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[CHARU.xlsx]Sheet3!$H$7:$H$17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ser>
          <c:idx val="7"/>
          <c:order val="7"/>
          <c:tx>
            <c:strRef>
              <c:f>[CHARU.xlsx]Sheet3!$I$4:$I$6</c:f>
              <c:strCache>
                <c:ptCount val="1"/>
                <c:pt idx="0">
                  <c:v>very high - Count of EmployeeType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60000"/>
                    <a:lumMod val="40000"/>
                    <a:lumOff val="60000"/>
                  </a:schemeClr>
                </a:gs>
                <a:gs pos="90000">
                  <a:schemeClr val="accent2">
                    <a:lumMod val="60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2">
                      <a:lumMod val="60000"/>
                    </a:schemeClr>
                  </a:gs>
                  <a:gs pos="100000">
                    <a:schemeClr val="accent2">
                      <a:lumMod val="60000"/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2">
                  <a:lumMod val="60000"/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[CHARU.xlsx]Sheet3!$A$7:$A$17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[CHARU.xlsx]Sheet3!$I$7:$I$17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120034026"/>
        <c:axId val="277914881"/>
      </c:barChart>
      <c:catAx>
        <c:axId val="12003402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77914881"/>
        <c:crosses val="autoZero"/>
        <c:auto val="1"/>
        <c:lblAlgn val="ctr"/>
        <c:lblOffset val="100"/>
        <c:noMultiLvlLbl val="0"/>
      </c:catAx>
      <c:valAx>
        <c:axId val="27791488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003402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[CHARU.xlsx]Sheet3!PivotTable3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172549019607843"/>
          <c:y val="0.108927808628791"/>
          <c:w val="0.772078431372549"/>
          <c:h val="0.859746547059661"/>
        </c:manualLayout>
      </c:layout>
      <c:pie3DChart>
        <c:varyColors val="1"/>
        <c:ser>
          <c:idx val="0"/>
          <c:order val="0"/>
          <c:tx>
            <c:strRef>
              <c:f>[CHARU.xlsx]Sheet3!$B$4:$B$6</c:f>
              <c:strCache>
                <c:ptCount val="1"/>
                <c:pt idx="0">
                  <c:v>high - Count of FirstName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[CHARU.xlsx]Sheet3!$A$7:$A$17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[CHARU.xlsx]Sheet3!$B$7:$B$17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[CHARU.xlsx]Sheet3!$C$4:$C$6</c:f>
              <c:strCache>
                <c:ptCount val="1"/>
                <c:pt idx="0">
                  <c:v>high - Count of EmployeeType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[CHARU.xlsx]Sheet3!$A$7:$A$17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[CHARU.xlsx]Sheet3!$C$7:$C$17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2"/>
          <c:order val="2"/>
          <c:tx>
            <c:strRef>
              <c:f>[CHARU.xlsx]Sheet3!$D$4:$D$6</c:f>
              <c:strCache>
                <c:ptCount val="1"/>
                <c:pt idx="0">
                  <c:v>low - Count of FirstName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[CHARU.xlsx]Sheet3!$A$7:$A$17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[CHARU.xlsx]Sheet3!$D$7:$D$17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3"/>
          <c:order val="3"/>
          <c:tx>
            <c:strRef>
              <c:f>[CHARU.xlsx]Sheet3!$E$4:$E$6</c:f>
              <c:strCache>
                <c:ptCount val="1"/>
                <c:pt idx="0">
                  <c:v>low - Count of EmployeeType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[CHARU.xlsx]Sheet3!$A$7:$A$17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[CHARU.xlsx]Sheet3!$E$7:$E$17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4"/>
          <c:order val="4"/>
          <c:tx>
            <c:strRef>
              <c:f>[CHARU.xlsx]Sheet3!$F$4:$F$6</c:f>
              <c:strCache>
                <c:ptCount val="1"/>
                <c:pt idx="0">
                  <c:v>medium - Count of FirstName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[CHARU.xlsx]Sheet3!$A$7:$A$17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[CHARU.xlsx]Sheet3!$F$7:$F$17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5"/>
          <c:order val="5"/>
          <c:tx>
            <c:strRef>
              <c:f>[CHARU.xlsx]Sheet3!$G$4:$G$6</c:f>
              <c:strCache>
                <c:ptCount val="1"/>
                <c:pt idx="0">
                  <c:v>medium - Count of EmployeeType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[CHARU.xlsx]Sheet3!$A$7:$A$17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[CHARU.xlsx]Sheet3!$G$7:$G$17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6"/>
          <c:order val="6"/>
          <c:tx>
            <c:strRef>
              <c:f>[CHARU.xlsx]Sheet3!$H$4:$H$6</c:f>
              <c:strCache>
                <c:ptCount val="1"/>
                <c:pt idx="0">
                  <c:v>very high - Count of FirstName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[CHARU.xlsx]Sheet3!$A$7:$A$17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[CHARU.xlsx]Sheet3!$H$7:$H$17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ser>
          <c:idx val="7"/>
          <c:order val="7"/>
          <c:tx>
            <c:strRef>
              <c:f>[CHARU.xlsx]Sheet3!$I$4:$I$6</c:f>
              <c:strCache>
                <c:ptCount val="1"/>
                <c:pt idx="0">
                  <c:v>very high - Count of EmployeeType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[CHARU.xlsx]Sheet3!$A$7:$A$17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[CHARU.xlsx]Sheet3!$I$7:$I$17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7137254901961"/>
          <c:y val="0.302577246191086"/>
          <c:w val="0.0938823529411765"/>
          <c:h val="0.40267691869571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>
        <a:outerShdw blurRad="76200" dist="25400" dir="2700000" algn="tl" rotWithShape="0">
          <a:schemeClr val="phClr">
            <a:lumMod val="50000"/>
            <a:alpha val="30000"/>
          </a:schemeClr>
        </a:outerShdw>
      </a:effectLst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hueOff val="-1670000"/>
            </a:schemeClr>
          </a:gs>
          <a:gs pos="100000">
            <a:schemeClr val="phClr"/>
          </a:gs>
        </a:gsLst>
        <a:lin ang="5400000" scaled="0"/>
      </a:gradFill>
      <a:ln>
        <a:gradFill>
          <a:gsLst>
            <a:gs pos="0">
              <a:schemeClr val="phClr">
                <a:lumMod val="75000"/>
                <a:hueOff val="-1670000"/>
              </a:schemeClr>
            </a:gs>
            <a:gs pos="100000">
              <a:schemeClr val="phClr">
                <a:lumMod val="75000"/>
              </a:schemeClr>
            </a:gs>
          </a:gsLst>
          <a:lin ang="516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281430" y="3314065"/>
            <a:ext cx="99599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K.CHARUMATHI</a:t>
            </a:r>
            <a:endParaRPr lang="en-US" sz="2400" dirty="0"/>
          </a:p>
          <a:p>
            <a:r>
              <a:rPr lang="en-US" sz="2400" dirty="0"/>
              <a:t>REGISTER NO: 122203070 [unm14512022h08]</a:t>
            </a:r>
            <a:endParaRPr lang="en-US" sz="2400" dirty="0"/>
          </a:p>
          <a:p>
            <a:r>
              <a:rPr lang="en-US" sz="2400" dirty="0"/>
              <a:t>DEPARTMENT: B.COM (CORPORATE SECRETARYSHIP)</a:t>
            </a:r>
            <a:endParaRPr lang="en-US" sz="2400" dirty="0"/>
          </a:p>
          <a:p>
            <a:r>
              <a:rPr lang="en-US" sz="2400" dirty="0"/>
              <a:t>COLLEGE : MAHALASHMI WOMENS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920750" y="1090295"/>
            <a:ext cx="8924290" cy="49860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Font typeface="Wingdings" panose="05000000000000000000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 labels - It is considered as business unit.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Column labels - 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 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both male and female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 - To make a count of first name and count of employee type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bar graph chart to analyze the employees in various business unit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pie chart to analyze the employees overall percentage in various business unit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883285" y="1370965"/>
          <a:ext cx="9063355" cy="4645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3" name="Chart 2"/>
          <p:cNvGraphicFramePr/>
          <p:nvPr/>
        </p:nvGraphicFramePr>
        <p:xfrm>
          <a:off x="990600" y="1447800"/>
          <a:ext cx="8096250" cy="4459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36600" y="1297305"/>
            <a:ext cx="8407400" cy="47453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 the SVG business unit employees performs higher comparing to other units and whereas PL business unit performs lower comparing to other units.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Hence the SVG business unit employees works more efficiently and effectively comparing to other units according to the employee data given.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762000" y="1436370"/>
            <a:ext cx="7706995" cy="45624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involves evaluating an individual's work output and behavior to assess their effectiveness in achieving job goals. 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uses metrics such as productivity, quality of work, and teamwork to identify strengths, weaknesses, and areas for improvement, often leading to development plans and performance reviews.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676275" y="1774190"/>
            <a:ext cx="8467725" cy="38620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involves using Excel to analyze employee performance data. 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Key tasks include creating performance metrics, generating charts for visual representation, and applying formulas for in-depth analysis.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The goal is to identify trends, strengths, and areas for improvement, ultimately aiding in data-driven decision-making for HR and management.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547620" y="2150110"/>
            <a:ext cx="3276600" cy="2748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438400" y="2459990"/>
            <a:ext cx="6096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company.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Industries.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Banks.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Marketing field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048000" y="1752600"/>
            <a:ext cx="6096000" cy="30397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Conditional formatting</a:t>
            </a:r>
            <a:endParaRPr lang="en-US" altLang="en-IN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</a:t>
            </a: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</a:t>
            </a: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level.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Bar 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</a:t>
            </a: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IN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843280" y="1268730"/>
            <a:ext cx="8300720" cy="4514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data downloaded from edunet dashboard.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Features: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charset="0"/>
              <a:buChar char="v"/>
            </a:pP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Totally 2</a:t>
            </a: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features were available. In that </a:t>
            </a: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11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features were considered.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v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Current performance rating.</a:t>
            </a:r>
            <a:endParaRPr lang="en-US" altLang="en-IN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v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Performance score</a:t>
            </a:r>
            <a:endParaRPr lang="en-US" altLang="en-IN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v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Gender - male, female</a:t>
            </a:r>
            <a:endParaRPr lang="en-US" altLang="en-IN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v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Performance level</a:t>
            </a:r>
            <a:endParaRPr lang="en-US" altLang="en-IN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v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Business unit</a:t>
            </a:r>
            <a:endParaRPr lang="en-US" altLang="en-IN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v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First name </a:t>
            </a:r>
            <a:endParaRPr lang="en-US" altLang="en-IN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324735" y="2065020"/>
            <a:ext cx="6904355" cy="24015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=IFS(J8&gt;=5,”veryhigh”,J8&gt;=4,”high”,J8&gt;=3,”medium”,TRUE,”low”)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2733</Words>
  <Application>WPS Presentation</Application>
  <PresentationFormat>Widescreen</PresentationFormat>
  <Paragraphs>117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harih</cp:lastModifiedBy>
  <cp:revision>20</cp:revision>
  <dcterms:created xsi:type="dcterms:W3CDTF">2024-03-29T15:07:00Z</dcterms:created>
  <dcterms:modified xsi:type="dcterms:W3CDTF">2024-08-30T05:00:55Z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65D34781CD6E4F71AE40C9F4F6B8F583_12</vt:lpwstr>
  </property>
  <property fmtid="{D5CDD505-2E9C-101B-9397-08002B2CF9AE}" pid="5" name="KSOProductBuildVer">
    <vt:lpwstr>1033-12.2.0.17562</vt:lpwstr>
  </property>
</Properties>
</file>