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5C69315-5946-4A96-A8F7-88F1A41F88AC}">
  <a:tblStyle styleId="{05C69315-5946-4A96-A8F7-88F1A41F88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1db556997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1db55699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1db556997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1db55699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d007d2662_0_4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d007d2662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007d2662_0_4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007d2662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1db556997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1db55699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d007d2662_0_4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d007d2662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db556997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db55699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1db556997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1db55699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d007d2662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d007d2662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d007d2662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d007d2662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1db556997_0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1db55699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1db55699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1db55699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1db55699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1db55699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1db55699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1db55699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1db55699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1db55699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1db55699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1db55699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1db556997_0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1db55699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1db55699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1db55699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1db55699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1db55699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1db55699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1db55699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1db55699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1db55699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1db55699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1db55699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1db556997_0_1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1db55699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1db55699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1db55699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1db55699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1db55699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1db556997_0_1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1db55699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d007d2662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d007d2662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d007d2662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d007d2662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1db556997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1db556997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d007d2662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d007d2662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db5569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db5569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d007d2662_0_4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d007d2662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d007d2662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d007d2662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d007d2662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d007d2662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d007d2662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d007d2662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db5569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db5569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d007d2662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d007d266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1db556997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1db55699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d007d2662_0_4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d007d2662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1db556997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1db55699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s.google.com/machine-learning/glossary/#labe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s.google.com/machine-learning/crash-course/ml-intro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175" y="543463"/>
            <a:ext cx="8359776" cy="405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/>
        </p:nvSpPr>
        <p:spPr>
          <a:xfrm>
            <a:off x="780000" y="3612650"/>
            <a:ext cx="32217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 : Answers are given to the algorithm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780000" y="3612650"/>
            <a:ext cx="32217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/ </a:t>
            </a:r>
            <a:r>
              <a:rPr lang="en"/>
              <a:t>Negative</a:t>
            </a:r>
            <a:r>
              <a:rPr lang="en"/>
              <a:t> Tweets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075" y="367200"/>
            <a:ext cx="4837500" cy="3500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Supervised Learning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1" name="Google Shape;121;p24"/>
          <p:cNvGraphicFramePr/>
          <p:nvPr/>
        </p:nvGraphicFramePr>
        <p:xfrm>
          <a:off x="2076975" y="22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{05C69315-5946-4A96-A8F7-88F1A41F88AC}</a:tableStyleId>
              </a:tblPr>
              <a:tblGrid>
                <a:gridCol w="1473025"/>
                <a:gridCol w="1473025"/>
                <a:gridCol w="1473025"/>
                <a:gridCol w="1473025"/>
              </a:tblGrid>
              <a:tr h="36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DFFF1"/>
                          </a:solidFill>
                        </a:rPr>
                        <a:t>Color</a:t>
                      </a:r>
                      <a:endParaRPr>
                        <a:solidFill>
                          <a:srgbClr val="FDFFF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41B4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DFFF1"/>
                          </a:solidFill>
                        </a:rPr>
                        <a:t>Space</a:t>
                      </a:r>
                      <a:endParaRPr>
                        <a:solidFill>
                          <a:srgbClr val="FDFFF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41B4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DFFF1"/>
                          </a:solidFill>
                        </a:rPr>
                        <a:t>Model</a:t>
                      </a:r>
                      <a:endParaRPr>
                        <a:solidFill>
                          <a:srgbClr val="FDFFF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41B4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DFFF1"/>
                          </a:solidFill>
                        </a:rPr>
                        <a:t>Price</a:t>
                      </a:r>
                      <a:endParaRPr>
                        <a:solidFill>
                          <a:srgbClr val="FDFFF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36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32GB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IPhone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160,000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6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IPhone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140,000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IPhone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170,000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Android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80,000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Yellow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Android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75,000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Android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100,000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2" name="Google Shape;122;p24"/>
          <p:cNvSpPr txBox="1"/>
          <p:nvPr/>
        </p:nvSpPr>
        <p:spPr>
          <a:xfrm>
            <a:off x="753750" y="1255175"/>
            <a:ext cx="73275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learning is a type of ML where the model is provided with </a:t>
            </a:r>
            <a:r>
              <a:rPr b="1" lang="en" sz="2400" u="sng">
                <a:solidFill>
                  <a:srgbClr val="039BE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labeled</a:t>
            </a:r>
            <a:r>
              <a:rPr lang="en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training data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Some Terminologies ( </a:t>
            </a:r>
            <a:r>
              <a:rPr lang="en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8" name="Google Shape;128;p25"/>
          <p:cNvGraphicFramePr/>
          <p:nvPr/>
        </p:nvGraphicFramePr>
        <p:xfrm>
          <a:off x="730075" y="157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{05C69315-5946-4A96-A8F7-88F1A41F88AC}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DFFF1"/>
                          </a:solidFill>
                        </a:rPr>
                        <a:t>Color</a:t>
                      </a:r>
                      <a:endParaRPr>
                        <a:solidFill>
                          <a:srgbClr val="FDFFF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41B4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DFFF1"/>
                          </a:solidFill>
                        </a:rPr>
                        <a:t>Space</a:t>
                      </a:r>
                      <a:endParaRPr>
                        <a:solidFill>
                          <a:srgbClr val="FDFFF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41B4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DFFF1"/>
                          </a:solidFill>
                        </a:rPr>
                        <a:t>Model</a:t>
                      </a:r>
                      <a:endParaRPr>
                        <a:solidFill>
                          <a:srgbClr val="FDFFF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41B4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DFFF1"/>
                          </a:solidFill>
                        </a:rPr>
                        <a:t>Price</a:t>
                      </a:r>
                      <a:endParaRPr>
                        <a:solidFill>
                          <a:srgbClr val="FDFFF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32GB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IPhone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160,000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DFF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IPhone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140,000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IPhone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170,000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Android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80,000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Yellow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Android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75,000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Android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100,000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Unsupervised Learning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Comparison</a:t>
            </a:r>
            <a:endParaRPr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400" y="1102275"/>
            <a:ext cx="502169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59875" y="1017725"/>
            <a:ext cx="4837500" cy="3500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Examples</a:t>
            </a: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050" y="1079700"/>
            <a:ext cx="67961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Question !</a:t>
            </a: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925" y="1017725"/>
            <a:ext cx="67961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Unsupervised Learning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123" y="1966875"/>
            <a:ext cx="6908199" cy="268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/>
          <p:nvPr/>
        </p:nvSpPr>
        <p:spPr>
          <a:xfrm>
            <a:off x="741375" y="1017725"/>
            <a:ext cx="73275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at hand is not labeled. We use machine-learning to understand relationship between data.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Supervised Learning : Problem Types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6" name="Google Shape;166;p31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{05C69315-5946-4A96-A8F7-88F1A41F88AC}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DFFF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>
                        <a:solidFill>
                          <a:srgbClr val="FDFFF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DFFF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>
                        <a:solidFill>
                          <a:srgbClr val="FDFFF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DFFF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Example</a:t>
                      </a:r>
                      <a:endParaRPr>
                        <a:solidFill>
                          <a:srgbClr val="FDFFF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Classification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Pick 1 of N Labels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 it a cat or Dog ?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Regression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 Numerical Values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is the price of iPhone ?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History!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472" y="1075425"/>
            <a:ext cx="7349924" cy="3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Representing a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Model Representation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75" y="1085550"/>
            <a:ext cx="821103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Model Representation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7500"/>
            <a:ext cx="8839201" cy="233526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4"/>
          <p:cNvSpPr txBox="1"/>
          <p:nvPr/>
        </p:nvSpPr>
        <p:spPr>
          <a:xfrm>
            <a:off x="1243475" y="3798275"/>
            <a:ext cx="39339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= Training Set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Input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Output Variable/Target Variable</a:t>
            </a:r>
            <a:endParaRPr/>
          </a:p>
        </p:txBody>
      </p:sp>
      <p:sp>
        <p:nvSpPr>
          <p:cNvPr id="186" name="Google Shape;186;p34"/>
          <p:cNvSpPr txBox="1"/>
          <p:nvPr/>
        </p:nvSpPr>
        <p:spPr>
          <a:xfrm>
            <a:off x="5057700" y="3916750"/>
            <a:ext cx="3933900" cy="109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= ( X, Y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(Xi, Yi) = Single Training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(X1, Y1) =  ( 2104 , 460 )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(X1, Y2) = ( 1416, 232 )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Model Representation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375" y="1096000"/>
            <a:ext cx="334258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Model Representation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850" y="1157750"/>
            <a:ext cx="454340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do we represent this hypothesis ( Model 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37"/>
          <p:cNvSpPr txBox="1"/>
          <p:nvPr/>
        </p:nvSpPr>
        <p:spPr>
          <a:xfrm>
            <a:off x="642600" y="1570800"/>
            <a:ext cx="3929400" cy="20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Y = aX + b</a:t>
            </a:r>
            <a:endParaRPr sz="3600"/>
          </a:p>
        </p:txBody>
      </p:sp>
      <p:pic>
        <p:nvPicPr>
          <p:cNvPr id="205" name="Google Shape;2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550" y="1570800"/>
            <a:ext cx="4267200" cy="21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Cost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Cost Function!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838" y="1017725"/>
            <a:ext cx="7092324" cy="18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9"/>
          <p:cNvSpPr txBox="1"/>
          <p:nvPr/>
        </p:nvSpPr>
        <p:spPr>
          <a:xfrm>
            <a:off x="469625" y="2965625"/>
            <a:ext cx="3669900" cy="20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Our Model :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</a:rPr>
              <a:t>Y = aX + b</a:t>
            </a:r>
            <a:endParaRPr sz="3600">
              <a:solidFill>
                <a:srgbClr val="0B5394"/>
              </a:solidFill>
            </a:endParaRPr>
          </a:p>
        </p:txBody>
      </p:sp>
      <p:sp>
        <p:nvSpPr>
          <p:cNvPr id="219" name="Google Shape;219;p39"/>
          <p:cNvSpPr txBox="1"/>
          <p:nvPr/>
        </p:nvSpPr>
        <p:spPr>
          <a:xfrm>
            <a:off x="4848025" y="3043875"/>
            <a:ext cx="3669900" cy="20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do we chose (a, b )</a:t>
            </a:r>
            <a:endParaRPr sz="3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Cost Function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79025"/>
            <a:ext cx="8839201" cy="233921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0"/>
          <p:cNvSpPr txBox="1"/>
          <p:nvPr/>
        </p:nvSpPr>
        <p:spPr>
          <a:xfrm>
            <a:off x="1248025" y="4077725"/>
            <a:ext cx="15198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 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 = 1.5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0"/>
          <p:cNvSpPr txBox="1"/>
          <p:nvPr/>
        </p:nvSpPr>
        <p:spPr>
          <a:xfrm>
            <a:off x="3101600" y="568400"/>
            <a:ext cx="36699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</a:rPr>
              <a:t>Y = aX + b</a:t>
            </a:r>
            <a:endParaRPr sz="3600">
              <a:solidFill>
                <a:srgbClr val="0B5394"/>
              </a:solidFill>
            </a:endParaRPr>
          </a:p>
        </p:txBody>
      </p:sp>
      <p:sp>
        <p:nvSpPr>
          <p:cNvPr id="228" name="Google Shape;228;p40"/>
          <p:cNvSpPr txBox="1"/>
          <p:nvPr/>
        </p:nvSpPr>
        <p:spPr>
          <a:xfrm>
            <a:off x="4094200" y="4131275"/>
            <a:ext cx="15198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 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 = 0.5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0"/>
          <p:cNvSpPr txBox="1"/>
          <p:nvPr/>
        </p:nvSpPr>
        <p:spPr>
          <a:xfrm>
            <a:off x="7063975" y="4077725"/>
            <a:ext cx="15198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  = 0.5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40"/>
          <p:cNvCxnSpPr/>
          <p:nvPr/>
        </p:nvCxnSpPr>
        <p:spPr>
          <a:xfrm flipH="1" rot="10800000">
            <a:off x="939125" y="2535425"/>
            <a:ext cx="18783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40"/>
          <p:cNvCxnSpPr/>
          <p:nvPr/>
        </p:nvCxnSpPr>
        <p:spPr>
          <a:xfrm flipH="1" rot="10800000">
            <a:off x="3847100" y="2038925"/>
            <a:ext cx="1626900" cy="132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40"/>
          <p:cNvCxnSpPr/>
          <p:nvPr/>
        </p:nvCxnSpPr>
        <p:spPr>
          <a:xfrm flipH="1" rot="10800000">
            <a:off x="6884725" y="1717525"/>
            <a:ext cx="1456200" cy="11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Cost Function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41"/>
          <p:cNvSpPr txBox="1"/>
          <p:nvPr/>
        </p:nvSpPr>
        <p:spPr>
          <a:xfrm>
            <a:off x="5128050" y="1519875"/>
            <a:ext cx="40776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</a:rPr>
              <a:t>H(x) = </a:t>
            </a:r>
            <a:r>
              <a:rPr lang="en" sz="3600">
                <a:solidFill>
                  <a:srgbClr val="0B5394"/>
                </a:solidFill>
              </a:rPr>
              <a:t>Y = aX + b</a:t>
            </a:r>
            <a:endParaRPr sz="36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Idea is to </a:t>
            </a:r>
            <a:r>
              <a:rPr lang="en" sz="1800"/>
              <a:t>choose</a:t>
            </a:r>
            <a:r>
              <a:rPr lang="en" sz="1800"/>
              <a:t> values for (a, b) so that H(x) is close to the Y for our training examples </a:t>
            </a:r>
            <a:endParaRPr sz="1800"/>
          </a:p>
        </p:txBody>
      </p:sp>
      <p:pic>
        <p:nvPicPr>
          <p:cNvPr id="239" name="Google Shape;2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421000"/>
            <a:ext cx="4077600" cy="34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Phase-1</a:t>
            </a:r>
            <a:endParaRPr/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Times New Roman"/>
                <a:ea typeface="Times New Roman"/>
                <a:cs typeface="Times New Roman"/>
                <a:sym typeface="Times New Roman"/>
              </a:rPr>
              <a:t>Welcome!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4800"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Cost Function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42"/>
          <p:cNvSpPr txBox="1"/>
          <p:nvPr/>
        </p:nvSpPr>
        <p:spPr>
          <a:xfrm>
            <a:off x="5128050" y="1519875"/>
            <a:ext cx="40776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46" name="Google Shape;2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421000"/>
            <a:ext cx="4077600" cy="34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2"/>
          <p:cNvSpPr txBox="1"/>
          <p:nvPr/>
        </p:nvSpPr>
        <p:spPr>
          <a:xfrm>
            <a:off x="4572000" y="1334525"/>
            <a:ext cx="40776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</a:rPr>
              <a:t>Minimize (a, b) = </a:t>
            </a:r>
            <a:endParaRPr sz="36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</a:rPr>
              <a:t>1/2m * </a:t>
            </a:r>
            <a:r>
              <a:rPr lang="en" sz="3600">
                <a:solidFill>
                  <a:srgbClr val="0B5394"/>
                </a:solidFill>
              </a:rPr>
              <a:t>Σ sqr(( H</a:t>
            </a:r>
            <a:r>
              <a:rPr lang="en" sz="1100">
                <a:solidFill>
                  <a:srgbClr val="0B5394"/>
                </a:solidFill>
              </a:rPr>
              <a:t>(a,b)</a:t>
            </a:r>
            <a:r>
              <a:rPr lang="en" sz="3600">
                <a:solidFill>
                  <a:srgbClr val="0B5394"/>
                </a:solidFill>
              </a:rPr>
              <a:t>(x) - Y)) </a:t>
            </a:r>
            <a:endParaRPr sz="3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Cost Function : Some Examples.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43"/>
          <p:cNvSpPr txBox="1"/>
          <p:nvPr/>
        </p:nvSpPr>
        <p:spPr>
          <a:xfrm>
            <a:off x="5128050" y="1519875"/>
            <a:ext cx="40776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54" name="Google Shape;2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875" y="1017725"/>
            <a:ext cx="306722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Optimizer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Cost Function : Some Examples.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 have replaced a, b with θ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θ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45"/>
          <p:cNvSpPr txBox="1"/>
          <p:nvPr/>
        </p:nvSpPr>
        <p:spPr>
          <a:xfrm>
            <a:off x="5128050" y="1519875"/>
            <a:ext cx="40776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67" name="Google Shape;2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875" y="2055325"/>
            <a:ext cx="4731499" cy="246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popular Optimizer : Gradient Descent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46"/>
          <p:cNvSpPr txBox="1"/>
          <p:nvPr/>
        </p:nvSpPr>
        <p:spPr>
          <a:xfrm>
            <a:off x="5128050" y="1519875"/>
            <a:ext cx="40776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74" name="Google Shape;27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500" y="1252125"/>
            <a:ext cx="7447001" cy="369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6"/>
          <p:cNvSpPr txBox="1"/>
          <p:nvPr/>
        </p:nvSpPr>
        <p:spPr>
          <a:xfrm>
            <a:off x="667250" y="1149175"/>
            <a:ext cx="2619600" cy="17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Size of the step taken is called “</a:t>
            </a:r>
            <a:r>
              <a:rPr lang="en" sz="1800">
                <a:solidFill>
                  <a:srgbClr val="FF0000"/>
                </a:solidFill>
              </a:rPr>
              <a:t>Learning Rate</a:t>
            </a:r>
            <a:r>
              <a:rPr lang="en" sz="1800"/>
              <a:t>” 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Popular Optimization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Times New Roman"/>
              <a:buChar char="●"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SGD 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Stochastic Gradient Descent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457200" rtl="0" algn="l">
              <a:spcBef>
                <a:spcPts val="1600"/>
              </a:spcBef>
              <a:spcAft>
                <a:spcPts val="0"/>
              </a:spcAft>
              <a:buSzPts val="4800"/>
              <a:buFont typeface="Times New Roman"/>
              <a:buChar char="●"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ADAM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Adaptive Moment Estimation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Mindset</a:t>
            </a:r>
            <a:endParaRPr/>
          </a:p>
        </p:txBody>
      </p:sp>
      <p:sp>
        <p:nvSpPr>
          <p:cNvPr id="287" name="Google Shape;287;p48"/>
          <p:cNvSpPr txBox="1"/>
          <p:nvPr>
            <p:ph idx="1" type="body"/>
          </p:nvPr>
        </p:nvSpPr>
        <p:spPr>
          <a:xfrm>
            <a:off x="1791725" y="1560225"/>
            <a:ext cx="530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i="1" lang="en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changes the way you think about a problem. The focus shifts from a mathematical science to a natural science, running experiments and using statistics, not logic, to analyse its results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800" u="sng">
                <a:solidFill>
                  <a:srgbClr val="039BE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Peter Norvig - Google 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: Scientific Method</a:t>
            </a:r>
            <a:endParaRPr/>
          </a:p>
        </p:txBody>
      </p:sp>
      <p:graphicFrame>
        <p:nvGraphicFramePr>
          <p:cNvPr id="293" name="Google Shape;293;p49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{05C69315-5946-4A96-A8F7-88F1A41F88AC}</a:tableStyleId>
              </a:tblPr>
              <a:tblGrid>
                <a:gridCol w="2099600"/>
                <a:gridCol w="5139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DFFF1"/>
                          </a:solidFill>
                        </a:rPr>
                        <a:t>Step</a:t>
                      </a:r>
                      <a:endParaRPr>
                        <a:solidFill>
                          <a:srgbClr val="FDFFF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DFFF1"/>
                          </a:solidFill>
                        </a:rPr>
                        <a:t>Example</a:t>
                      </a:r>
                      <a:endParaRPr>
                        <a:solidFill>
                          <a:srgbClr val="FDFFF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</a:tr>
              <a:tr h="330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1.Set Goal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want to predict how heavy traffic will be on a given day.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Make Hypothesis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think the weather forecast is an informative signal.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244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</a:t>
                      </a:r>
                      <a:r>
                        <a:rPr lang="en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Collect the data.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Collect historical traffic data and weather on each day.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4. Test your hypothesis.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 a model using this data.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  Analyze your results.</a:t>
                      </a:r>
                      <a:endParaRPr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 this model better than existing systems?</a:t>
                      </a:r>
                      <a:endParaRPr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  Reach a conclusion</a:t>
                      </a:r>
                      <a:endParaRPr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should (not) use this model to make predictions, because of X, Y, and Z.</a:t>
                      </a:r>
                      <a:endParaRPr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 Refine hypothesis and repeat.</a:t>
                      </a:r>
                      <a:endParaRPr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 of year could be a helpful signal.</a:t>
                      </a:r>
                      <a:endParaRPr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: Programmers Method</a:t>
            </a:r>
            <a:endParaRPr/>
          </a:p>
        </p:txBody>
      </p:sp>
      <p:graphicFrame>
        <p:nvGraphicFramePr>
          <p:cNvPr id="299" name="Google Shape;299;p50"/>
          <p:cNvGraphicFramePr/>
          <p:nvPr/>
        </p:nvGraphicFramePr>
        <p:xfrm>
          <a:off x="952500" y="126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{05C69315-5946-4A96-A8F7-88F1A41F88AC}</a:tableStyleId>
              </a:tblPr>
              <a:tblGrid>
                <a:gridCol w="2099600"/>
                <a:gridCol w="5139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DFFF1"/>
                          </a:solidFill>
                        </a:rPr>
                        <a:t>Step</a:t>
                      </a:r>
                      <a:endParaRPr>
                        <a:solidFill>
                          <a:srgbClr val="FDFFF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DFFF1"/>
                          </a:solidFill>
                        </a:rPr>
                        <a:t>Example</a:t>
                      </a:r>
                      <a:endParaRPr>
                        <a:solidFill>
                          <a:srgbClr val="FDFFF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</a:tr>
              <a:tr h="330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1.Set Goal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want to predict how heavy traffic will be on a given day.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Collect Data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Collect historical traffic data and weather on each day.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244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</a:t>
                      </a:r>
                      <a:r>
                        <a:rPr lang="en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Chose Model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Chose a model ( LinearRegression, Support Vector Machine 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4. Chose Features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Select Features from data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  Chose a Cost Function</a:t>
                      </a:r>
                      <a:endParaRPr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RMSE, LogRMSE,</a:t>
                      </a:r>
                      <a:endParaRPr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  Chose Optimizer</a:t>
                      </a:r>
                      <a:endParaRPr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Chose an </a:t>
                      </a:r>
                      <a:r>
                        <a:rPr lang="en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optimizer</a:t>
                      </a:r>
                      <a:r>
                        <a:rPr lang="en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for your model ( SGD, ADAM)</a:t>
                      </a:r>
                      <a:endParaRPr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  Train the Model</a:t>
                      </a:r>
                      <a:endParaRPr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 model using above parameters</a:t>
                      </a:r>
                      <a:endParaRPr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 Refine Model and repeat.</a:t>
                      </a:r>
                      <a:endParaRPr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Refine your model and parameters for most optimum outcome</a:t>
                      </a:r>
                      <a:endParaRPr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Questions!</a:t>
            </a:r>
            <a:endParaRPr/>
          </a:p>
        </p:txBody>
      </p:sp>
      <p:sp>
        <p:nvSpPr>
          <p:cNvPr id="305" name="Google Shape;305;p51"/>
          <p:cNvSpPr txBox="1"/>
          <p:nvPr>
            <p:ph idx="1" type="body"/>
          </p:nvPr>
        </p:nvSpPr>
        <p:spPr>
          <a:xfrm>
            <a:off x="1804075" y="1140100"/>
            <a:ext cx="530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Predict data usage rate of a mobile phone user ?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Predicting house prices ?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Is it a iphone or Android phone from set of phone pictures 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 man of Woman ? from pictures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65500" y="1233175"/>
            <a:ext cx="4045200" cy="23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Honor Code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Ethics )</a:t>
            </a:r>
            <a:endParaRPr/>
          </a:p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Compliant to Engineering Ethics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privacy and security ( both physical and informational ) of end-users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Collaborate ( </a:t>
            </a:r>
            <a:r>
              <a:rPr lang="en"/>
              <a:t>Nationally</a:t>
            </a:r>
            <a:r>
              <a:rPr lang="en"/>
              <a:t> and Internationally 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Our Focus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Supervised Machine Learning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Regression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Before We Begin 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Machine Learning : Tools &amp; Technologies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scikit-learn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Before We Begin 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5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Preparation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5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Install Python 3.5.4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Go to python downloads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Chose 3.5.4 installer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Click Install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Install Virtual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Pip install virtualenv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Start Virtual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virtualenv env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Scripts\activate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Install Jupyter Notebook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Something with Jupyter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Phases of Machine Learning</a:t>
            </a:r>
            <a:endParaRPr/>
          </a:p>
        </p:txBody>
      </p:sp>
      <p:sp>
        <p:nvSpPr>
          <p:cNvPr id="331" name="Google Shape;331;p55"/>
          <p:cNvSpPr/>
          <p:nvPr/>
        </p:nvSpPr>
        <p:spPr>
          <a:xfrm>
            <a:off x="518975" y="1754650"/>
            <a:ext cx="1878300" cy="109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a Problem</a:t>
            </a:r>
            <a:endParaRPr/>
          </a:p>
        </p:txBody>
      </p:sp>
      <p:sp>
        <p:nvSpPr>
          <p:cNvPr id="332" name="Google Shape;332;p55"/>
          <p:cNvSpPr/>
          <p:nvPr/>
        </p:nvSpPr>
        <p:spPr>
          <a:xfrm>
            <a:off x="2730825" y="1754650"/>
            <a:ext cx="1878300" cy="1099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 Data</a:t>
            </a:r>
            <a:endParaRPr/>
          </a:p>
        </p:txBody>
      </p:sp>
      <p:sp>
        <p:nvSpPr>
          <p:cNvPr id="333" name="Google Shape;333;p55"/>
          <p:cNvSpPr/>
          <p:nvPr/>
        </p:nvSpPr>
        <p:spPr>
          <a:xfrm>
            <a:off x="4942663" y="1754650"/>
            <a:ext cx="1878300" cy="10998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 Data</a:t>
            </a:r>
            <a:endParaRPr/>
          </a:p>
        </p:txBody>
      </p:sp>
      <p:sp>
        <p:nvSpPr>
          <p:cNvPr id="334" name="Google Shape;334;p55"/>
          <p:cNvSpPr/>
          <p:nvPr/>
        </p:nvSpPr>
        <p:spPr>
          <a:xfrm>
            <a:off x="7154525" y="1754650"/>
            <a:ext cx="1878300" cy="1099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 Model</a:t>
            </a:r>
            <a:endParaRPr/>
          </a:p>
        </p:txBody>
      </p:sp>
      <p:sp>
        <p:nvSpPr>
          <p:cNvPr id="335" name="Google Shape;335;p55"/>
          <p:cNvSpPr/>
          <p:nvPr/>
        </p:nvSpPr>
        <p:spPr>
          <a:xfrm>
            <a:off x="7131875" y="3591375"/>
            <a:ext cx="1878300" cy="1099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Predictions</a:t>
            </a:r>
            <a:endParaRPr/>
          </a:p>
        </p:txBody>
      </p:sp>
      <p:cxnSp>
        <p:nvCxnSpPr>
          <p:cNvPr id="336" name="Google Shape;336;p55"/>
          <p:cNvCxnSpPr>
            <a:stCxn id="331" idx="3"/>
            <a:endCxn id="332" idx="1"/>
          </p:cNvCxnSpPr>
          <p:nvPr/>
        </p:nvCxnSpPr>
        <p:spPr>
          <a:xfrm>
            <a:off x="2397275" y="2304550"/>
            <a:ext cx="33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55"/>
          <p:cNvCxnSpPr>
            <a:stCxn id="332" idx="3"/>
            <a:endCxn id="333" idx="1"/>
          </p:cNvCxnSpPr>
          <p:nvPr/>
        </p:nvCxnSpPr>
        <p:spPr>
          <a:xfrm>
            <a:off x="4609125" y="2304550"/>
            <a:ext cx="33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55"/>
          <p:cNvCxnSpPr>
            <a:endCxn id="334" idx="1"/>
          </p:cNvCxnSpPr>
          <p:nvPr/>
        </p:nvCxnSpPr>
        <p:spPr>
          <a:xfrm>
            <a:off x="6820925" y="2304550"/>
            <a:ext cx="33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55"/>
          <p:cNvCxnSpPr>
            <a:stCxn id="334" idx="2"/>
            <a:endCxn id="335" idx="0"/>
          </p:cNvCxnSpPr>
          <p:nvPr/>
        </p:nvCxnSpPr>
        <p:spPr>
          <a:xfrm flipH="1">
            <a:off x="8071175" y="2854450"/>
            <a:ext cx="22500" cy="7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65500" y="1233175"/>
            <a:ext cx="4045200" cy="23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machine learning ?</a:t>
            </a:r>
            <a:endParaRPr/>
          </a:p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Search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</a:t>
            </a:r>
            <a:r>
              <a:rPr lang="en"/>
              <a:t> spam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Self-driving cars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Machine Learning 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Using data to build a software which will be called “Model” and use that model to predict future outcomes.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Machine Learning ?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875" y="1090975"/>
            <a:ext cx="613315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Types: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Supervised Learning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160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Unsupervised Learning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Supervised Learning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