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87e03bec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87e03b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87e03bec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87e03b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87e03be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87e03be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17c3ec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17c3ec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87e03be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87e03be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17c3ec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17c3ec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87e03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87e03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17c3ec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17c3ec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17c3ec1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17c3ec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3d799d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93d799d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87e03be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87e03b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87e03be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87e03b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What is Pandas ?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Library to provide Data analysis features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Components provided by Pandas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Series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en"/>
              <a:t>Data Frames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in Pandas</a:t>
            </a:r>
            <a:endParaRPr/>
          </a:p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Data Frames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DataFrames ?</a:t>
            </a:r>
            <a:endParaRPr/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spreadsheet ( excell like ) data structure containing ordered collection of columns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Rows and Columns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Scientific Stack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75" y="1204050"/>
            <a:ext cx="48768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65500" y="1233175"/>
            <a:ext cx="4045200" cy="23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 World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 SMS Spam Filter )</a:t>
            </a:r>
            <a:endParaRPr sz="2400"/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Let’s Jump In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 (Features &amp; Labels )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300" y="1068775"/>
            <a:ext cx="64408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→( Optimizer &amp; Loss Function )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2125225" y="3975600"/>
            <a:ext cx="791400" cy="8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X3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125225" y="2706675"/>
            <a:ext cx="791400" cy="8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X2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125225" y="1551125"/>
            <a:ext cx="791400" cy="8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X1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995900" y="2737650"/>
            <a:ext cx="791400" cy="8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Σ</a:t>
            </a:r>
            <a:endParaRPr sz="3600"/>
          </a:p>
        </p:txBody>
      </p:sp>
      <p:cxnSp>
        <p:nvCxnSpPr>
          <p:cNvPr id="70" name="Google Shape;70;p15"/>
          <p:cNvCxnSpPr>
            <a:stCxn id="68" idx="6"/>
            <a:endCxn id="69" idx="2"/>
          </p:cNvCxnSpPr>
          <p:nvPr/>
        </p:nvCxnSpPr>
        <p:spPr>
          <a:xfrm>
            <a:off x="2916625" y="1994825"/>
            <a:ext cx="1079400" cy="11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>
            <a:stCxn id="67" idx="6"/>
            <a:endCxn id="69" idx="2"/>
          </p:cNvCxnSpPr>
          <p:nvPr/>
        </p:nvCxnSpPr>
        <p:spPr>
          <a:xfrm>
            <a:off x="2916625" y="3150375"/>
            <a:ext cx="10794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>
            <a:stCxn id="66" idx="6"/>
            <a:endCxn id="69" idx="2"/>
          </p:cNvCxnSpPr>
          <p:nvPr/>
        </p:nvCxnSpPr>
        <p:spPr>
          <a:xfrm flipH="1" rot="10800000">
            <a:off x="2916625" y="3181500"/>
            <a:ext cx="1079400" cy="12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>
            <a:stCxn id="69" idx="6"/>
          </p:cNvCxnSpPr>
          <p:nvPr/>
        </p:nvCxnSpPr>
        <p:spPr>
          <a:xfrm>
            <a:off x="4787300" y="3181350"/>
            <a:ext cx="10911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3187850" y="2213563"/>
            <a:ext cx="678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012400" y="3094575"/>
            <a:ext cx="678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317725" y="3975588"/>
            <a:ext cx="678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245250" y="3015300"/>
            <a:ext cx="2046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Ŷ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(Predicted Output )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344025" y="2128788"/>
            <a:ext cx="1774800" cy="474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Loss/Cost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</a:t>
            </a:r>
            <a:r>
              <a:rPr lang="en">
                <a:solidFill>
                  <a:schemeClr val="dk1"/>
                </a:solidFill>
              </a:rPr>
              <a:t>Ŷ - Y )</a:t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7042625" y="2356350"/>
            <a:ext cx="621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7381775" y="2128800"/>
            <a:ext cx="1079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Output/ Label)</a:t>
            </a:r>
            <a:endParaRPr/>
          </a:p>
        </p:txBody>
      </p:sp>
      <p:cxnSp>
        <p:nvCxnSpPr>
          <p:cNvPr id="81" name="Google Shape;81;p15"/>
          <p:cNvCxnSpPr>
            <a:stCxn id="77" idx="0"/>
            <a:endCxn id="78" idx="2"/>
          </p:cNvCxnSpPr>
          <p:nvPr/>
        </p:nvCxnSpPr>
        <p:spPr>
          <a:xfrm rot="10800000">
            <a:off x="6231500" y="2603700"/>
            <a:ext cx="369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5362550" y="1096713"/>
            <a:ext cx="1774800" cy="4749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</a:t>
            </a:r>
            <a:endParaRPr/>
          </a:p>
        </p:txBody>
      </p:sp>
      <p:cxnSp>
        <p:nvCxnSpPr>
          <p:cNvPr id="83" name="Google Shape;83;p15"/>
          <p:cNvCxnSpPr>
            <a:stCxn id="78" idx="0"/>
            <a:endCxn id="82" idx="2"/>
          </p:cNvCxnSpPr>
          <p:nvPr/>
        </p:nvCxnSpPr>
        <p:spPr>
          <a:xfrm flipH="1" rot="10800000">
            <a:off x="6231425" y="1571688"/>
            <a:ext cx="18600" cy="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3187850" y="901875"/>
            <a:ext cx="1485300" cy="8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W1, W2, W3 )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36400" y="1719525"/>
            <a:ext cx="1079400" cy="2861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cxnSp>
        <p:nvCxnSpPr>
          <p:cNvPr id="86" name="Google Shape;86;p15"/>
          <p:cNvCxnSpPr>
            <a:stCxn id="82" idx="1"/>
            <a:endCxn id="84" idx="3"/>
          </p:cNvCxnSpPr>
          <p:nvPr/>
        </p:nvCxnSpPr>
        <p:spPr>
          <a:xfrm rot="10800000">
            <a:off x="4673150" y="1334163"/>
            <a:ext cx="6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→ A Real World Example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774800" y="1548700"/>
            <a:ext cx="700800" cy="72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774800" y="3617000"/>
            <a:ext cx="700800" cy="72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351125" y="1926775"/>
            <a:ext cx="700800" cy="72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351125" y="2983525"/>
            <a:ext cx="700800" cy="72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865925" y="2423725"/>
            <a:ext cx="700800" cy="72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6"/>
          <p:cNvCxnSpPr>
            <a:stCxn id="92" idx="6"/>
            <a:endCxn id="94" idx="2"/>
          </p:cNvCxnSpPr>
          <p:nvPr/>
        </p:nvCxnSpPr>
        <p:spPr>
          <a:xfrm>
            <a:off x="2475600" y="1910500"/>
            <a:ext cx="8754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93" idx="6"/>
            <a:endCxn id="94" idx="2"/>
          </p:cNvCxnSpPr>
          <p:nvPr/>
        </p:nvCxnSpPr>
        <p:spPr>
          <a:xfrm flipH="1" rot="10800000">
            <a:off x="2475600" y="2288600"/>
            <a:ext cx="875400" cy="16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92" idx="6"/>
            <a:endCxn id="95" idx="2"/>
          </p:cNvCxnSpPr>
          <p:nvPr/>
        </p:nvCxnSpPr>
        <p:spPr>
          <a:xfrm>
            <a:off x="2475600" y="1910500"/>
            <a:ext cx="875400" cy="14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93" idx="6"/>
            <a:endCxn id="95" idx="2"/>
          </p:cNvCxnSpPr>
          <p:nvPr/>
        </p:nvCxnSpPr>
        <p:spPr>
          <a:xfrm flipH="1" rot="10800000">
            <a:off x="2475600" y="3345200"/>
            <a:ext cx="875400" cy="6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stCxn id="94" idx="6"/>
            <a:endCxn id="96" idx="2"/>
          </p:cNvCxnSpPr>
          <p:nvPr/>
        </p:nvCxnSpPr>
        <p:spPr>
          <a:xfrm>
            <a:off x="4051925" y="2288575"/>
            <a:ext cx="8139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95" idx="6"/>
            <a:endCxn id="96" idx="2"/>
          </p:cNvCxnSpPr>
          <p:nvPr/>
        </p:nvCxnSpPr>
        <p:spPr>
          <a:xfrm flipH="1" rot="10800000">
            <a:off x="4051925" y="2785525"/>
            <a:ext cx="813900" cy="5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96" idx="6"/>
          </p:cNvCxnSpPr>
          <p:nvPr/>
        </p:nvCxnSpPr>
        <p:spPr>
          <a:xfrm>
            <a:off x="5566725" y="2785525"/>
            <a:ext cx="1204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endCxn id="92" idx="2"/>
          </p:cNvCxnSpPr>
          <p:nvPr/>
        </p:nvCxnSpPr>
        <p:spPr>
          <a:xfrm>
            <a:off x="938400" y="1910500"/>
            <a:ext cx="8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endCxn id="93" idx="2"/>
          </p:cNvCxnSpPr>
          <p:nvPr/>
        </p:nvCxnSpPr>
        <p:spPr>
          <a:xfrm flipH="1" rot="10800000">
            <a:off x="938400" y="3978800"/>
            <a:ext cx="836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639175" y="1721500"/>
            <a:ext cx="26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678225" y="3789800"/>
            <a:ext cx="26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6771225" y="2599825"/>
            <a:ext cx="813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Ŷ= </a:t>
            </a:r>
            <a:r>
              <a:rPr lang="en"/>
              <a:t>10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8330100" y="1324125"/>
            <a:ext cx="938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110" name="Google Shape;110;p16"/>
          <p:cNvSpPr/>
          <p:nvPr/>
        </p:nvSpPr>
        <p:spPr>
          <a:xfrm>
            <a:off x="6440525" y="1264575"/>
            <a:ext cx="1424400" cy="4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Loss = [ Y - </a:t>
            </a:r>
            <a:r>
              <a:rPr lang="en">
                <a:solidFill>
                  <a:schemeClr val="dk1"/>
                </a:solidFill>
              </a:rPr>
              <a:t>Ŷ]</a:t>
            </a:r>
            <a:r>
              <a:rPr lang="en"/>
              <a:t>  = 2</a:t>
            </a:r>
            <a:endParaRPr/>
          </a:p>
        </p:txBody>
      </p:sp>
      <p:cxnSp>
        <p:nvCxnSpPr>
          <p:cNvPr id="111" name="Google Shape;111;p16"/>
          <p:cNvCxnSpPr>
            <a:stCxn id="108" idx="0"/>
            <a:endCxn id="110" idx="2"/>
          </p:cNvCxnSpPr>
          <p:nvPr/>
        </p:nvCxnSpPr>
        <p:spPr>
          <a:xfrm rot="10800000">
            <a:off x="7152675" y="1761625"/>
            <a:ext cx="255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9" idx="1"/>
            <a:endCxn id="110" idx="3"/>
          </p:cNvCxnSpPr>
          <p:nvPr/>
        </p:nvCxnSpPr>
        <p:spPr>
          <a:xfrm rot="10800000">
            <a:off x="7864800" y="1513125"/>
            <a:ext cx="4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4207700" y="1281225"/>
            <a:ext cx="1424400" cy="4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</a:t>
            </a:r>
            <a:endParaRPr/>
          </a:p>
        </p:txBody>
      </p:sp>
      <p:cxnSp>
        <p:nvCxnSpPr>
          <p:cNvPr id="114" name="Google Shape;114;p16"/>
          <p:cNvCxnSpPr>
            <a:stCxn id="113" idx="3"/>
            <a:endCxn id="110" idx="1"/>
          </p:cNvCxnSpPr>
          <p:nvPr/>
        </p:nvCxnSpPr>
        <p:spPr>
          <a:xfrm flipH="1" rot="10800000">
            <a:off x="5632100" y="1513275"/>
            <a:ext cx="8085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113" idx="1"/>
          </p:cNvCxnSpPr>
          <p:nvPr/>
        </p:nvCxnSpPr>
        <p:spPr>
          <a:xfrm flipH="1">
            <a:off x="3052100" y="1529775"/>
            <a:ext cx="1155600" cy="2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→ 3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900" y="1017725"/>
            <a:ext cx="30224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25" y="1017725"/>
            <a:ext cx="79152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</a:t>
            </a:r>
            <a:r>
              <a:rPr lang="en"/>
              <a:t>Terminologies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25" y="1398175"/>
            <a:ext cx="4775725" cy="26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 Machine Learning )</a:t>
            </a:r>
            <a:endParaRPr sz="1200"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Numpy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Numpy ?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python library for Array oriented computing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Suited Applications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Image Processing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Machine Learning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lot of other uses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Foundation of python scientific software 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