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6" r:id="rId10"/>
    <p:sldId id="264" r:id="rId11"/>
    <p:sldId id="267" r:id="rId12"/>
    <p:sldId id="265"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873699-C4C1-4642-8D21-7BD28F80EC9F}" type="datetimeFigureOut">
              <a:rPr lang="en-US" smtClean="0"/>
              <a:t>25/12/2020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215115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73699-C4C1-4642-8D21-7BD28F80EC9F}" type="datetimeFigureOut">
              <a:rPr lang="en-US" smtClean="0"/>
              <a:t>25/12/2020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398155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73699-C4C1-4642-8D21-7BD28F80EC9F}" type="datetimeFigureOut">
              <a:rPr lang="en-US" smtClean="0"/>
              <a:t>25/12/2020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429276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73699-C4C1-4642-8D21-7BD28F80EC9F}" type="datetimeFigureOut">
              <a:rPr lang="en-US" smtClean="0"/>
              <a:t>25/12/2020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91130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873699-C4C1-4642-8D21-7BD28F80EC9F}" type="datetimeFigureOut">
              <a:rPr lang="en-US" smtClean="0"/>
              <a:t>25/12/2020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348099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873699-C4C1-4642-8D21-7BD28F80EC9F}" type="datetimeFigureOut">
              <a:rPr lang="en-US" smtClean="0"/>
              <a:t>25/12/2020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328224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873699-C4C1-4642-8D21-7BD28F80EC9F}" type="datetimeFigureOut">
              <a:rPr lang="en-US" smtClean="0"/>
              <a:t>25/12/2020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96792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873699-C4C1-4642-8D21-7BD28F80EC9F}" type="datetimeFigureOut">
              <a:rPr lang="en-US" smtClean="0"/>
              <a:t>25/12/2020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300580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73699-C4C1-4642-8D21-7BD28F80EC9F}" type="datetimeFigureOut">
              <a:rPr lang="en-US" smtClean="0"/>
              <a:t>25/12/2020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260448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73699-C4C1-4642-8D21-7BD28F80EC9F}" type="datetimeFigureOut">
              <a:rPr lang="en-US" smtClean="0"/>
              <a:t>25/12/2020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24686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73699-C4C1-4642-8D21-7BD28F80EC9F}" type="datetimeFigureOut">
              <a:rPr lang="en-US" smtClean="0"/>
              <a:t>25/12/2020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53C29-CBD2-47DA-B485-6571A01685C0}" type="slidenum">
              <a:rPr lang="en-US" smtClean="0"/>
              <a:t>‹#›</a:t>
            </a:fld>
            <a:endParaRPr lang="en-US"/>
          </a:p>
        </p:txBody>
      </p:sp>
    </p:spTree>
    <p:extLst>
      <p:ext uri="{BB962C8B-B14F-4D97-AF65-F5344CB8AC3E}">
        <p14:creationId xmlns:p14="http://schemas.microsoft.com/office/powerpoint/2010/main" val="428339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73699-C4C1-4642-8D21-7BD28F80EC9F}" type="datetimeFigureOut">
              <a:rPr lang="en-US" smtClean="0"/>
              <a:t>25/12/2020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53C29-CBD2-47DA-B485-6571A01685C0}" type="slidenum">
              <a:rPr lang="en-US" smtClean="0"/>
              <a:t>‹#›</a:t>
            </a:fld>
            <a:endParaRPr lang="en-US"/>
          </a:p>
        </p:txBody>
      </p:sp>
    </p:spTree>
    <p:extLst>
      <p:ext uri="{BB962C8B-B14F-4D97-AF65-F5344CB8AC3E}">
        <p14:creationId xmlns:p14="http://schemas.microsoft.com/office/powerpoint/2010/main" val="213742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Times New Roman" pitchFamily="18" charset="0"/>
                <a:cs typeface="Times New Roman" pitchFamily="18" charset="0"/>
              </a:rPr>
              <a:t>Analyzing the Neighborhoods in Mumbai for Starting a Restaurant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73241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Result Continued..</a:t>
            </a:r>
            <a:endParaRPr lang="en-US" b="1" dirty="0">
              <a:latin typeface="Times New Roman" pitchFamily="18" charset="0"/>
              <a:cs typeface="Times New Roman" pitchFamily="18" charset="0"/>
            </a:endParaRPr>
          </a:p>
        </p:txBody>
      </p:sp>
      <p:pic>
        <p:nvPicPr>
          <p:cNvPr id="4" name="Content Placeholder 3" descr="C:\Users\PC-SYSTEM\Desktop\Data Science\project\Vennu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915400" cy="4800600"/>
          </a:xfrm>
          <a:prstGeom prst="rect">
            <a:avLst/>
          </a:prstGeom>
          <a:noFill/>
          <a:ln>
            <a:noFill/>
          </a:ln>
        </p:spPr>
      </p:pic>
    </p:spTree>
    <p:extLst>
      <p:ext uri="{BB962C8B-B14F-4D97-AF65-F5344CB8AC3E}">
        <p14:creationId xmlns:p14="http://schemas.microsoft.com/office/powerpoint/2010/main" val="102830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Cluster 1</a:t>
            </a:r>
            <a:endParaRPr lang="en-US" b="1" dirty="0">
              <a:latin typeface="Times New Roman" pitchFamily="18" charset="0"/>
              <a:cs typeface="Times New Roman" pitchFamily="18" charset="0"/>
            </a:endParaRPr>
          </a:p>
        </p:txBody>
      </p:sp>
      <p:pic>
        <p:nvPicPr>
          <p:cNvPr id="4" name="Content Placeholder 3" descr="C:\Users\PC-SYSTEM\Desktop\Data Science\project\cluster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72148"/>
            <a:ext cx="8915400" cy="4757251"/>
          </a:xfrm>
          <a:prstGeom prst="rect">
            <a:avLst/>
          </a:prstGeom>
          <a:noFill/>
          <a:ln>
            <a:noFill/>
          </a:ln>
        </p:spPr>
      </p:pic>
    </p:spTree>
    <p:extLst>
      <p:ext uri="{BB962C8B-B14F-4D97-AF65-F5344CB8AC3E}">
        <p14:creationId xmlns:p14="http://schemas.microsoft.com/office/powerpoint/2010/main" val="3901347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Cluster 2</a:t>
            </a:r>
            <a:endParaRPr lang="en-US" b="1" dirty="0">
              <a:latin typeface="Times New Roman" pitchFamily="18" charset="0"/>
              <a:cs typeface="Times New Roman" pitchFamily="18" charset="0"/>
            </a:endParaRPr>
          </a:p>
        </p:txBody>
      </p:sp>
      <p:pic>
        <p:nvPicPr>
          <p:cNvPr id="4" name="Content Placeholder 3" descr="C:\Users\PC-SYSTEM\Desktop\Data Science\project\cluster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534400" cy="4537138"/>
          </a:xfrm>
          <a:prstGeom prst="rect">
            <a:avLst/>
          </a:prstGeom>
          <a:noFill/>
          <a:ln>
            <a:noFill/>
          </a:ln>
        </p:spPr>
      </p:pic>
    </p:spTree>
    <p:extLst>
      <p:ext uri="{BB962C8B-B14F-4D97-AF65-F5344CB8AC3E}">
        <p14:creationId xmlns:p14="http://schemas.microsoft.com/office/powerpoint/2010/main" val="345461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Cluster 3</a:t>
            </a:r>
            <a:endParaRPr lang="en-US" b="1" dirty="0">
              <a:latin typeface="Times New Roman" pitchFamily="18" charset="0"/>
              <a:cs typeface="Times New Roman" pitchFamily="18" charset="0"/>
            </a:endParaRPr>
          </a:p>
        </p:txBody>
      </p:sp>
      <p:pic>
        <p:nvPicPr>
          <p:cNvPr id="4" name="Content Placeholder 3" descr="C:\Users\PC-SYSTEM\Desktop\Data Science\project\cluster 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686800" cy="4572000"/>
          </a:xfrm>
          <a:prstGeom prst="rect">
            <a:avLst/>
          </a:prstGeom>
          <a:noFill/>
          <a:ln>
            <a:noFill/>
          </a:ln>
        </p:spPr>
      </p:pic>
    </p:spTree>
    <p:extLst>
      <p:ext uri="{BB962C8B-B14F-4D97-AF65-F5344CB8AC3E}">
        <p14:creationId xmlns:p14="http://schemas.microsoft.com/office/powerpoint/2010/main" val="736538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Results Continued: Visualization of neighborhood clusters was done using Folium </a:t>
            </a:r>
            <a:endParaRPr lang="en-US" sz="3200" b="1" dirty="0">
              <a:latin typeface="Times New Roman" pitchFamily="18" charset="0"/>
              <a:cs typeface="Times New Roman" pitchFamily="18" charset="0"/>
            </a:endParaRPr>
          </a:p>
        </p:txBody>
      </p:sp>
      <p:pic>
        <p:nvPicPr>
          <p:cNvPr id="4" name="Content Placeholder 3" descr="C:\Users\PC-SYSTEM\Desktop\Data Science\project\Foliumcluste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36010"/>
            <a:ext cx="8305800" cy="4488589"/>
          </a:xfrm>
          <a:prstGeom prst="rect">
            <a:avLst/>
          </a:prstGeom>
          <a:noFill/>
          <a:ln>
            <a:noFill/>
          </a:ln>
        </p:spPr>
      </p:pic>
    </p:spTree>
    <p:extLst>
      <p:ext uri="{BB962C8B-B14F-4D97-AF65-F5344CB8AC3E}">
        <p14:creationId xmlns:p14="http://schemas.microsoft.com/office/powerpoint/2010/main" val="2379260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Discussion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itchFamily="18" charset="0"/>
                <a:cs typeface="Times New Roman" pitchFamily="18" charset="0"/>
              </a:rPr>
              <a:t>Since there was a nonlinear relationship between income and population, it can be concluded that we must always perform inferential approach to find relationship among different set of features. Also during clustering, similar neighborhoods must be dumped into the right cluster.</a:t>
            </a:r>
          </a:p>
        </p:txBody>
      </p:sp>
    </p:spTree>
    <p:extLst>
      <p:ext uri="{BB962C8B-B14F-4D97-AF65-F5344CB8AC3E}">
        <p14:creationId xmlns:p14="http://schemas.microsoft.com/office/powerpoint/2010/main" val="1143204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In this project, the neighborhoods in Mumbai, India have been successfully analyzed for determining which would be the best neighborhoods for opening a new restaurant. Based on the analysis carried out, neighborhoods in cluster </a:t>
            </a:r>
            <a:r>
              <a:rPr lang="en-US" sz="2400" dirty="0" smtClean="0">
                <a:latin typeface="Times New Roman" pitchFamily="18" charset="0"/>
                <a:cs typeface="Times New Roman" pitchFamily="18" charset="0"/>
              </a:rPr>
              <a:t>3 </a:t>
            </a:r>
            <a:r>
              <a:rPr lang="en-US" sz="2400" dirty="0">
                <a:latin typeface="Times New Roman" pitchFamily="18" charset="0"/>
                <a:cs typeface="Times New Roman" pitchFamily="18" charset="0"/>
              </a:rPr>
              <a:t>are recommended as locations for the new restaurant. The stakeholders and investors can further tune this by considering various other factors like transport, legal requirements, and costs associated. These were out of the scope for this project and thus were not considered.</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47229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sz="2400" dirty="0" smtClean="0">
                <a:latin typeface="Times New Roman" pitchFamily="18" charset="0"/>
                <a:cs typeface="Times New Roman" pitchFamily="18" charset="0"/>
              </a:rPr>
              <a:t>Mumbai is the financial capital of India and is one of the most densely populated cities in the world.</a:t>
            </a:r>
          </a:p>
          <a:p>
            <a:pPr marL="0" indent="0"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multi-cultural nature of the city brings with it numerous cuisines from all over the globe.</a:t>
            </a:r>
          </a:p>
          <a:p>
            <a:pPr marL="0" indent="0" algn="just">
              <a:buNone/>
            </a:pP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Business owners and entrepreneurs might be looking to start a new restaurant in Mumbai.</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task is to identify neighborhoods that have the potential of being good locations for starting a new restaurant.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67124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a:latin typeface="Times New Roman" pitchFamily="18" charset="0"/>
                <a:cs typeface="Times New Roman" pitchFamily="18" charset="0"/>
              </a:rPr>
              <a:t>To find a solution to the questions and build a recommender model, we need data and lots of data. </a:t>
            </a:r>
            <a:endParaRPr lang="en-US" sz="2400" dirty="0" smtClean="0">
              <a:latin typeface="Times New Roman" pitchFamily="18" charset="0"/>
              <a:cs typeface="Times New Roman" pitchFamily="18" charset="0"/>
            </a:endParaRPr>
          </a:p>
          <a:p>
            <a:pPr marL="0" indent="0"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data of the </a:t>
            </a:r>
            <a:r>
              <a:rPr lang="en-IN" sz="2400" dirty="0" err="1">
                <a:latin typeface="Times New Roman" pitchFamily="18" charset="0"/>
                <a:cs typeface="Times New Roman" pitchFamily="18" charset="0"/>
              </a:rPr>
              <a:t>neighborhoods</a:t>
            </a:r>
            <a:r>
              <a:rPr lang="en-IN" sz="2400" dirty="0">
                <a:latin typeface="Times New Roman" pitchFamily="18" charset="0"/>
                <a:cs typeface="Times New Roman" pitchFamily="18" charset="0"/>
              </a:rPr>
              <a:t> in Mumbai was scraped from </a:t>
            </a:r>
            <a:r>
              <a:rPr lang="en-IN" sz="2400" u="sng" dirty="0">
                <a:latin typeface="Times New Roman" pitchFamily="18" charset="0"/>
                <a:cs typeface="Times New Roman" pitchFamily="18" charset="0"/>
                <a:hlinkClick r:id="rId2"/>
              </a:rPr>
              <a:t>https://en.wikipedia.org/wiki/List_of_neighborhoods_in_Mumbai</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 data is read into a pandas data frame using the html method.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data was then cleaned to produce the final datasets shown in the upcoming </a:t>
            </a:r>
            <a:r>
              <a:rPr lang="en-US" sz="2400" dirty="0" smtClean="0">
                <a:latin typeface="Times New Roman" pitchFamily="18" charset="0"/>
                <a:cs typeface="Times New Roman" pitchFamily="18" charset="0"/>
              </a:rPr>
              <a:t>slides.</a:t>
            </a:r>
            <a:endParaRPr lang="en-US"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85720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Dataframe</a:t>
            </a:r>
            <a:r>
              <a:rPr lang="en-US" b="1" dirty="0" smtClean="0">
                <a:latin typeface="Times New Roman" pitchFamily="18" charset="0"/>
                <a:cs typeface="Times New Roman" pitchFamily="18" charset="0"/>
              </a:rPr>
              <a:t> for Neighborhoods</a:t>
            </a:r>
            <a:endParaRPr lang="en-US" b="1" dirty="0">
              <a:latin typeface="Times New Roman" pitchFamily="18" charset="0"/>
              <a:cs typeface="Times New Roman" pitchFamily="18" charset="0"/>
            </a:endParaRPr>
          </a:p>
        </p:txBody>
      </p:sp>
      <p:pic>
        <p:nvPicPr>
          <p:cNvPr id="4" name="Content Placeholder 3" descr="C:\Users\PC-SYSTEM\Desktop\Data Science\project\R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10073232" cy="5486399"/>
          </a:xfrm>
          <a:prstGeom prst="rect">
            <a:avLst/>
          </a:prstGeom>
          <a:noFill/>
          <a:ln>
            <a:noFill/>
          </a:ln>
        </p:spPr>
      </p:pic>
    </p:spTree>
    <p:extLst>
      <p:ext uri="{BB962C8B-B14F-4D97-AF65-F5344CB8AC3E}">
        <p14:creationId xmlns:p14="http://schemas.microsoft.com/office/powerpoint/2010/main" val="1223824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Using Foursquare </a:t>
            </a:r>
            <a:r>
              <a:rPr lang="en-US" b="1" dirty="0" smtClean="0">
                <a:latin typeface="Times New Roman" pitchFamily="18" charset="0"/>
                <a:cs typeface="Times New Roman" pitchFamily="18" charset="0"/>
              </a:rPr>
              <a:t>API</a:t>
            </a:r>
            <a:endParaRPr lang="en-US" b="1" dirty="0">
              <a:latin typeface="Times New Roman" pitchFamily="18" charset="0"/>
              <a:cs typeface="Times New Roman" pitchFamily="18" charset="0"/>
            </a:endParaRPr>
          </a:p>
        </p:txBody>
      </p:sp>
      <p:pic>
        <p:nvPicPr>
          <p:cNvPr id="4" name="Content Placeholder 3" descr="C:\Users\PC-SYSTEM\Desktop\Data Science\project\Foursquare_API.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9296400" cy="4876800"/>
          </a:xfrm>
          <a:prstGeom prst="rect">
            <a:avLst/>
          </a:prstGeom>
          <a:noFill/>
          <a:ln>
            <a:noFill/>
          </a:ln>
        </p:spPr>
      </p:pic>
    </p:spTree>
    <p:extLst>
      <p:ext uri="{BB962C8B-B14F-4D97-AF65-F5344CB8AC3E}">
        <p14:creationId xmlns:p14="http://schemas.microsoft.com/office/powerpoint/2010/main" val="284841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Methodology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Exploring the dataset is important because it gives you initial insights and may help you to get partial idea of the answers that you are looking to find out from the data.</a:t>
            </a:r>
          </a:p>
          <a:p>
            <a:pPr algn="just"/>
            <a:endParaRPr lang="en-US" sz="2400" dirty="0" smtClean="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Using folium, a map was plotted to show how the different </a:t>
            </a:r>
            <a:r>
              <a:rPr lang="en-IN" sz="2400" dirty="0" err="1">
                <a:latin typeface="Times New Roman" pitchFamily="18" charset="0"/>
                <a:cs typeface="Times New Roman" pitchFamily="18" charset="0"/>
              </a:rPr>
              <a:t>neighborhoods</a:t>
            </a:r>
            <a:r>
              <a:rPr lang="en-IN" sz="2400" dirty="0">
                <a:latin typeface="Times New Roman" pitchFamily="18" charset="0"/>
                <a:cs typeface="Times New Roman" pitchFamily="18" charset="0"/>
              </a:rPr>
              <a:t> are spread all across Mumbai</a:t>
            </a:r>
            <a:r>
              <a:rPr lang="en-IN" sz="2400" dirty="0" smtClean="0">
                <a:latin typeface="Times New Roman" pitchFamily="18" charset="0"/>
                <a:cs typeface="Times New Roman" pitchFamily="18" charset="0"/>
              </a:rPr>
              <a:t>.</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In order to understand the data obtained for Mumbai </a:t>
            </a:r>
            <a:r>
              <a:rPr lang="en-IN" sz="2400" dirty="0" err="1">
                <a:latin typeface="Times New Roman" pitchFamily="18" charset="0"/>
                <a:cs typeface="Times New Roman" pitchFamily="18" charset="0"/>
              </a:rPr>
              <a:t>neighborhoods</a:t>
            </a:r>
            <a:r>
              <a:rPr lang="en-IN" sz="2400" dirty="0">
                <a:latin typeface="Times New Roman" pitchFamily="18" charset="0"/>
                <a:cs typeface="Times New Roman" pitchFamily="18" charset="0"/>
              </a:rPr>
              <a:t>, basic visualization was carried out.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58061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Visualization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descr="C:\Users\PC-SYSTEM\Desktop\Data Science\project\Graph.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8001000" cy="5029200"/>
          </a:xfrm>
          <a:prstGeom prst="rect">
            <a:avLst/>
          </a:prstGeom>
          <a:noFill/>
          <a:ln>
            <a:noFill/>
          </a:ln>
        </p:spPr>
      </p:pic>
    </p:spTree>
    <p:extLst>
      <p:ext uri="{BB962C8B-B14F-4D97-AF65-F5344CB8AC3E}">
        <p14:creationId xmlns:p14="http://schemas.microsoft.com/office/powerpoint/2010/main" val="2071123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Dataset for Top 10 Most Common Venues</a:t>
            </a:r>
            <a:endParaRPr lang="en-US" b="1" dirty="0">
              <a:latin typeface="Times New Roman" pitchFamily="18" charset="0"/>
              <a:cs typeface="Times New Roman" pitchFamily="18" charset="0"/>
            </a:endParaRPr>
          </a:p>
        </p:txBody>
      </p:sp>
      <p:pic>
        <p:nvPicPr>
          <p:cNvPr id="4" name="Content Placeholder 3" descr="C:\Users\PC-SYSTEM\Desktop\Data Science\project\Vennu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00474"/>
            <a:ext cx="8686800" cy="4424126"/>
          </a:xfrm>
          <a:prstGeom prst="rect">
            <a:avLst/>
          </a:prstGeom>
          <a:noFill/>
          <a:ln>
            <a:noFill/>
          </a:ln>
        </p:spPr>
      </p:pic>
    </p:spTree>
    <p:extLst>
      <p:ext uri="{BB962C8B-B14F-4D97-AF65-F5344CB8AC3E}">
        <p14:creationId xmlns:p14="http://schemas.microsoft.com/office/powerpoint/2010/main" val="83090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Result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Each neighborhood received a cluster label based on clustering by the </a:t>
            </a:r>
            <a:r>
              <a:rPr lang="en-US" sz="2400" dirty="0" err="1" smtClean="0">
                <a:latin typeface="Times New Roman" pitchFamily="18" charset="0"/>
                <a:cs typeface="Times New Roman" pitchFamily="18" charset="0"/>
              </a:rPr>
              <a:t>KMeans</a:t>
            </a:r>
            <a:r>
              <a:rPr lang="en-US" sz="2400" dirty="0" smtClean="0">
                <a:latin typeface="Times New Roman" pitchFamily="18" charset="0"/>
                <a:cs typeface="Times New Roman" pitchFamily="18" charset="0"/>
              </a:rPr>
              <a:t> algorithm.</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Cluster Label column along with the Location, Latitude, and Longitude columns were added to the top 10 most common venues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to provide the final results.</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is shown on the next slide,</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50838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440</Words>
  <Application>Microsoft Office PowerPoint</Application>
  <PresentationFormat>On-screen Show (4:3)</PresentationFormat>
  <Paragraphs>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Analyzing the Neighborhoods in Mumbai for Starting a Restaurant</vt:lpstr>
      <vt:lpstr>Introduction</vt:lpstr>
      <vt:lpstr>Data </vt:lpstr>
      <vt:lpstr>Dataframe for Neighborhoods</vt:lpstr>
      <vt:lpstr>Using Foursquare API</vt:lpstr>
      <vt:lpstr>Methodology</vt:lpstr>
      <vt:lpstr>Data Visualization</vt:lpstr>
      <vt:lpstr>Dataset for Top 10 Most Common Venues</vt:lpstr>
      <vt:lpstr>Result</vt:lpstr>
      <vt:lpstr>Result Continued..</vt:lpstr>
      <vt:lpstr>Cluster 1</vt:lpstr>
      <vt:lpstr>Cluster 2</vt:lpstr>
      <vt:lpstr>Cluster 3</vt:lpstr>
      <vt:lpstr>Results Continued: Visualization of neighborhood clusters was done using Folium </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Neighborhoods in Mumbai for Starting a Restaurant</dc:title>
  <dc:creator>PC-SYSTEM</dc:creator>
  <cp:lastModifiedBy>PC-SYSTEM</cp:lastModifiedBy>
  <cp:revision>5</cp:revision>
  <dcterms:created xsi:type="dcterms:W3CDTF">2020-12-24T16:36:07Z</dcterms:created>
  <dcterms:modified xsi:type="dcterms:W3CDTF">2020-12-25T15:36:31Z</dcterms:modified>
</cp:coreProperties>
</file>