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3" r:id="rId7"/>
    <p:sldId id="283" r:id="rId8"/>
    <p:sldId id="284" r:id="rId9"/>
    <p:sldId id="265" r:id="rId10"/>
    <p:sldId id="285" r:id="rId11"/>
    <p:sldId id="286" r:id="rId12"/>
    <p:sldId id="279" r:id="rId13"/>
    <p:sldId id="27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C0066"/>
    <a:srgbClr val="EE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902" y="62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F57FC3-6DCE-41A3-92FD-3C543D58276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2692006-5A0A-4057-8BA7-BE10A17870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>
              <a:latin typeface="Amasis MT Pro Medium" panose="02040604050005020304" pitchFamily="18" charset="0"/>
            </a:rPr>
            <a:t>Introduction &amp; Problem Statement</a:t>
          </a:r>
          <a:endParaRPr lang="en-US" dirty="0">
            <a:latin typeface="Amasis MT Pro Medium" panose="02040604050005020304" pitchFamily="18" charset="0"/>
          </a:endParaRPr>
        </a:p>
      </dgm:t>
    </dgm:pt>
    <dgm:pt modelId="{0DD81470-204F-448E-87C9-E17648BA7007}" type="parTrans" cxnId="{EA7E01AC-6ED7-4841-974A-304DB4055489}">
      <dgm:prSet/>
      <dgm:spPr/>
      <dgm:t>
        <a:bodyPr/>
        <a:lstStyle/>
        <a:p>
          <a:endParaRPr lang="en-US"/>
        </a:p>
      </dgm:t>
    </dgm:pt>
    <dgm:pt modelId="{F2452B45-2DA7-4172-810E-4A0E1D89BAE0}" type="sibTrans" cxnId="{EA7E01AC-6ED7-4841-974A-304DB40554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6C8AAF-A113-4121-89FF-AFD06A2E4CB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500" dirty="0">
              <a:latin typeface="Amasis MT Pro Medium" panose="02040604050005020304" pitchFamily="18" charset="0"/>
            </a:rPr>
            <a:t>Business Objective</a:t>
          </a:r>
          <a:endParaRPr lang="en-US" sz="1500" dirty="0">
            <a:latin typeface="Amasis MT Pro Medium" panose="02040604050005020304" pitchFamily="18" charset="0"/>
          </a:endParaRPr>
        </a:p>
      </dgm:t>
    </dgm:pt>
    <dgm:pt modelId="{B3074B51-271E-429A-BBA7-9A9736FA7D47}" type="parTrans" cxnId="{999948C4-933D-4B2E-863A-CC9E1BF8E33D}">
      <dgm:prSet/>
      <dgm:spPr/>
      <dgm:t>
        <a:bodyPr/>
        <a:lstStyle/>
        <a:p>
          <a:endParaRPr lang="en-US"/>
        </a:p>
      </dgm:t>
    </dgm:pt>
    <dgm:pt modelId="{B0171E78-1805-47F2-84AF-B7B05BA50A20}" type="sibTrans" cxnId="{999948C4-933D-4B2E-863A-CC9E1BF8E3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857DEF-6B16-427C-9D8A-8BB8B0E757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>
              <a:latin typeface="Amasis MT Pro Medium" panose="02040604050005020304" pitchFamily="18" charset="0"/>
            </a:rPr>
            <a:t>KPIs</a:t>
          </a:r>
          <a:endParaRPr lang="en-US" dirty="0">
            <a:latin typeface="Amasis MT Pro Medium" panose="02040604050005020304" pitchFamily="18" charset="0"/>
          </a:endParaRPr>
        </a:p>
      </dgm:t>
    </dgm:pt>
    <dgm:pt modelId="{1D970D90-E7A4-4216-8EB7-5F0DD16A77B0}" type="parTrans" cxnId="{553AEEF7-EAD9-47B3-98DE-E872EEAD7EEA}">
      <dgm:prSet/>
      <dgm:spPr/>
      <dgm:t>
        <a:bodyPr/>
        <a:lstStyle/>
        <a:p>
          <a:endParaRPr lang="en-US"/>
        </a:p>
      </dgm:t>
    </dgm:pt>
    <dgm:pt modelId="{C9027E26-BD43-4C72-B341-A67E49108CB3}" type="sibTrans" cxnId="{553AEEF7-EAD9-47B3-98DE-E872EEAD7E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A89EE8-11D2-4851-BB98-F4B8D6368D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>
              <a:latin typeface="Amasis MT Pro Medium" panose="02040604050005020304" pitchFamily="18" charset="0"/>
            </a:rPr>
            <a:t>Dashboard</a:t>
          </a:r>
          <a:endParaRPr lang="en-US" dirty="0">
            <a:latin typeface="Amasis MT Pro Medium" panose="02040604050005020304" pitchFamily="18" charset="0"/>
          </a:endParaRPr>
        </a:p>
      </dgm:t>
    </dgm:pt>
    <dgm:pt modelId="{931B76A9-F2DD-4A4B-B8AB-74E1A82571D2}" type="parTrans" cxnId="{8A1BA6E6-2D1C-4351-A295-3DA16CE15CEC}">
      <dgm:prSet/>
      <dgm:spPr/>
      <dgm:t>
        <a:bodyPr/>
        <a:lstStyle/>
        <a:p>
          <a:endParaRPr lang="en-US"/>
        </a:p>
      </dgm:t>
    </dgm:pt>
    <dgm:pt modelId="{4B4EA075-2719-48BE-A86E-6C2C27BE0D40}" type="sibTrans" cxnId="{8A1BA6E6-2D1C-4351-A295-3DA16CE15C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29FD1C-9D84-4B80-BAB7-70366BC256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>
              <a:latin typeface="Amasis MT Pro Medium" panose="02040604050005020304" pitchFamily="18" charset="0"/>
            </a:rPr>
            <a:t>Conclusion</a:t>
          </a:r>
          <a:endParaRPr lang="en-US" dirty="0">
            <a:latin typeface="Amasis MT Pro Medium" panose="02040604050005020304" pitchFamily="18" charset="0"/>
          </a:endParaRPr>
        </a:p>
      </dgm:t>
    </dgm:pt>
    <dgm:pt modelId="{D33D71D9-7C8D-47A0-B8E6-E0C9AD15D6A8}" type="parTrans" cxnId="{46DA169B-C097-420A-A0E7-EDAA4CE5BB7F}">
      <dgm:prSet/>
      <dgm:spPr/>
      <dgm:t>
        <a:bodyPr/>
        <a:lstStyle/>
        <a:p>
          <a:endParaRPr lang="en-US"/>
        </a:p>
      </dgm:t>
    </dgm:pt>
    <dgm:pt modelId="{0437266C-D4AB-4283-B415-0D5B0D732353}" type="sibTrans" cxnId="{46DA169B-C097-420A-A0E7-EDAA4CE5BB7F}">
      <dgm:prSet/>
      <dgm:spPr/>
      <dgm:t>
        <a:bodyPr/>
        <a:lstStyle/>
        <a:p>
          <a:endParaRPr lang="en-US"/>
        </a:p>
      </dgm:t>
    </dgm:pt>
    <dgm:pt modelId="{7E473F42-FB9C-4D50-A6FA-A7BF44D17A81}" type="pres">
      <dgm:prSet presAssocID="{52F57FC3-6DCE-41A3-92FD-3C543D582764}" presName="root" presStyleCnt="0">
        <dgm:presLayoutVars>
          <dgm:dir/>
          <dgm:resizeHandles val="exact"/>
        </dgm:presLayoutVars>
      </dgm:prSet>
      <dgm:spPr/>
    </dgm:pt>
    <dgm:pt modelId="{D1BD0552-8236-492D-94D8-FB4F0D520E6B}" type="pres">
      <dgm:prSet presAssocID="{12692006-5A0A-4057-8BA7-BE10A17870F7}" presName="compNode" presStyleCnt="0"/>
      <dgm:spPr/>
    </dgm:pt>
    <dgm:pt modelId="{AA306FAA-6C0E-4935-AB43-12D28C3B1AAB}" type="pres">
      <dgm:prSet presAssocID="{12692006-5A0A-4057-8BA7-BE10A17870F7}" presName="iconBgRect" presStyleLbl="bgShp" presStyleIdx="0" presStyleCnt="5"/>
      <dgm:spPr/>
    </dgm:pt>
    <dgm:pt modelId="{AD7AB92A-4DF5-4962-933E-50B93E0A4166}" type="pres">
      <dgm:prSet presAssocID="{12692006-5A0A-4057-8BA7-BE10A17870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75760D4-A7C7-4F9A-8418-B07157112F02}" type="pres">
      <dgm:prSet presAssocID="{12692006-5A0A-4057-8BA7-BE10A17870F7}" presName="spaceRect" presStyleCnt="0"/>
      <dgm:spPr/>
    </dgm:pt>
    <dgm:pt modelId="{84BA2DD6-8D83-493F-9054-0A9644AF6839}" type="pres">
      <dgm:prSet presAssocID="{12692006-5A0A-4057-8BA7-BE10A17870F7}" presName="textRect" presStyleLbl="revTx" presStyleIdx="0" presStyleCnt="5">
        <dgm:presLayoutVars>
          <dgm:chMax val="1"/>
          <dgm:chPref val="1"/>
        </dgm:presLayoutVars>
      </dgm:prSet>
      <dgm:spPr/>
    </dgm:pt>
    <dgm:pt modelId="{5392952E-9370-43A5-8CC9-7D9F9DD0EE27}" type="pres">
      <dgm:prSet presAssocID="{F2452B45-2DA7-4172-810E-4A0E1D89BAE0}" presName="sibTrans" presStyleCnt="0"/>
      <dgm:spPr/>
    </dgm:pt>
    <dgm:pt modelId="{42F35C07-8825-4285-A6D3-6EC57D189DF7}" type="pres">
      <dgm:prSet presAssocID="{FB6C8AAF-A113-4121-89FF-AFD06A2E4CB6}" presName="compNode" presStyleCnt="0"/>
      <dgm:spPr/>
    </dgm:pt>
    <dgm:pt modelId="{8B7B898D-4F51-4B41-B439-94C166BD9C6C}" type="pres">
      <dgm:prSet presAssocID="{FB6C8AAF-A113-4121-89FF-AFD06A2E4CB6}" presName="iconBgRect" presStyleLbl="bgShp" presStyleIdx="1" presStyleCnt="5"/>
      <dgm:spPr/>
    </dgm:pt>
    <dgm:pt modelId="{3C472F9E-6950-4F55-A26E-2D8CEA53AFC8}" type="pres">
      <dgm:prSet presAssocID="{FB6C8AAF-A113-4121-89FF-AFD06A2E4CB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4771942-D105-4A2C-AE3C-BA6405535AA7}" type="pres">
      <dgm:prSet presAssocID="{FB6C8AAF-A113-4121-89FF-AFD06A2E4CB6}" presName="spaceRect" presStyleCnt="0"/>
      <dgm:spPr/>
    </dgm:pt>
    <dgm:pt modelId="{2274C79D-76D2-4369-90D1-52E36556FA66}" type="pres">
      <dgm:prSet presAssocID="{FB6C8AAF-A113-4121-89FF-AFD06A2E4CB6}" presName="textRect" presStyleLbl="revTx" presStyleIdx="1" presStyleCnt="5">
        <dgm:presLayoutVars>
          <dgm:chMax val="1"/>
          <dgm:chPref val="1"/>
        </dgm:presLayoutVars>
      </dgm:prSet>
      <dgm:spPr/>
    </dgm:pt>
    <dgm:pt modelId="{87CC4F69-A980-48D3-97B8-BF200C5CA99E}" type="pres">
      <dgm:prSet presAssocID="{B0171E78-1805-47F2-84AF-B7B05BA50A20}" presName="sibTrans" presStyleCnt="0"/>
      <dgm:spPr/>
    </dgm:pt>
    <dgm:pt modelId="{2F042DD6-A1B4-448C-AE87-D06A9006AB78}" type="pres">
      <dgm:prSet presAssocID="{5B857DEF-6B16-427C-9D8A-8BB8B0E75779}" presName="compNode" presStyleCnt="0"/>
      <dgm:spPr/>
    </dgm:pt>
    <dgm:pt modelId="{D5E67B1E-EF75-48A2-A54B-770EBDCF9CB8}" type="pres">
      <dgm:prSet presAssocID="{5B857DEF-6B16-427C-9D8A-8BB8B0E75779}" presName="iconBgRect" presStyleLbl="bgShp" presStyleIdx="2" presStyleCnt="5"/>
      <dgm:spPr/>
    </dgm:pt>
    <dgm:pt modelId="{418D2344-C672-4E46-9858-7D31B2CDF56F}" type="pres">
      <dgm:prSet presAssocID="{5B857DEF-6B16-427C-9D8A-8BB8B0E75779}" presName="iconRect" presStyleLbl="node1" presStyleIdx="2" presStyleCnt="5" custLinFactNeighborX="-2716" custLinFactNeighborY="-490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8739035-FA6A-44D8-A713-C71C73DB4FB0}" type="pres">
      <dgm:prSet presAssocID="{5B857DEF-6B16-427C-9D8A-8BB8B0E75779}" presName="spaceRect" presStyleCnt="0"/>
      <dgm:spPr/>
    </dgm:pt>
    <dgm:pt modelId="{63FADC6C-1B5C-472F-9930-515DCB293558}" type="pres">
      <dgm:prSet presAssocID="{5B857DEF-6B16-427C-9D8A-8BB8B0E75779}" presName="textRect" presStyleLbl="revTx" presStyleIdx="2" presStyleCnt="5">
        <dgm:presLayoutVars>
          <dgm:chMax val="1"/>
          <dgm:chPref val="1"/>
        </dgm:presLayoutVars>
      </dgm:prSet>
      <dgm:spPr/>
    </dgm:pt>
    <dgm:pt modelId="{5641BA45-2C68-4FAB-954C-D62DAEEDC702}" type="pres">
      <dgm:prSet presAssocID="{C9027E26-BD43-4C72-B341-A67E49108CB3}" presName="sibTrans" presStyleCnt="0"/>
      <dgm:spPr/>
    </dgm:pt>
    <dgm:pt modelId="{55CA2A66-91E8-4EF7-844C-C48D683DA391}" type="pres">
      <dgm:prSet presAssocID="{42A89EE8-11D2-4851-BB98-F4B8D6368DB5}" presName="compNode" presStyleCnt="0"/>
      <dgm:spPr/>
    </dgm:pt>
    <dgm:pt modelId="{640772AC-DF26-41A8-8780-4366CD6C54FA}" type="pres">
      <dgm:prSet presAssocID="{42A89EE8-11D2-4851-BB98-F4B8D6368DB5}" presName="iconBgRect" presStyleLbl="bgShp" presStyleIdx="3" presStyleCnt="5"/>
      <dgm:spPr/>
    </dgm:pt>
    <dgm:pt modelId="{A291A885-72D6-40EA-A71D-FEE06F427491}" type="pres">
      <dgm:prSet presAssocID="{42A89EE8-11D2-4851-BB98-F4B8D6368DB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9459BB6-7B35-4656-B2BC-C8F06068C362}" type="pres">
      <dgm:prSet presAssocID="{42A89EE8-11D2-4851-BB98-F4B8D6368DB5}" presName="spaceRect" presStyleCnt="0"/>
      <dgm:spPr/>
    </dgm:pt>
    <dgm:pt modelId="{06646A4D-0E91-4F3E-86D5-3A50EA5AE283}" type="pres">
      <dgm:prSet presAssocID="{42A89EE8-11D2-4851-BB98-F4B8D6368DB5}" presName="textRect" presStyleLbl="revTx" presStyleIdx="3" presStyleCnt="5">
        <dgm:presLayoutVars>
          <dgm:chMax val="1"/>
          <dgm:chPref val="1"/>
        </dgm:presLayoutVars>
      </dgm:prSet>
      <dgm:spPr/>
    </dgm:pt>
    <dgm:pt modelId="{3B88EBCF-5D08-438C-8977-7C40437347F2}" type="pres">
      <dgm:prSet presAssocID="{4B4EA075-2719-48BE-A86E-6C2C27BE0D40}" presName="sibTrans" presStyleCnt="0"/>
      <dgm:spPr/>
    </dgm:pt>
    <dgm:pt modelId="{81598963-A178-4A4C-81CC-7278F8F97AC9}" type="pres">
      <dgm:prSet presAssocID="{E729FD1C-9D84-4B80-BAB7-70366BC2565C}" presName="compNode" presStyleCnt="0"/>
      <dgm:spPr/>
    </dgm:pt>
    <dgm:pt modelId="{D75E3BB3-9F68-4512-94AA-0953F514D933}" type="pres">
      <dgm:prSet presAssocID="{E729FD1C-9D84-4B80-BAB7-70366BC2565C}" presName="iconBgRect" presStyleLbl="bgShp" presStyleIdx="4" presStyleCnt="5"/>
      <dgm:spPr/>
    </dgm:pt>
    <dgm:pt modelId="{F7A87F04-F312-4E79-99F0-E2901F8B965B}" type="pres">
      <dgm:prSet presAssocID="{E729FD1C-9D84-4B80-BAB7-70366BC256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C3DEE84-3E6C-4933-8FCA-B6E5E5E2F232}" type="pres">
      <dgm:prSet presAssocID="{E729FD1C-9D84-4B80-BAB7-70366BC2565C}" presName="spaceRect" presStyleCnt="0"/>
      <dgm:spPr/>
    </dgm:pt>
    <dgm:pt modelId="{DC1A6CA3-986B-4564-899C-19BD37D429A2}" type="pres">
      <dgm:prSet presAssocID="{E729FD1C-9D84-4B80-BAB7-70366BC2565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BAF162C-C359-4C31-89D0-C13B9953C525}" type="presOf" srcId="{12692006-5A0A-4057-8BA7-BE10A17870F7}" destId="{84BA2DD6-8D83-493F-9054-0A9644AF6839}" srcOrd="0" destOrd="0" presId="urn:microsoft.com/office/officeart/2018/5/layout/IconCircleLabelList"/>
    <dgm:cxn modelId="{DFF4355B-D370-4FAF-A6F8-D3559DE2554B}" type="presOf" srcId="{42A89EE8-11D2-4851-BB98-F4B8D6368DB5}" destId="{06646A4D-0E91-4F3E-86D5-3A50EA5AE283}" srcOrd="0" destOrd="0" presId="urn:microsoft.com/office/officeart/2018/5/layout/IconCircleLabelList"/>
    <dgm:cxn modelId="{32F3C770-9291-4784-B9A0-3526775797F1}" type="presOf" srcId="{52F57FC3-6DCE-41A3-92FD-3C543D582764}" destId="{7E473F42-FB9C-4D50-A6FA-A7BF44D17A81}" srcOrd="0" destOrd="0" presId="urn:microsoft.com/office/officeart/2018/5/layout/IconCircleLabelList"/>
    <dgm:cxn modelId="{11B82482-441B-45A4-B7DE-CA9E956C7067}" type="presOf" srcId="{5B857DEF-6B16-427C-9D8A-8BB8B0E75779}" destId="{63FADC6C-1B5C-472F-9930-515DCB293558}" srcOrd="0" destOrd="0" presId="urn:microsoft.com/office/officeart/2018/5/layout/IconCircleLabelList"/>
    <dgm:cxn modelId="{46DA169B-C097-420A-A0E7-EDAA4CE5BB7F}" srcId="{52F57FC3-6DCE-41A3-92FD-3C543D582764}" destId="{E729FD1C-9D84-4B80-BAB7-70366BC2565C}" srcOrd="4" destOrd="0" parTransId="{D33D71D9-7C8D-47A0-B8E6-E0C9AD15D6A8}" sibTransId="{0437266C-D4AB-4283-B415-0D5B0D732353}"/>
    <dgm:cxn modelId="{EA7E01AC-6ED7-4841-974A-304DB4055489}" srcId="{52F57FC3-6DCE-41A3-92FD-3C543D582764}" destId="{12692006-5A0A-4057-8BA7-BE10A17870F7}" srcOrd="0" destOrd="0" parTransId="{0DD81470-204F-448E-87C9-E17648BA7007}" sibTransId="{F2452B45-2DA7-4172-810E-4A0E1D89BAE0}"/>
    <dgm:cxn modelId="{B24B29BF-F5E9-4BCD-BFDB-F6252C56C724}" type="presOf" srcId="{E729FD1C-9D84-4B80-BAB7-70366BC2565C}" destId="{DC1A6CA3-986B-4564-899C-19BD37D429A2}" srcOrd="0" destOrd="0" presId="urn:microsoft.com/office/officeart/2018/5/layout/IconCircleLabelList"/>
    <dgm:cxn modelId="{999948C4-933D-4B2E-863A-CC9E1BF8E33D}" srcId="{52F57FC3-6DCE-41A3-92FD-3C543D582764}" destId="{FB6C8AAF-A113-4121-89FF-AFD06A2E4CB6}" srcOrd="1" destOrd="0" parTransId="{B3074B51-271E-429A-BBA7-9A9736FA7D47}" sibTransId="{B0171E78-1805-47F2-84AF-B7B05BA50A20}"/>
    <dgm:cxn modelId="{7A2BD2DF-F2F2-473A-875E-0300F035697C}" type="presOf" srcId="{FB6C8AAF-A113-4121-89FF-AFD06A2E4CB6}" destId="{2274C79D-76D2-4369-90D1-52E36556FA66}" srcOrd="0" destOrd="0" presId="urn:microsoft.com/office/officeart/2018/5/layout/IconCircleLabelList"/>
    <dgm:cxn modelId="{8A1BA6E6-2D1C-4351-A295-3DA16CE15CEC}" srcId="{52F57FC3-6DCE-41A3-92FD-3C543D582764}" destId="{42A89EE8-11D2-4851-BB98-F4B8D6368DB5}" srcOrd="3" destOrd="0" parTransId="{931B76A9-F2DD-4A4B-B8AB-74E1A82571D2}" sibTransId="{4B4EA075-2719-48BE-A86E-6C2C27BE0D40}"/>
    <dgm:cxn modelId="{553AEEF7-EAD9-47B3-98DE-E872EEAD7EEA}" srcId="{52F57FC3-6DCE-41A3-92FD-3C543D582764}" destId="{5B857DEF-6B16-427C-9D8A-8BB8B0E75779}" srcOrd="2" destOrd="0" parTransId="{1D970D90-E7A4-4216-8EB7-5F0DD16A77B0}" sibTransId="{C9027E26-BD43-4C72-B341-A67E49108CB3}"/>
    <dgm:cxn modelId="{02C01B74-93BA-4335-B0C4-CC1272BB1B34}" type="presParOf" srcId="{7E473F42-FB9C-4D50-A6FA-A7BF44D17A81}" destId="{D1BD0552-8236-492D-94D8-FB4F0D520E6B}" srcOrd="0" destOrd="0" presId="urn:microsoft.com/office/officeart/2018/5/layout/IconCircleLabelList"/>
    <dgm:cxn modelId="{73C95C15-A686-4ECD-B1CA-16D08A9F9511}" type="presParOf" srcId="{D1BD0552-8236-492D-94D8-FB4F0D520E6B}" destId="{AA306FAA-6C0E-4935-AB43-12D28C3B1AAB}" srcOrd="0" destOrd="0" presId="urn:microsoft.com/office/officeart/2018/5/layout/IconCircleLabelList"/>
    <dgm:cxn modelId="{4EC182DC-ED47-4596-96CB-B436DDADB66E}" type="presParOf" srcId="{D1BD0552-8236-492D-94D8-FB4F0D520E6B}" destId="{AD7AB92A-4DF5-4962-933E-50B93E0A4166}" srcOrd="1" destOrd="0" presId="urn:microsoft.com/office/officeart/2018/5/layout/IconCircleLabelList"/>
    <dgm:cxn modelId="{1597A6BA-43C9-4B9C-8F32-65FCF7462EE1}" type="presParOf" srcId="{D1BD0552-8236-492D-94D8-FB4F0D520E6B}" destId="{E75760D4-A7C7-4F9A-8418-B07157112F02}" srcOrd="2" destOrd="0" presId="urn:microsoft.com/office/officeart/2018/5/layout/IconCircleLabelList"/>
    <dgm:cxn modelId="{83F27295-5E7A-43D4-A633-B77F1E516862}" type="presParOf" srcId="{D1BD0552-8236-492D-94D8-FB4F0D520E6B}" destId="{84BA2DD6-8D83-493F-9054-0A9644AF6839}" srcOrd="3" destOrd="0" presId="urn:microsoft.com/office/officeart/2018/5/layout/IconCircleLabelList"/>
    <dgm:cxn modelId="{65D80FCC-035B-400E-B3D4-36CAC06CC8FC}" type="presParOf" srcId="{7E473F42-FB9C-4D50-A6FA-A7BF44D17A81}" destId="{5392952E-9370-43A5-8CC9-7D9F9DD0EE27}" srcOrd="1" destOrd="0" presId="urn:microsoft.com/office/officeart/2018/5/layout/IconCircleLabelList"/>
    <dgm:cxn modelId="{A616649A-6ED5-4BBA-8D68-949D30940D93}" type="presParOf" srcId="{7E473F42-FB9C-4D50-A6FA-A7BF44D17A81}" destId="{42F35C07-8825-4285-A6D3-6EC57D189DF7}" srcOrd="2" destOrd="0" presId="urn:microsoft.com/office/officeart/2018/5/layout/IconCircleLabelList"/>
    <dgm:cxn modelId="{47307F59-537B-4092-AEE9-D9501FBBFC75}" type="presParOf" srcId="{42F35C07-8825-4285-A6D3-6EC57D189DF7}" destId="{8B7B898D-4F51-4B41-B439-94C166BD9C6C}" srcOrd="0" destOrd="0" presId="urn:microsoft.com/office/officeart/2018/5/layout/IconCircleLabelList"/>
    <dgm:cxn modelId="{119B93A6-E2DB-49E6-A7EF-53CB0241CE16}" type="presParOf" srcId="{42F35C07-8825-4285-A6D3-6EC57D189DF7}" destId="{3C472F9E-6950-4F55-A26E-2D8CEA53AFC8}" srcOrd="1" destOrd="0" presId="urn:microsoft.com/office/officeart/2018/5/layout/IconCircleLabelList"/>
    <dgm:cxn modelId="{FFE2BB81-9741-4CC5-ACAC-E4B2579DC04D}" type="presParOf" srcId="{42F35C07-8825-4285-A6D3-6EC57D189DF7}" destId="{F4771942-D105-4A2C-AE3C-BA6405535AA7}" srcOrd="2" destOrd="0" presId="urn:microsoft.com/office/officeart/2018/5/layout/IconCircleLabelList"/>
    <dgm:cxn modelId="{5B7EA1D3-3314-4901-B2B9-5A4C053FA092}" type="presParOf" srcId="{42F35C07-8825-4285-A6D3-6EC57D189DF7}" destId="{2274C79D-76D2-4369-90D1-52E36556FA66}" srcOrd="3" destOrd="0" presId="urn:microsoft.com/office/officeart/2018/5/layout/IconCircleLabelList"/>
    <dgm:cxn modelId="{054AD7A6-154A-48DD-A014-BB155CB6EB10}" type="presParOf" srcId="{7E473F42-FB9C-4D50-A6FA-A7BF44D17A81}" destId="{87CC4F69-A980-48D3-97B8-BF200C5CA99E}" srcOrd="3" destOrd="0" presId="urn:microsoft.com/office/officeart/2018/5/layout/IconCircleLabelList"/>
    <dgm:cxn modelId="{62E914E4-D831-4716-87C2-CF8803E113B3}" type="presParOf" srcId="{7E473F42-FB9C-4D50-A6FA-A7BF44D17A81}" destId="{2F042DD6-A1B4-448C-AE87-D06A9006AB78}" srcOrd="4" destOrd="0" presId="urn:microsoft.com/office/officeart/2018/5/layout/IconCircleLabelList"/>
    <dgm:cxn modelId="{4B57A8FC-BCEE-4EA1-A732-4119016BBF27}" type="presParOf" srcId="{2F042DD6-A1B4-448C-AE87-D06A9006AB78}" destId="{D5E67B1E-EF75-48A2-A54B-770EBDCF9CB8}" srcOrd="0" destOrd="0" presId="urn:microsoft.com/office/officeart/2018/5/layout/IconCircleLabelList"/>
    <dgm:cxn modelId="{4E2F7ECA-4BF1-4BDC-B3F0-FF8678D05317}" type="presParOf" srcId="{2F042DD6-A1B4-448C-AE87-D06A9006AB78}" destId="{418D2344-C672-4E46-9858-7D31B2CDF56F}" srcOrd="1" destOrd="0" presId="urn:microsoft.com/office/officeart/2018/5/layout/IconCircleLabelList"/>
    <dgm:cxn modelId="{8C4C8EB9-30B0-4DDC-B13B-CF86D09F694E}" type="presParOf" srcId="{2F042DD6-A1B4-448C-AE87-D06A9006AB78}" destId="{28739035-FA6A-44D8-A713-C71C73DB4FB0}" srcOrd="2" destOrd="0" presId="urn:microsoft.com/office/officeart/2018/5/layout/IconCircleLabelList"/>
    <dgm:cxn modelId="{F5128540-55FB-46D0-89EC-8570D07E2A6C}" type="presParOf" srcId="{2F042DD6-A1B4-448C-AE87-D06A9006AB78}" destId="{63FADC6C-1B5C-472F-9930-515DCB293558}" srcOrd="3" destOrd="0" presId="urn:microsoft.com/office/officeart/2018/5/layout/IconCircleLabelList"/>
    <dgm:cxn modelId="{6964DE34-3575-494B-B321-E90D42B91844}" type="presParOf" srcId="{7E473F42-FB9C-4D50-A6FA-A7BF44D17A81}" destId="{5641BA45-2C68-4FAB-954C-D62DAEEDC702}" srcOrd="5" destOrd="0" presId="urn:microsoft.com/office/officeart/2018/5/layout/IconCircleLabelList"/>
    <dgm:cxn modelId="{C8C1E004-B482-43CC-974E-07549754D8E5}" type="presParOf" srcId="{7E473F42-FB9C-4D50-A6FA-A7BF44D17A81}" destId="{55CA2A66-91E8-4EF7-844C-C48D683DA391}" srcOrd="6" destOrd="0" presId="urn:microsoft.com/office/officeart/2018/5/layout/IconCircleLabelList"/>
    <dgm:cxn modelId="{4E8C8A2C-5E00-4AD9-87D3-48B04E3D4B3C}" type="presParOf" srcId="{55CA2A66-91E8-4EF7-844C-C48D683DA391}" destId="{640772AC-DF26-41A8-8780-4366CD6C54FA}" srcOrd="0" destOrd="0" presId="urn:microsoft.com/office/officeart/2018/5/layout/IconCircleLabelList"/>
    <dgm:cxn modelId="{953BBC4D-3079-4D82-B0E9-00EBEE21C082}" type="presParOf" srcId="{55CA2A66-91E8-4EF7-844C-C48D683DA391}" destId="{A291A885-72D6-40EA-A71D-FEE06F427491}" srcOrd="1" destOrd="0" presId="urn:microsoft.com/office/officeart/2018/5/layout/IconCircleLabelList"/>
    <dgm:cxn modelId="{5BC4BB3E-C66A-4053-B828-30681209E747}" type="presParOf" srcId="{55CA2A66-91E8-4EF7-844C-C48D683DA391}" destId="{C9459BB6-7B35-4656-B2BC-C8F06068C362}" srcOrd="2" destOrd="0" presId="urn:microsoft.com/office/officeart/2018/5/layout/IconCircleLabelList"/>
    <dgm:cxn modelId="{C93F0567-47F8-49AD-A373-CCD8A08D1F46}" type="presParOf" srcId="{55CA2A66-91E8-4EF7-844C-C48D683DA391}" destId="{06646A4D-0E91-4F3E-86D5-3A50EA5AE283}" srcOrd="3" destOrd="0" presId="urn:microsoft.com/office/officeart/2018/5/layout/IconCircleLabelList"/>
    <dgm:cxn modelId="{E13EE3F3-DF67-4A54-B1D1-4011BC2BF66B}" type="presParOf" srcId="{7E473F42-FB9C-4D50-A6FA-A7BF44D17A81}" destId="{3B88EBCF-5D08-438C-8977-7C40437347F2}" srcOrd="7" destOrd="0" presId="urn:microsoft.com/office/officeart/2018/5/layout/IconCircleLabelList"/>
    <dgm:cxn modelId="{560F3849-0B9C-48CD-8ADA-578ED992D65B}" type="presParOf" srcId="{7E473F42-FB9C-4D50-A6FA-A7BF44D17A81}" destId="{81598963-A178-4A4C-81CC-7278F8F97AC9}" srcOrd="8" destOrd="0" presId="urn:microsoft.com/office/officeart/2018/5/layout/IconCircleLabelList"/>
    <dgm:cxn modelId="{C4396F96-0AE8-4476-90BE-88F41261E448}" type="presParOf" srcId="{81598963-A178-4A4C-81CC-7278F8F97AC9}" destId="{D75E3BB3-9F68-4512-94AA-0953F514D933}" srcOrd="0" destOrd="0" presId="urn:microsoft.com/office/officeart/2018/5/layout/IconCircleLabelList"/>
    <dgm:cxn modelId="{BCBC6863-BF03-48E4-8E52-FB6FAAFE775E}" type="presParOf" srcId="{81598963-A178-4A4C-81CC-7278F8F97AC9}" destId="{F7A87F04-F312-4E79-99F0-E2901F8B965B}" srcOrd="1" destOrd="0" presId="urn:microsoft.com/office/officeart/2018/5/layout/IconCircleLabelList"/>
    <dgm:cxn modelId="{0F94F61B-71E3-4741-BD9F-09CB86D8C426}" type="presParOf" srcId="{81598963-A178-4A4C-81CC-7278F8F97AC9}" destId="{DC3DEE84-3E6C-4933-8FCA-B6E5E5E2F232}" srcOrd="2" destOrd="0" presId="urn:microsoft.com/office/officeart/2018/5/layout/IconCircleLabelList"/>
    <dgm:cxn modelId="{ADFF0A6C-008D-4BC0-8C65-BA879A2C5CE3}" type="presParOf" srcId="{81598963-A178-4A4C-81CC-7278F8F97AC9}" destId="{DC1A6CA3-986B-4564-899C-19BD37D429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6514D2-ED29-4255-8DD3-233BD29375A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9D44DA-A849-447C-80B8-D85AA437A14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b="0" i="0" dirty="0">
              <a:latin typeface="Bahnschrift" panose="020B0502040204020203" pitchFamily="34" charset="0"/>
            </a:rPr>
            <a:t>Crowdfunding projects provide a powerful platform for validating market demand, engaging with a supportive community, and securing essential funding without traditional financial constraints.</a:t>
          </a:r>
          <a:endParaRPr lang="en-US" sz="1600" dirty="0">
            <a:latin typeface="Bahnschrift" panose="020B0502040204020203" pitchFamily="34" charset="0"/>
          </a:endParaRPr>
        </a:p>
      </dgm:t>
    </dgm:pt>
    <dgm:pt modelId="{8559330C-3B52-48D1-8C5E-47B1EBC27028}" type="parTrans" cxnId="{81E60EC9-7ACB-4CF6-84FA-E56E55D0055D}">
      <dgm:prSet/>
      <dgm:spPr/>
      <dgm:t>
        <a:bodyPr/>
        <a:lstStyle/>
        <a:p>
          <a:endParaRPr lang="en-US"/>
        </a:p>
      </dgm:t>
    </dgm:pt>
    <dgm:pt modelId="{100B7237-87F1-4A74-A828-FF9C5AE6A4DF}" type="sibTrans" cxnId="{81E60EC9-7ACB-4CF6-84FA-E56E55D005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EDE5F3-8F64-4A1B-AF4F-40020A16C4F1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IN" sz="1800" b="1" i="0" dirty="0"/>
            <a:t>Marketing and Visibility</a:t>
          </a:r>
          <a:r>
            <a:rPr lang="en-IN" sz="2000" b="0" i="0" dirty="0"/>
            <a:t>: </a:t>
          </a:r>
          <a:r>
            <a:rPr lang="en-US" sz="2000" b="0" i="0" dirty="0"/>
            <a:t>Successful campaigns can enhance visibility, drive innovation, and build long-term customer relationships</a:t>
          </a:r>
          <a:endParaRPr lang="en-US" sz="2000" dirty="0"/>
        </a:p>
      </dgm:t>
    </dgm:pt>
    <dgm:pt modelId="{B5EDD9A9-C33B-4EE5-8A0E-09362637AE8E}" type="parTrans" cxnId="{CFCD71EB-5606-4221-BDBE-EA8BB0B6A49C}">
      <dgm:prSet/>
      <dgm:spPr/>
      <dgm:t>
        <a:bodyPr/>
        <a:lstStyle/>
        <a:p>
          <a:endParaRPr lang="en-US"/>
        </a:p>
      </dgm:t>
    </dgm:pt>
    <dgm:pt modelId="{2A70A06E-FBBD-44AF-9347-1739E2910E1F}" type="sibTrans" cxnId="{CFCD71EB-5606-4221-BDBE-EA8BB0B6A4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6DF968-1C0F-4EC7-8656-EC6D6157A290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IN" sz="1800" b="1" i="0" dirty="0"/>
            <a:t>Community Engagement </a:t>
          </a:r>
          <a:r>
            <a:rPr lang="en-US" sz="2000" b="0" i="0" dirty="0"/>
            <a:t>: Crowdfunding fosters a dedicated community of early adopters and </a:t>
          </a:r>
        </a:p>
        <a:p>
          <a:pPr algn="l">
            <a:lnSpc>
              <a:spcPct val="100000"/>
            </a:lnSpc>
          </a:pPr>
          <a:r>
            <a:rPr lang="en-US" sz="800" b="0" i="0" dirty="0"/>
            <a:t>.</a:t>
          </a:r>
          <a:r>
            <a:rPr lang="en-US" sz="2000" b="0" i="0" dirty="0"/>
            <a:t>                                              supporters.   </a:t>
          </a:r>
          <a:endParaRPr lang="en-US" sz="2000" dirty="0"/>
        </a:p>
      </dgm:t>
    </dgm:pt>
    <dgm:pt modelId="{C8C5539F-5DB1-4230-ACE9-0F447E5F27F0}" type="parTrans" cxnId="{C50C29A7-C82C-44E8-889E-F108A5B48E68}">
      <dgm:prSet/>
      <dgm:spPr/>
      <dgm:t>
        <a:bodyPr/>
        <a:lstStyle/>
        <a:p>
          <a:endParaRPr lang="en-US"/>
        </a:p>
      </dgm:t>
    </dgm:pt>
    <dgm:pt modelId="{E204B08A-0898-43F1-AD87-374DE6935361}" type="sibTrans" cxnId="{C50C29A7-C82C-44E8-889E-F108A5B48E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C09B67-08AB-44F1-9479-FA1D83F360C8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IN" sz="1800" b="1" i="0" dirty="0"/>
            <a:t>Product Development and Innovation </a:t>
          </a:r>
          <a:r>
            <a:rPr lang="en-US" sz="1800" b="0" i="0" dirty="0"/>
            <a:t>: This enables creators to bring new products to market more quickly than they might through conventional funding avenues..</a:t>
          </a:r>
          <a:endParaRPr lang="en-US" sz="1800" dirty="0"/>
        </a:p>
      </dgm:t>
    </dgm:pt>
    <dgm:pt modelId="{CEE117DE-75AC-4734-8A1F-55B079FAB27E}" type="parTrans" cxnId="{5E71B501-7666-4684-83C0-6BB893A2CF21}">
      <dgm:prSet/>
      <dgm:spPr/>
      <dgm:t>
        <a:bodyPr/>
        <a:lstStyle/>
        <a:p>
          <a:endParaRPr lang="en-US"/>
        </a:p>
      </dgm:t>
    </dgm:pt>
    <dgm:pt modelId="{A74E9CEF-F2EC-4932-A805-1C5E32C3D803}" type="sibTrans" cxnId="{5E71B501-7666-4684-83C0-6BB893A2CF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926D6A-4677-4603-BD6F-E83DC47CBC4F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IN" sz="1800" b="1" i="0" dirty="0"/>
            <a:t>Long-Term Relationships</a:t>
          </a:r>
          <a:r>
            <a:rPr lang="en-US" sz="1800" b="0" i="0" dirty="0"/>
            <a:t>: Building a loyal customer base through crowdfunding can lead to long-term relationships. Backers who feel involved and valued are more likely to become repeat customers.</a:t>
          </a:r>
          <a:endParaRPr lang="en-US" sz="1800" dirty="0"/>
        </a:p>
      </dgm:t>
    </dgm:pt>
    <dgm:pt modelId="{FFF3D7BE-DCA0-4559-9D66-E0D7499F9880}" type="parTrans" cxnId="{9BC097FD-E961-4E21-95AF-3FE885B98EF9}">
      <dgm:prSet/>
      <dgm:spPr/>
      <dgm:t>
        <a:bodyPr/>
        <a:lstStyle/>
        <a:p>
          <a:endParaRPr lang="en-US"/>
        </a:p>
      </dgm:t>
    </dgm:pt>
    <dgm:pt modelId="{EE0FD7F5-AB39-433B-A1D3-689AC58932CD}" type="sibTrans" cxnId="{9BC097FD-E961-4E21-95AF-3FE885B98EF9}">
      <dgm:prSet/>
      <dgm:spPr/>
      <dgm:t>
        <a:bodyPr/>
        <a:lstStyle/>
        <a:p>
          <a:endParaRPr lang="en-US"/>
        </a:p>
      </dgm:t>
    </dgm:pt>
    <dgm:pt modelId="{82D179F3-9F27-4AD3-994B-4D630B2A7D0E}" type="pres">
      <dgm:prSet presAssocID="{7F6514D2-ED29-4255-8DD3-233BD29375A3}" presName="root" presStyleCnt="0">
        <dgm:presLayoutVars>
          <dgm:dir/>
          <dgm:resizeHandles val="exact"/>
        </dgm:presLayoutVars>
      </dgm:prSet>
      <dgm:spPr/>
    </dgm:pt>
    <dgm:pt modelId="{A0202CA9-0C26-4FAF-8317-737803119154}" type="pres">
      <dgm:prSet presAssocID="{979D44DA-A849-447C-80B8-D85AA437A144}" presName="compNode" presStyleCnt="0"/>
      <dgm:spPr/>
    </dgm:pt>
    <dgm:pt modelId="{5642527A-CCB6-4829-88E3-7552B266EFAB}" type="pres">
      <dgm:prSet presAssocID="{979D44DA-A849-447C-80B8-D85AA437A144}" presName="bgRect" presStyleLbl="bgShp" presStyleIdx="0" presStyleCnt="5"/>
      <dgm:spPr/>
    </dgm:pt>
    <dgm:pt modelId="{B06E9D13-3C76-45C3-8931-E3693C602C60}" type="pres">
      <dgm:prSet presAssocID="{979D44DA-A849-447C-80B8-D85AA437A14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B7537F8-ABA6-4076-9392-7FE9A7DF778A}" type="pres">
      <dgm:prSet presAssocID="{979D44DA-A849-447C-80B8-D85AA437A144}" presName="spaceRect" presStyleCnt="0"/>
      <dgm:spPr/>
    </dgm:pt>
    <dgm:pt modelId="{6D64BECF-0D1A-410A-8F1A-CCDAE9A6B1CE}" type="pres">
      <dgm:prSet presAssocID="{979D44DA-A849-447C-80B8-D85AA437A144}" presName="parTx" presStyleLbl="revTx" presStyleIdx="0" presStyleCnt="5">
        <dgm:presLayoutVars>
          <dgm:chMax val="0"/>
          <dgm:chPref val="0"/>
        </dgm:presLayoutVars>
      </dgm:prSet>
      <dgm:spPr/>
    </dgm:pt>
    <dgm:pt modelId="{9ED24C57-DCCD-4435-B4DB-3257213F2D68}" type="pres">
      <dgm:prSet presAssocID="{100B7237-87F1-4A74-A828-FF9C5AE6A4DF}" presName="sibTrans" presStyleCnt="0"/>
      <dgm:spPr/>
    </dgm:pt>
    <dgm:pt modelId="{BCF85146-BAD5-4312-A9F8-CBA4E17C2D95}" type="pres">
      <dgm:prSet presAssocID="{D5EDE5F3-8F64-4A1B-AF4F-40020A16C4F1}" presName="compNode" presStyleCnt="0"/>
      <dgm:spPr/>
    </dgm:pt>
    <dgm:pt modelId="{BFC3A43C-BCDB-4217-8A75-CCC1183668B5}" type="pres">
      <dgm:prSet presAssocID="{D5EDE5F3-8F64-4A1B-AF4F-40020A16C4F1}" presName="bgRect" presStyleLbl="bgShp" presStyleIdx="1" presStyleCnt="5" custLinFactNeighborX="0"/>
      <dgm:spPr/>
    </dgm:pt>
    <dgm:pt modelId="{618F2191-0ABC-400B-9F39-F02DFE1A6756}" type="pres">
      <dgm:prSet presAssocID="{D5EDE5F3-8F64-4A1B-AF4F-40020A16C4F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7A042F4E-5D8F-4627-A836-96417EED0104}" type="pres">
      <dgm:prSet presAssocID="{D5EDE5F3-8F64-4A1B-AF4F-40020A16C4F1}" presName="spaceRect" presStyleCnt="0"/>
      <dgm:spPr/>
    </dgm:pt>
    <dgm:pt modelId="{7AAF71C2-E556-429D-B688-B88B92F8AFD3}" type="pres">
      <dgm:prSet presAssocID="{D5EDE5F3-8F64-4A1B-AF4F-40020A16C4F1}" presName="parTx" presStyleLbl="revTx" presStyleIdx="1" presStyleCnt="5" custScaleX="103509">
        <dgm:presLayoutVars>
          <dgm:chMax val="0"/>
          <dgm:chPref val="0"/>
        </dgm:presLayoutVars>
      </dgm:prSet>
      <dgm:spPr/>
    </dgm:pt>
    <dgm:pt modelId="{51DD5228-8DB8-4302-9A64-C059E1255783}" type="pres">
      <dgm:prSet presAssocID="{2A70A06E-FBBD-44AF-9347-1739E2910E1F}" presName="sibTrans" presStyleCnt="0"/>
      <dgm:spPr/>
    </dgm:pt>
    <dgm:pt modelId="{82AFED9C-0F4B-48EC-A88C-0B516EE43FC3}" type="pres">
      <dgm:prSet presAssocID="{F46DF968-1C0F-4EC7-8656-EC6D6157A290}" presName="compNode" presStyleCnt="0"/>
      <dgm:spPr/>
    </dgm:pt>
    <dgm:pt modelId="{A8E1718F-77A1-495C-808D-3B6F90B50A14}" type="pres">
      <dgm:prSet presAssocID="{F46DF968-1C0F-4EC7-8656-EC6D6157A290}" presName="bgRect" presStyleLbl="bgShp" presStyleIdx="2" presStyleCnt="5" custLinFactNeighborX="-7043" custLinFactNeighborY="7875"/>
      <dgm:spPr/>
    </dgm:pt>
    <dgm:pt modelId="{02A001B9-CC7E-4D30-8A42-42401FCF2E5E}" type="pres">
      <dgm:prSet presAssocID="{F46DF968-1C0F-4EC7-8656-EC6D6157A29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9E95D16-8525-42FA-A7E0-4780846B2111}" type="pres">
      <dgm:prSet presAssocID="{F46DF968-1C0F-4EC7-8656-EC6D6157A290}" presName="spaceRect" presStyleCnt="0"/>
      <dgm:spPr/>
    </dgm:pt>
    <dgm:pt modelId="{7CBA4BF1-5BE7-4D48-AB8C-831BE404813F}" type="pres">
      <dgm:prSet presAssocID="{F46DF968-1C0F-4EC7-8656-EC6D6157A290}" presName="parTx" presStyleLbl="revTx" presStyleIdx="2" presStyleCnt="5" custScaleX="102193">
        <dgm:presLayoutVars>
          <dgm:chMax val="0"/>
          <dgm:chPref val="0"/>
        </dgm:presLayoutVars>
      </dgm:prSet>
      <dgm:spPr/>
    </dgm:pt>
    <dgm:pt modelId="{C1D0750B-AB2F-4306-9002-C5ABE8C0A2BA}" type="pres">
      <dgm:prSet presAssocID="{E204B08A-0898-43F1-AD87-374DE6935361}" presName="sibTrans" presStyleCnt="0"/>
      <dgm:spPr/>
    </dgm:pt>
    <dgm:pt modelId="{F48709A7-D70C-45AD-B627-0FF146A87B1F}" type="pres">
      <dgm:prSet presAssocID="{7AC09B67-08AB-44F1-9479-FA1D83F360C8}" presName="compNode" presStyleCnt="0"/>
      <dgm:spPr/>
    </dgm:pt>
    <dgm:pt modelId="{9BEE6CFB-24F9-41CE-B772-C8332367E6E1}" type="pres">
      <dgm:prSet presAssocID="{7AC09B67-08AB-44F1-9479-FA1D83F360C8}" presName="bgRect" presStyleLbl="bgShp" presStyleIdx="3" presStyleCnt="5"/>
      <dgm:spPr/>
    </dgm:pt>
    <dgm:pt modelId="{ADEF7A08-80D8-4596-BA50-B479596CE6FE}" type="pres">
      <dgm:prSet presAssocID="{7AC09B67-08AB-44F1-9479-FA1D83F360C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AFB8E5AC-0151-460F-A1FD-AF916BAB7DEB}" type="pres">
      <dgm:prSet presAssocID="{7AC09B67-08AB-44F1-9479-FA1D83F360C8}" presName="spaceRect" presStyleCnt="0"/>
      <dgm:spPr/>
    </dgm:pt>
    <dgm:pt modelId="{C6E1F057-43E6-4AAD-B399-BE1431F6946F}" type="pres">
      <dgm:prSet presAssocID="{7AC09B67-08AB-44F1-9479-FA1D83F360C8}" presName="parTx" presStyleLbl="revTx" presStyleIdx="3" presStyleCnt="5" custScaleX="104255">
        <dgm:presLayoutVars>
          <dgm:chMax val="0"/>
          <dgm:chPref val="0"/>
        </dgm:presLayoutVars>
      </dgm:prSet>
      <dgm:spPr/>
    </dgm:pt>
    <dgm:pt modelId="{153FCBAD-35F9-4745-898D-E833C132E723}" type="pres">
      <dgm:prSet presAssocID="{A74E9CEF-F2EC-4932-A805-1C5E32C3D803}" presName="sibTrans" presStyleCnt="0"/>
      <dgm:spPr/>
    </dgm:pt>
    <dgm:pt modelId="{F7F0CFAB-63AF-48C3-BAD1-5E487FB2FF3B}" type="pres">
      <dgm:prSet presAssocID="{E9926D6A-4677-4603-BD6F-E83DC47CBC4F}" presName="compNode" presStyleCnt="0"/>
      <dgm:spPr/>
    </dgm:pt>
    <dgm:pt modelId="{49E30507-7FF7-4582-BA49-3BE38F2DFCD6}" type="pres">
      <dgm:prSet presAssocID="{E9926D6A-4677-4603-BD6F-E83DC47CBC4F}" presName="bgRect" presStyleLbl="bgShp" presStyleIdx="4" presStyleCnt="5" custLinFactNeighborX="0"/>
      <dgm:spPr/>
    </dgm:pt>
    <dgm:pt modelId="{BC0709E7-CF9F-4F6D-AB5D-FF51711F3DB7}" type="pres">
      <dgm:prSet presAssocID="{E9926D6A-4677-4603-BD6F-E83DC47CBC4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18557AF-0518-424A-970F-F2B8D574CB21}" type="pres">
      <dgm:prSet presAssocID="{E9926D6A-4677-4603-BD6F-E83DC47CBC4F}" presName="spaceRect" presStyleCnt="0"/>
      <dgm:spPr/>
    </dgm:pt>
    <dgm:pt modelId="{A2C2242C-368F-46CC-A1D0-7676852EB348}" type="pres">
      <dgm:prSet presAssocID="{E9926D6A-4677-4603-BD6F-E83DC47CBC4F}" presName="parTx" presStyleLbl="revTx" presStyleIdx="4" presStyleCnt="5" custScaleY="179927">
        <dgm:presLayoutVars>
          <dgm:chMax val="0"/>
          <dgm:chPref val="0"/>
        </dgm:presLayoutVars>
      </dgm:prSet>
      <dgm:spPr/>
    </dgm:pt>
  </dgm:ptLst>
  <dgm:cxnLst>
    <dgm:cxn modelId="{5E71B501-7666-4684-83C0-6BB893A2CF21}" srcId="{7F6514D2-ED29-4255-8DD3-233BD29375A3}" destId="{7AC09B67-08AB-44F1-9479-FA1D83F360C8}" srcOrd="3" destOrd="0" parTransId="{CEE117DE-75AC-4734-8A1F-55B079FAB27E}" sibTransId="{A74E9CEF-F2EC-4932-A805-1C5E32C3D803}"/>
    <dgm:cxn modelId="{C9E12F12-E748-47E2-9666-9CF960F8C675}" type="presOf" srcId="{7AC09B67-08AB-44F1-9479-FA1D83F360C8}" destId="{C6E1F057-43E6-4AAD-B399-BE1431F6946F}" srcOrd="0" destOrd="0" presId="urn:microsoft.com/office/officeart/2018/2/layout/IconVerticalSolidList"/>
    <dgm:cxn modelId="{D6CA9969-0268-48EA-B216-972BE1C6639B}" type="presOf" srcId="{7F6514D2-ED29-4255-8DD3-233BD29375A3}" destId="{82D179F3-9F27-4AD3-994B-4D630B2A7D0E}" srcOrd="0" destOrd="0" presId="urn:microsoft.com/office/officeart/2018/2/layout/IconVerticalSolidList"/>
    <dgm:cxn modelId="{9B3D4058-EA63-4F28-8EA4-3024083F950C}" type="presOf" srcId="{D5EDE5F3-8F64-4A1B-AF4F-40020A16C4F1}" destId="{7AAF71C2-E556-429D-B688-B88B92F8AFD3}" srcOrd="0" destOrd="0" presId="urn:microsoft.com/office/officeart/2018/2/layout/IconVerticalSolidList"/>
    <dgm:cxn modelId="{95A9637F-1DFE-4CB1-A296-00C86E32C026}" type="presOf" srcId="{979D44DA-A849-447C-80B8-D85AA437A144}" destId="{6D64BECF-0D1A-410A-8F1A-CCDAE9A6B1CE}" srcOrd="0" destOrd="0" presId="urn:microsoft.com/office/officeart/2018/2/layout/IconVerticalSolidList"/>
    <dgm:cxn modelId="{5A6F378C-B4E9-4AE2-99A5-9F1012EB7878}" type="presOf" srcId="{F46DF968-1C0F-4EC7-8656-EC6D6157A290}" destId="{7CBA4BF1-5BE7-4D48-AB8C-831BE404813F}" srcOrd="0" destOrd="0" presId="urn:microsoft.com/office/officeart/2018/2/layout/IconVerticalSolidList"/>
    <dgm:cxn modelId="{3D91EC8E-5F65-4CA8-8339-8F2838193B90}" type="presOf" srcId="{E9926D6A-4677-4603-BD6F-E83DC47CBC4F}" destId="{A2C2242C-368F-46CC-A1D0-7676852EB348}" srcOrd="0" destOrd="0" presId="urn:microsoft.com/office/officeart/2018/2/layout/IconVerticalSolidList"/>
    <dgm:cxn modelId="{C50C29A7-C82C-44E8-889E-F108A5B48E68}" srcId="{7F6514D2-ED29-4255-8DD3-233BD29375A3}" destId="{F46DF968-1C0F-4EC7-8656-EC6D6157A290}" srcOrd="2" destOrd="0" parTransId="{C8C5539F-5DB1-4230-ACE9-0F447E5F27F0}" sibTransId="{E204B08A-0898-43F1-AD87-374DE6935361}"/>
    <dgm:cxn modelId="{81E60EC9-7ACB-4CF6-84FA-E56E55D0055D}" srcId="{7F6514D2-ED29-4255-8DD3-233BD29375A3}" destId="{979D44DA-A849-447C-80B8-D85AA437A144}" srcOrd="0" destOrd="0" parTransId="{8559330C-3B52-48D1-8C5E-47B1EBC27028}" sibTransId="{100B7237-87F1-4A74-A828-FF9C5AE6A4DF}"/>
    <dgm:cxn modelId="{CFCD71EB-5606-4221-BDBE-EA8BB0B6A49C}" srcId="{7F6514D2-ED29-4255-8DD3-233BD29375A3}" destId="{D5EDE5F3-8F64-4A1B-AF4F-40020A16C4F1}" srcOrd="1" destOrd="0" parTransId="{B5EDD9A9-C33B-4EE5-8A0E-09362637AE8E}" sibTransId="{2A70A06E-FBBD-44AF-9347-1739E2910E1F}"/>
    <dgm:cxn modelId="{9BC097FD-E961-4E21-95AF-3FE885B98EF9}" srcId="{7F6514D2-ED29-4255-8DD3-233BD29375A3}" destId="{E9926D6A-4677-4603-BD6F-E83DC47CBC4F}" srcOrd="4" destOrd="0" parTransId="{FFF3D7BE-DCA0-4559-9D66-E0D7499F9880}" sibTransId="{EE0FD7F5-AB39-433B-A1D3-689AC58932CD}"/>
    <dgm:cxn modelId="{EA0E2400-53A9-4B62-AC0B-C0D4D9D15A3E}" type="presParOf" srcId="{82D179F3-9F27-4AD3-994B-4D630B2A7D0E}" destId="{A0202CA9-0C26-4FAF-8317-737803119154}" srcOrd="0" destOrd="0" presId="urn:microsoft.com/office/officeart/2018/2/layout/IconVerticalSolidList"/>
    <dgm:cxn modelId="{3780AECD-C8F7-432C-8063-B08F38976CA2}" type="presParOf" srcId="{A0202CA9-0C26-4FAF-8317-737803119154}" destId="{5642527A-CCB6-4829-88E3-7552B266EFAB}" srcOrd="0" destOrd="0" presId="urn:microsoft.com/office/officeart/2018/2/layout/IconVerticalSolidList"/>
    <dgm:cxn modelId="{68226B2A-17DB-4D04-807C-70BA9B8F43EA}" type="presParOf" srcId="{A0202CA9-0C26-4FAF-8317-737803119154}" destId="{B06E9D13-3C76-45C3-8931-E3693C602C60}" srcOrd="1" destOrd="0" presId="urn:microsoft.com/office/officeart/2018/2/layout/IconVerticalSolidList"/>
    <dgm:cxn modelId="{27D085A7-BA38-4597-8EF6-33FBB1C21821}" type="presParOf" srcId="{A0202CA9-0C26-4FAF-8317-737803119154}" destId="{9B7537F8-ABA6-4076-9392-7FE9A7DF778A}" srcOrd="2" destOrd="0" presId="urn:microsoft.com/office/officeart/2018/2/layout/IconVerticalSolidList"/>
    <dgm:cxn modelId="{F2A65DA0-2668-4E50-B52D-E96574A91DB7}" type="presParOf" srcId="{A0202CA9-0C26-4FAF-8317-737803119154}" destId="{6D64BECF-0D1A-410A-8F1A-CCDAE9A6B1CE}" srcOrd="3" destOrd="0" presId="urn:microsoft.com/office/officeart/2018/2/layout/IconVerticalSolidList"/>
    <dgm:cxn modelId="{690437E9-E18E-452E-A62E-5CD4441038A1}" type="presParOf" srcId="{82D179F3-9F27-4AD3-994B-4D630B2A7D0E}" destId="{9ED24C57-DCCD-4435-B4DB-3257213F2D68}" srcOrd="1" destOrd="0" presId="urn:microsoft.com/office/officeart/2018/2/layout/IconVerticalSolidList"/>
    <dgm:cxn modelId="{79C62400-5FD0-4747-B711-6FE3D2DB2F12}" type="presParOf" srcId="{82D179F3-9F27-4AD3-994B-4D630B2A7D0E}" destId="{BCF85146-BAD5-4312-A9F8-CBA4E17C2D95}" srcOrd="2" destOrd="0" presId="urn:microsoft.com/office/officeart/2018/2/layout/IconVerticalSolidList"/>
    <dgm:cxn modelId="{696126D7-4EF7-4C35-ADE3-DA212912D862}" type="presParOf" srcId="{BCF85146-BAD5-4312-A9F8-CBA4E17C2D95}" destId="{BFC3A43C-BCDB-4217-8A75-CCC1183668B5}" srcOrd="0" destOrd="0" presId="urn:microsoft.com/office/officeart/2018/2/layout/IconVerticalSolidList"/>
    <dgm:cxn modelId="{B62E5AFE-2B00-4A92-8DA5-72C11EA36FE6}" type="presParOf" srcId="{BCF85146-BAD5-4312-A9F8-CBA4E17C2D95}" destId="{618F2191-0ABC-400B-9F39-F02DFE1A6756}" srcOrd="1" destOrd="0" presId="urn:microsoft.com/office/officeart/2018/2/layout/IconVerticalSolidList"/>
    <dgm:cxn modelId="{B46B0A54-6E90-4953-B1E1-5F39FBD9B603}" type="presParOf" srcId="{BCF85146-BAD5-4312-A9F8-CBA4E17C2D95}" destId="{7A042F4E-5D8F-4627-A836-96417EED0104}" srcOrd="2" destOrd="0" presId="urn:microsoft.com/office/officeart/2018/2/layout/IconVerticalSolidList"/>
    <dgm:cxn modelId="{E56DFCCC-F9B5-4140-9B4F-FC67DCCBFA68}" type="presParOf" srcId="{BCF85146-BAD5-4312-A9F8-CBA4E17C2D95}" destId="{7AAF71C2-E556-429D-B688-B88B92F8AFD3}" srcOrd="3" destOrd="0" presId="urn:microsoft.com/office/officeart/2018/2/layout/IconVerticalSolidList"/>
    <dgm:cxn modelId="{1647CE63-ABDA-41C6-9CAA-FF65A35BAF76}" type="presParOf" srcId="{82D179F3-9F27-4AD3-994B-4D630B2A7D0E}" destId="{51DD5228-8DB8-4302-9A64-C059E1255783}" srcOrd="3" destOrd="0" presId="urn:microsoft.com/office/officeart/2018/2/layout/IconVerticalSolidList"/>
    <dgm:cxn modelId="{40340C58-A029-431E-B549-F3877AB6969D}" type="presParOf" srcId="{82D179F3-9F27-4AD3-994B-4D630B2A7D0E}" destId="{82AFED9C-0F4B-48EC-A88C-0B516EE43FC3}" srcOrd="4" destOrd="0" presId="urn:microsoft.com/office/officeart/2018/2/layout/IconVerticalSolidList"/>
    <dgm:cxn modelId="{981B9AB2-DD0E-456F-A7AA-955E34CB768B}" type="presParOf" srcId="{82AFED9C-0F4B-48EC-A88C-0B516EE43FC3}" destId="{A8E1718F-77A1-495C-808D-3B6F90B50A14}" srcOrd="0" destOrd="0" presId="urn:microsoft.com/office/officeart/2018/2/layout/IconVerticalSolidList"/>
    <dgm:cxn modelId="{478C14FF-07CD-4DF4-B7E8-2B589310E451}" type="presParOf" srcId="{82AFED9C-0F4B-48EC-A88C-0B516EE43FC3}" destId="{02A001B9-CC7E-4D30-8A42-42401FCF2E5E}" srcOrd="1" destOrd="0" presId="urn:microsoft.com/office/officeart/2018/2/layout/IconVerticalSolidList"/>
    <dgm:cxn modelId="{20997564-5B19-433E-B53E-53D87C26286E}" type="presParOf" srcId="{82AFED9C-0F4B-48EC-A88C-0B516EE43FC3}" destId="{49E95D16-8525-42FA-A7E0-4780846B2111}" srcOrd="2" destOrd="0" presId="urn:microsoft.com/office/officeart/2018/2/layout/IconVerticalSolidList"/>
    <dgm:cxn modelId="{553B8F40-6D72-4272-BD3B-B57E107B093C}" type="presParOf" srcId="{82AFED9C-0F4B-48EC-A88C-0B516EE43FC3}" destId="{7CBA4BF1-5BE7-4D48-AB8C-831BE404813F}" srcOrd="3" destOrd="0" presId="urn:microsoft.com/office/officeart/2018/2/layout/IconVerticalSolidList"/>
    <dgm:cxn modelId="{3628B63E-AF75-4613-868D-04F7E5E98046}" type="presParOf" srcId="{82D179F3-9F27-4AD3-994B-4D630B2A7D0E}" destId="{C1D0750B-AB2F-4306-9002-C5ABE8C0A2BA}" srcOrd="5" destOrd="0" presId="urn:microsoft.com/office/officeart/2018/2/layout/IconVerticalSolidList"/>
    <dgm:cxn modelId="{6B2E2F7A-CD83-4EB2-A255-B865513C11EC}" type="presParOf" srcId="{82D179F3-9F27-4AD3-994B-4D630B2A7D0E}" destId="{F48709A7-D70C-45AD-B627-0FF146A87B1F}" srcOrd="6" destOrd="0" presId="urn:microsoft.com/office/officeart/2018/2/layout/IconVerticalSolidList"/>
    <dgm:cxn modelId="{F2488704-45A2-4E3C-9BC2-7EE134C99DD8}" type="presParOf" srcId="{F48709A7-D70C-45AD-B627-0FF146A87B1F}" destId="{9BEE6CFB-24F9-41CE-B772-C8332367E6E1}" srcOrd="0" destOrd="0" presId="urn:microsoft.com/office/officeart/2018/2/layout/IconVerticalSolidList"/>
    <dgm:cxn modelId="{B97998B7-1EDE-4EC3-A975-2D0BAE9253AB}" type="presParOf" srcId="{F48709A7-D70C-45AD-B627-0FF146A87B1F}" destId="{ADEF7A08-80D8-4596-BA50-B479596CE6FE}" srcOrd="1" destOrd="0" presId="urn:microsoft.com/office/officeart/2018/2/layout/IconVerticalSolidList"/>
    <dgm:cxn modelId="{AA54E524-6051-46BD-9AFB-CA6AA331FC87}" type="presParOf" srcId="{F48709A7-D70C-45AD-B627-0FF146A87B1F}" destId="{AFB8E5AC-0151-460F-A1FD-AF916BAB7DEB}" srcOrd="2" destOrd="0" presId="urn:microsoft.com/office/officeart/2018/2/layout/IconVerticalSolidList"/>
    <dgm:cxn modelId="{317BF289-E911-4A07-A320-4D2B0F781492}" type="presParOf" srcId="{F48709A7-D70C-45AD-B627-0FF146A87B1F}" destId="{C6E1F057-43E6-4AAD-B399-BE1431F6946F}" srcOrd="3" destOrd="0" presId="urn:microsoft.com/office/officeart/2018/2/layout/IconVerticalSolidList"/>
    <dgm:cxn modelId="{EED89624-FEE3-4089-8327-412C54879D3E}" type="presParOf" srcId="{82D179F3-9F27-4AD3-994B-4D630B2A7D0E}" destId="{153FCBAD-35F9-4745-898D-E833C132E723}" srcOrd="7" destOrd="0" presId="urn:microsoft.com/office/officeart/2018/2/layout/IconVerticalSolidList"/>
    <dgm:cxn modelId="{5F6FB354-722A-4F8B-9F33-820DB6A2B50A}" type="presParOf" srcId="{82D179F3-9F27-4AD3-994B-4D630B2A7D0E}" destId="{F7F0CFAB-63AF-48C3-BAD1-5E487FB2FF3B}" srcOrd="8" destOrd="0" presId="urn:microsoft.com/office/officeart/2018/2/layout/IconVerticalSolidList"/>
    <dgm:cxn modelId="{A6FF484F-8495-4E22-A43B-BFF42B59A085}" type="presParOf" srcId="{F7F0CFAB-63AF-48C3-BAD1-5E487FB2FF3B}" destId="{49E30507-7FF7-4582-BA49-3BE38F2DFCD6}" srcOrd="0" destOrd="0" presId="urn:microsoft.com/office/officeart/2018/2/layout/IconVerticalSolidList"/>
    <dgm:cxn modelId="{ED90913D-A869-4581-B8E0-6302F3E7C0FB}" type="presParOf" srcId="{F7F0CFAB-63AF-48C3-BAD1-5E487FB2FF3B}" destId="{BC0709E7-CF9F-4F6D-AB5D-FF51711F3DB7}" srcOrd="1" destOrd="0" presId="urn:microsoft.com/office/officeart/2018/2/layout/IconVerticalSolidList"/>
    <dgm:cxn modelId="{7683A6CB-FB13-44E0-88EE-EBA2B84302BE}" type="presParOf" srcId="{F7F0CFAB-63AF-48C3-BAD1-5E487FB2FF3B}" destId="{818557AF-0518-424A-970F-F2B8D574CB21}" srcOrd="2" destOrd="0" presId="urn:microsoft.com/office/officeart/2018/2/layout/IconVerticalSolidList"/>
    <dgm:cxn modelId="{F29B16DB-AE56-4FAA-AFC9-A0A9B87E5196}" type="presParOf" srcId="{F7F0CFAB-63AF-48C3-BAD1-5E487FB2FF3B}" destId="{A2C2242C-368F-46CC-A1D0-7676852EB3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06FAA-6C0E-4935-AB43-12D28C3B1AAB}">
      <dsp:nvSpPr>
        <dsp:cNvPr id="0" name=""/>
        <dsp:cNvSpPr/>
      </dsp:nvSpPr>
      <dsp:spPr>
        <a:xfrm>
          <a:off x="597197" y="153010"/>
          <a:ext cx="1197196" cy="11971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AB92A-4DF5-4962-933E-50B93E0A4166}">
      <dsp:nvSpPr>
        <dsp:cNvPr id="0" name=""/>
        <dsp:cNvSpPr/>
      </dsp:nvSpPr>
      <dsp:spPr>
        <a:xfrm>
          <a:off x="852337" y="408151"/>
          <a:ext cx="686915" cy="6869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A2DD6-8D83-493F-9054-0A9644AF6839}">
      <dsp:nvSpPr>
        <dsp:cNvPr id="0" name=""/>
        <dsp:cNvSpPr/>
      </dsp:nvSpPr>
      <dsp:spPr>
        <a:xfrm>
          <a:off x="214487" y="1723104"/>
          <a:ext cx="19626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>
              <a:latin typeface="Amasis MT Pro Medium" panose="02040604050005020304" pitchFamily="18" charset="0"/>
            </a:rPr>
            <a:t>Introduction &amp; Problem Statement</a:t>
          </a:r>
          <a:endParaRPr lang="en-US" sz="1500" kern="1200" dirty="0">
            <a:latin typeface="Amasis MT Pro Medium" panose="02040604050005020304" pitchFamily="18" charset="0"/>
          </a:endParaRPr>
        </a:p>
      </dsp:txBody>
      <dsp:txXfrm>
        <a:off x="214487" y="1723104"/>
        <a:ext cx="1962616" cy="720000"/>
      </dsp:txXfrm>
    </dsp:sp>
    <dsp:sp modelId="{8B7B898D-4F51-4B41-B439-94C166BD9C6C}">
      <dsp:nvSpPr>
        <dsp:cNvPr id="0" name=""/>
        <dsp:cNvSpPr/>
      </dsp:nvSpPr>
      <dsp:spPr>
        <a:xfrm>
          <a:off x="2903272" y="153010"/>
          <a:ext cx="1197196" cy="11971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72F9E-6950-4F55-A26E-2D8CEA53AFC8}">
      <dsp:nvSpPr>
        <dsp:cNvPr id="0" name=""/>
        <dsp:cNvSpPr/>
      </dsp:nvSpPr>
      <dsp:spPr>
        <a:xfrm>
          <a:off x="3158412" y="408151"/>
          <a:ext cx="686915" cy="6869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4C79D-76D2-4369-90D1-52E36556FA66}">
      <dsp:nvSpPr>
        <dsp:cNvPr id="0" name=""/>
        <dsp:cNvSpPr/>
      </dsp:nvSpPr>
      <dsp:spPr>
        <a:xfrm>
          <a:off x="2520562" y="1723104"/>
          <a:ext cx="19626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>
              <a:latin typeface="Amasis MT Pro Medium" panose="02040604050005020304" pitchFamily="18" charset="0"/>
            </a:rPr>
            <a:t>Business Objective</a:t>
          </a:r>
          <a:endParaRPr lang="en-US" sz="1500" kern="1200" dirty="0">
            <a:latin typeface="Amasis MT Pro Medium" panose="02040604050005020304" pitchFamily="18" charset="0"/>
          </a:endParaRPr>
        </a:p>
      </dsp:txBody>
      <dsp:txXfrm>
        <a:off x="2520562" y="1723104"/>
        <a:ext cx="1962616" cy="720000"/>
      </dsp:txXfrm>
    </dsp:sp>
    <dsp:sp modelId="{D5E67B1E-EF75-48A2-A54B-770EBDCF9CB8}">
      <dsp:nvSpPr>
        <dsp:cNvPr id="0" name=""/>
        <dsp:cNvSpPr/>
      </dsp:nvSpPr>
      <dsp:spPr>
        <a:xfrm>
          <a:off x="5209347" y="153010"/>
          <a:ext cx="1197196" cy="11971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D2344-C672-4E46-9858-7D31B2CDF56F}">
      <dsp:nvSpPr>
        <dsp:cNvPr id="0" name=""/>
        <dsp:cNvSpPr/>
      </dsp:nvSpPr>
      <dsp:spPr>
        <a:xfrm>
          <a:off x="5445830" y="374471"/>
          <a:ext cx="686915" cy="6869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ADC6C-1B5C-472F-9930-515DCB293558}">
      <dsp:nvSpPr>
        <dsp:cNvPr id="0" name=""/>
        <dsp:cNvSpPr/>
      </dsp:nvSpPr>
      <dsp:spPr>
        <a:xfrm>
          <a:off x="4826636" y="1723104"/>
          <a:ext cx="19626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>
              <a:latin typeface="Amasis MT Pro Medium" panose="02040604050005020304" pitchFamily="18" charset="0"/>
            </a:rPr>
            <a:t>KPIs</a:t>
          </a:r>
          <a:endParaRPr lang="en-US" sz="1500" kern="1200" dirty="0">
            <a:latin typeface="Amasis MT Pro Medium" panose="02040604050005020304" pitchFamily="18" charset="0"/>
          </a:endParaRPr>
        </a:p>
      </dsp:txBody>
      <dsp:txXfrm>
        <a:off x="4826636" y="1723104"/>
        <a:ext cx="1962616" cy="720000"/>
      </dsp:txXfrm>
    </dsp:sp>
    <dsp:sp modelId="{640772AC-DF26-41A8-8780-4366CD6C54FA}">
      <dsp:nvSpPr>
        <dsp:cNvPr id="0" name=""/>
        <dsp:cNvSpPr/>
      </dsp:nvSpPr>
      <dsp:spPr>
        <a:xfrm>
          <a:off x="1750234" y="2933758"/>
          <a:ext cx="1197196" cy="11971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1A885-72D6-40EA-A71D-FEE06F427491}">
      <dsp:nvSpPr>
        <dsp:cNvPr id="0" name=""/>
        <dsp:cNvSpPr/>
      </dsp:nvSpPr>
      <dsp:spPr>
        <a:xfrm>
          <a:off x="2005375" y="3188898"/>
          <a:ext cx="686915" cy="6869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46A4D-0E91-4F3E-86D5-3A50EA5AE283}">
      <dsp:nvSpPr>
        <dsp:cNvPr id="0" name=""/>
        <dsp:cNvSpPr/>
      </dsp:nvSpPr>
      <dsp:spPr>
        <a:xfrm>
          <a:off x="1367524" y="4503852"/>
          <a:ext cx="19626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>
              <a:latin typeface="Amasis MT Pro Medium" panose="02040604050005020304" pitchFamily="18" charset="0"/>
            </a:rPr>
            <a:t>Dashboard</a:t>
          </a:r>
          <a:endParaRPr lang="en-US" sz="1500" kern="1200" dirty="0">
            <a:latin typeface="Amasis MT Pro Medium" panose="02040604050005020304" pitchFamily="18" charset="0"/>
          </a:endParaRPr>
        </a:p>
      </dsp:txBody>
      <dsp:txXfrm>
        <a:off x="1367524" y="4503852"/>
        <a:ext cx="1962616" cy="720000"/>
      </dsp:txXfrm>
    </dsp:sp>
    <dsp:sp modelId="{D75E3BB3-9F68-4512-94AA-0953F514D933}">
      <dsp:nvSpPr>
        <dsp:cNvPr id="0" name=""/>
        <dsp:cNvSpPr/>
      </dsp:nvSpPr>
      <dsp:spPr>
        <a:xfrm>
          <a:off x="4056309" y="2933758"/>
          <a:ext cx="1197196" cy="11971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87F04-F312-4E79-99F0-E2901F8B965B}">
      <dsp:nvSpPr>
        <dsp:cNvPr id="0" name=""/>
        <dsp:cNvSpPr/>
      </dsp:nvSpPr>
      <dsp:spPr>
        <a:xfrm>
          <a:off x="4311449" y="3188898"/>
          <a:ext cx="686915" cy="6869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A6CA3-986B-4564-899C-19BD37D429A2}">
      <dsp:nvSpPr>
        <dsp:cNvPr id="0" name=""/>
        <dsp:cNvSpPr/>
      </dsp:nvSpPr>
      <dsp:spPr>
        <a:xfrm>
          <a:off x="3673599" y="4503852"/>
          <a:ext cx="19626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>
              <a:latin typeface="Amasis MT Pro Medium" panose="02040604050005020304" pitchFamily="18" charset="0"/>
            </a:rPr>
            <a:t>Conclusion</a:t>
          </a:r>
          <a:endParaRPr lang="en-US" sz="1500" kern="1200" dirty="0">
            <a:latin typeface="Amasis MT Pro Medium" panose="02040604050005020304" pitchFamily="18" charset="0"/>
          </a:endParaRPr>
        </a:p>
      </dsp:txBody>
      <dsp:txXfrm>
        <a:off x="3673599" y="4503852"/>
        <a:ext cx="196261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2527A-CCB6-4829-88E3-7552B266EFAB}">
      <dsp:nvSpPr>
        <dsp:cNvPr id="0" name=""/>
        <dsp:cNvSpPr/>
      </dsp:nvSpPr>
      <dsp:spPr>
        <a:xfrm>
          <a:off x="-94399" y="7491"/>
          <a:ext cx="10898485" cy="699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E9D13-3C76-45C3-8931-E3693C602C60}">
      <dsp:nvSpPr>
        <dsp:cNvPr id="0" name=""/>
        <dsp:cNvSpPr/>
      </dsp:nvSpPr>
      <dsp:spPr>
        <a:xfrm>
          <a:off x="117209" y="164886"/>
          <a:ext cx="385496" cy="384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4BECF-0D1A-410A-8F1A-CCDAE9A6B1CE}">
      <dsp:nvSpPr>
        <dsp:cNvPr id="0" name=""/>
        <dsp:cNvSpPr/>
      </dsp:nvSpPr>
      <dsp:spPr>
        <a:xfrm>
          <a:off x="714314" y="7491"/>
          <a:ext cx="10064449" cy="743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61" tIns="78661" rIns="78661" bIns="78661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Bahnschrift" panose="020B0502040204020203" pitchFamily="34" charset="0"/>
            </a:rPr>
            <a:t>Crowdfunding projects provide a powerful platform for validating market demand, engaging with a supportive community, and securing essential funding without traditional financial constraints.</a:t>
          </a:r>
          <a:endParaRPr lang="en-US" sz="1600" kern="1200" dirty="0">
            <a:latin typeface="Bahnschrift" panose="020B0502040204020203" pitchFamily="34" charset="0"/>
          </a:endParaRPr>
        </a:p>
      </dsp:txBody>
      <dsp:txXfrm>
        <a:off x="714314" y="7491"/>
        <a:ext cx="10064449" cy="743254"/>
      </dsp:txXfrm>
    </dsp:sp>
    <dsp:sp modelId="{BFC3A43C-BCDB-4217-8A75-CCC1183668B5}">
      <dsp:nvSpPr>
        <dsp:cNvPr id="0" name=""/>
        <dsp:cNvSpPr/>
      </dsp:nvSpPr>
      <dsp:spPr>
        <a:xfrm>
          <a:off x="-94399" y="936559"/>
          <a:ext cx="10898485" cy="699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F2191-0ABC-400B-9F39-F02DFE1A6756}">
      <dsp:nvSpPr>
        <dsp:cNvPr id="0" name=""/>
        <dsp:cNvSpPr/>
      </dsp:nvSpPr>
      <dsp:spPr>
        <a:xfrm>
          <a:off x="117209" y="1093954"/>
          <a:ext cx="385496" cy="384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F71C2-E556-429D-B688-B88B92F8AFD3}">
      <dsp:nvSpPr>
        <dsp:cNvPr id="0" name=""/>
        <dsp:cNvSpPr/>
      </dsp:nvSpPr>
      <dsp:spPr>
        <a:xfrm>
          <a:off x="537733" y="936559"/>
          <a:ext cx="10417610" cy="743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61" tIns="78661" rIns="78661" bIns="78661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/>
            <a:t>Marketing and Visibility</a:t>
          </a:r>
          <a:r>
            <a:rPr lang="en-IN" sz="2000" b="0" i="0" kern="1200" dirty="0"/>
            <a:t>: </a:t>
          </a:r>
          <a:r>
            <a:rPr lang="en-US" sz="2000" b="0" i="0" kern="1200" dirty="0"/>
            <a:t>Successful campaigns can enhance visibility, drive innovation, and build long-term customer relationships</a:t>
          </a:r>
          <a:endParaRPr lang="en-US" sz="2000" kern="1200" dirty="0"/>
        </a:p>
      </dsp:txBody>
      <dsp:txXfrm>
        <a:off x="537733" y="936559"/>
        <a:ext cx="10417610" cy="743254"/>
      </dsp:txXfrm>
    </dsp:sp>
    <dsp:sp modelId="{A8E1718F-77A1-495C-808D-3B6F90B50A14}">
      <dsp:nvSpPr>
        <dsp:cNvPr id="0" name=""/>
        <dsp:cNvSpPr/>
      </dsp:nvSpPr>
      <dsp:spPr>
        <a:xfrm>
          <a:off x="-94399" y="1920715"/>
          <a:ext cx="10898485" cy="699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001B9-CC7E-4D30-8A42-42401FCF2E5E}">
      <dsp:nvSpPr>
        <dsp:cNvPr id="0" name=""/>
        <dsp:cNvSpPr/>
      </dsp:nvSpPr>
      <dsp:spPr>
        <a:xfrm>
          <a:off x="117209" y="2023022"/>
          <a:ext cx="385496" cy="384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A4BF1-5BE7-4D48-AB8C-831BE404813F}">
      <dsp:nvSpPr>
        <dsp:cNvPr id="0" name=""/>
        <dsp:cNvSpPr/>
      </dsp:nvSpPr>
      <dsp:spPr>
        <a:xfrm>
          <a:off x="603957" y="1865627"/>
          <a:ext cx="10285162" cy="743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61" tIns="78661" rIns="78661" bIns="7866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/>
            <a:t>Community Engagement </a:t>
          </a:r>
          <a:r>
            <a:rPr lang="en-US" sz="2000" b="0" i="0" kern="1200" dirty="0"/>
            <a:t>: Crowdfunding fosters a dedicated community of early adopters and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/>
            <a:t>.</a:t>
          </a:r>
          <a:r>
            <a:rPr lang="en-US" sz="2000" b="0" i="0" kern="1200" dirty="0"/>
            <a:t>                                              supporters.   </a:t>
          </a:r>
          <a:endParaRPr lang="en-US" sz="2000" kern="1200" dirty="0"/>
        </a:p>
      </dsp:txBody>
      <dsp:txXfrm>
        <a:off x="603957" y="1865627"/>
        <a:ext cx="10285162" cy="743254"/>
      </dsp:txXfrm>
    </dsp:sp>
    <dsp:sp modelId="{9BEE6CFB-24F9-41CE-B772-C8332367E6E1}">
      <dsp:nvSpPr>
        <dsp:cNvPr id="0" name=""/>
        <dsp:cNvSpPr/>
      </dsp:nvSpPr>
      <dsp:spPr>
        <a:xfrm>
          <a:off x="-94399" y="2794695"/>
          <a:ext cx="10898485" cy="699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F7A08-80D8-4596-BA50-B479596CE6FE}">
      <dsp:nvSpPr>
        <dsp:cNvPr id="0" name=""/>
        <dsp:cNvSpPr/>
      </dsp:nvSpPr>
      <dsp:spPr>
        <a:xfrm>
          <a:off x="117209" y="2952090"/>
          <a:ext cx="385496" cy="384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1F057-43E6-4AAD-B399-BE1431F6946F}">
      <dsp:nvSpPr>
        <dsp:cNvPr id="0" name=""/>
        <dsp:cNvSpPr/>
      </dsp:nvSpPr>
      <dsp:spPr>
        <a:xfrm>
          <a:off x="500193" y="2794695"/>
          <a:ext cx="10492691" cy="743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61" tIns="78661" rIns="78661" bIns="78661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/>
            <a:t>Product Development and Innovation </a:t>
          </a:r>
          <a:r>
            <a:rPr lang="en-US" sz="1800" b="0" i="0" kern="1200" dirty="0"/>
            <a:t>: This enables creators to bring new products to market more quickly than they might through conventional funding avenues..</a:t>
          </a:r>
          <a:endParaRPr lang="en-US" sz="1800" kern="1200" dirty="0"/>
        </a:p>
      </dsp:txBody>
      <dsp:txXfrm>
        <a:off x="500193" y="2794695"/>
        <a:ext cx="10492691" cy="743254"/>
      </dsp:txXfrm>
    </dsp:sp>
    <dsp:sp modelId="{49E30507-7FF7-4582-BA49-3BE38F2DFCD6}">
      <dsp:nvSpPr>
        <dsp:cNvPr id="0" name=""/>
        <dsp:cNvSpPr/>
      </dsp:nvSpPr>
      <dsp:spPr>
        <a:xfrm>
          <a:off x="-94399" y="4020794"/>
          <a:ext cx="10898485" cy="699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709E7-CF9F-4F6D-AB5D-FF51711F3DB7}">
      <dsp:nvSpPr>
        <dsp:cNvPr id="0" name=""/>
        <dsp:cNvSpPr/>
      </dsp:nvSpPr>
      <dsp:spPr>
        <a:xfrm>
          <a:off x="117209" y="4178189"/>
          <a:ext cx="385496" cy="3847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2242C-368F-46CC-A1D0-7676852EB348}">
      <dsp:nvSpPr>
        <dsp:cNvPr id="0" name=""/>
        <dsp:cNvSpPr/>
      </dsp:nvSpPr>
      <dsp:spPr>
        <a:xfrm>
          <a:off x="714314" y="3723764"/>
          <a:ext cx="10064449" cy="1337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61" tIns="78661" rIns="78661" bIns="78661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/>
            <a:t>Long-Term Relationships</a:t>
          </a:r>
          <a:r>
            <a:rPr lang="en-US" sz="1800" b="0" i="0" kern="1200" dirty="0"/>
            <a:t>: Building a loyal customer base through crowdfunding can lead to long-term relationships. Backers who feel involved and valued are more likely to become repeat customers.</a:t>
          </a:r>
          <a:endParaRPr lang="en-US" sz="1800" kern="1200" dirty="0"/>
        </a:p>
      </dsp:txBody>
      <dsp:txXfrm>
        <a:off x="714314" y="3723764"/>
        <a:ext cx="10064449" cy="1337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F9B07-5729-4096-BD43-26FFAEC2FCFB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2205E-9399-43F8-9CE9-645F28375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79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2205E-9399-43F8-9CE9-645F28375BC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2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E567-0C67-9893-CC4F-870F2DFB9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94AAA-7B33-4E53-2875-581D9ED1E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DB23-D77C-51D8-B8AD-9D366A50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0991-6599-C938-2617-3D1175F3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BD7A-F606-A8A0-6E69-A776AEF0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E53B-829D-794A-46BB-214C3295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33542-0AEE-4E95-BF90-90667F783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D07FF-89FF-5B6B-8325-F1D668FE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946A7-385A-48AA-E6CD-B15C2EEB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4C05-F093-D737-C4AC-9E24058A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69C43-9D02-E478-B9A1-1898F8361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EC02A-99CF-D2A6-541B-A5FA9E85F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1E128-F034-8CCB-A806-033D5DF3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D5F3A-4C3E-DFA2-F00B-33FCC19A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628F-1C9A-532C-4199-C404560E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5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3A33-8760-6F1F-7F0E-308BE159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F9B4-E2D0-9077-AF98-92865221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1169-A09D-E239-D10A-C2DC49DF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C1EA2-F23C-8DE5-A207-6C3F3988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F33C4-9423-4613-4982-BED89D36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7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143D-7512-DBCD-C7DE-184D774D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B401E-5120-A371-BD1C-593A79F07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FDAB4-756C-15FB-6D8C-309271C1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E6C8-9B71-412C-D081-02287B18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B636-6AB1-BB7E-11BF-3FAB79F4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C512-4AF5-B9BA-9911-9658604F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9AF5-E7F1-8786-DCC2-844427394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07D41-519F-52B3-A7F4-B191B1A23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1962F-182F-0B1A-116E-8A9260F8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E479F-CF69-FACD-A2EF-5955C9C0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FF94-4116-73E4-16CB-87801A33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0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E019-E7E4-FCAC-849D-55E83A0C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D1410-FA39-B5B8-4DA4-319378A1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92667-B8F5-B387-85EC-AD98BCDDA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2B1EE-903F-239C-F614-4DB84C51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546BB-7C7F-98C5-7B68-A7C797B26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CB7D5-F352-053A-AED1-412F9714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BB0C3-7FF7-5043-837B-455E56D6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C8DE3-37C5-48A2-7B43-A8B333A9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9C05-C256-8EBA-9994-F0B080BF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CB27E-451C-4897-A46B-3B776DE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CCFC8-5E77-80AC-5DCF-0CEA1C7B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FF7C-2381-B99B-13D0-3A9AC2B8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47965-9AE9-FC50-ED37-E4378FA3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42702-FC97-920C-1804-9CAB1AC8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6C5CB-E718-2DB1-1830-0B13BFC8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2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C54E-22F1-B84E-62F0-53C1BFCD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53FE-76C3-C8A6-68CA-0A89700C6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3021E-780F-4F56-CFEA-BA52ACD85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A3507-BF4A-9404-FA53-0C74339E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F342B-B40B-A06E-9A14-07457CF0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B77DD-A2C5-FBDF-8B4A-1F3819A2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4525-2B4C-6CEA-01AF-58906065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C20F9-D371-9B52-9A8F-17B40376B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85134-4710-4FAE-6BEE-FCB62880C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BF085-E3DD-381D-2648-B49667CF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998E-06ED-F0B4-42F6-550D3F72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05F3E-6463-23A5-3682-AD03C32A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0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0FB54-B3C7-2F50-B798-A7C43651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C9BA4-48AC-01A9-56F6-B5E91507E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41B7-6489-03C0-3E88-D215BDBD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431E4-2919-7E28-74D2-DEDB452F7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F0B23-C243-D2BF-F9E3-98D45A326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4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9/01/how-the-bloggers-and-youtubers-your-love-and-hate-get-paid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kumiku.com/ventajas-del-crowdfunding-solidario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B4E40C7-D3AB-54F6-0628-00C5E55DD5FE}"/>
              </a:ext>
            </a:extLst>
          </p:cNvPr>
          <p:cNvSpPr txBox="1"/>
          <p:nvPr/>
        </p:nvSpPr>
        <p:spPr>
          <a:xfrm>
            <a:off x="9152879" y="2951946"/>
            <a:ext cx="2290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EMPLOYEE RETENTION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BECBA-95A1-05D6-40CF-C637F39C9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67000" y="0"/>
            <a:ext cx="6784910" cy="6784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6D345-2ACE-E1D7-E8C4-B5CDEA7B593D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technofaq.org/posts/2019/01/how-the-bloggers-and-youtubers-your-love-and-hate-get-pai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43822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3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1CDEC-73FF-560A-628E-92EFF5B0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30" y="1572917"/>
            <a:ext cx="3236512" cy="325472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Percentage of Successful Projects by Year , Month etc..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66E6A-9535-B465-898D-938185F05DD0}"/>
              </a:ext>
            </a:extLst>
          </p:cNvPr>
          <p:cNvSpPr txBox="1"/>
          <p:nvPr/>
        </p:nvSpPr>
        <p:spPr>
          <a:xfrm>
            <a:off x="4652138" y="5138736"/>
            <a:ext cx="609452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Arial Narrow" panose="020B0606020202030204" pitchFamily="34" charset="0"/>
              </a:rPr>
              <a:t>This KPI shows that </a:t>
            </a:r>
            <a:r>
              <a:rPr lang="en-IN" sz="2400" b="1" dirty="0">
                <a:latin typeface="Arial Narrow" panose="020B0606020202030204" pitchFamily="34" charset="0"/>
              </a:rPr>
              <a:t>March </a:t>
            </a:r>
            <a:r>
              <a:rPr lang="en-IN" sz="2400" dirty="0">
                <a:latin typeface="Arial Narrow" panose="020B0606020202030204" pitchFamily="34" charset="0"/>
              </a:rPr>
              <a:t>comes in the highest percentage of successful projects by Year and Month with </a:t>
            </a:r>
            <a:r>
              <a:rPr lang="en-IN" sz="2400" b="1" dirty="0">
                <a:latin typeface="Arial Narrow" panose="020B0606020202030204" pitchFamily="34" charset="0"/>
              </a:rPr>
              <a:t>9.71%</a:t>
            </a:r>
            <a:r>
              <a:rPr lang="en-IN" sz="2400" dirty="0">
                <a:latin typeface="Arial Narrow" panose="020B0606020202030204" pitchFamily="34" charset="0"/>
              </a:rPr>
              <a:t> of success rate.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4A467-4589-AD3C-9EFD-F62776C7E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38" y="681803"/>
            <a:ext cx="6094519" cy="393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1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3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1CDEC-73FF-560A-628E-92EFF5B0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30" y="1572917"/>
            <a:ext cx="3236512" cy="325472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Percentage of Successful projects by Goal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66E6A-9535-B465-898D-938185F05DD0}"/>
              </a:ext>
            </a:extLst>
          </p:cNvPr>
          <p:cNvSpPr txBox="1"/>
          <p:nvPr/>
        </p:nvSpPr>
        <p:spPr>
          <a:xfrm>
            <a:off x="4652138" y="5138736"/>
            <a:ext cx="609452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Arial Narrow" panose="020B0606020202030204" pitchFamily="34" charset="0"/>
              </a:rPr>
              <a:t>This KPI shows that successful projects by Goal Range is </a:t>
            </a:r>
            <a:r>
              <a:rPr lang="en-IN" sz="2400" b="1" dirty="0">
                <a:latin typeface="Arial Narrow" panose="020B0606020202030204" pitchFamily="34" charset="0"/>
              </a:rPr>
              <a:t>99.93% </a:t>
            </a:r>
            <a:r>
              <a:rPr lang="en-IN" sz="2400" dirty="0">
                <a:latin typeface="Arial Narrow" panose="020B0606020202030204" pitchFamily="34" charset="0"/>
              </a:rPr>
              <a:t>in </a:t>
            </a:r>
            <a:r>
              <a:rPr lang="en-IN" sz="2400" b="1" dirty="0">
                <a:latin typeface="Arial Narrow" panose="020B0606020202030204" pitchFamily="34" charset="0"/>
              </a:rPr>
              <a:t>0-399999</a:t>
            </a:r>
            <a:r>
              <a:rPr lang="en-IN" sz="2400" dirty="0">
                <a:latin typeface="Arial Narrow" panose="020B0606020202030204" pitchFamily="34" charset="0"/>
              </a:rPr>
              <a:t> range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E7717-FF00-732E-68D9-F4FFF0E99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944" y="822734"/>
            <a:ext cx="7032864" cy="325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19ACA-8E63-EF86-5B2A-49EE15F05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291738"/>
            <a:ext cx="11513573" cy="62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1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D669A-E737-591B-678D-D472FEAF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105087"/>
            <a:ext cx="10898485" cy="1096088"/>
          </a:xfrm>
        </p:spPr>
        <p:txBody>
          <a:bodyPr/>
          <a:lstStyle/>
          <a:p>
            <a:pPr algn="ctr" defTabSz="941832"/>
            <a:r>
              <a:rPr lang="en-IN" sz="6180" kern="1200" dirty="0">
                <a:solidFill>
                  <a:schemeClr val="tx1"/>
                </a:solidFill>
                <a:latin typeface="Amasis MT Pro Medium" panose="02040604050005020304" pitchFamily="18" charset="0"/>
                <a:ea typeface="+mj-ea"/>
                <a:cs typeface="+mj-cs"/>
              </a:rPr>
              <a:t>Conclusion :</a:t>
            </a:r>
            <a:endParaRPr lang="en-IN" dirty="0">
              <a:latin typeface="Amasis MT Pro Medium" panose="02040604050005020304" pitchFamily="18" charset="0"/>
            </a:endParaRP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F9A04D95-F775-5027-575C-8334968BC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330098"/>
              </p:ext>
            </p:extLst>
          </p:nvPr>
        </p:nvGraphicFramePr>
        <p:xfrm>
          <a:off x="643466" y="1384573"/>
          <a:ext cx="10898485" cy="5068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50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564E2-0C4C-D1BB-2841-2DC6383CA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24980"/>
          <a:stretch/>
        </p:blipFill>
        <p:spPr>
          <a:xfrm>
            <a:off x="21" y="0"/>
            <a:ext cx="12188931" cy="685799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DD70-3D3C-C45D-AC37-8893F80E6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96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93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17309-89ED-8D5F-C49E-80F04F19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01" y="514823"/>
            <a:ext cx="4620584" cy="58283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fontAlgn="b">
              <a:spcBef>
                <a:spcPts val="0"/>
              </a:spcBef>
            </a:pPr>
            <a:r>
              <a:rPr lang="en-US" sz="2800" b="1" dirty="0">
                <a:latin typeface="Amasis MT Pro Black" panose="02040A04050005020304" pitchFamily="18" charset="0"/>
              </a:rPr>
              <a:t>Project Name : </a:t>
            </a:r>
            <a:br>
              <a:rPr lang="en-US" sz="2800" b="1" dirty="0">
                <a:latin typeface="Amasis MT Pro Black" panose="02040A04050005020304" pitchFamily="18" charset="0"/>
              </a:rPr>
            </a:br>
            <a:r>
              <a:rPr lang="en-US" sz="2800" b="1" dirty="0">
                <a:latin typeface="Amasis MT Pro Black" panose="02040A04050005020304" pitchFamily="18" charset="0"/>
              </a:rPr>
              <a:t>Crowdfunding-Analytics</a:t>
            </a:r>
            <a:br>
              <a:rPr lang="en-US" sz="2100" b="1" dirty="0">
                <a:latin typeface="Amasis MT Pro Black" panose="02040A04050005020304" pitchFamily="18" charset="0"/>
              </a:rPr>
            </a:br>
            <a:br>
              <a:rPr lang="en-US" sz="2100" b="1" dirty="0"/>
            </a:b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Project Members :</a:t>
            </a:r>
            <a:br>
              <a:rPr lang="en-US" sz="2100" b="1" dirty="0"/>
            </a:br>
            <a:br>
              <a:rPr lang="en-US" sz="2100" b="1" dirty="0"/>
            </a:br>
            <a:r>
              <a:rPr lang="en-IN" sz="180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masis MT Pro Medium" panose="02040604050005020304" pitchFamily="18" charset="0"/>
              </a:rPr>
              <a:t>Gayatree</a:t>
            </a:r>
            <a:r>
              <a:rPr lang="en-IN" sz="18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masis MT Pro Medium" panose="02040604050005020304" pitchFamily="18" charset="0"/>
              </a:rPr>
              <a:t> Panda</a:t>
            </a:r>
            <a:b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</a:br>
            <a:br>
              <a:rPr lang="en-US" sz="1800" b="1" dirty="0">
                <a:latin typeface="Amasis MT Pro Medium" panose="02040604050005020304" pitchFamily="18" charset="0"/>
              </a:rPr>
            </a:br>
            <a:r>
              <a:rPr lang="en-US" sz="1800" dirty="0">
                <a:latin typeface="Amasis MT Pro Medium" panose="02040604050005020304" pitchFamily="18" charset="0"/>
              </a:rPr>
              <a:t>Mr. </a:t>
            </a:r>
            <a:r>
              <a:rPr lang="en-IN" sz="180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masis MT Pro Medium" panose="02040604050005020304" pitchFamily="18" charset="0"/>
              </a:rPr>
              <a:t>Siddartha</a:t>
            </a:r>
            <a:r>
              <a:rPr lang="en-IN" sz="18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masis MT Pro Medium" panose="02040604050005020304" pitchFamily="18" charset="0"/>
              </a:rPr>
              <a:t>  Reddy </a:t>
            </a:r>
            <a:r>
              <a:rPr lang="en-IN" sz="180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masis MT Pro Medium" panose="02040604050005020304" pitchFamily="18" charset="0"/>
              </a:rPr>
              <a:t>Donapati</a:t>
            </a:r>
            <a:br>
              <a:rPr lang="en-IN" sz="18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masis MT Pro Medium" panose="02040604050005020304" pitchFamily="18" charset="0"/>
              </a:rPr>
            </a:br>
            <a:br>
              <a:rPr lang="en-US" sz="1800" dirty="0">
                <a:latin typeface="Amasis MT Pro Medium" panose="02040604050005020304" pitchFamily="18" charset="0"/>
              </a:rPr>
            </a:br>
            <a:r>
              <a:rPr lang="en-US" sz="1800" dirty="0">
                <a:latin typeface="Amasis MT Pro Medium" panose="02040604050005020304" pitchFamily="18" charset="0"/>
              </a:rPr>
              <a:t>Ms. </a:t>
            </a:r>
            <a:r>
              <a:rPr lang="en-IN" sz="1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masis MT Pro Medium" panose="02040604050005020304" pitchFamily="18" charset="0"/>
              </a:rPr>
              <a:t>Vaishnavi Ashok </a:t>
            </a:r>
            <a:r>
              <a:rPr lang="en-IN" sz="1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masis MT Pro Medium" panose="02040604050005020304" pitchFamily="18" charset="0"/>
              </a:rPr>
              <a:t>Lavankar</a:t>
            </a:r>
            <a:br>
              <a:rPr lang="en-US" sz="1800" dirty="0">
                <a:effectLst/>
                <a:latin typeface="Amasis MT Pro Medium" panose="02040604050005020304" pitchFamily="18" charset="0"/>
              </a:rPr>
            </a:br>
            <a:br>
              <a:rPr lang="en-US" sz="1800" dirty="0">
                <a:latin typeface="Amasis MT Pro Medium" panose="02040604050005020304" pitchFamily="18" charset="0"/>
              </a:rPr>
            </a:b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 </a:t>
            </a: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Suhas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 Gowda L</a:t>
            </a:r>
            <a:b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</a:br>
            <a:br>
              <a:rPr lang="en-US" sz="1800" b="0" i="0" u="none" strike="noStrike" dirty="0">
                <a:effectLst/>
                <a:latin typeface="Amasis MT Pro Medium" panose="02040604050005020304" pitchFamily="18" charset="0"/>
              </a:rPr>
            </a:b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 </a:t>
            </a:r>
            <a:r>
              <a:rPr lang="en-IN" sz="1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masis MT Pro Medium" panose="02040604050005020304" pitchFamily="18" charset="0"/>
              </a:rPr>
              <a:t>Jaikishan Vishwakarma</a:t>
            </a:r>
            <a:br>
              <a:rPr lang="en-US" sz="1800" b="0" i="0" u="none" strike="noStrike" dirty="0">
                <a:effectLst/>
                <a:latin typeface="Amasis MT Pro Medium" panose="02040604050005020304" pitchFamily="18" charset="0"/>
              </a:rPr>
            </a:br>
            <a:br>
              <a:rPr lang="en-US" sz="1800" b="0" i="0" u="none" strike="noStrike" dirty="0">
                <a:effectLst/>
                <a:latin typeface="Amasis MT Pro Medium" panose="02040604050005020304" pitchFamily="18" charset="0"/>
              </a:rPr>
            </a:br>
            <a:r>
              <a:rPr lang="en-US" sz="1800" dirty="0">
                <a:effectLst/>
                <a:latin typeface="Amasis MT Pro Medium" panose="02040604050005020304" pitchFamily="18" charset="0"/>
              </a:rPr>
              <a:t> Mrs. Charu Sinha</a:t>
            </a:r>
            <a:br>
              <a:rPr lang="en-US" sz="1800" dirty="0">
                <a:effectLst/>
                <a:latin typeface="Amasis MT Pro Medium" panose="02040604050005020304" pitchFamily="18" charset="0"/>
              </a:rPr>
            </a:br>
            <a:br>
              <a:rPr lang="en-US" sz="1800" dirty="0">
                <a:effectLst/>
                <a:latin typeface="Amasis MT Pro Medium" panose="02040604050005020304" pitchFamily="18" charset="0"/>
              </a:rPr>
            </a:br>
            <a:r>
              <a:rPr lang="en-IN" sz="1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masis MT Pro Medium" panose="02040604050005020304" pitchFamily="18" charset="0"/>
              </a:rPr>
              <a:t>Tej Salil Lad</a:t>
            </a:r>
            <a:br>
              <a:rPr lang="en-US" sz="2000" dirty="0">
                <a:effectLst/>
                <a:latin typeface="Amasis MT Pro Medium" panose="02040604050005020304" pitchFamily="18" charset="0"/>
              </a:rPr>
            </a:br>
            <a:endParaRPr lang="en-US" sz="2000" dirty="0">
              <a:latin typeface="Amasis MT Pro Medium" panose="020406040500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55F564-FDA7-478C-6C18-91289371A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16549" y="0"/>
            <a:ext cx="6846538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E72235-D357-D09A-7EEB-5F07BD6B4FCD}"/>
              </a:ext>
            </a:extLst>
          </p:cNvPr>
          <p:cNvSpPr txBox="1"/>
          <p:nvPr/>
        </p:nvSpPr>
        <p:spPr>
          <a:xfrm>
            <a:off x="-773956" y="6923314"/>
            <a:ext cx="7488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kukumiku.com/ventajas-del-crowdfunding-solidario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539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196882C2-B754-76AE-746A-DF27F8DBE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66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19CF30-F064-0CEB-5D90-6672E49F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2766219"/>
            <a:ext cx="2892732" cy="1202100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solidFill>
                  <a:srgbClr val="FFFFFF"/>
                </a:solidFill>
                <a:latin typeface="Amasis MT Pro Medium" panose="02040604050005020304" pitchFamily="18" charset="0"/>
              </a:rPr>
              <a:t>AGENDA :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D83F8A1F-6153-F2ED-EBE4-922C9A426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060126"/>
              </p:ext>
            </p:extLst>
          </p:nvPr>
        </p:nvGraphicFramePr>
        <p:xfrm>
          <a:off x="4350058" y="800100"/>
          <a:ext cx="7003741" cy="537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6568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B6D49-5DB0-F289-380A-0C8DD0D6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83" y="780970"/>
            <a:ext cx="3200400" cy="520636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  <a:latin typeface="Amasis MT Pro Medium" panose="02040604050005020304" pitchFamily="18" charset="0"/>
              </a:rPr>
              <a:t>Introduction:</a:t>
            </a:r>
            <a:br>
              <a:rPr lang="en-IN" sz="3200" b="1" dirty="0">
                <a:solidFill>
                  <a:srgbClr val="FFFFFF"/>
                </a:solidFill>
              </a:rPr>
            </a:br>
            <a:br>
              <a:rPr lang="en-IN" sz="2000" dirty="0">
                <a:solidFill>
                  <a:schemeClr val="bg1"/>
                </a:solidFill>
                <a:latin typeface="+mn-lt"/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</a:rPr>
              <a:t>Crowdfunding is the practice of funding a project or venture by raising small amounts of money from a large number of people, typically via the Internet. Crowdfunding is a form of crowdsourcing and alternative finance. In 2015, over US$34 billion was raised worldwide by crowdfunding</a:t>
            </a:r>
            <a:r>
              <a:rPr lang="en-US" sz="2000" i="0" dirty="0">
                <a:solidFill>
                  <a:schemeClr val="bg1"/>
                </a:solidFill>
                <a:effectLst/>
                <a:latin typeface="+mn-lt"/>
              </a:rPr>
              <a:t>.</a:t>
            </a:r>
            <a:endParaRPr lang="en-IN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C176-DB70-BD65-A39E-7A8EA13B6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685" y="591342"/>
            <a:ext cx="6906491" cy="558561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N" sz="1600" dirty="0"/>
              <a:t>  </a:t>
            </a:r>
            <a:r>
              <a:rPr lang="en-IN" sz="1600" dirty="0">
                <a:solidFill>
                  <a:schemeClr val="accent2"/>
                </a:solidFill>
                <a:latin typeface="Amasis MT Pro Medium" panose="02040604050005020304" pitchFamily="18" charset="0"/>
              </a:rPr>
              <a:t>Problem Statement: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Projects Overview KPI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masis MT Pro Medium" panose="02040604050005020304" pitchFamily="18" charset="0"/>
              </a:rPr>
              <a:t>    Total Number of Projects based on outcome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masis MT Pro Medium" panose="02040604050005020304" pitchFamily="18" charset="0"/>
              </a:rPr>
              <a:t>    Total Number of Projects based on Locations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masis MT Pro Medium" panose="02040604050005020304" pitchFamily="18" charset="0"/>
              </a:rPr>
              <a:t>    Total Number of Projects based on 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masis MT Pro Medium" panose="02040604050005020304" pitchFamily="18" charset="0"/>
              </a:rPr>
              <a:t>    Total Number of Projects created by Year , Quarter , Month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Amasis MT Pro Medium" panose="020406040500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masis MT Pro Medium" panose="02040604050005020304" pitchFamily="18" charset="0"/>
              </a:rPr>
              <a:t>Successful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masis MT Pro Medium" panose="02040604050005020304" pitchFamily="18" charset="0"/>
              </a:rPr>
              <a:t>     Amount Raised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masis MT Pro Medium" panose="02040604050005020304" pitchFamily="18" charset="0"/>
              </a:rPr>
              <a:t>     Number of Backers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masis MT Pro Medium" panose="02040604050005020304" pitchFamily="18" charset="0"/>
              </a:rPr>
              <a:t>     Avg Number of Days for successful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Amasis MT Pro Medium" panose="020406040500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masis MT Pro Medium" panose="02040604050005020304" pitchFamily="18" charset="0"/>
              </a:rPr>
              <a:t>    Top Successful Projects based on Number of Backers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masis MT Pro Medium" panose="02040604050005020304" pitchFamily="18" charset="0"/>
              </a:rPr>
              <a:t>    Top Successful Projects based on Amount Raised.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Amasis MT Pro Medium" panose="020406040500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masis MT Pro Medium" panose="02040604050005020304" pitchFamily="18" charset="0"/>
              </a:rPr>
              <a:t>   Percentage of Successful Projects overall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masis MT Pro Medium" panose="02040604050005020304" pitchFamily="18" charset="0"/>
              </a:rPr>
              <a:t>   Percentage of Successful Projects  by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masis MT Pro Medium" panose="02040604050005020304" pitchFamily="18" charset="0"/>
              </a:rPr>
              <a:t>   Percentage of Successful Projects by Year , Month etc..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masis MT Pro Medium" panose="02040604050005020304" pitchFamily="18" charset="0"/>
              </a:rPr>
              <a:t>   Percentage of Successful projects by Goal Range</a:t>
            </a:r>
          </a:p>
        </p:txBody>
      </p:sp>
    </p:spTree>
    <p:extLst>
      <p:ext uri="{BB962C8B-B14F-4D97-AF65-F5344CB8AC3E}">
        <p14:creationId xmlns:p14="http://schemas.microsoft.com/office/powerpoint/2010/main" val="45634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0419B-CB6F-4EBC-1721-EC380D56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2"/>
                </a:solidFill>
                <a:latin typeface="Amasis MT Pro Medium" panose="02040604050005020304" pitchFamily="18" charset="0"/>
              </a:rPr>
              <a:t>Business Objective: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8C4F-7D2D-8B14-282C-38161EFE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0" i="0" dirty="0">
                <a:effectLst/>
              </a:rPr>
              <a:t>The aim of this project is to analyze crowdfunding  with the organization and provide insights for developing effective</a:t>
            </a:r>
            <a:r>
              <a:rPr lang="en-US" sz="2000" dirty="0"/>
              <a:t> </a:t>
            </a:r>
            <a:r>
              <a:rPr lang="en-US" sz="2000" b="0" i="0" dirty="0">
                <a:effectLst/>
              </a:rPr>
              <a:t>strategies. Through data analysis and visualizations, we will identify factors that contribute to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Capital Raising</a:t>
            </a:r>
            <a:r>
              <a:rPr lang="en-US" sz="2000" i="0" dirty="0">
                <a:effectLst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</a:t>
            </a:r>
            <a:r>
              <a:rPr lang="en-US" sz="2000" i="0" dirty="0">
                <a:effectLst/>
              </a:rPr>
              <a:t>valuate the effectiveness of </a:t>
            </a:r>
            <a:r>
              <a:rPr lang="en-IN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Marketing and Exposure</a:t>
            </a:r>
            <a:endParaRPr lang="en-US" sz="2000" i="0" dirty="0">
              <a:effectLst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i="0" dirty="0">
                <a:effectLst/>
              </a:rPr>
              <a:t>To verify the satisfaction level of </a:t>
            </a:r>
            <a:r>
              <a:rPr lang="en-IN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Customer Engagement</a:t>
            </a:r>
            <a:endParaRPr lang="en-US" sz="2000" i="0" dirty="0">
              <a:effectLst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P</a:t>
            </a:r>
            <a:r>
              <a:rPr lang="en-US" sz="2000" i="0" dirty="0">
                <a:effectLst/>
              </a:rPr>
              <a:t>rovide recommendations</a:t>
            </a:r>
            <a:r>
              <a:rPr lang="en-US" sz="2000" dirty="0"/>
              <a:t> </a:t>
            </a:r>
            <a:r>
              <a:rPr lang="en-US" sz="2000" i="0" dirty="0">
                <a:effectLst/>
              </a:rPr>
              <a:t>to improve crowdfunding 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C3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1CDEC-73FF-560A-628E-92EFF5B0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611" y="209778"/>
            <a:ext cx="5919941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Successful Projects:</a:t>
            </a:r>
            <a:br>
              <a:rPr lang="en-U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br>
              <a:rPr lang="en-U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. Amount Raised </a:t>
            </a:r>
            <a:br>
              <a:rPr lang="en-U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. Number of Backers</a:t>
            </a:r>
            <a:br>
              <a:rPr lang="en-U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. Avg Number of Days for</a:t>
            </a:r>
            <a:br>
              <a:rPr lang="en-U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Amasis MT Pro Black" panose="02040A04050005020304" pitchFamily="18" charset="0"/>
              </a:rPr>
              <a:t>successful projects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048925-DD9D-208A-6FD2-BD0E8801E1B8}"/>
              </a:ext>
            </a:extLst>
          </p:cNvPr>
          <p:cNvSpPr txBox="1"/>
          <p:nvPr/>
        </p:nvSpPr>
        <p:spPr>
          <a:xfrm>
            <a:off x="702035" y="3922770"/>
            <a:ext cx="318416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>
                <a:cs typeface="Arial" panose="020B0604020202020204" pitchFamily="34" charset="0"/>
              </a:rPr>
              <a:t>In this KPI Amount</a:t>
            </a:r>
            <a:r>
              <a:rPr lang="en-IN" sz="2000" baseline="0" dirty="0">
                <a:cs typeface="Arial" panose="020B0604020202020204" pitchFamily="34" charset="0"/>
              </a:rPr>
              <a:t> raised is </a:t>
            </a:r>
          </a:p>
          <a:p>
            <a:pPr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baseline="0" dirty="0">
                <a:cs typeface="Arial" panose="020B0604020202020204" pitchFamily="34" charset="0"/>
              </a:rPr>
              <a:t>$3,478.60 </a:t>
            </a:r>
            <a:r>
              <a:rPr lang="en-IN" sz="2000" baseline="0" dirty="0" err="1">
                <a:cs typeface="Arial" panose="020B0604020202020204" pitchFamily="34" charset="0"/>
              </a:rPr>
              <a:t>usd_pledged</a:t>
            </a:r>
            <a:r>
              <a:rPr lang="en-IN" sz="2000" baseline="0" dirty="0">
                <a:cs typeface="Arial" panose="020B0604020202020204" pitchFamily="34" charset="0"/>
              </a:rPr>
              <a:t> &amp; No of backers of successful projects is </a:t>
            </a:r>
            <a:r>
              <a:rPr lang="en-IN" sz="2000" b="1" baseline="0" dirty="0">
                <a:cs typeface="Arial" panose="020B0604020202020204" pitchFamily="34" charset="0"/>
              </a:rPr>
              <a:t>39.96</a:t>
            </a:r>
            <a:r>
              <a:rPr lang="en-IN" sz="2000" baseline="0" dirty="0">
                <a:cs typeface="Arial" panose="020B0604020202020204" pitchFamily="34" charset="0"/>
              </a:rPr>
              <a:t> backers count, and </a:t>
            </a:r>
            <a:r>
              <a:rPr lang="en-IN" sz="2000" baseline="0" dirty="0" err="1">
                <a:cs typeface="Arial" panose="020B0604020202020204" pitchFamily="34" charset="0"/>
              </a:rPr>
              <a:t>Avg</a:t>
            </a:r>
            <a:r>
              <a:rPr lang="en-IN" sz="2000" baseline="0" dirty="0">
                <a:cs typeface="Arial" panose="020B0604020202020204" pitchFamily="34" charset="0"/>
              </a:rPr>
              <a:t> no of days for successful project is </a:t>
            </a:r>
            <a:r>
              <a:rPr lang="en-IN" sz="2000" b="1" baseline="0" dirty="0">
                <a:cs typeface="Arial" panose="020B0604020202020204" pitchFamily="34" charset="0"/>
              </a:rPr>
              <a:t>80.37</a:t>
            </a:r>
            <a:endParaRPr lang="en-IN" sz="2000" b="1" dirty="0"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A369D0-8F90-D249-91CD-1CD257A8B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27" y="3322311"/>
            <a:ext cx="53345" cy="213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4E1A68-2755-5695-828A-D4C76162B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648" y="389045"/>
            <a:ext cx="3703992" cy="10063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BD1687-C3B0-074E-10D3-2213C783A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67" y="2180500"/>
            <a:ext cx="6075086" cy="36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8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C3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1CDEC-73FF-560A-628E-92EFF5B0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94" y="209778"/>
            <a:ext cx="3549445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Top Successful Projects based on Number of Backers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048925-DD9D-208A-6FD2-BD0E8801E1B8}"/>
              </a:ext>
            </a:extLst>
          </p:cNvPr>
          <p:cNvSpPr txBox="1"/>
          <p:nvPr/>
        </p:nvSpPr>
        <p:spPr>
          <a:xfrm>
            <a:off x="868954" y="3971932"/>
            <a:ext cx="3184165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>
                <a:cs typeface="Arial" panose="020B0604020202020204" pitchFamily="34" charset="0"/>
              </a:rPr>
              <a:t>In this KPI we found that </a:t>
            </a:r>
            <a:r>
              <a:rPr lang="en-IN" sz="2000" b="1" dirty="0">
                <a:cs typeface="Arial" panose="020B0604020202020204" pitchFamily="34" charset="0"/>
              </a:rPr>
              <a:t>Exploding Kittens </a:t>
            </a:r>
            <a:r>
              <a:rPr lang="en-IN" sz="2000" dirty="0">
                <a:cs typeface="Arial" panose="020B0604020202020204" pitchFamily="34" charset="0"/>
              </a:rPr>
              <a:t>is the Top Successful project by no Backers followed by </a:t>
            </a:r>
            <a:r>
              <a:rPr lang="en-IN" sz="2000" b="1" dirty="0">
                <a:cs typeface="Arial" panose="020B0604020202020204" pitchFamily="34" charset="0"/>
              </a:rPr>
              <a:t>Fidget Cube.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A3A6D1-E1D6-E281-69BE-D1EE19AD0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27" y="1237764"/>
            <a:ext cx="5808871" cy="38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3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C3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1CDEC-73FF-560A-628E-92EFF5B0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94" y="209778"/>
            <a:ext cx="3549445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Top Successful Projects based on Amount Raised.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048925-DD9D-208A-6FD2-BD0E8801E1B8}"/>
              </a:ext>
            </a:extLst>
          </p:cNvPr>
          <p:cNvSpPr txBox="1"/>
          <p:nvPr/>
        </p:nvSpPr>
        <p:spPr>
          <a:xfrm>
            <a:off x="868954" y="3971932"/>
            <a:ext cx="3184165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>
                <a:cs typeface="Arial" panose="020B0604020202020204" pitchFamily="34" charset="0"/>
              </a:rPr>
              <a:t>In this KPI we found that </a:t>
            </a:r>
            <a:r>
              <a:rPr lang="en-IN" sz="2000" b="1" dirty="0">
                <a:cs typeface="Arial" panose="020B0604020202020204" pitchFamily="34" charset="0"/>
              </a:rPr>
              <a:t>Pebble Time </a:t>
            </a:r>
            <a:r>
              <a:rPr lang="en-IN" sz="2000" dirty="0">
                <a:cs typeface="Arial" panose="020B0604020202020204" pitchFamily="34" charset="0"/>
              </a:rPr>
              <a:t>is the Top Successful project by Amount Raised.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4AE0FC-A12C-726C-21A0-185BC3224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46" y="1613471"/>
            <a:ext cx="6896435" cy="40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3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1CDEC-73FF-560A-628E-92EFF5B0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30" y="1572917"/>
            <a:ext cx="3236512" cy="325472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masis MT Pro Medium" panose="02040604050005020304" pitchFamily="18" charset="0"/>
              </a:rPr>
              <a:t>Percentage of Successful Projects  by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66E6A-9535-B465-898D-938185F05DD0}"/>
              </a:ext>
            </a:extLst>
          </p:cNvPr>
          <p:cNvSpPr txBox="1"/>
          <p:nvPr/>
        </p:nvSpPr>
        <p:spPr>
          <a:xfrm>
            <a:off x="4652138" y="5138736"/>
            <a:ext cx="609452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Arial Narrow" panose="020B0606020202030204" pitchFamily="34" charset="0"/>
              </a:rPr>
              <a:t>This KPI shows that </a:t>
            </a:r>
            <a:r>
              <a:rPr lang="en-IN" sz="2400" b="1" dirty="0">
                <a:latin typeface="Arial Narrow" panose="020B0606020202030204" pitchFamily="34" charset="0"/>
              </a:rPr>
              <a:t>Tabletop Games </a:t>
            </a:r>
            <a:r>
              <a:rPr lang="en-IN" sz="2400" dirty="0">
                <a:latin typeface="Arial Narrow" panose="020B0606020202030204" pitchFamily="34" charset="0"/>
              </a:rPr>
              <a:t>comes in  the highest percentage of successful projects by category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55310-5994-D078-AC24-94D669A6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43" y="647308"/>
            <a:ext cx="6422515" cy="386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7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1737</TotalTime>
  <Words>620</Words>
  <Application>Microsoft Office PowerPoint</Application>
  <PresentationFormat>Widescreen</PresentationFormat>
  <Paragraphs>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Amasis MT Pro Black</vt:lpstr>
      <vt:lpstr>Amasis MT Pro Medium</vt:lpstr>
      <vt:lpstr>Arial</vt:lpstr>
      <vt:lpstr>Arial Narrow</vt:lpstr>
      <vt:lpstr>Bahnschrift</vt:lpstr>
      <vt:lpstr>Calibri</vt:lpstr>
      <vt:lpstr>Calibri Light</vt:lpstr>
      <vt:lpstr>Wingdings</vt:lpstr>
      <vt:lpstr>Office Theme</vt:lpstr>
      <vt:lpstr>PowerPoint Presentation</vt:lpstr>
      <vt:lpstr>Project Name :  Crowdfunding-Analytics   Project Members :  Gayatree Panda  Mr. Siddartha  Reddy Donapati  Ms. Vaishnavi Ashok Lavankar   Suhas Gowda L   Jaikishan Vishwakarma   Mrs. Charu Sinha  Tej Salil Lad </vt:lpstr>
      <vt:lpstr>AGENDA :</vt:lpstr>
      <vt:lpstr>Introduction:  Crowdfunding is the practice of funding a project or venture by raising small amounts of money from a large number of people, typically via the Internet. Crowdfunding is a form of crowdsourcing and alternative finance. In 2015, over US$34 billion was raised worldwide by crowdfunding.</vt:lpstr>
      <vt:lpstr>Business Objective:</vt:lpstr>
      <vt:lpstr>Successful Projects:  . Amount Raised  . Number of Backers . Avg Number of Days for successful projects</vt:lpstr>
      <vt:lpstr>Top Successful Projects based on Number of Backers</vt:lpstr>
      <vt:lpstr>Top Successful Projects based on Amount Raised. </vt:lpstr>
      <vt:lpstr>Percentage of Successful Projects  by Category</vt:lpstr>
      <vt:lpstr>Percentage of Successful Projects by Year , Month etc..</vt:lpstr>
      <vt:lpstr>Percentage of Successful projects by Goal Range</vt:lpstr>
      <vt:lpstr>PowerPoint Presentation</vt:lpstr>
      <vt:lpstr>Conclusion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Vikhil Thuremella</dc:creator>
  <cp:lastModifiedBy>Akhouri Rishu</cp:lastModifiedBy>
  <cp:revision>40</cp:revision>
  <dcterms:created xsi:type="dcterms:W3CDTF">2023-04-01T09:25:26Z</dcterms:created>
  <dcterms:modified xsi:type="dcterms:W3CDTF">2024-06-02T03:38:02Z</dcterms:modified>
</cp:coreProperties>
</file>