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8" r:id="rId3"/>
    <p:sldId id="259" r:id="rId4"/>
    <p:sldId id="260" r:id="rId5"/>
    <p:sldId id="261" r:id="rId6"/>
    <p:sldId id="263" r:id="rId7"/>
    <p:sldId id="268" r:id="rId8"/>
    <p:sldId id="265" r:id="rId9"/>
    <p:sldId id="276" r:id="rId10"/>
    <p:sldId id="277" r:id="rId11"/>
    <p:sldId id="269" r:id="rId12"/>
    <p:sldId id="272" r:id="rId13"/>
    <p:sldId id="267" r:id="rId14"/>
    <p:sldId id="274" r:id="rId15"/>
    <p:sldId id="271" r:id="rId16"/>
    <p:sldId id="275" r:id="rId17"/>
    <p:sldId id="280" r:id="rId18"/>
    <p:sldId id="281" r:id="rId19"/>
    <p:sldId id="279" r:id="rId20"/>
    <p:sldId id="278"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CECBE01-E7AF-49CF-9724-0BB61D23B992}">
      <dgm:prSet custT="1"/>
      <dgm:spPr/>
      <dgm:t>
        <a:bodyPr/>
        <a:lstStyle/>
        <a:p>
          <a:pPr algn="just"/>
          <a:endParaRPr lang="en-IN" sz="1800" dirty="0"/>
        </a:p>
        <a:p>
          <a:pPr algn="just"/>
          <a:r>
            <a:rPr lang="en-IN" sz="1800" dirty="0"/>
            <a:t>From the analysis we can conclude the work life balance for the attrition employees as below ;</a:t>
          </a:r>
        </a:p>
        <a:p>
          <a:pPr algn="just"/>
          <a:r>
            <a:rPr lang="en-IN" sz="1800" dirty="0"/>
            <a:t>For Research directors the work life balance is poor. </a:t>
          </a:r>
        </a:p>
        <a:p>
          <a:pPr algn="just"/>
          <a:r>
            <a:rPr lang="en-IN" sz="1800" dirty="0"/>
            <a:t>For the Sales representatives , Manufacturing Directors , managers and Sales executives the work life balance is Fair.</a:t>
          </a:r>
        </a:p>
        <a:p>
          <a:pPr algn="just"/>
          <a:r>
            <a:rPr lang="en-IN" sz="1800" dirty="0"/>
            <a:t>For Research Scientists , Healthcare representatives und Developers the work life balance is good.</a:t>
          </a:r>
        </a:p>
        <a:p>
          <a:pPr algn="just"/>
          <a:r>
            <a:rPr lang="en-IN" sz="1800" dirty="0"/>
            <a:t>For Human resources , laboratory technicians the work life balance is excellent.</a:t>
          </a:r>
        </a:p>
        <a:p>
          <a:pPr algn="ctr"/>
          <a:r>
            <a:rPr lang="en-IN" sz="1700" dirty="0"/>
            <a:t> </a:t>
          </a:r>
          <a:endParaRPr lang="en-US" sz="17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 modelId="{C65B86CC-18DC-47ED-82E5-BDF248A6A808}" type="pres">
      <dgm:prSet presAssocID="{5CECBE01-E7AF-49CF-9724-0BB61D23B992}" presName="node" presStyleLbl="node1" presStyleIdx="0" presStyleCnt="1" custLinFactNeighborX="-49">
        <dgm:presLayoutVars>
          <dgm:bulletEnabled val="1"/>
        </dgm:presLayoutVars>
      </dgm:prSet>
      <dgm:spPr/>
    </dgm:pt>
  </dgm:ptLst>
  <dgm:cxnLst>
    <dgm:cxn modelId="{88CF9C0B-D621-4A17-884C-60E697D215CE}" type="presOf" srcId="{5CECBE01-E7AF-49CF-9724-0BB61D23B992}" destId="{C65B86CC-18DC-47ED-82E5-BDF248A6A808}" srcOrd="0" destOrd="0" presId="urn:microsoft.com/office/officeart/2005/8/layout/default"/>
    <dgm:cxn modelId="{970BCD83-52D6-4947-83E9-FCF7FEA7B54F}" type="presOf" srcId="{6DD55DCA-044C-41EA-A41C-18F4619C66A8}" destId="{743B05F7-3AF6-4AEB-9ED2-6EC364904F93}" srcOrd="0" destOrd="0" presId="urn:microsoft.com/office/officeart/2005/8/layout/default"/>
    <dgm:cxn modelId="{5A906EDC-9F4B-4DBF-90B4-048CDF436562}" srcId="{6DD55DCA-044C-41EA-A41C-18F4619C66A8}" destId="{5CECBE01-E7AF-49CF-9724-0BB61D23B992}" srcOrd="0" destOrd="0" parTransId="{44DBA7DD-1478-4DB7-871A-9A2F156E0C38}" sibTransId="{8DBFCB4E-1D4B-4DB1-B8CA-DABAB939EADF}"/>
    <dgm:cxn modelId="{B580E69F-BEA2-48C9-AB78-43C58794429F}" type="presParOf" srcId="{743B05F7-3AF6-4AEB-9ED2-6EC364904F93}" destId="{C65B86CC-18DC-47ED-82E5-BDF248A6A808}"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221"/>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67624" y="98845"/>
        <a:ext cx="4581491" cy="1250031"/>
      </dsp:txXfrm>
    </dsp:sp>
    <dsp:sp modelId="{02414501-D933-4DAA-8B18-4AC31CFDE25F}">
      <dsp:nvSpPr>
        <dsp:cNvPr id="0" name=""/>
        <dsp:cNvSpPr/>
      </dsp:nvSpPr>
      <dsp:spPr>
        <a:xfrm>
          <a:off x="0" y="1493802"/>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From this calculation and visualization we concluded that we must make strong strategies to minimize attrition rate and improve our company’s Employee retention so that we can balance the company’s growth and right talent.</a:t>
          </a:r>
        </a:p>
      </dsp:txBody>
      <dsp:txXfrm>
        <a:off x="67624" y="1561426"/>
        <a:ext cx="4581491" cy="125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67394"/>
          <a:ext cx="4710263" cy="31505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kern="1200" dirty="0"/>
        </a:p>
      </dsp:txBody>
      <dsp:txXfrm>
        <a:off x="153795" y="221189"/>
        <a:ext cx="4402673" cy="2842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4983"/>
          <a:ext cx="4716739" cy="15695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76617" y="111600"/>
        <a:ext cx="4563505" cy="1416272"/>
      </dsp:txXfrm>
    </dsp:sp>
    <dsp:sp modelId="{02414501-D933-4DAA-8B18-4AC31CFDE25F}">
      <dsp:nvSpPr>
        <dsp:cNvPr id="0" name=""/>
        <dsp:cNvSpPr/>
      </dsp:nvSpPr>
      <dsp:spPr>
        <a:xfrm>
          <a:off x="0" y="1652298"/>
          <a:ext cx="4716739" cy="15422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5284" y="1727582"/>
        <a:ext cx="4566171" cy="1391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1858"/>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1858"/>
          <a:ext cx="4716739" cy="38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1858"/>
        <a:ext cx="4716739" cy="3801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86CC-18DC-47ED-82E5-BDF248A6A808}">
      <dsp:nvSpPr>
        <dsp:cNvPr id="0" name=""/>
        <dsp:cNvSpPr/>
      </dsp:nvSpPr>
      <dsp:spPr>
        <a:xfrm>
          <a:off x="0" y="558079"/>
          <a:ext cx="5391966" cy="323517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endParaRPr lang="en-IN" sz="1800" kern="1200" dirty="0"/>
        </a:p>
        <a:p>
          <a:pPr marL="0" lvl="0" indent="0" algn="just" defTabSz="800100">
            <a:lnSpc>
              <a:spcPct val="90000"/>
            </a:lnSpc>
            <a:spcBef>
              <a:spcPct val="0"/>
            </a:spcBef>
            <a:spcAft>
              <a:spcPct val="35000"/>
            </a:spcAft>
            <a:buNone/>
          </a:pPr>
          <a:r>
            <a:rPr lang="en-IN" sz="1800" kern="1200" dirty="0"/>
            <a:t>From the analysis we can conclude the work life balance for the attrition employees as below ;</a:t>
          </a:r>
        </a:p>
        <a:p>
          <a:pPr marL="0" lvl="0" indent="0" algn="just" defTabSz="800100">
            <a:lnSpc>
              <a:spcPct val="90000"/>
            </a:lnSpc>
            <a:spcBef>
              <a:spcPct val="0"/>
            </a:spcBef>
            <a:spcAft>
              <a:spcPct val="35000"/>
            </a:spcAft>
            <a:buNone/>
          </a:pPr>
          <a:r>
            <a:rPr lang="en-IN" sz="1800" kern="1200" dirty="0"/>
            <a:t>For Research directors the work life balance is poor. </a:t>
          </a:r>
        </a:p>
        <a:p>
          <a:pPr marL="0" lvl="0" indent="0" algn="just" defTabSz="800100">
            <a:lnSpc>
              <a:spcPct val="90000"/>
            </a:lnSpc>
            <a:spcBef>
              <a:spcPct val="0"/>
            </a:spcBef>
            <a:spcAft>
              <a:spcPct val="35000"/>
            </a:spcAft>
            <a:buNone/>
          </a:pPr>
          <a:r>
            <a:rPr lang="en-IN" sz="1800" kern="1200" dirty="0"/>
            <a:t>For the Sales representatives , Manufacturing Directors , managers and Sales executives the work life balance is Fair.</a:t>
          </a:r>
        </a:p>
        <a:p>
          <a:pPr marL="0" lvl="0" indent="0" algn="just" defTabSz="800100">
            <a:lnSpc>
              <a:spcPct val="90000"/>
            </a:lnSpc>
            <a:spcBef>
              <a:spcPct val="0"/>
            </a:spcBef>
            <a:spcAft>
              <a:spcPct val="35000"/>
            </a:spcAft>
            <a:buNone/>
          </a:pPr>
          <a:r>
            <a:rPr lang="en-IN" sz="1800" kern="1200" dirty="0"/>
            <a:t>For Research Scientists , Healthcare representatives und Developers the work life balance is good.</a:t>
          </a:r>
        </a:p>
        <a:p>
          <a:pPr marL="0" lvl="0" indent="0" algn="just" defTabSz="800100">
            <a:lnSpc>
              <a:spcPct val="90000"/>
            </a:lnSpc>
            <a:spcBef>
              <a:spcPct val="0"/>
            </a:spcBef>
            <a:spcAft>
              <a:spcPct val="35000"/>
            </a:spcAft>
            <a:buNone/>
          </a:pPr>
          <a:r>
            <a:rPr lang="en-IN" sz="1800" kern="1200" dirty="0"/>
            <a:t>For Human resources , laboratory technicians the work life balance is excellent.</a:t>
          </a:r>
        </a:p>
        <a:p>
          <a:pPr marL="0" lvl="0" indent="0" algn="ctr" defTabSz="800100">
            <a:lnSpc>
              <a:spcPct val="90000"/>
            </a:lnSpc>
            <a:spcBef>
              <a:spcPct val="0"/>
            </a:spcBef>
            <a:spcAft>
              <a:spcPct val="35000"/>
            </a:spcAft>
            <a:buNone/>
          </a:pPr>
          <a:r>
            <a:rPr lang="en-IN" sz="1700" kern="1200" dirty="0"/>
            <a:t> </a:t>
          </a:r>
          <a:endParaRPr lang="en-US" sz="1700" kern="1200" dirty="0"/>
        </a:p>
      </dsp:txBody>
      <dsp:txXfrm>
        <a:off x="0" y="558079"/>
        <a:ext cx="5391966" cy="32351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779863" y="1851042"/>
        <a:ext cx="10083389" cy="738163"/>
      </dsp:txXfrm>
    </dsp:sp>
    <dsp:sp modelId="{9BEE6CFB-24F9-41CE-B772-C8332367E6E1}">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04154" y="2925598"/>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779863" y="2773747"/>
        <a:ext cx="10083389" cy="738163"/>
      </dsp:txXfrm>
    </dsp:sp>
    <dsp:sp modelId="{49E30507-7FF7-4582-BA49-3BE38F2DFCD6}">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04154" y="3848302"/>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4/24/2024</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4/24/2024</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4.xml"/><Relationship Id="rId7" Type="http://schemas.openxmlformats.org/officeDocument/2006/relationships/image" Target="../media/image2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5.xml"/><Relationship Id="rId7" Type="http://schemas.openxmlformats.org/officeDocument/2006/relationships/image" Target="../media/image2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9.png"/><Relationship Id="rId7" Type="http://schemas.openxmlformats.org/officeDocument/2006/relationships/diagramColors" Target="../diagrams/colors6.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p:blipFill>
        <p:spPr>
          <a:xfrm>
            <a:off x="20" y="0"/>
            <a:ext cx="12191980" cy="685799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r>
              <a:rPr lang="en-IN" sz="5400" b="1" dirty="0">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204246572"/>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402" y="2714430"/>
            <a:ext cx="5141626" cy="289529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23275"/>
            <a:ext cx="6405201" cy="1790950"/>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fontScale="90000"/>
          </a:bodyPr>
          <a:lstStyle/>
          <a:p>
            <a:pPr algn="ctr"/>
            <a:r>
              <a:rPr lang="en-US" sz="4400" b="1" kern="1200" dirty="0">
                <a:solidFill>
                  <a:schemeClr val="tx2"/>
                </a:solidFill>
                <a:latin typeface="Amasis MT Pro Medium" panose="02040604050005020304" pitchFamily="18" charset="0"/>
              </a:rPr>
              <a:t>KPI 4</a:t>
            </a:r>
            <a:br>
              <a:rPr lang="en-US" sz="4000" b="1" kern="1200" dirty="0">
                <a:solidFill>
                  <a:schemeClr val="tx2"/>
                </a:solidFill>
                <a:latin typeface="Amasis MT Pro Medium" panose="02040604050005020304" pitchFamily="18" charset="0"/>
              </a:rPr>
            </a:br>
            <a:r>
              <a:rPr lang="en-US" sz="4000" b="1" kern="1200" dirty="0">
                <a:solidFill>
                  <a:schemeClr val="tx2"/>
                </a:solidFill>
                <a:latin typeface="Amasis MT Pro Medium" panose="02040604050005020304" pitchFamily="18" charset="0"/>
              </a:rPr>
              <a:t>Average Working Years for each Department</a:t>
            </a: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693" y="1"/>
            <a:ext cx="6362769" cy="6857390"/>
          </a:xfrm>
          <a:prstGeom prst="rect">
            <a:avLst/>
          </a:prstGeom>
        </p:spPr>
      </p:pic>
    </p:spTree>
    <p:extLst>
      <p:ext uri="{BB962C8B-B14F-4D97-AF65-F5344CB8AC3E}">
        <p14:creationId xmlns:p14="http://schemas.microsoft.com/office/powerpoint/2010/main" val="112182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358295125"/>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 Word&#10;&#10;Description automatically generated">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173" y="1188637"/>
            <a:ext cx="5458587" cy="107647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987" y="3145117"/>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460" y="674612"/>
            <a:ext cx="7345034" cy="5508776"/>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r>
              <a:rPr lang="en-IN" sz="5400" b="1" dirty="0">
                <a:latin typeface="Amasis MT Pro Medium" panose="02040604050005020304" pitchFamily="18"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514628118"/>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403" y="623275"/>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3" y="3411363"/>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021" y="671228"/>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r>
              <a:rPr lang="en-IN" b="1" dirty="0">
                <a:latin typeface="Amasis MT Pro Medium" panose="02040604050005020304" pitchFamily="18" charset="0"/>
              </a:rPr>
              <a:t>Insights from KPI 5:</a:t>
            </a:r>
          </a:p>
        </p:txBody>
      </p:sp>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3358753"/>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852773955"/>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550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3600" b="1" kern="1200" dirty="0">
                <a:solidFill>
                  <a:schemeClr val="tx1"/>
                </a:solidFill>
                <a:latin typeface="Amasis MT Pro Medium" panose="02040604050005020304" pitchFamily="18" charset="0"/>
              </a:rPr>
              <a:t>KPI 6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Years Since Last Promotion</a:t>
            </a: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8AD604-662F-4DA2-9B5B-9DB7F5BC0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47" y="1263773"/>
            <a:ext cx="7292829" cy="4330453"/>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latin typeface="Amasis MT Pro Medium" panose="02040604050005020304" pitchFamily="18" charset="0"/>
              </a:rPr>
              <a:t>Insights from KPI 6:</a:t>
            </a: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1896126"/>
          </a:xfrm>
        </p:spPr>
        <p:txBody>
          <a:bodyPr>
            <a:noAutofit/>
          </a:bodyPr>
          <a:lstStyle/>
          <a:p>
            <a:pPr marL="0" indent="0">
              <a:buNone/>
            </a:pPr>
            <a:r>
              <a:rPr lang="en-IN" sz="1700" dirty="0"/>
              <a:t>From the analysis and Visualisation </a:t>
            </a:r>
          </a:p>
          <a:p>
            <a:r>
              <a:rPr lang="en-IN" sz="1700" dirty="0"/>
              <a:t>For 26-30 years since last promotion interval Attrition-Rate is highest </a:t>
            </a:r>
            <a:r>
              <a:rPr lang="en-IN" sz="1700" dirty="0" err="1"/>
              <a:t>i.e</a:t>
            </a:r>
            <a:r>
              <a:rPr lang="en-IN" sz="1700" dirty="0"/>
              <a:t> 55.56</a:t>
            </a:r>
          </a:p>
          <a:p>
            <a:r>
              <a:rPr lang="en-IN" sz="1700" dirty="0"/>
              <a:t>For above 30-35 years since last promotion interval Attrition-Rate is Lowest </a:t>
            </a:r>
            <a:r>
              <a:rPr lang="en-IN" sz="1700" dirty="0" err="1"/>
              <a:t>i.e</a:t>
            </a:r>
            <a:r>
              <a:rPr lang="en-IN" sz="1700" dirty="0"/>
              <a:t> 46.70</a:t>
            </a:r>
          </a:p>
        </p:txBody>
      </p:sp>
    </p:spTree>
    <p:extLst>
      <p:ext uri="{BB962C8B-B14F-4D97-AF65-F5344CB8AC3E}">
        <p14:creationId xmlns:p14="http://schemas.microsoft.com/office/powerpoint/2010/main" val="413044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D1F6900-5684-B649-8B3D-BC52E80CA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32" y="435007"/>
            <a:ext cx="10819587" cy="591023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91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670101" y="514823"/>
            <a:ext cx="4620584" cy="5828354"/>
          </a:xfrm>
        </p:spPr>
        <p:txBody>
          <a:bodyPr vert="horz" lIns="91440" tIns="45720" rIns="91440" bIns="45720" rtlCol="0" anchor="b">
            <a:normAutofit fontScale="90000"/>
          </a:bodyPr>
          <a:lstStyle/>
          <a:p>
            <a:pPr algn="ctr" fontAlgn="b">
              <a:spcBef>
                <a:spcPts val="0"/>
              </a:spcBef>
            </a:pPr>
            <a:r>
              <a:rPr lang="en-US" sz="2800" b="1" dirty="0">
                <a:latin typeface="Amasis MT Pro Black" panose="02040A04050005020304" pitchFamily="18" charset="0"/>
              </a:rPr>
              <a:t>Project Name : </a:t>
            </a:r>
            <a:br>
              <a:rPr lang="en-US" sz="2800" b="1" dirty="0">
                <a:latin typeface="Amasis MT Pro Black" panose="02040A04050005020304" pitchFamily="18" charset="0"/>
              </a:rPr>
            </a:br>
            <a:r>
              <a:rPr lang="en-US" sz="2800" b="1" dirty="0">
                <a:latin typeface="Amasis MT Pro Black" panose="02040A04050005020304" pitchFamily="18" charset="0"/>
              </a:rPr>
              <a:t> H R Analytics –     Employee Retention</a:t>
            </a:r>
            <a:br>
              <a:rPr lang="en-US" sz="2100" b="1" dirty="0"/>
            </a:br>
            <a:br>
              <a:rPr lang="en-US" sz="2100" b="1" dirty="0"/>
            </a:br>
            <a:r>
              <a:rPr lang="en-US" sz="2200" b="1" dirty="0">
                <a:latin typeface="Amasis MT Pro Medium" panose="02040604050005020304" pitchFamily="18" charset="0"/>
              </a:rPr>
              <a:t>Mentor : </a:t>
            </a:r>
            <a:r>
              <a:rPr lang="en-US" sz="2200" b="1" dirty="0" err="1">
                <a:latin typeface="Amasis MT Pro Medium" panose="02040604050005020304" pitchFamily="18" charset="0"/>
              </a:rPr>
              <a:t>Madishetti</a:t>
            </a:r>
            <a:r>
              <a:rPr lang="en-US" sz="2200" b="1" dirty="0">
                <a:latin typeface="Amasis MT Pro Medium" panose="02040604050005020304" pitchFamily="18" charset="0"/>
              </a:rPr>
              <a:t> </a:t>
            </a:r>
            <a:r>
              <a:rPr lang="en-US" sz="2200" b="1" dirty="0" err="1">
                <a:latin typeface="Amasis MT Pro Medium" panose="02040604050005020304" pitchFamily="18" charset="0"/>
              </a:rPr>
              <a:t>Rajashekar</a:t>
            </a:r>
            <a:br>
              <a:rPr lang="en-US" sz="2100" b="1" dirty="0"/>
            </a:b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Project Members :</a:t>
            </a:r>
            <a:br>
              <a:rPr lang="en-US" sz="2100" b="1" dirty="0"/>
            </a:br>
            <a:br>
              <a:rPr lang="en-US" sz="2100" b="1" dirty="0"/>
            </a:br>
            <a:r>
              <a:rPr lang="en-US" sz="2000" b="0" i="0" u="none" strike="noStrike" kern="1200" dirty="0">
                <a:solidFill>
                  <a:srgbClr val="000000"/>
                </a:solidFill>
                <a:effectLst/>
                <a:latin typeface="Amasis MT Pro Medium" panose="02040604050005020304" pitchFamily="18" charset="0"/>
              </a:rPr>
              <a:t>Alok Chordia</a:t>
            </a:r>
            <a:br>
              <a:rPr lang="en-US" sz="2000" b="0" i="0" u="none" strike="noStrike" kern="1200" dirty="0">
                <a:solidFill>
                  <a:srgbClr val="000000"/>
                </a:solidFill>
                <a:effectLst/>
                <a:latin typeface="Amasis MT Pro Medium" panose="02040604050005020304" pitchFamily="18" charset="0"/>
              </a:rPr>
            </a:br>
            <a:br>
              <a:rPr lang="en-US" sz="2100" b="1" dirty="0">
                <a:latin typeface="Amasis MT Pro Medium" panose="02040604050005020304" pitchFamily="18" charset="0"/>
              </a:rPr>
            </a:br>
            <a:r>
              <a:rPr lang="en-US" sz="2000" b="1" dirty="0" err="1">
                <a:latin typeface="Amasis MT Pro Medium" panose="02040604050005020304" pitchFamily="18" charset="0"/>
              </a:rPr>
              <a:t>P</a:t>
            </a:r>
            <a:r>
              <a:rPr lang="en-US" sz="2000" dirty="0" err="1">
                <a:latin typeface="Amasis MT Pro Medium" panose="02040604050005020304" pitchFamily="18" charset="0"/>
              </a:rPr>
              <a:t>radnya</a:t>
            </a:r>
            <a:r>
              <a:rPr lang="en-US" sz="2000" dirty="0">
                <a:latin typeface="Amasis MT Pro Medium" panose="02040604050005020304" pitchFamily="18" charset="0"/>
              </a:rPr>
              <a:t> Vasant </a:t>
            </a:r>
            <a:r>
              <a:rPr lang="en-US" sz="2000" dirty="0" err="1">
                <a:latin typeface="Amasis MT Pro Medium" panose="02040604050005020304" pitchFamily="18" charset="0"/>
              </a:rPr>
              <a:t>Wagh</a:t>
            </a:r>
            <a:br>
              <a:rPr lang="en-US" sz="2000" dirty="0">
                <a:latin typeface="Amasis MT Pro Medium" panose="02040604050005020304" pitchFamily="18" charset="0"/>
              </a:rPr>
            </a:br>
            <a:br>
              <a:rPr lang="en-US" sz="2000" dirty="0">
                <a:latin typeface="Amasis MT Pro Medium" panose="02040604050005020304" pitchFamily="18" charset="0"/>
              </a:rPr>
            </a:br>
            <a:r>
              <a:rPr lang="en-US" sz="2000" dirty="0">
                <a:effectLst/>
                <a:latin typeface="Amasis MT Pro Medium" panose="02040604050005020304" pitchFamily="18" charset="0"/>
              </a:rPr>
              <a:t>Shivam Hemant </a:t>
            </a:r>
            <a:r>
              <a:rPr lang="en-US" sz="2000" dirty="0" err="1">
                <a:effectLst/>
                <a:latin typeface="Amasis MT Pro Medium" panose="02040604050005020304" pitchFamily="18" charset="0"/>
              </a:rPr>
              <a:t>Bagul</a:t>
            </a:r>
            <a:br>
              <a:rPr lang="en-US" sz="2000" dirty="0">
                <a:effectLst/>
                <a:latin typeface="Amasis MT Pro Medium" panose="02040604050005020304" pitchFamily="18" charset="0"/>
              </a:rPr>
            </a:br>
            <a:br>
              <a:rPr lang="en-US" sz="2000" dirty="0">
                <a:latin typeface="Amasis MT Pro Medium" panose="02040604050005020304" pitchFamily="18" charset="0"/>
              </a:rPr>
            </a:br>
            <a:r>
              <a:rPr lang="en-US" sz="2000" b="0" i="0" u="none" strike="noStrike" kern="1200" dirty="0">
                <a:solidFill>
                  <a:srgbClr val="000000"/>
                </a:solidFill>
                <a:effectLst/>
                <a:latin typeface="Amasis MT Pro Medium" panose="02040604050005020304" pitchFamily="18" charset="0"/>
              </a:rPr>
              <a:t> </a:t>
            </a:r>
            <a:r>
              <a:rPr lang="en-US" sz="2000" b="0" i="0" u="none" strike="noStrike" kern="1200" dirty="0" err="1">
                <a:solidFill>
                  <a:srgbClr val="000000"/>
                </a:solidFill>
                <a:effectLst/>
                <a:latin typeface="Amasis MT Pro Medium" panose="02040604050005020304" pitchFamily="18" charset="0"/>
              </a:rPr>
              <a:t>Suhas</a:t>
            </a:r>
            <a:r>
              <a:rPr lang="en-US" sz="2000" b="0" i="0" u="none" strike="noStrike" kern="1200" dirty="0">
                <a:solidFill>
                  <a:srgbClr val="000000"/>
                </a:solidFill>
                <a:effectLst/>
                <a:latin typeface="Amasis MT Pro Medium" panose="02040604050005020304" pitchFamily="18" charset="0"/>
              </a:rPr>
              <a:t> Gowda L</a:t>
            </a:r>
            <a:br>
              <a:rPr lang="en-US" sz="2000" b="0" i="0" u="none" strike="noStrike" kern="1200" dirty="0">
                <a:solidFill>
                  <a:srgbClr val="000000"/>
                </a:solidFill>
                <a:effectLst/>
                <a:latin typeface="Amasis MT Pro Medium" panose="02040604050005020304" pitchFamily="18" charset="0"/>
              </a:rPr>
            </a:br>
            <a:br>
              <a:rPr lang="en-US" sz="2000" b="0" i="0" u="none" strike="noStrike" dirty="0">
                <a:effectLst/>
                <a:latin typeface="Amasis MT Pro Medium" panose="02040604050005020304" pitchFamily="18" charset="0"/>
              </a:rPr>
            </a:br>
            <a:r>
              <a:rPr lang="en-US" sz="2000" b="0" i="0" u="none" strike="noStrike" kern="1200" dirty="0">
                <a:solidFill>
                  <a:srgbClr val="000000"/>
                </a:solidFill>
                <a:effectLst/>
                <a:latin typeface="Amasis MT Pro Medium" panose="02040604050005020304" pitchFamily="18" charset="0"/>
              </a:rPr>
              <a:t> </a:t>
            </a:r>
            <a:r>
              <a:rPr lang="en-US" sz="2000" b="0" i="0" u="none" strike="noStrike" kern="1200" dirty="0" err="1">
                <a:solidFill>
                  <a:srgbClr val="000000"/>
                </a:solidFill>
                <a:effectLst/>
                <a:latin typeface="Amasis MT Pro Medium" panose="02040604050005020304" pitchFamily="18" charset="0"/>
              </a:rPr>
              <a:t>Harapriya</a:t>
            </a:r>
            <a:r>
              <a:rPr lang="en-US" sz="2000" b="0" i="0" u="none" strike="noStrike" kern="1200" dirty="0">
                <a:solidFill>
                  <a:srgbClr val="000000"/>
                </a:solidFill>
                <a:effectLst/>
                <a:latin typeface="Amasis MT Pro Medium" panose="02040604050005020304" pitchFamily="18" charset="0"/>
              </a:rPr>
              <a:t> </a:t>
            </a:r>
            <a:r>
              <a:rPr lang="en-US" sz="2000" b="0" i="0" u="none" strike="noStrike" kern="1200" dirty="0" err="1">
                <a:solidFill>
                  <a:srgbClr val="000000"/>
                </a:solidFill>
                <a:effectLst/>
                <a:latin typeface="Amasis MT Pro Medium" panose="02040604050005020304" pitchFamily="18" charset="0"/>
              </a:rPr>
              <a:t>Prusty</a:t>
            </a:r>
            <a:br>
              <a:rPr lang="en-US" sz="2000" b="0" i="0" u="none" strike="noStrike" dirty="0">
                <a:effectLst/>
                <a:latin typeface="Amasis MT Pro Medium" panose="02040604050005020304" pitchFamily="18" charset="0"/>
              </a:rPr>
            </a:br>
            <a:br>
              <a:rPr lang="en-US" sz="2000" b="0" i="0" u="none" strike="noStrike" dirty="0">
                <a:effectLst/>
                <a:latin typeface="Amasis MT Pro Medium" panose="02040604050005020304" pitchFamily="18" charset="0"/>
              </a:rPr>
            </a:br>
            <a:r>
              <a:rPr lang="en-US" sz="2000" b="0" i="0" u="none" strike="noStrike" dirty="0" err="1">
                <a:effectLst/>
                <a:latin typeface="Amasis MT Pro Medium" panose="02040604050005020304" pitchFamily="18" charset="0"/>
              </a:rPr>
              <a:t>Mrs</a:t>
            </a:r>
            <a:r>
              <a:rPr lang="en-US" sz="2000" dirty="0">
                <a:effectLst/>
                <a:latin typeface="Amasis MT Pro Medium" panose="02040604050005020304" pitchFamily="18" charset="0"/>
              </a:rPr>
              <a:t> Charu Sinha</a:t>
            </a:r>
            <a:br>
              <a:rPr lang="en-US" sz="2000" dirty="0">
                <a:effectLst/>
                <a:latin typeface="Amasis MT Pro Medium" panose="02040604050005020304" pitchFamily="18" charset="0"/>
              </a:rPr>
            </a:br>
            <a:br>
              <a:rPr lang="en-US" sz="2000" dirty="0">
                <a:effectLst/>
                <a:latin typeface="Amasis MT Pro Medium" panose="02040604050005020304" pitchFamily="18" charset="0"/>
              </a:rPr>
            </a:br>
            <a:r>
              <a:rPr lang="en-US" sz="2000" dirty="0">
                <a:effectLst/>
                <a:latin typeface="Amasis MT Pro Medium" panose="02040604050005020304" pitchFamily="18" charset="0"/>
              </a:rPr>
              <a:t>Ajay Anil </a:t>
            </a:r>
            <a:r>
              <a:rPr lang="en-US" sz="2000" dirty="0" err="1">
                <a:effectLst/>
                <a:latin typeface="Amasis MT Pro Medium" panose="02040604050005020304" pitchFamily="18" charset="0"/>
              </a:rPr>
              <a:t>Ghule</a:t>
            </a:r>
            <a:br>
              <a:rPr lang="en-US" sz="2000" dirty="0">
                <a:effectLst/>
                <a:latin typeface="Amasis MT Pro Medium" panose="02040604050005020304" pitchFamily="18" charset="0"/>
              </a:rPr>
            </a:br>
            <a:endParaRPr lang="en-US" sz="2000" dirty="0">
              <a:latin typeface="Amasis MT Pro Medium" panose="02040604050005020304" pitchFamily="18" charset="0"/>
            </a:endParaRPr>
          </a:p>
        </p:txBody>
      </p:sp>
      <p:pic>
        <p:nvPicPr>
          <p:cNvPr id="5" name="Picture 4" descr="A group of people running&#10;&#10;Description automatically generated with low confidence">
            <a:extLst>
              <a:ext uri="{FF2B5EF4-FFF2-40B4-BE49-F238E27FC236}">
                <a16:creationId xmlns:a16="http://schemas.microsoft.com/office/drawing/2014/main" id="{3534F91D-2514-AE67-3E3B-5403BB484CC0}"/>
              </a:ext>
            </a:extLst>
          </p:cNvPr>
          <p:cNvPicPr>
            <a:picLocks noChangeAspect="1"/>
          </p:cNvPicPr>
          <p:nvPr/>
        </p:nvPicPr>
        <p:blipFill rotWithShape="1">
          <a:blip r:embed="rId2">
            <a:extLst>
              <a:ext uri="{28A0092B-C50C-407E-A947-70E740481C1C}">
                <a14:useLocalDpi xmlns:a14="http://schemas.microsoft.com/office/drawing/2010/main" val="0"/>
              </a:ext>
            </a:extLst>
          </a:blip>
          <a:srcRect l="26325" r="21726"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799550786"/>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9564E2-0C4C-D1BB-2841-2DC6383CA91B}"/>
              </a:ext>
            </a:extLst>
          </p:cNvPr>
          <p:cNvPicPr>
            <a:picLocks noChangeAspect="1"/>
          </p:cNvPicPr>
          <p:nvPr/>
        </p:nvPicPr>
        <p:blipFill rotWithShape="1">
          <a:blip r:embed="rId2">
            <a:alphaModFix amt="50000"/>
          </a:blip>
          <a:srcRect r="-1" b="24980"/>
          <a:stretch/>
        </p:blipFill>
        <p:spPr>
          <a:xfrm>
            <a:off x="21" y="0"/>
            <a:ext cx="12188931" cy="6857990"/>
          </a:xfrm>
          <a:prstGeom prst="rect">
            <a:avLst/>
          </a:prstGeom>
        </p:spPr>
      </p:pic>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r>
              <a:rPr lang="en-US" sz="9600" b="1" dirty="0">
                <a:solidFill>
                  <a:srgbClr val="FFFFFF"/>
                </a:solidFill>
              </a:rPr>
              <a:t>Thank you</a:t>
            </a: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fontScale="90000"/>
          </a:bodyPr>
          <a:lstStyle/>
          <a:p>
            <a:r>
              <a:rPr lang="en-IN" sz="4800" b="1" dirty="0">
                <a:solidFill>
                  <a:srgbClr val="FFFFFF"/>
                </a:solidFill>
                <a:latin typeface="Amasis MT Pro Medium" panose="02040604050005020304" pitchFamily="18" charset="0"/>
              </a:rPr>
              <a:t>AGENDA :</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idx="1"/>
            <p:extLst>
              <p:ext uri="{D42A27DB-BD31-4B8C-83A1-F6EECF244321}">
                <p14:modId xmlns:p14="http://schemas.microsoft.com/office/powerpoint/2010/main" val="153349922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200" b="1" dirty="0">
                <a:solidFill>
                  <a:srgbClr val="FFFFFF"/>
                </a:solidFill>
              </a:rPr>
            </a:br>
            <a:br>
              <a:rPr lang="en-IN" sz="2200" dirty="0">
                <a:solidFill>
                  <a:schemeClr val="bg1"/>
                </a:solidFill>
                <a:latin typeface="+mn-lt"/>
              </a:rPr>
            </a:br>
            <a:r>
              <a:rPr lang="en-US" sz="22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r>
              <a:rPr lang="en-IN" sz="3600" dirty="0">
                <a:solidFill>
                  <a:schemeClr val="accent2"/>
                </a:solidFill>
                <a:latin typeface="Amasis MT Pro Medium" panose="02040604050005020304" pitchFamily="18" charset="0"/>
              </a:rPr>
              <a:t>Problem Statement:</a:t>
            </a:r>
          </a:p>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1</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Attrition rate for all Departments</a:t>
            </a:r>
          </a:p>
        </p:txBody>
      </p:sp>
      <p:pic>
        <p:nvPicPr>
          <p:cNvPr id="10" name="Picture 9" descr="Chart, pie chart&#10;&#10;Description automatically generated">
            <a:extLst>
              <a:ext uri="{FF2B5EF4-FFF2-40B4-BE49-F238E27FC236}">
                <a16:creationId xmlns:a16="http://schemas.microsoft.com/office/drawing/2014/main" id="{5DB6A26D-11D7-C2D4-909F-99856D56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88" y="857362"/>
            <a:ext cx="7347537" cy="5143275"/>
          </a:xfrm>
          <a:prstGeom prst="rect">
            <a:avLst/>
          </a:prstGeom>
        </p:spPr>
      </p:pic>
      <p:sp>
        <p:nvSpPr>
          <p:cNvPr id="13" name="TextBox 12">
            <a:extLst>
              <a:ext uri="{FF2B5EF4-FFF2-40B4-BE49-F238E27FC236}">
                <a16:creationId xmlns:a16="http://schemas.microsoft.com/office/drawing/2014/main" id="{1D048925-DD9D-208A-6FD2-BD0E8801E1B8}"/>
              </a:ext>
            </a:extLst>
          </p:cNvPr>
          <p:cNvSpPr txBox="1"/>
          <p:nvPr/>
        </p:nvSpPr>
        <p:spPr>
          <a:xfrm>
            <a:off x="702035" y="3922770"/>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spTree>
    <p:extLst>
      <p:ext uri="{BB962C8B-B14F-4D97-AF65-F5344CB8AC3E}">
        <p14:creationId xmlns:p14="http://schemas.microsoft.com/office/powerpoint/2010/main" val="3674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192573622"/>
              </p:ext>
            </p:extLst>
          </p:nvPr>
        </p:nvGraphicFramePr>
        <p:xfrm>
          <a:off x="6617644"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753" y="3817399"/>
            <a:ext cx="4001065" cy="2413758"/>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 y="623275"/>
            <a:ext cx="6371865" cy="3078713"/>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27" y="390617"/>
            <a:ext cx="6804880" cy="4393021"/>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261884"/>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r>
              <a:rPr lang="en-US" sz="3600" b="1" kern="1200" dirty="0">
                <a:solidFill>
                  <a:schemeClr val="tx1"/>
                </a:solidFill>
                <a:latin typeface="Amasis MT Pro Medium" panose="02040604050005020304" pitchFamily="18" charset="0"/>
              </a:rPr>
              <a:t>KPI 3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line chart&#10;&#10;Description automatically generated">
            <a:extLst>
              <a:ext uri="{FF2B5EF4-FFF2-40B4-BE49-F238E27FC236}">
                <a16:creationId xmlns:a16="http://schemas.microsoft.com/office/drawing/2014/main" id="{D8A78576-AB84-D635-A187-993A66DB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345" y="986049"/>
            <a:ext cx="8101151"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1236</TotalTime>
  <Words>935</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Amasis MT Pro Black</vt:lpstr>
      <vt:lpstr>Amasis MT Pro Medium</vt:lpstr>
      <vt:lpstr>Arial</vt:lpstr>
      <vt:lpstr>Calibri</vt:lpstr>
      <vt:lpstr>Calibri Light</vt:lpstr>
      <vt:lpstr>Wingdings</vt:lpstr>
      <vt:lpstr>Office Theme</vt:lpstr>
      <vt:lpstr>PowerPoint Presentation</vt:lpstr>
      <vt:lpstr>Project Name :   H R Analytics –     Employee Retention  Mentor : Madishetti Rajashekar  Project Members :  Alok Chordia  Pradnya Vasant Wagh  Shivam Hemant Bagul   Suhas Gowda L   Harapriya Prusty  Mrs Charu Sinha  Ajay Anil Ghule </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Business Objective:</vt:lpstr>
      <vt:lpstr>KPI 1 Average Attrition rate for all Departments</vt:lpstr>
      <vt:lpstr>Insights from KPI 1:</vt:lpstr>
      <vt:lpstr>KPI 2 Average Hourly rate of Male Research Scientist</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5  Job Role  Vs  Work Life Balance for attrition Employees</vt:lpstr>
      <vt:lpstr>Insights from KPI 5:</vt:lpstr>
      <vt:lpstr>KPI 6  Attrition Rate  Vs  Years Since Last Promotion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Akhouri Rishu</cp:lastModifiedBy>
  <cp:revision>36</cp:revision>
  <dcterms:created xsi:type="dcterms:W3CDTF">2023-04-01T09:25:26Z</dcterms:created>
  <dcterms:modified xsi:type="dcterms:W3CDTF">2024-04-24T14:49:03Z</dcterms:modified>
</cp:coreProperties>
</file>