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5" r:id="rId2"/>
    <p:sldId id="256" r:id="rId3"/>
    <p:sldId id="261" r:id="rId4"/>
    <p:sldId id="257" r:id="rId5"/>
    <p:sldId id="258" r:id="rId6"/>
    <p:sldId id="259" r:id="rId7"/>
    <p:sldId id="262" r:id="rId8"/>
    <p:sldId id="260" r:id="rId9"/>
    <p:sldId id="264" r:id="rId10"/>
    <p:sldId id="265" r:id="rId11"/>
    <p:sldId id="267" r:id="rId12"/>
    <p:sldId id="272" r:id="rId13"/>
    <p:sldId id="274" r:id="rId14"/>
    <p:sldId id="273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0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28853" y="4365100"/>
            <a:ext cx="11267642" cy="1060738"/>
          </a:xfrm>
          <a:prstGeom prst="rect">
            <a:avLst/>
          </a:prstGeom>
          <a:solidFill>
            <a:srgbClr val="e7e7e7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506340" y="3022075"/>
            <a:ext cx="11267642" cy="1060738"/>
          </a:xfrm>
          <a:prstGeom prst="rect">
            <a:avLst/>
          </a:prstGeom>
          <a:solidFill>
            <a:srgbClr val="e7e7e7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62179" y="1643085"/>
            <a:ext cx="11267642" cy="1060738"/>
          </a:xfrm>
          <a:prstGeom prst="rect">
            <a:avLst/>
          </a:prstGeom>
          <a:solidFill>
            <a:srgbClr val="e7e7e7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69490" y="411599"/>
            <a:ext cx="7883423" cy="913234"/>
          </a:xfrm>
        </p:spPr>
        <p:txBody>
          <a:bodyPr/>
          <a:p>
            <a:pPr lvl="0">
              <a:defRPr/>
            </a:pPr>
            <a:r>
              <a:rPr lang="ko-KR" altLang="en-US"/>
              <a:t>접속정보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7126" y="3224162"/>
            <a:ext cx="2499031" cy="6554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차베스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8812" y="4552599"/>
            <a:ext cx="2499031" cy="6554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효성배송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0506" y="1793382"/>
            <a:ext cx="2499031" cy="65548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Esupply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3514509" y="1772971"/>
            <a:ext cx="3918238" cy="692727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lvl="0" algn="ctr">
              <a:defRPr/>
            </a:pPr>
            <a:r>
              <a:rPr lang="en-US" altLang="en-US">
                <a:solidFill>
                  <a:schemeClr val="dk1"/>
                </a:solidFill>
              </a:rPr>
              <a:t>백엔드 </a:t>
            </a:r>
            <a:r>
              <a:rPr lang="en-US" altLang="ko-KR">
                <a:solidFill>
                  <a:schemeClr val="dk1"/>
                </a:solidFill>
              </a:rPr>
              <a:t>http://localhost:1092</a:t>
            </a:r>
            <a:endParaRPr lang="en-US" altLang="en-US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38396" y="1751323"/>
            <a:ext cx="3901785" cy="71957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en-US">
                <a:solidFill>
                  <a:schemeClr val="dk1"/>
                </a:solidFill>
              </a:rPr>
              <a:t>클라이언트 </a:t>
            </a:r>
            <a:r>
              <a:rPr lang="en-US" altLang="ko-KR">
                <a:solidFill>
                  <a:schemeClr val="dk1"/>
                </a:solidFill>
              </a:rPr>
              <a:t>http://localhost:3000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641" y="3188098"/>
            <a:ext cx="3918238" cy="692727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lvl="0" algn="ctr">
              <a:defRPr/>
            </a:pPr>
            <a:r>
              <a:rPr lang="en-US" altLang="en-US">
                <a:solidFill>
                  <a:schemeClr val="dk1"/>
                </a:solidFill>
              </a:rPr>
              <a:t>백엔드 </a:t>
            </a:r>
            <a:r>
              <a:rPr lang="en-US" altLang="ko-KR">
                <a:solidFill>
                  <a:schemeClr val="dk1"/>
                </a:solidFill>
              </a:rPr>
              <a:t>http://localhost:7943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28438" y="3174677"/>
            <a:ext cx="3901785" cy="71957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en-US">
                <a:solidFill>
                  <a:schemeClr val="dk1"/>
                </a:solidFill>
              </a:rPr>
              <a:t>클라이언트 </a:t>
            </a:r>
            <a:r>
              <a:rPr lang="en-US" altLang="ko-KR">
                <a:solidFill>
                  <a:schemeClr val="dk1"/>
                </a:solidFill>
              </a:rPr>
              <a:t>http://localhost:7942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40333" y="4541948"/>
            <a:ext cx="3918238" cy="692727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p>
            <a:pPr lvl="0" algn="ctr">
              <a:defRPr/>
            </a:pPr>
            <a:r>
              <a:rPr lang="en-US" altLang="en-US">
                <a:solidFill>
                  <a:schemeClr val="dk1"/>
                </a:solidFill>
              </a:rPr>
              <a:t>백엔드 </a:t>
            </a:r>
            <a:r>
              <a:rPr lang="en-US" altLang="ko-KR">
                <a:solidFill>
                  <a:schemeClr val="dk1"/>
                </a:solidFill>
              </a:rPr>
              <a:t>http://localhost:8282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40130" y="4528527"/>
            <a:ext cx="3901785" cy="71957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en-US">
                <a:solidFill>
                  <a:schemeClr val="dk1"/>
                </a:solidFill>
              </a:rPr>
              <a:t>클라이언트 </a:t>
            </a:r>
            <a:r>
              <a:rPr lang="en-US" altLang="ko-KR">
                <a:solidFill>
                  <a:schemeClr val="dk1"/>
                </a:solidFill>
              </a:rPr>
              <a:t>http://localhost:8283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6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codelist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{ </a:t>
            </a:r>
            <a:r>
              <a:rPr lang="en-US" altLang="ko-KR" sz="1200" dirty="0" err="1">
                <a:solidFill>
                  <a:srgbClr val="C00000"/>
                </a:solidFill>
              </a:rPr>
              <a:t>group_id</a:t>
            </a:r>
            <a:r>
              <a:rPr lang="en-US" altLang="ko-KR" sz="12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모델이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마스터에서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CLASS_ID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선택된 모델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목록이 조회된다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productlist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{ </a:t>
            </a:r>
            <a:r>
              <a:rPr lang="en-US" altLang="ko-KR" sz="1200" dirty="0" err="1">
                <a:solidFill>
                  <a:srgbClr val="C00000"/>
                </a:solidFill>
              </a:rPr>
              <a:t>class_id</a:t>
            </a:r>
            <a:r>
              <a:rPr lang="en-US" altLang="ko-KR" sz="1200" dirty="0">
                <a:solidFill>
                  <a:srgbClr val="C00000"/>
                </a:solidFill>
              </a:rPr>
              <a:t> : ?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[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읽기전용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     자동으로 이름이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자동으로 이미지가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manufacturing_dttm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lot_no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제조라인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6696" y="1180977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28414F-2130-47D3-A868-8CA77435CB24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67943-D49F-4F5B-9963-8AFCD4623F9C}"/>
              </a:ext>
            </a:extLst>
          </p:cNvPr>
          <p:cNvSpPr txBox="1"/>
          <p:nvPr/>
        </p:nvSpPr>
        <p:spPr>
          <a:xfrm>
            <a:off x="4075500" y="1175215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B80BD9-09DC-42A4-8CC8-B3249C367DC9}"/>
              </a:ext>
            </a:extLst>
          </p:cNvPr>
          <p:cNvSpPr/>
          <p:nvPr/>
        </p:nvSpPr>
        <p:spPr>
          <a:xfrm>
            <a:off x="4147392" y="210066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48323" y="32267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51BDA2-77BC-43CD-8730-8C435921D968}"/>
              </a:ext>
            </a:extLst>
          </p:cNvPr>
          <p:cNvSpPr/>
          <p:nvPr/>
        </p:nvSpPr>
        <p:spPr>
          <a:xfrm>
            <a:off x="4728156" y="130134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432116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1AAE0-0CD8-43B4-9CAB-67F0B4B5E5F2}"/>
              </a:ext>
            </a:extLst>
          </p:cNvPr>
          <p:cNvSpPr txBox="1"/>
          <p:nvPr/>
        </p:nvSpPr>
        <p:spPr>
          <a:xfrm>
            <a:off x="4075500" y="1691656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9AB2E77-B523-4FA5-9EE7-19275F375CB3}"/>
              </a:ext>
            </a:extLst>
          </p:cNvPr>
          <p:cNvSpPr/>
          <p:nvPr/>
        </p:nvSpPr>
        <p:spPr>
          <a:xfrm>
            <a:off x="4169214" y="1607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742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140CB0-000B-4092-83BE-48C0D3E13A4A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D07A7-C42A-47C8-81BF-A6D87400DED8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3A099-7D20-4109-A50C-A13341894561}"/>
              </a:ext>
            </a:extLst>
          </p:cNvPr>
          <p:cNvSpPr/>
          <p:nvPr/>
        </p:nvSpPr>
        <p:spPr>
          <a:xfrm>
            <a:off x="2456973" y="3850843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1A5871-CB62-4654-B36C-EA0D5B8A0B73}"/>
              </a:ext>
            </a:extLst>
          </p:cNvPr>
          <p:cNvSpPr/>
          <p:nvPr/>
        </p:nvSpPr>
        <p:spPr>
          <a:xfrm>
            <a:off x="993476" y="3850842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상품개수</a:t>
            </a:r>
          </a:p>
        </p:txBody>
      </p:sp>
    </p:spTree>
    <p:extLst>
      <p:ext uri="{BB962C8B-B14F-4D97-AF65-F5344CB8AC3E}">
        <p14:creationId xmlns:p14="http://schemas.microsoft.com/office/powerpoint/2010/main" val="260164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검색 옵션 </a:t>
            </a:r>
            <a:b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[1]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제품명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[2]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제조일시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[3]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제조라인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[4]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일련번호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해당 제품상세보기 화면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으로 화면 전환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상품삭제 클릭시에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confirm(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? )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 err="1">
                <a:solidFill>
                  <a:schemeClr val="accent6">
                    <a:lumMod val="50000"/>
                  </a:schemeClr>
                </a:solidFill>
              </a:rPr>
              <a:t>페이징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처리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우선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기능 구현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(2)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가능하면 공통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컴포넌트 제작 적용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전체 체크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39577" y="265925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351792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94000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89627-A2E5-4CA2-8BCA-1597AB8BCFB6}"/>
              </a:ext>
            </a:extLst>
          </p:cNvPr>
          <p:cNvSpPr/>
          <p:nvPr/>
        </p:nvSpPr>
        <p:spPr>
          <a:xfrm>
            <a:off x="7812372" y="1032926"/>
            <a:ext cx="1255427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상품찾기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8DE055-94EB-4D7C-85F8-392EDAF028EC}"/>
              </a:ext>
            </a:extLst>
          </p:cNvPr>
          <p:cNvSpPr/>
          <p:nvPr/>
        </p:nvSpPr>
        <p:spPr>
          <a:xfrm>
            <a:off x="3166533" y="1032926"/>
            <a:ext cx="4555068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771623-91DE-4A9D-A4C5-8F21A79A254E}"/>
              </a:ext>
            </a:extLst>
          </p:cNvPr>
          <p:cNvSpPr/>
          <p:nvPr/>
        </p:nvSpPr>
        <p:spPr>
          <a:xfrm>
            <a:off x="962995" y="1030168"/>
            <a:ext cx="2112767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일련번호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E9EA649-F033-453C-839C-23D6BA90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08941"/>
              </p:ext>
            </p:extLst>
          </p:nvPr>
        </p:nvGraphicFramePr>
        <p:xfrm>
          <a:off x="965200" y="1539238"/>
          <a:ext cx="8102600" cy="28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186367807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1191776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8153469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213132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85766089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3089271078"/>
                    </a:ext>
                  </a:extLst>
                </a:gridCol>
                <a:gridCol w="1129242">
                  <a:extLst>
                    <a:ext uri="{9D8B030D-6E8A-4147-A177-3AD203B41FA5}">
                      <a16:colId xmlns:a16="http://schemas.microsoft.com/office/drawing/2014/main" val="349198664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131083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모델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70448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64560"/>
                  </a:ext>
                </a:extLst>
              </a:tr>
              <a:tr h="3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40617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1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68595"/>
                  </a:ext>
                </a:extLst>
              </a:tr>
              <a:tr h="16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2137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0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3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68299C2-F008-4D06-BD9D-FB8D324A2663}"/>
              </a:ext>
            </a:extLst>
          </p:cNvPr>
          <p:cNvSpPr txBox="1"/>
          <p:nvPr/>
        </p:nvSpPr>
        <p:spPr>
          <a:xfrm>
            <a:off x="2744888" y="103534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4C682C-D546-45EE-A8D3-595CFC3768C7}"/>
              </a:ext>
            </a:extLst>
          </p:cNvPr>
          <p:cNvSpPr/>
          <p:nvPr/>
        </p:nvSpPr>
        <p:spPr>
          <a:xfrm>
            <a:off x="2606101" y="8933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8EC8-F00F-40E1-B7AE-06FFAD06591F}"/>
              </a:ext>
            </a:extLst>
          </p:cNvPr>
          <p:cNvSpPr/>
          <p:nvPr/>
        </p:nvSpPr>
        <p:spPr>
          <a:xfrm>
            <a:off x="2807620" y="4606539"/>
            <a:ext cx="5127723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페이징처리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F32698-E4B8-4C32-B8F4-9BC3E80E6C5D}"/>
              </a:ext>
            </a:extLst>
          </p:cNvPr>
          <p:cNvSpPr/>
          <p:nvPr/>
        </p:nvSpPr>
        <p:spPr>
          <a:xfrm>
            <a:off x="2503055" y="1940874"/>
            <a:ext cx="2153614" cy="2302656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클릭 가능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5FF6B5-D8EB-4BEC-8228-310D5798A75A}"/>
              </a:ext>
            </a:extLst>
          </p:cNvPr>
          <p:cNvSpPr/>
          <p:nvPr/>
        </p:nvSpPr>
        <p:spPr>
          <a:xfrm>
            <a:off x="2606100" y="20282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9B72E2-4B31-478A-A503-6409AAF0F418}"/>
              </a:ext>
            </a:extLst>
          </p:cNvPr>
          <p:cNvSpPr/>
          <p:nvPr/>
        </p:nvSpPr>
        <p:spPr>
          <a:xfrm>
            <a:off x="8057435" y="18765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3164064-25FD-4AA7-81C4-DFBAB71103D9}"/>
              </a:ext>
            </a:extLst>
          </p:cNvPr>
          <p:cNvSpPr/>
          <p:nvPr/>
        </p:nvSpPr>
        <p:spPr>
          <a:xfrm>
            <a:off x="2717801" y="447291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7DDFCB-09E7-4E7A-BF41-E161DCEFE978}"/>
              </a:ext>
            </a:extLst>
          </p:cNvPr>
          <p:cNvSpPr/>
          <p:nvPr/>
        </p:nvSpPr>
        <p:spPr>
          <a:xfrm>
            <a:off x="9539576" y="460653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39F47D-DCA8-4521-9AD8-546D29466222}"/>
              </a:ext>
            </a:extLst>
          </p:cNvPr>
          <p:cNvSpPr/>
          <p:nvPr/>
        </p:nvSpPr>
        <p:spPr>
          <a:xfrm>
            <a:off x="880393" y="14298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0259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㈜차베스전기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화면정의서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398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00" y="787400"/>
            <a:ext cx="78485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8934" y="787400"/>
            <a:ext cx="3344334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482600"/>
            <a:ext cx="7848601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lvl="0" algn="ctr">
              <a:defRPr/>
            </a:pPr>
            <a:fld id="{65B3DB70-0744-4EB8-B6AF-554BD626FB2C}" type="slidenum">
              <a:rPr lang="en-US" altLang="en-US"/>
              <a:pPr lvl="0" algn="ctr">
                <a:defRPr/>
              </a:pPr>
              <a:t>16</a:t>
            </a:fld>
            <a:endParaRPr lang="en-US" altLang="en-US"/>
          </a:p>
        </p:txBody>
      </p:sp>
      <p:sp>
        <p:nvSpPr>
          <p:cNvPr id="30" name="직사각형 29"/>
          <p:cNvSpPr/>
          <p:nvPr/>
        </p:nvSpPr>
        <p:spPr>
          <a:xfrm>
            <a:off x="8382001" y="486829"/>
            <a:ext cx="3361264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㈜차베스 전기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52800" y="28913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352800" y="34036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556933" y="28913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556933" y="34035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PW</a:t>
            </a:r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848101" y="40920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6323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00" y="787400"/>
            <a:ext cx="78485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8934" y="787400"/>
            <a:ext cx="3344334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         </a:t>
            </a:r>
            <a:r>
              <a:rPr lang="ko-KR" altLang="en-US" sz="1000">
                <a:solidFill>
                  <a:schemeClr val="tx1"/>
                </a:solidFill>
              </a:rPr>
              <a:t>품번으로 찾기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         </a:t>
            </a:r>
            <a:r>
              <a:rPr lang="ko-KR" altLang="en-US" sz="1000">
                <a:solidFill>
                  <a:schemeClr val="tx1"/>
                </a:solidFill>
              </a:rPr>
              <a:t>이름으로 찾기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         </a:t>
            </a:r>
            <a:r>
              <a:rPr lang="ko-KR" altLang="en-US" sz="1000">
                <a:solidFill>
                  <a:schemeClr val="tx1"/>
                </a:solidFill>
              </a:rPr>
              <a:t>높이로 찾기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         </a:t>
            </a:r>
            <a:r>
              <a:rPr lang="ko-KR" altLang="en-US" sz="1000">
                <a:solidFill>
                  <a:schemeClr val="tx1"/>
                </a:solidFill>
              </a:rPr>
              <a:t>단가로 찾기 </a:t>
            </a:r>
            <a:r>
              <a:rPr lang="en-US" altLang="ko-KR" sz="1000">
                <a:solidFill>
                  <a:schemeClr val="tx1"/>
                </a:solidFill>
              </a:rPr>
              <a:t>※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482600"/>
            <a:ext cx="7848601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상품목록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lvl="0" algn="ctr">
              <a:defRPr/>
            </a:pPr>
            <a:fld id="{65B3DB70-0744-4EB8-B6AF-554BD626FB2C}" type="slidenum">
              <a:rPr lang="en-US" altLang="en-US"/>
              <a:pPr lvl="0" algn="ctr">
                <a:defRPr/>
              </a:pPr>
              <a:t>15</a:t>
            </a:fld>
            <a:endParaRPr lang="en-US" altLang="en-US"/>
          </a:p>
        </p:txBody>
      </p:sp>
      <p:sp>
        <p:nvSpPr>
          <p:cNvPr id="12" name="직사각형 11"/>
          <p:cNvSpPr/>
          <p:nvPr/>
        </p:nvSpPr>
        <p:spPr>
          <a:xfrm>
            <a:off x="6764867" y="87205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33132" y="872053"/>
            <a:ext cx="4106335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0598" y="872053"/>
            <a:ext cx="1312334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품번으로 찾기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82001" y="486829"/>
            <a:ext cx="3361264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㈜차베스 전기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 rot="0">
            <a:off x="914400" y="1371595"/>
            <a:ext cx="6993467" cy="1837266"/>
            <a:chOff x="914400" y="1532468"/>
            <a:chExt cx="6993467" cy="1837266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914400" y="1532468"/>
              <a:ext cx="6993467" cy="1837266"/>
            </a:xfrm>
            <a:prstGeom prst="roundRect">
              <a:avLst>
                <a:gd name="adj" fmla="val 6625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90599" y="1617133"/>
              <a:ext cx="5198533" cy="16488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16133" y="1611285"/>
              <a:ext cx="1490134" cy="13081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/>
                <a:t>IMAGE</a:t>
              </a: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44212" y="2936327"/>
              <a:ext cx="821269" cy="347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0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92201" y="171873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제품</a:t>
              </a:r>
              <a:r>
                <a:rPr lang="en-US" altLang="ko-KR" sz="1400"/>
                <a:t>_</a:t>
              </a:r>
              <a:r>
                <a:rPr lang="ko-KR" altLang="en-US" sz="1400"/>
                <a:t>번호</a:t>
              </a:r>
              <a:endParaRPr lang="ko-KR" altLang="en-US" sz="14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00665" y="2015039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제품</a:t>
              </a:r>
              <a:r>
                <a:rPr lang="en-US" altLang="ko-KR" sz="1400"/>
                <a:t>_</a:t>
              </a:r>
              <a:r>
                <a:rPr lang="ko-KR" altLang="en-US" sz="1400"/>
                <a:t>이름</a:t>
              </a:r>
              <a:endParaRPr lang="ko-KR" altLang="en-US" sz="14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92200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중량</a:t>
              </a:r>
              <a:endParaRPr lang="ko-KR" altLang="en-US" sz="14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87967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가로크기</a:t>
              </a:r>
              <a:endParaRPr lang="ko-KR" altLang="en-US" sz="14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692397" y="1718733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CAP_0048_6687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92396" y="2010305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콘덴서</a:t>
              </a:r>
              <a:r>
                <a:rPr lang="en-US" altLang="ko-KR" sz="1200">
                  <a:solidFill>
                    <a:schemeClr val="tx1"/>
                  </a:solidFill>
                </a:rPr>
                <a:t>_6687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19495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높이</a:t>
              </a:r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15262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세로크기</a:t>
              </a:r>
              <a:endParaRPr lang="ko-KR" altLang="en-US" sz="14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86048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86048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36625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36625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94317" y="290327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제품</a:t>
              </a:r>
              <a:r>
                <a:rPr lang="en-US" altLang="ko-KR" sz="1400"/>
                <a:t>_</a:t>
              </a:r>
              <a:r>
                <a:rPr lang="ko-KR" altLang="en-US" sz="1400"/>
                <a:t>단가</a:t>
              </a:r>
              <a:endParaRPr lang="ko-KR" altLang="en-US" sz="140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86049" y="2898539"/>
              <a:ext cx="2991890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\900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73704" y="2301877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mm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673704" y="259080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mm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114642" y="258971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mm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23127" y="2302403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77939" y="2895585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원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6133" y="2939530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482415" y="2940562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▶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302932" y="871495"/>
            <a:ext cx="29633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▼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 rot="0">
            <a:off x="914400" y="3285060"/>
            <a:ext cx="6993467" cy="1837266"/>
            <a:chOff x="914400" y="1532468"/>
            <a:chExt cx="6993467" cy="1837266"/>
          </a:xfrm>
        </p:grpSpPr>
        <p:sp>
          <p:nvSpPr>
            <p:cNvPr id="55" name="사각형: 둥근 모서리 54"/>
            <p:cNvSpPr/>
            <p:nvPr/>
          </p:nvSpPr>
          <p:spPr>
            <a:xfrm>
              <a:off x="914400" y="1532468"/>
              <a:ext cx="6993467" cy="1837266"/>
            </a:xfrm>
            <a:prstGeom prst="roundRect">
              <a:avLst>
                <a:gd name="adj" fmla="val 6625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90599" y="1617133"/>
              <a:ext cx="5198533" cy="16488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16133" y="1611285"/>
              <a:ext cx="1490134" cy="13081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/>
                <a:t>IMAGE</a:t>
              </a:r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44212" y="2936327"/>
              <a:ext cx="821269" cy="347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0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2201" y="171873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제품</a:t>
              </a:r>
              <a:r>
                <a:rPr lang="en-US" altLang="ko-KR" sz="1400"/>
                <a:t>_</a:t>
              </a:r>
              <a:r>
                <a:rPr lang="ko-KR" altLang="en-US" sz="1400"/>
                <a:t>번호</a:t>
              </a:r>
              <a:endParaRPr lang="ko-KR" altLang="en-US" sz="140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00665" y="2015039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제품</a:t>
              </a:r>
              <a:r>
                <a:rPr lang="en-US" altLang="ko-KR" sz="1400"/>
                <a:t>_</a:t>
              </a:r>
              <a:r>
                <a:rPr lang="ko-KR" altLang="en-US" sz="1400"/>
                <a:t>이름</a:t>
              </a:r>
              <a:endParaRPr lang="ko-KR" altLang="en-US" sz="14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92200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중량</a:t>
              </a:r>
              <a:endParaRPr lang="ko-KR" altLang="en-US" sz="14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87967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가로크기</a:t>
              </a:r>
              <a:endParaRPr lang="ko-KR" altLang="en-US" sz="14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2397" y="1718733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TRN_3PIN_2890_1000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92396" y="2010305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트랜지스터</a:t>
              </a:r>
              <a:r>
                <a:rPr lang="en-US" altLang="ko-KR" sz="1200">
                  <a:solidFill>
                    <a:schemeClr val="tx1"/>
                  </a:solidFill>
                </a:rPr>
                <a:t>_3</a:t>
              </a:r>
              <a:r>
                <a:rPr lang="ko-KR" altLang="en-US" sz="1200">
                  <a:solidFill>
                    <a:schemeClr val="tx1"/>
                  </a:solidFill>
                </a:rPr>
                <a:t>핀</a:t>
              </a:r>
              <a:r>
                <a:rPr lang="en-US" altLang="ko-KR" sz="1200">
                  <a:solidFill>
                    <a:schemeClr val="tx1"/>
                  </a:solidFill>
                </a:rPr>
                <a:t>_1000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19495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높이</a:t>
              </a:r>
              <a:endParaRPr lang="ko-KR" altLang="en-US" sz="14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15262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세로크기</a:t>
              </a:r>
              <a:endParaRPr lang="ko-KR" altLang="en-US" sz="140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86048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686048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36625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236625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66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94317" y="290327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400"/>
                <a:t>제품</a:t>
              </a:r>
              <a:r>
                <a:rPr lang="en-US" altLang="ko-KR" sz="1400"/>
                <a:t>_</a:t>
              </a:r>
              <a:r>
                <a:rPr lang="ko-KR" altLang="en-US" sz="1400"/>
                <a:t>단가</a:t>
              </a:r>
              <a:endParaRPr lang="ko-KR" altLang="en-US" sz="14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686049" y="2898539"/>
              <a:ext cx="2991890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r">
                <a:defRPr/>
              </a:pPr>
              <a:r>
                <a:rPr lang="en-US" altLang="ko-KR" sz="1200">
                  <a:solidFill>
                    <a:schemeClr val="tx1"/>
                  </a:solidFill>
                </a:rPr>
                <a:t>\900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673704" y="2301877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mm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73704" y="259080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mm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14642" y="258971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mm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23127" y="2302403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800">
                  <a:solidFill>
                    <a:schemeClr val="tx1"/>
                  </a:solidFill>
                </a:rPr>
                <a:t>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677939" y="2895585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원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16133" y="2939530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◀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482415" y="2940562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▶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2537" y="5135549"/>
            <a:ext cx="7121530" cy="1237790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533397" y="5697024"/>
            <a:ext cx="7848599" cy="686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93733" y="5861302"/>
            <a:ext cx="3155354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주문하기</a:t>
            </a:r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843943" y="5906575"/>
            <a:ext cx="1439333" cy="2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합계금액</a:t>
            </a:r>
            <a:endParaRPr lang="ko-KR" altLang="en-US" sz="1400"/>
          </a:p>
        </p:txBody>
      </p:sp>
      <p:sp>
        <p:nvSpPr>
          <p:cNvPr id="110" name="직사각형 109"/>
          <p:cNvSpPr/>
          <p:nvPr/>
        </p:nvSpPr>
        <p:spPr>
          <a:xfrm>
            <a:off x="2298692" y="5916620"/>
            <a:ext cx="1893821" cy="228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36,456,340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07929" y="5916620"/>
            <a:ext cx="425462" cy="228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원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49300" y="820425"/>
            <a:ext cx="330200" cy="339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547099" y="1102716"/>
            <a:ext cx="330200" cy="339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1752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㈜효성 종합 배송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화면정의서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7203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[1] </a:t>
            </a:r>
            <a:r>
              <a:rPr lang="ko-KR" altLang="en-US" sz="1000">
                <a:solidFill>
                  <a:schemeClr val="tx1"/>
                </a:solidFill>
              </a:rPr>
              <a:t>검색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[2] </a:t>
            </a:r>
            <a:r>
              <a:rPr lang="ko-KR" altLang="en-US" sz="1000">
                <a:solidFill>
                  <a:schemeClr val="tx1"/>
                </a:solidFill>
              </a:rPr>
              <a:t>수정버튼 클릭시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 - </a:t>
            </a:r>
            <a:r>
              <a:rPr lang="ko-KR" altLang="en-US" sz="1000">
                <a:solidFill>
                  <a:schemeClr val="tx1"/>
                </a:solidFill>
              </a:rPr>
              <a:t>해당 라인 편집 가능</a:t>
            </a: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    - </a:t>
            </a:r>
            <a:r>
              <a:rPr lang="ko-KR" altLang="en-US" sz="1000">
                <a:solidFill>
                  <a:schemeClr val="tx1"/>
                </a:solidFill>
              </a:rPr>
              <a:t>해당 버튼 </a:t>
            </a:r>
            <a:r>
              <a:rPr lang="en-US" altLang="ko-KR" sz="1000">
                <a:solidFill>
                  <a:schemeClr val="tx1"/>
                </a:solidFill>
                <a:sym typeface="Wingdings"/>
              </a:rPr>
              <a:t> ‘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저장</a:t>
            </a:r>
            <a:r>
              <a:rPr lang="en-US" altLang="ko-KR" sz="1000">
                <a:solidFill>
                  <a:schemeClr val="tx1"/>
                </a:solidFill>
                <a:sym typeface="Wingdings"/>
              </a:rPr>
              <a:t>’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으로 바뀜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sym typeface="Wingdings"/>
              </a:rPr>
              <a:t>[3]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저장버튼 클릭시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sym typeface="Wingdings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해당 사항 저장되고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sym typeface="Wingdings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해당 라인 다시 잠김상태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sym typeface="Wingdings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해당 버튼 </a:t>
            </a:r>
            <a:r>
              <a:rPr lang="en-US" altLang="ko-KR" sz="1000">
                <a:solidFill>
                  <a:schemeClr val="tx1"/>
                </a:solidFill>
                <a:sym typeface="Wingdings"/>
              </a:rPr>
              <a:t> ‘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수정</a:t>
            </a:r>
            <a:r>
              <a:rPr lang="en-US" altLang="ko-KR" sz="1000">
                <a:solidFill>
                  <a:schemeClr val="tx1"/>
                </a:solidFill>
                <a:sym typeface="Wingdings"/>
              </a:rPr>
              <a:t>‘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으로 바뀜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sym typeface="Wingdings"/>
              </a:rPr>
              <a:t>[4]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추가저장버튼 클릭시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sym typeface="Wingdings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맨 아래 입력된 사항 추가저장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sym typeface="Wingdings"/>
              </a:rPr>
              <a:t>    - </a:t>
            </a:r>
            <a:r>
              <a:rPr lang="ko-KR" altLang="en-US" sz="1000">
                <a:solidFill>
                  <a:schemeClr val="tx1"/>
                </a:solidFill>
                <a:sym typeface="Wingdings"/>
              </a:rPr>
              <a:t>화면 리로드</a:t>
            </a:r>
            <a:endParaRPr lang="ko-KR" altLang="en-US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  <a:sym typeface="Wingdings"/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센터목록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lvl="0" algn="ctr">
              <a:defRPr/>
            </a:pPr>
            <a:fld id="{65B3DB70-0744-4EB8-B6AF-554BD626FB2C}" type="slidenum">
              <a:rPr lang="en-US" altLang="en-US"/>
              <a:pPr lvl="0" algn="ctr">
                <a:defRPr/>
              </a:pPr>
              <a:t>12</a:t>
            </a:fld>
            <a:endParaRPr lang="en-US" altLang="en-US"/>
          </a:p>
        </p:txBody>
      </p:sp>
      <p:sp>
        <p:nvSpPr>
          <p:cNvPr id="12" name="직사각형 11"/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51046" y="1035051"/>
            <a:ext cx="1327154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㈜효성종합배송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0600" y="103293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지역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45883" y="1032935"/>
            <a:ext cx="321732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79281" y="103293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센터명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27027" y="1032935"/>
            <a:ext cx="3179239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36" name="표 36"/>
          <p:cNvGraphicFramePr>
            <a:graphicFrameLocks noGrp="1"/>
          </p:cNvGraphicFramePr>
          <p:nvPr/>
        </p:nvGraphicFramePr>
        <p:xfrm>
          <a:off x="990600" y="2113285"/>
          <a:ext cx="8077201" cy="28274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200"/>
                <a:gridCol w="1869020"/>
                <a:gridCol w="1270000"/>
                <a:gridCol w="1244600"/>
                <a:gridCol w="1227667"/>
                <a:gridCol w="992714"/>
              </a:tblGrid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센터명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위도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경도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센터장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편집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62064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77800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28694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40547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5420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5420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85420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3" name="사각형: 둥근 모서리 42"/>
          <p:cNvSpPr/>
          <p:nvPr/>
        </p:nvSpPr>
        <p:spPr>
          <a:xfrm>
            <a:off x="8153401" y="2487028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8153401" y="2739444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저장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5" name="사각형: 둥근 모서리 44"/>
          <p:cNvSpPr/>
          <p:nvPr/>
        </p:nvSpPr>
        <p:spPr>
          <a:xfrm>
            <a:off x="8153401" y="2991337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8153401" y="3235286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7" name="사각형: 둥근 모서리 46"/>
          <p:cNvSpPr/>
          <p:nvPr/>
        </p:nvSpPr>
        <p:spPr>
          <a:xfrm>
            <a:off x="8153401" y="3475895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8153401" y="3723685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8153401" y="3967111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8153401" y="4211060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8161867" y="4455009"/>
            <a:ext cx="558800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수정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8153401" y="4686749"/>
            <a:ext cx="914398" cy="21802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추가저장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8788403" y="2493402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54" name="사각형: 둥근 모서리 53"/>
          <p:cNvSpPr/>
          <p:nvPr/>
        </p:nvSpPr>
        <p:spPr>
          <a:xfrm>
            <a:off x="8788403" y="2743101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8793695" y="2992297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56" name="사각형: 둥근 모서리 55"/>
          <p:cNvSpPr/>
          <p:nvPr/>
        </p:nvSpPr>
        <p:spPr>
          <a:xfrm>
            <a:off x="8805864" y="3238164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57" name="사각형: 둥근 모서리 56"/>
          <p:cNvSpPr/>
          <p:nvPr/>
        </p:nvSpPr>
        <p:spPr>
          <a:xfrm>
            <a:off x="8805864" y="3487863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58" name="사각형: 둥근 모서리 57"/>
          <p:cNvSpPr/>
          <p:nvPr/>
        </p:nvSpPr>
        <p:spPr>
          <a:xfrm>
            <a:off x="8802689" y="3737059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59" name="사각형: 둥근 모서리 58"/>
          <p:cNvSpPr/>
          <p:nvPr/>
        </p:nvSpPr>
        <p:spPr>
          <a:xfrm>
            <a:off x="8805863" y="3976100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60" name="사각형: 둥근 모서리 59"/>
          <p:cNvSpPr/>
          <p:nvPr/>
        </p:nvSpPr>
        <p:spPr>
          <a:xfrm>
            <a:off x="8814330" y="4217332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61" name="사각형: 둥근 모서리 60"/>
          <p:cNvSpPr/>
          <p:nvPr/>
        </p:nvSpPr>
        <p:spPr>
          <a:xfrm>
            <a:off x="8811155" y="4458061"/>
            <a:ext cx="194733" cy="21802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00" b="1">
                <a:solidFill>
                  <a:srgbClr val="002060"/>
                </a:solidFill>
              </a:rPr>
              <a:t>-</a:t>
            </a:r>
            <a:endParaRPr lang="ko-KR" altLang="en-US" sz="1000" b="1">
              <a:solidFill>
                <a:srgbClr val="00206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11768" y="4686749"/>
            <a:ext cx="7065431" cy="254000"/>
          </a:xfrm>
          <a:prstGeom prst="rect">
            <a:avLst/>
          </a:prstGeom>
          <a:solidFill>
            <a:srgbClr val="ffc000">
              <a:alpha val="3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항상편집가능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90600" y="2475415"/>
            <a:ext cx="7086599" cy="219762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>
                <a:solidFill>
                  <a:srgbClr val="c00000"/>
                </a:solidFill>
              </a:rPr>
              <a:t>초기편집불가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11768" y="2739443"/>
            <a:ext cx="1445105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496513" y="2755848"/>
            <a:ext cx="1768764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378810" y="2748680"/>
            <a:ext cx="1181868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25712" y="2758816"/>
            <a:ext cx="1181868" cy="2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865312" y="2760229"/>
            <a:ext cx="1181869" cy="222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78500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</a:rPr>
              <a:t>(1) </a:t>
            </a:r>
            <a:r>
              <a:rPr lang="ko-KR" altLang="en-US" sz="1000">
                <a:solidFill>
                  <a:schemeClr val="tx1"/>
                </a:solidFill>
              </a:rPr>
              <a:t>송장번호 또는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부품번호</a:t>
            </a:r>
            <a:r>
              <a:rPr lang="en-US" altLang="ko-KR" sz="1000">
                <a:solidFill>
                  <a:schemeClr val="tx1"/>
                </a:solidFill>
              </a:rPr>
              <a:t>(PartNo) </a:t>
            </a:r>
            <a:r>
              <a:rPr lang="ko-KR" altLang="en-US" sz="1000">
                <a:solidFill>
                  <a:schemeClr val="tx1"/>
                </a:solidFill>
              </a:rPr>
              <a:t>로 검색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배송모니터링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lvl="0" algn="ctr">
              <a:defRPr/>
            </a:pPr>
            <a:fld id="{65B3DB70-0744-4EB8-B6AF-554BD626FB2C}" type="slidenum">
              <a:rPr lang="en-US" altLang="en-US"/>
              <a:pPr lvl="0" algn="ctr">
                <a:defRPr/>
              </a:pPr>
              <a:t>13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/>
              <a:t>송장번호</a:t>
            </a:r>
            <a:endParaRPr lang="ko-KR" altLang="en-US" sz="800"/>
          </a:p>
        </p:txBody>
      </p:sp>
      <p:sp>
        <p:nvSpPr>
          <p:cNvPr id="11" name="직사각형 10"/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▼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옥천 허브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2717801" y="2044676"/>
            <a:ext cx="609600" cy="3471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화살표: 오른쪽 16"/>
          <p:cNvSpPr/>
          <p:nvPr/>
        </p:nvSpPr>
        <p:spPr>
          <a:xfrm>
            <a:off x="4933950" y="2044676"/>
            <a:ext cx="609600" cy="3471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화살표: 오른쪽 17"/>
          <p:cNvSpPr/>
          <p:nvPr/>
        </p:nvSpPr>
        <p:spPr>
          <a:xfrm>
            <a:off x="1564217" y="3076036"/>
            <a:ext cx="609600" cy="3471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화살표: 오른쪽 18"/>
          <p:cNvSpPr/>
          <p:nvPr/>
        </p:nvSpPr>
        <p:spPr>
          <a:xfrm>
            <a:off x="3797300" y="3060690"/>
            <a:ext cx="609600" cy="3471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accent5">
                    <a:lumMod val="75000"/>
                  </a:schemeClr>
                </a:solidFill>
              </a:rPr>
              <a:t>㈜효성종합배송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 넘어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갈 때 해당 상품의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제품번호를 넘겨준다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상품재고 화면은 재고를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확인하는 목적이므로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재고 수량을 수정할 수는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없다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</a:rPr>
              <a:t>따라서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</a:rPr>
              <a:t>해당 버튼은 사라져야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상품등록 화면을 통해서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상품이 입고되고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판매 또는 폐기처분을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통해서 상품이 출고된다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C5E341-C817-42B2-A89F-F13A97651BEF}"/>
              </a:ext>
            </a:extLst>
          </p:cNvPr>
          <p:cNvSpPr/>
          <p:nvPr/>
        </p:nvSpPr>
        <p:spPr>
          <a:xfrm>
            <a:off x="9552276" y="96342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00A9C0-A18F-4247-BE3F-DC5CFBAE3F78}"/>
              </a:ext>
            </a:extLst>
          </p:cNvPr>
          <p:cNvSpPr/>
          <p:nvPr/>
        </p:nvSpPr>
        <p:spPr>
          <a:xfrm>
            <a:off x="7467600" y="23634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8CB0CB-F05D-4490-8761-F1DBA10E02CE}"/>
              </a:ext>
            </a:extLst>
          </p:cNvPr>
          <p:cNvSpPr/>
          <p:nvPr/>
        </p:nvSpPr>
        <p:spPr>
          <a:xfrm>
            <a:off x="9552276" y="236344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F010B5-DC8C-4E77-9D4C-BD443C01A041}"/>
              </a:ext>
            </a:extLst>
          </p:cNvPr>
          <p:cNvSpPr/>
          <p:nvPr/>
        </p:nvSpPr>
        <p:spPr>
          <a:xfrm>
            <a:off x="9008055" y="188208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해당 제품의 부품수량이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저장된다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상품재고 화면에서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부품목록 버튼을 통해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넘어왔을 경우엔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이미 제품명이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입력되고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자동으로 검색된다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Request Parameter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product_id</a:t>
            </a:r>
            <a:r>
              <a:rPr lang="en-US" altLang="ko-KR" sz="1200" dirty="0">
                <a:solidFill>
                  <a:schemeClr val="tx1"/>
                </a:solidFill>
              </a:rPr>
              <a:t> :’’’,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3092209" y="1032926"/>
            <a:ext cx="4714058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599" y="1032926"/>
            <a:ext cx="20235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275D5C-C784-480A-9BD8-B6F797E8933B}"/>
              </a:ext>
            </a:extLst>
          </p:cNvPr>
          <p:cNvSpPr/>
          <p:nvPr/>
        </p:nvSpPr>
        <p:spPr>
          <a:xfrm>
            <a:off x="5431365" y="5908671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E3E34F3-D334-4736-BC05-5D5B285D5A78}"/>
              </a:ext>
            </a:extLst>
          </p:cNvPr>
          <p:cNvSpPr/>
          <p:nvPr/>
        </p:nvSpPr>
        <p:spPr>
          <a:xfrm>
            <a:off x="6386678" y="575733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5C0060A-21D1-4EDC-9355-EA6E5685A192}"/>
              </a:ext>
            </a:extLst>
          </p:cNvPr>
          <p:cNvSpPr/>
          <p:nvPr/>
        </p:nvSpPr>
        <p:spPr>
          <a:xfrm>
            <a:off x="9552276" y="1026958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29631A2-A20C-41B5-B93D-7DFEB9ACD9CC}"/>
              </a:ext>
            </a:extLst>
          </p:cNvPr>
          <p:cNvSpPr/>
          <p:nvPr/>
        </p:nvSpPr>
        <p:spPr>
          <a:xfrm>
            <a:off x="9552276" y="172719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41C0455-2375-4936-A1F2-FC2D384A36DA}"/>
              </a:ext>
            </a:extLst>
          </p:cNvPr>
          <p:cNvSpPr/>
          <p:nvPr/>
        </p:nvSpPr>
        <p:spPr>
          <a:xfrm>
            <a:off x="7041908" y="8648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 부품 주문 </a:t>
            </a:r>
            <a:r>
              <a:rPr lang="ko-KR" altLang="en-US" sz="1200" dirty="0" err="1">
                <a:solidFill>
                  <a:schemeClr val="tx1"/>
                </a:solidFill>
              </a:rPr>
              <a:t>클릭시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해당 부품 주문 화면으로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olidFill>
                  <a:srgbClr val="C00000"/>
                </a:solidFill>
              </a:rPr>
              <a:t>부품주문 화면 별도 필요함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 부품 주문 </a:t>
            </a:r>
            <a:r>
              <a:rPr lang="ko-KR" altLang="en-US" sz="1200" dirty="0" err="1">
                <a:solidFill>
                  <a:srgbClr val="C00000"/>
                </a:solidFill>
                <a:sym typeface="Wingdings" panose="05000000000000000000" pitchFamily="2" charset="2"/>
              </a:rPr>
              <a:t>저장시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해당 부품 납품 업체에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주문 발주 처리 된다</a:t>
            </a:r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※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부품주문 화면은 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㈜선아전자에서 관리되는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통합 부품 주문 화면으로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3092209" y="1032926"/>
            <a:ext cx="4824124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01908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5814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67391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B5040D-FF25-4206-A8A0-F40985A2EE98}"/>
              </a:ext>
            </a:extLst>
          </p:cNvPr>
          <p:cNvSpPr/>
          <p:nvPr/>
        </p:nvSpPr>
        <p:spPr>
          <a:xfrm>
            <a:off x="9552276" y="96342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947D98-1A10-486C-B831-26CE7E7D4497}"/>
              </a:ext>
            </a:extLst>
          </p:cNvPr>
          <p:cNvSpPr/>
          <p:nvPr/>
        </p:nvSpPr>
        <p:spPr>
          <a:xfrm>
            <a:off x="8995355" y="239606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5AEE06-79B7-432B-A516-073E7CEC96F7}"/>
              </a:ext>
            </a:extLst>
          </p:cNvPr>
          <p:cNvSpPr/>
          <p:nvPr/>
        </p:nvSpPr>
        <p:spPr>
          <a:xfrm>
            <a:off x="990599" y="1032926"/>
            <a:ext cx="20235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400" dirty="0" err="1">
                <a:solidFill>
                  <a:srgbClr val="C00000"/>
                </a:solidFill>
              </a:rPr>
              <a:t>api</a:t>
            </a:r>
            <a:r>
              <a:rPr lang="en-US" altLang="ko-KR" sz="1400" dirty="0">
                <a:solidFill>
                  <a:srgbClr val="C00000"/>
                </a:solidFill>
              </a:rPr>
              <a:t> : /comm/</a:t>
            </a:r>
            <a:r>
              <a:rPr lang="en-US" altLang="ko-KR" sz="1400" dirty="0" err="1">
                <a:solidFill>
                  <a:srgbClr val="C00000"/>
                </a:solidFill>
              </a:rPr>
              <a:t>codelist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{ </a:t>
            </a:r>
            <a:r>
              <a:rPr lang="en-US" altLang="ko-KR" sz="1400" dirty="0" err="1">
                <a:solidFill>
                  <a:srgbClr val="C00000"/>
                </a:solidFill>
              </a:rPr>
              <a:t>group_id</a:t>
            </a:r>
            <a:r>
              <a:rPr lang="en-US" altLang="ko-KR" sz="14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</a:t>
            </a:r>
            <a:r>
              <a:rPr lang="en-US" altLang="ko-KR" sz="1200" dirty="0">
                <a:solidFill>
                  <a:srgbClr val="C00000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전환하기 전에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저장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확인후 우선 저장하고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 전환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파라미터로 제품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넘긴다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※ 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Table ERD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에서는 모델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와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PK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로 설정되어 있으나 업무구조상 실제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만으로도 충분히 유일한 값이 되는 구조이므로 파라미터를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만 넘겨도 된다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제품삭제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현재 화면에 표시되는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제품을 삭제한다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price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weight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F25299-BA75-4405-9AA6-08CB50317D39}"/>
              </a:ext>
            </a:extLst>
          </p:cNvPr>
          <p:cNvSpPr/>
          <p:nvPr/>
        </p:nvSpPr>
        <p:spPr>
          <a:xfrm>
            <a:off x="2441733" y="38115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size_h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CB82EE-49FB-48A8-8899-8E47DD2785E0}"/>
              </a:ext>
            </a:extLst>
          </p:cNvPr>
          <p:cNvSpPr/>
          <p:nvPr/>
        </p:nvSpPr>
        <p:spPr>
          <a:xfrm>
            <a:off x="978236" y="38115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F7EA94-73BE-4E90-9962-D35EF783A1E7}"/>
              </a:ext>
            </a:extLst>
          </p:cNvPr>
          <p:cNvSpPr/>
          <p:nvPr/>
        </p:nvSpPr>
        <p:spPr>
          <a:xfrm>
            <a:off x="2456973" y="43661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size_v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C13F6-A267-4806-9F9E-7C9EF5D8DCD7}"/>
              </a:ext>
            </a:extLst>
          </p:cNvPr>
          <p:cNvSpPr/>
          <p:nvPr/>
        </p:nvSpPr>
        <p:spPr>
          <a:xfrm>
            <a:off x="2456973" y="48783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size_z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DAC5-EA39-4318-B6C5-2F2B2C5869F2}"/>
              </a:ext>
            </a:extLst>
          </p:cNvPr>
          <p:cNvSpPr/>
          <p:nvPr/>
        </p:nvSpPr>
        <p:spPr>
          <a:xfrm>
            <a:off x="993476" y="43661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BE7FD-F130-443D-B0A7-BF184BC20938}"/>
              </a:ext>
            </a:extLst>
          </p:cNvPr>
          <p:cNvSpPr/>
          <p:nvPr/>
        </p:nvSpPr>
        <p:spPr>
          <a:xfrm>
            <a:off x="993476" y="48783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42699E-04F3-47A3-912B-88C7C07732D1}"/>
              </a:ext>
            </a:extLst>
          </p:cNvPr>
          <p:cNvSpPr/>
          <p:nvPr/>
        </p:nvSpPr>
        <p:spPr>
          <a:xfrm>
            <a:off x="459418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4186" y="1693211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AE22C3-69A9-42D9-8BBC-CA39A6F8BCA6}"/>
              </a:ext>
            </a:extLst>
          </p:cNvPr>
          <p:cNvSpPr/>
          <p:nvPr/>
        </p:nvSpPr>
        <p:spPr>
          <a:xfrm>
            <a:off x="6054584" y="1180976"/>
            <a:ext cx="322799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image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CA6C1-FE31-41D6-A13A-AA029B7AB6FD}"/>
              </a:ext>
            </a:extLst>
          </p:cNvPr>
          <p:cNvSpPr txBox="1"/>
          <p:nvPr/>
        </p:nvSpPr>
        <p:spPr>
          <a:xfrm>
            <a:off x="4075500" y="118368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E1244F-60FB-4C63-9D99-056CC5482672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19AA40-9BF9-4D1B-BA97-97D028B7E742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064A-BEE8-42E4-959B-F3DF0E8E777A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2321A4-D773-4DF3-9017-170E7B5C1F6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F94758-5A7E-42F3-BEEB-904AA1C90275}"/>
              </a:ext>
            </a:extLst>
          </p:cNvPr>
          <p:cNvSpPr/>
          <p:nvPr/>
        </p:nvSpPr>
        <p:spPr>
          <a:xfrm>
            <a:off x="1028469" y="5671923"/>
            <a:ext cx="1320800" cy="365125"/>
          </a:xfrm>
          <a:prstGeom prst="rect">
            <a:avLst/>
          </a:prstGeom>
          <a:solidFill>
            <a:srgbClr val="00B0F0"/>
          </a:solidFill>
          <a:ln w="38100">
            <a:solidFill>
              <a:srgbClr val="9B2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부품목록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8F1280-A50A-4CC5-94C1-FBBFD5AD26B6}"/>
              </a:ext>
            </a:extLst>
          </p:cNvPr>
          <p:cNvSpPr/>
          <p:nvPr/>
        </p:nvSpPr>
        <p:spPr>
          <a:xfrm>
            <a:off x="2259581" y="549438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0051893-CEE7-45BF-92E6-4E5A10191642}"/>
              </a:ext>
            </a:extLst>
          </p:cNvPr>
          <p:cNvSpPr/>
          <p:nvPr/>
        </p:nvSpPr>
        <p:spPr>
          <a:xfrm>
            <a:off x="9548601" y="20583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944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719</ep:Words>
  <ep:PresentationFormat>와이드스크린</ep:PresentationFormat>
  <ep:Paragraphs>497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접속정보</vt:lpstr>
      <vt:lpstr>ESupply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㈜차베스전기</vt:lpstr>
      <vt:lpstr>슬라이드 13</vt:lpstr>
      <vt:lpstr>슬라이드 14</vt:lpstr>
      <vt:lpstr>㈜효성 종합 배송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2024-07-19T05:46:18.000</dcterms:created>
  <dc:creator>yunseuk son</dc:creator>
  <cp:lastModifiedBy>USER</cp:lastModifiedBy>
  <dcterms:modified xsi:type="dcterms:W3CDTF">2024-08-26T07:25:59.899</dcterms:modified>
  <cp:revision>25</cp:revision>
  <dc:title>ESupply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