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8/5/2023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8/5/2023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20.jpe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hyperlink" Target="mailto:git@github.com:Charvik143/VOTING_SYSTEM.git" TargetMode="External" /><Relationship Id="rId2" Type="http://schemas.openxmlformats.org/officeDocument/2006/relationships/hyperlink" Target="https://github.com/Charvik143/VOTING_SYSTEM.git" TargetMode="Externa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hyperlink" Target="mailto:lakshmiprasannakumar026@gmail.com" TargetMode="External" /><Relationship Id="rId1" Type="http://schemas.openxmlformats.org/officeDocument/2006/relationships/slideLayout" Target="../slideLayouts/slideLayout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D40A-4E96-95E4-55C9-5139DE16BDB7}"/>
              </a:ext>
            </a:extLst>
          </p:cNvPr>
          <p:cNvSpPr>
            <a:spLocks noGrp="1"/>
          </p:cNvSpPr>
          <p:nvPr>
            <p:ph type="ctrTitle"/>
          </p:nvPr>
        </p:nvSpPr>
        <p:spPr>
          <a:xfrm>
            <a:off x="3519486" y="416719"/>
            <a:ext cx="6624639" cy="940594"/>
          </a:xfrm>
        </p:spPr>
        <p:txBody>
          <a:bodyPr/>
          <a:lstStyle/>
          <a:p>
            <a:r>
              <a:rPr lang="en-US" b="1" dirty="0">
                <a:solidFill>
                  <a:srgbClr val="002060"/>
                </a:solidFill>
                <a:latin typeface="Amasis MT Pro Black" panose="02000000000000000000" pitchFamily="2" charset="0"/>
                <a:ea typeface="Amasis MT Pro Black" panose="02000000000000000000" pitchFamily="2" charset="0"/>
              </a:rPr>
              <a:t>Voting system</a:t>
            </a:r>
            <a:r>
              <a:rPr lang="en-US" dirty="0"/>
              <a:t> </a:t>
            </a:r>
          </a:p>
        </p:txBody>
      </p:sp>
      <p:pic>
        <p:nvPicPr>
          <p:cNvPr id="4" name="Picture 4">
            <a:extLst>
              <a:ext uri="{FF2B5EF4-FFF2-40B4-BE49-F238E27FC236}">
                <a16:creationId xmlns:a16="http://schemas.microsoft.com/office/drawing/2014/main" id="{17DF41F3-4A03-624F-D530-F4516F86DD9F}"/>
              </a:ext>
            </a:extLst>
          </p:cNvPr>
          <p:cNvPicPr>
            <a:picLocks noChangeAspect="1"/>
          </p:cNvPicPr>
          <p:nvPr/>
        </p:nvPicPr>
        <p:blipFill>
          <a:blip r:embed="rId2"/>
          <a:stretch>
            <a:fillRect/>
          </a:stretch>
        </p:blipFill>
        <p:spPr>
          <a:xfrm>
            <a:off x="4650580" y="1818976"/>
            <a:ext cx="6481764" cy="4241305"/>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707270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5A49EF3-634D-8AB2-BCA9-42338D258E91}"/>
              </a:ext>
            </a:extLst>
          </p:cNvPr>
          <p:cNvPicPr>
            <a:picLocks noGrp="1" noChangeAspect="1"/>
          </p:cNvPicPr>
          <p:nvPr>
            <p:ph idx="1"/>
          </p:nvPr>
        </p:nvPicPr>
        <p:blipFill>
          <a:blip r:embed="rId2"/>
          <a:stretch>
            <a:fillRect/>
          </a:stretch>
        </p:blipFill>
        <p:spPr>
          <a:xfrm>
            <a:off x="1375835" y="1119070"/>
            <a:ext cx="4613010" cy="4393524"/>
          </a:xfrm>
          <a:effectLst>
            <a:outerShdw blurRad="50800" dist="38100" dir="5400000" algn="t" rotWithShape="0">
              <a:prstClr val="black">
                <a:alpha val="40000"/>
              </a:prstClr>
            </a:outerShdw>
          </a:effectLst>
        </p:spPr>
      </p:pic>
      <p:pic>
        <p:nvPicPr>
          <p:cNvPr id="5" name="Picture 5">
            <a:extLst>
              <a:ext uri="{FF2B5EF4-FFF2-40B4-BE49-F238E27FC236}">
                <a16:creationId xmlns:a16="http://schemas.microsoft.com/office/drawing/2014/main" id="{4DFE6A29-9111-277F-9F71-B58DABA2C5EA}"/>
              </a:ext>
            </a:extLst>
          </p:cNvPr>
          <p:cNvPicPr>
            <a:picLocks noChangeAspect="1"/>
          </p:cNvPicPr>
          <p:nvPr/>
        </p:nvPicPr>
        <p:blipFill>
          <a:blip r:embed="rId3"/>
          <a:stretch>
            <a:fillRect/>
          </a:stretch>
        </p:blipFill>
        <p:spPr>
          <a:xfrm>
            <a:off x="6647392" y="1106673"/>
            <a:ext cx="4498974" cy="4405921"/>
          </a:xfrm>
          <a:prstGeom prst="rect">
            <a:avLst/>
          </a:prstGeom>
        </p:spPr>
      </p:pic>
    </p:spTree>
    <p:extLst>
      <p:ext uri="{BB962C8B-B14F-4D97-AF65-F5344CB8AC3E}">
        <p14:creationId xmlns:p14="http://schemas.microsoft.com/office/powerpoint/2010/main" val="149309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8987B-52DC-BA1A-5AD5-B13EE3E483B6}"/>
              </a:ext>
            </a:extLst>
          </p:cNvPr>
          <p:cNvSpPr>
            <a:spLocks noGrp="1"/>
          </p:cNvSpPr>
          <p:nvPr>
            <p:ph type="title"/>
          </p:nvPr>
        </p:nvSpPr>
        <p:spPr>
          <a:xfrm>
            <a:off x="1367631" y="327514"/>
            <a:ext cx="9905998" cy="1478570"/>
          </a:xfrm>
        </p:spPr>
        <p:txBody>
          <a:bodyPr/>
          <a:lstStyle/>
          <a:p>
            <a:r>
              <a:rPr lang="en-US" dirty="0">
                <a:solidFill>
                  <a:schemeClr val="accent4"/>
                </a:solidFill>
                <a:latin typeface="Algerian" pitchFamily="82" charset="0"/>
              </a:rPr>
              <a:t>MODULES:</a:t>
            </a:r>
          </a:p>
        </p:txBody>
      </p:sp>
      <p:sp>
        <p:nvSpPr>
          <p:cNvPr id="3" name="Content Placeholder 2">
            <a:extLst>
              <a:ext uri="{FF2B5EF4-FFF2-40B4-BE49-F238E27FC236}">
                <a16:creationId xmlns:a16="http://schemas.microsoft.com/office/drawing/2014/main" id="{EA6CF8A8-D112-2617-3B3C-81304EA55866}"/>
              </a:ext>
            </a:extLst>
          </p:cNvPr>
          <p:cNvSpPr>
            <a:spLocks noGrp="1"/>
          </p:cNvSpPr>
          <p:nvPr>
            <p:ph idx="1"/>
          </p:nvPr>
        </p:nvSpPr>
        <p:spPr>
          <a:xfrm>
            <a:off x="1367630" y="1357313"/>
            <a:ext cx="4383089" cy="4457701"/>
          </a:xfrm>
        </p:spPr>
        <p:txBody>
          <a:bodyPr>
            <a:noAutofit/>
          </a:bodyPr>
          <a:lstStyle/>
          <a:p>
            <a:r>
              <a:rPr lang="en-US" sz="2000" b="1" dirty="0"/>
              <a:t>Admin Module
Add Elections
Add Candidate.
View Voter and approve voters
View the Vote and results
Voter Module
Voter Registration
View Candidate details
Vote</a:t>
            </a:r>
          </a:p>
        </p:txBody>
      </p:sp>
      <p:pic>
        <p:nvPicPr>
          <p:cNvPr id="4" name="Picture 4">
            <a:extLst>
              <a:ext uri="{FF2B5EF4-FFF2-40B4-BE49-F238E27FC236}">
                <a16:creationId xmlns:a16="http://schemas.microsoft.com/office/drawing/2014/main" id="{96097E14-F6E6-F62F-DA7C-C5F373A98C8D}"/>
              </a:ext>
            </a:extLst>
          </p:cNvPr>
          <p:cNvPicPr>
            <a:picLocks noChangeAspect="1"/>
          </p:cNvPicPr>
          <p:nvPr/>
        </p:nvPicPr>
        <p:blipFill>
          <a:blip r:embed="rId2"/>
          <a:stretch>
            <a:fillRect/>
          </a:stretch>
        </p:blipFill>
        <p:spPr>
          <a:xfrm>
            <a:off x="6096000" y="1471612"/>
            <a:ext cx="4267200" cy="3914775"/>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3619847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0473E-2AED-1039-FB5B-2FC8C1BAA5EC}"/>
              </a:ext>
            </a:extLst>
          </p:cNvPr>
          <p:cNvSpPr>
            <a:spLocks noGrp="1"/>
          </p:cNvSpPr>
          <p:nvPr>
            <p:ph type="title"/>
          </p:nvPr>
        </p:nvSpPr>
        <p:spPr>
          <a:xfrm>
            <a:off x="4463257" y="1"/>
            <a:ext cx="4144962" cy="1275604"/>
          </a:xfrm>
        </p:spPr>
        <p:txBody>
          <a:bodyPr/>
          <a:lstStyle/>
          <a:p>
            <a:r>
              <a:rPr lang="en-US" b="1" dirty="0">
                <a:solidFill>
                  <a:schemeClr val="accent4"/>
                </a:solidFill>
                <a:latin typeface="Algerian" pitchFamily="82" charset="0"/>
              </a:rPr>
              <a:t>-:Modeling:-</a:t>
            </a:r>
          </a:p>
        </p:txBody>
      </p:sp>
      <p:pic>
        <p:nvPicPr>
          <p:cNvPr id="4" name="Picture 6">
            <a:extLst>
              <a:ext uri="{FF2B5EF4-FFF2-40B4-BE49-F238E27FC236}">
                <a16:creationId xmlns:a16="http://schemas.microsoft.com/office/drawing/2014/main" id="{97CEA7D7-BFBF-5A9D-AA64-A74E690DC113}"/>
              </a:ext>
            </a:extLst>
          </p:cNvPr>
          <p:cNvPicPr>
            <a:picLocks noChangeAspect="1"/>
          </p:cNvPicPr>
          <p:nvPr/>
        </p:nvPicPr>
        <p:blipFill>
          <a:blip r:embed="rId2"/>
          <a:stretch>
            <a:fillRect/>
          </a:stretch>
        </p:blipFill>
        <p:spPr>
          <a:xfrm>
            <a:off x="142875" y="1442129"/>
            <a:ext cx="5784091" cy="3689466"/>
          </a:xfrm>
          <a:prstGeom prst="rect">
            <a:avLst/>
          </a:prstGeom>
        </p:spPr>
      </p:pic>
      <p:pic>
        <p:nvPicPr>
          <p:cNvPr id="5" name="Picture 6">
            <a:extLst>
              <a:ext uri="{FF2B5EF4-FFF2-40B4-BE49-F238E27FC236}">
                <a16:creationId xmlns:a16="http://schemas.microsoft.com/office/drawing/2014/main" id="{AA45FDFF-647F-34E8-6E94-5CA520E1D8DA}"/>
              </a:ext>
            </a:extLst>
          </p:cNvPr>
          <p:cNvPicPr>
            <a:picLocks noChangeAspect="1"/>
          </p:cNvPicPr>
          <p:nvPr/>
        </p:nvPicPr>
        <p:blipFill>
          <a:blip r:embed="rId3"/>
          <a:stretch>
            <a:fillRect/>
          </a:stretch>
        </p:blipFill>
        <p:spPr>
          <a:xfrm>
            <a:off x="6265036" y="1311160"/>
            <a:ext cx="5376520" cy="3820435"/>
          </a:xfrm>
          <a:prstGeom prst="rect">
            <a:avLst/>
          </a:prstGeom>
        </p:spPr>
      </p:pic>
    </p:spTree>
    <p:extLst>
      <p:ext uri="{BB962C8B-B14F-4D97-AF65-F5344CB8AC3E}">
        <p14:creationId xmlns:p14="http://schemas.microsoft.com/office/powerpoint/2010/main" val="3355322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AE88-A872-F7EF-4BD9-D5801DF4EE96}"/>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81EFAB5F-B13F-7373-8B0D-DEA4822EADE5}"/>
              </a:ext>
            </a:extLst>
          </p:cNvPr>
          <p:cNvPicPr>
            <a:picLocks noGrp="1" noChangeAspect="1"/>
          </p:cNvPicPr>
          <p:nvPr>
            <p:ph idx="1"/>
          </p:nvPr>
        </p:nvPicPr>
        <p:blipFill>
          <a:blip r:embed="rId2"/>
          <a:stretch>
            <a:fillRect/>
          </a:stretch>
        </p:blipFill>
        <p:spPr>
          <a:xfrm>
            <a:off x="1019564" y="1219200"/>
            <a:ext cx="4659717" cy="4281487"/>
          </a:xfrm>
        </p:spPr>
      </p:pic>
      <p:pic>
        <p:nvPicPr>
          <p:cNvPr id="5" name="Picture 5">
            <a:extLst>
              <a:ext uri="{FF2B5EF4-FFF2-40B4-BE49-F238E27FC236}">
                <a16:creationId xmlns:a16="http://schemas.microsoft.com/office/drawing/2014/main" id="{F6D322EC-12F0-9292-C902-F5BE4B8ECDA7}"/>
              </a:ext>
            </a:extLst>
          </p:cNvPr>
          <p:cNvPicPr>
            <a:picLocks noChangeAspect="1"/>
          </p:cNvPicPr>
          <p:nvPr/>
        </p:nvPicPr>
        <p:blipFill>
          <a:blip r:embed="rId3"/>
          <a:stretch>
            <a:fillRect/>
          </a:stretch>
        </p:blipFill>
        <p:spPr>
          <a:xfrm>
            <a:off x="6094412" y="1219200"/>
            <a:ext cx="5168901" cy="4150519"/>
          </a:xfrm>
          <a:prstGeom prst="rect">
            <a:avLst/>
          </a:prstGeom>
        </p:spPr>
      </p:pic>
    </p:spTree>
    <p:extLst>
      <p:ext uri="{BB962C8B-B14F-4D97-AF65-F5344CB8AC3E}">
        <p14:creationId xmlns:p14="http://schemas.microsoft.com/office/powerpoint/2010/main" val="3603185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7C89-DB62-7739-C2BF-A68E3F78BCB2}"/>
              </a:ext>
            </a:extLst>
          </p:cNvPr>
          <p:cNvSpPr>
            <a:spLocks noGrp="1"/>
          </p:cNvSpPr>
          <p:nvPr>
            <p:ph type="title"/>
          </p:nvPr>
        </p:nvSpPr>
        <p:spPr/>
        <p:txBody>
          <a:bodyPr/>
          <a:lstStyle/>
          <a:p>
            <a:endParaRPr lang="en-US"/>
          </a:p>
        </p:txBody>
      </p:sp>
      <p:pic>
        <p:nvPicPr>
          <p:cNvPr id="7" name="Picture 7">
            <a:extLst>
              <a:ext uri="{FF2B5EF4-FFF2-40B4-BE49-F238E27FC236}">
                <a16:creationId xmlns:a16="http://schemas.microsoft.com/office/drawing/2014/main" id="{477CFE69-9B11-95EF-EAED-B6E1B70FBF73}"/>
              </a:ext>
            </a:extLst>
          </p:cNvPr>
          <p:cNvPicPr>
            <a:picLocks noGrp="1" noChangeAspect="1"/>
          </p:cNvPicPr>
          <p:nvPr>
            <p:ph idx="1"/>
          </p:nvPr>
        </p:nvPicPr>
        <p:blipFill>
          <a:blip r:embed="rId2"/>
          <a:stretch>
            <a:fillRect/>
          </a:stretch>
        </p:blipFill>
        <p:spPr>
          <a:xfrm>
            <a:off x="1023938" y="986630"/>
            <a:ext cx="5072061" cy="4454525"/>
          </a:xfrm>
        </p:spPr>
      </p:pic>
      <p:pic>
        <p:nvPicPr>
          <p:cNvPr id="9" name="Picture 9">
            <a:extLst>
              <a:ext uri="{FF2B5EF4-FFF2-40B4-BE49-F238E27FC236}">
                <a16:creationId xmlns:a16="http://schemas.microsoft.com/office/drawing/2014/main" id="{3061550D-03B2-37A1-61F1-5F856B6EA274}"/>
              </a:ext>
            </a:extLst>
          </p:cNvPr>
          <p:cNvPicPr>
            <a:picLocks noChangeAspect="1"/>
          </p:cNvPicPr>
          <p:nvPr/>
        </p:nvPicPr>
        <p:blipFill>
          <a:blip r:embed="rId3"/>
          <a:stretch>
            <a:fillRect/>
          </a:stretch>
        </p:blipFill>
        <p:spPr>
          <a:xfrm>
            <a:off x="6630192" y="986630"/>
            <a:ext cx="4534694" cy="4359863"/>
          </a:xfrm>
          <a:prstGeom prst="rect">
            <a:avLst/>
          </a:prstGeom>
        </p:spPr>
      </p:pic>
    </p:spTree>
    <p:extLst>
      <p:ext uri="{BB962C8B-B14F-4D97-AF65-F5344CB8AC3E}">
        <p14:creationId xmlns:p14="http://schemas.microsoft.com/office/powerpoint/2010/main" val="363568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D5EA7-997E-8AAE-CCF0-42B2C608355E}"/>
              </a:ext>
            </a:extLst>
          </p:cNvPr>
          <p:cNvSpPr>
            <a:spLocks noGrp="1"/>
          </p:cNvSpPr>
          <p:nvPr>
            <p:ph type="title"/>
          </p:nvPr>
        </p:nvSpPr>
        <p:spPr>
          <a:xfrm>
            <a:off x="3976688" y="250030"/>
            <a:ext cx="2845594" cy="1214439"/>
          </a:xfrm>
        </p:spPr>
        <p:txBody>
          <a:bodyPr>
            <a:normAutofit/>
          </a:bodyPr>
          <a:lstStyle/>
          <a:p>
            <a:r>
              <a:rPr lang="en-US" sz="4000" dirty="0">
                <a:solidFill>
                  <a:schemeClr val="accent4"/>
                </a:solidFill>
                <a:latin typeface="Algerian" pitchFamily="82" charset="0"/>
              </a:rPr>
              <a:t>-:RESULT:-</a:t>
            </a:r>
          </a:p>
        </p:txBody>
      </p:sp>
      <p:pic>
        <p:nvPicPr>
          <p:cNvPr id="4" name="Picture 4">
            <a:extLst>
              <a:ext uri="{FF2B5EF4-FFF2-40B4-BE49-F238E27FC236}">
                <a16:creationId xmlns:a16="http://schemas.microsoft.com/office/drawing/2014/main" id="{5B9939EE-C12A-6FA3-F90A-A7670BDADA4E}"/>
              </a:ext>
            </a:extLst>
          </p:cNvPr>
          <p:cNvPicPr>
            <a:picLocks noChangeAspect="1"/>
          </p:cNvPicPr>
          <p:nvPr/>
        </p:nvPicPr>
        <p:blipFill>
          <a:blip r:embed="rId2"/>
          <a:stretch>
            <a:fillRect/>
          </a:stretch>
        </p:blipFill>
        <p:spPr>
          <a:xfrm>
            <a:off x="6317456" y="1458515"/>
            <a:ext cx="4010025" cy="3857625"/>
          </a:xfrm>
          <a:prstGeom prst="rect">
            <a:avLst/>
          </a:prstGeom>
        </p:spPr>
      </p:pic>
      <p:pic>
        <p:nvPicPr>
          <p:cNvPr id="6" name="Picture 6">
            <a:extLst>
              <a:ext uri="{FF2B5EF4-FFF2-40B4-BE49-F238E27FC236}">
                <a16:creationId xmlns:a16="http://schemas.microsoft.com/office/drawing/2014/main" id="{92585B94-2599-76DF-5F47-4AC02BD4B566}"/>
              </a:ext>
            </a:extLst>
          </p:cNvPr>
          <p:cNvPicPr>
            <a:picLocks noChangeAspect="1"/>
          </p:cNvPicPr>
          <p:nvPr/>
        </p:nvPicPr>
        <p:blipFill>
          <a:blip r:embed="rId3"/>
          <a:stretch>
            <a:fillRect/>
          </a:stretch>
        </p:blipFill>
        <p:spPr>
          <a:xfrm>
            <a:off x="1459707" y="1541859"/>
            <a:ext cx="4259980" cy="3774281"/>
          </a:xfrm>
          <a:prstGeom prst="rect">
            <a:avLst/>
          </a:prstGeom>
        </p:spPr>
      </p:pic>
    </p:spTree>
    <p:extLst>
      <p:ext uri="{BB962C8B-B14F-4D97-AF65-F5344CB8AC3E}">
        <p14:creationId xmlns:p14="http://schemas.microsoft.com/office/powerpoint/2010/main" val="3552374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8125A525-7BCB-BA98-9111-169A1543E004}"/>
              </a:ext>
            </a:extLst>
          </p:cNvPr>
          <p:cNvPicPr>
            <a:picLocks noChangeAspect="1"/>
          </p:cNvPicPr>
          <p:nvPr/>
        </p:nvPicPr>
        <p:blipFill>
          <a:blip r:embed="rId2"/>
          <a:stretch>
            <a:fillRect/>
          </a:stretch>
        </p:blipFill>
        <p:spPr>
          <a:xfrm>
            <a:off x="6012656" y="1292860"/>
            <a:ext cx="5060157" cy="3733800"/>
          </a:xfrm>
          <a:prstGeom prst="rect">
            <a:avLst/>
          </a:prstGeom>
        </p:spPr>
      </p:pic>
      <p:pic>
        <p:nvPicPr>
          <p:cNvPr id="5" name="Picture 5">
            <a:extLst>
              <a:ext uri="{FF2B5EF4-FFF2-40B4-BE49-F238E27FC236}">
                <a16:creationId xmlns:a16="http://schemas.microsoft.com/office/drawing/2014/main" id="{C8E31F55-F8E7-66B3-69BF-85D3A588DDE5}"/>
              </a:ext>
            </a:extLst>
          </p:cNvPr>
          <p:cNvPicPr>
            <a:picLocks noChangeAspect="1"/>
          </p:cNvPicPr>
          <p:nvPr/>
        </p:nvPicPr>
        <p:blipFill>
          <a:blip r:embed="rId3"/>
          <a:stretch>
            <a:fillRect/>
          </a:stretch>
        </p:blipFill>
        <p:spPr>
          <a:xfrm>
            <a:off x="962127" y="1292860"/>
            <a:ext cx="4800498" cy="3733800"/>
          </a:xfrm>
          <a:prstGeom prst="rect">
            <a:avLst/>
          </a:prstGeom>
        </p:spPr>
      </p:pic>
    </p:spTree>
    <p:extLst>
      <p:ext uri="{BB962C8B-B14F-4D97-AF65-F5344CB8AC3E}">
        <p14:creationId xmlns:p14="http://schemas.microsoft.com/office/powerpoint/2010/main" val="526090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C83B-DE77-009B-B12B-08138ABF7088}"/>
              </a:ext>
            </a:extLst>
          </p:cNvPr>
          <p:cNvSpPr>
            <a:spLocks noGrp="1"/>
          </p:cNvSpPr>
          <p:nvPr>
            <p:ph type="title"/>
          </p:nvPr>
        </p:nvSpPr>
        <p:spPr/>
        <p:txBody>
          <a:bodyPr>
            <a:normAutofit/>
          </a:bodyPr>
          <a:lstStyle/>
          <a:p>
            <a:r>
              <a:rPr lang="en-US" sz="4000" b="1" dirty="0">
                <a:solidFill>
                  <a:schemeClr val="accent4"/>
                </a:solidFill>
                <a:latin typeface="Amasis MT Pro Black" panose="02040A04050005020304" pitchFamily="18" charset="0"/>
              </a:rPr>
              <a:t>-:Link’s:-</a:t>
            </a:r>
          </a:p>
        </p:txBody>
      </p:sp>
      <p:sp>
        <p:nvSpPr>
          <p:cNvPr id="3" name="Content Placeholder 2">
            <a:extLst>
              <a:ext uri="{FF2B5EF4-FFF2-40B4-BE49-F238E27FC236}">
                <a16:creationId xmlns:a16="http://schemas.microsoft.com/office/drawing/2014/main" id="{E3356C0D-6D9C-BB25-385B-B2672F694555}"/>
              </a:ext>
            </a:extLst>
          </p:cNvPr>
          <p:cNvSpPr>
            <a:spLocks noGrp="1"/>
          </p:cNvSpPr>
          <p:nvPr>
            <p:ph idx="1"/>
          </p:nvPr>
        </p:nvSpPr>
        <p:spPr>
          <a:xfrm>
            <a:off x="1141412" y="1845469"/>
            <a:ext cx="9905999" cy="3631406"/>
          </a:xfrm>
        </p:spPr>
        <p:txBody>
          <a:bodyPr/>
          <a:lstStyle/>
          <a:p>
            <a:r>
              <a:rPr lang="en-US" dirty="0">
                <a:hlinkClick r:id="rId2"/>
              </a:rPr>
              <a:t>https://github.com/Charvik143/VOTING_SYSTEM.git</a:t>
            </a:r>
            <a:endParaRPr lang="en-US" dirty="0"/>
          </a:p>
          <a:p>
            <a:r>
              <a:rPr lang="en-US" dirty="0">
                <a:hlinkClick r:id="rId3"/>
              </a:rPr>
              <a:t>git@github.com:Charvik143/</a:t>
            </a:r>
            <a:r>
              <a:rPr lang="en-US" dirty="0" err="1">
                <a:hlinkClick r:id="rId3"/>
              </a:rPr>
              <a:t>VOTING_SYSTEM.git</a:t>
            </a:r>
            <a:endParaRPr lang="en-US" dirty="0"/>
          </a:p>
          <a:p>
            <a:r>
              <a:rPr lang="en-US" dirty="0" err="1"/>
              <a:t>Gh</a:t>
            </a:r>
            <a:r>
              <a:rPr lang="en-US" dirty="0"/>
              <a:t> repo clone Charvik143/VOTING_SYSTEM</a:t>
            </a:r>
          </a:p>
          <a:p>
            <a:endParaRPr lang="en-US" dirty="0"/>
          </a:p>
        </p:txBody>
      </p:sp>
    </p:spTree>
    <p:extLst>
      <p:ext uri="{BB962C8B-B14F-4D97-AF65-F5344CB8AC3E}">
        <p14:creationId xmlns:p14="http://schemas.microsoft.com/office/powerpoint/2010/main" val="2810260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96C8177-213C-BD37-30B2-F060CF758B69}"/>
              </a:ext>
            </a:extLst>
          </p:cNvPr>
          <p:cNvPicPr>
            <a:picLocks noChangeAspect="1"/>
          </p:cNvPicPr>
          <p:nvPr/>
        </p:nvPicPr>
        <p:blipFill>
          <a:blip r:embed="rId2"/>
          <a:stretch>
            <a:fillRect/>
          </a:stretch>
        </p:blipFill>
        <p:spPr>
          <a:xfrm>
            <a:off x="2166939" y="1666875"/>
            <a:ext cx="7453312" cy="3524250"/>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359893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840F-4263-BA1C-91A0-5F33FB397803}"/>
              </a:ext>
            </a:extLst>
          </p:cNvPr>
          <p:cNvSpPr>
            <a:spLocks noGrp="1"/>
          </p:cNvSpPr>
          <p:nvPr>
            <p:ph type="title"/>
          </p:nvPr>
        </p:nvSpPr>
        <p:spPr>
          <a:xfrm>
            <a:off x="3864772" y="373393"/>
            <a:ext cx="6417468" cy="1155964"/>
          </a:xfrm>
        </p:spPr>
        <p:txBody>
          <a:bodyPr>
            <a:normAutofit fontScale="90000"/>
          </a:bodyPr>
          <a:lstStyle/>
          <a:p>
            <a:r>
              <a:rPr lang="en-US" sz="4800" b="1" dirty="0">
                <a:solidFill>
                  <a:srgbClr val="FF0000"/>
                </a:solidFill>
                <a:latin typeface="Amasis MT Pro Black" panose="02040A04050005020304" pitchFamily="18" charset="0"/>
              </a:rPr>
              <a:t>Voting system</a:t>
            </a:r>
            <a:r>
              <a:rPr lang="en-US" b="1" dirty="0">
                <a:solidFill>
                  <a:srgbClr val="FF0000"/>
                </a:solidFill>
                <a:latin typeface="Amasis MT Pro Black" panose="02040A04050005020304" pitchFamily="18" charset="0"/>
              </a:rPr>
              <a:t> </a:t>
            </a:r>
          </a:p>
        </p:txBody>
      </p:sp>
      <p:sp>
        <p:nvSpPr>
          <p:cNvPr id="3" name="Content Placeholder 2">
            <a:extLst>
              <a:ext uri="{FF2B5EF4-FFF2-40B4-BE49-F238E27FC236}">
                <a16:creationId xmlns:a16="http://schemas.microsoft.com/office/drawing/2014/main" id="{3173F906-34DE-472A-A219-A1A15A824800}"/>
              </a:ext>
            </a:extLst>
          </p:cNvPr>
          <p:cNvSpPr>
            <a:spLocks noGrp="1"/>
          </p:cNvSpPr>
          <p:nvPr>
            <p:ph idx="1"/>
          </p:nvPr>
        </p:nvSpPr>
        <p:spPr>
          <a:xfrm>
            <a:off x="700089" y="2687636"/>
            <a:ext cx="9363072" cy="3411539"/>
          </a:xfrm>
        </p:spPr>
        <p:txBody>
          <a:bodyPr>
            <a:normAutofit fontScale="85000" lnSpcReduction="20000"/>
          </a:bodyPr>
          <a:lstStyle/>
          <a:p>
            <a:r>
              <a:rPr lang="en-US" sz="3300" b="1" dirty="0"/>
              <a:t>Name:- VEMAVARAPU LAKSHMIPRASANNAKUMAR</a:t>
            </a:r>
          </a:p>
          <a:p>
            <a:r>
              <a:rPr lang="en-US" sz="3300" b="1" dirty="0"/>
              <a:t>Email id:- </a:t>
            </a:r>
            <a:r>
              <a:rPr lang="en-US" sz="3300" b="1" dirty="0">
                <a:hlinkClick r:id="rId2"/>
              </a:rPr>
              <a:t>lakshmiprasannakumar026@gmail.com</a:t>
            </a:r>
            <a:endParaRPr lang="en-US" sz="3300" b="1" dirty="0"/>
          </a:p>
          <a:p>
            <a:r>
              <a:rPr lang="en-US" sz="3200" b="1" dirty="0"/>
              <a:t>College Name :- SRI SIVANI COLLEGE OF ENGINEERING </a:t>
            </a:r>
          </a:p>
          <a:p>
            <a:r>
              <a:rPr lang="en-US" sz="3200" b="1" dirty="0"/>
              <a:t>College State :- ANDHRA PRADESH </a:t>
            </a:r>
          </a:p>
          <a:p>
            <a:r>
              <a:rPr lang="en-US" sz="3200" b="1" dirty="0"/>
              <a:t>Internship Domain :- ANDROID APP DEVELOPMENT </a:t>
            </a:r>
          </a:p>
          <a:p>
            <a:r>
              <a:rPr lang="en-US" sz="3200" b="1" dirty="0"/>
              <a:t>Internship Start and End date:- 01-06-2023 to 31-07-2023</a:t>
            </a:r>
          </a:p>
        </p:txBody>
      </p:sp>
      <p:sp>
        <p:nvSpPr>
          <p:cNvPr id="4" name="Text Placeholder 3">
            <a:extLst>
              <a:ext uri="{FF2B5EF4-FFF2-40B4-BE49-F238E27FC236}">
                <a16:creationId xmlns:a16="http://schemas.microsoft.com/office/drawing/2014/main" id="{386A9D7E-0323-061C-478B-5F4991E538CF}"/>
              </a:ext>
            </a:extLst>
          </p:cNvPr>
          <p:cNvSpPr>
            <a:spLocks noGrp="1"/>
          </p:cNvSpPr>
          <p:nvPr>
            <p:ph type="body" sz="half" idx="2"/>
          </p:nvPr>
        </p:nvSpPr>
        <p:spPr>
          <a:xfrm>
            <a:off x="940594" y="1893094"/>
            <a:ext cx="4500562" cy="794542"/>
          </a:xfrm>
        </p:spPr>
        <p:txBody>
          <a:bodyPr>
            <a:normAutofit lnSpcReduction="10000"/>
          </a:bodyPr>
          <a:lstStyle/>
          <a:p>
            <a:r>
              <a:rPr lang="en-US" sz="4400" dirty="0">
                <a:solidFill>
                  <a:schemeClr val="accent4"/>
                </a:solidFill>
                <a:latin typeface="Algerian" pitchFamily="82" charset="0"/>
              </a:rPr>
              <a:t>MY DEATAILS:-</a:t>
            </a:r>
          </a:p>
        </p:txBody>
      </p:sp>
      <p:pic>
        <p:nvPicPr>
          <p:cNvPr id="5" name="Picture 5">
            <a:extLst>
              <a:ext uri="{FF2B5EF4-FFF2-40B4-BE49-F238E27FC236}">
                <a16:creationId xmlns:a16="http://schemas.microsoft.com/office/drawing/2014/main" id="{A11F7C00-80C6-4D16-73FE-D0C448F6934C}"/>
              </a:ext>
            </a:extLst>
          </p:cNvPr>
          <p:cNvPicPr>
            <a:picLocks noChangeAspect="1"/>
          </p:cNvPicPr>
          <p:nvPr/>
        </p:nvPicPr>
        <p:blipFill>
          <a:blip r:embed="rId3"/>
          <a:stretch>
            <a:fillRect/>
          </a:stretch>
        </p:blipFill>
        <p:spPr>
          <a:xfrm>
            <a:off x="9234324" y="1893094"/>
            <a:ext cx="2671924" cy="3471267"/>
          </a:xfrm>
          <a:prstGeom prst="rect">
            <a:avLst/>
          </a:prstGeom>
        </p:spPr>
      </p:pic>
    </p:spTree>
    <p:extLst>
      <p:ext uri="{BB962C8B-B14F-4D97-AF65-F5344CB8AC3E}">
        <p14:creationId xmlns:p14="http://schemas.microsoft.com/office/powerpoint/2010/main" val="3513348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E8A3-98F1-0259-EEE0-81B799F27DB6}"/>
              </a:ext>
            </a:extLst>
          </p:cNvPr>
          <p:cNvSpPr>
            <a:spLocks noGrp="1"/>
          </p:cNvSpPr>
          <p:nvPr>
            <p:ph type="title"/>
          </p:nvPr>
        </p:nvSpPr>
        <p:spPr>
          <a:xfrm>
            <a:off x="3488531" y="214311"/>
            <a:ext cx="5917406" cy="1440657"/>
          </a:xfrm>
        </p:spPr>
        <p:txBody>
          <a:bodyPr>
            <a:normAutofit/>
          </a:bodyPr>
          <a:lstStyle/>
          <a:p>
            <a:r>
              <a:rPr lang="en-US" sz="4000" dirty="0">
                <a:solidFill>
                  <a:schemeClr val="accent4">
                    <a:lumMod val="75000"/>
                  </a:schemeClr>
                </a:solidFill>
                <a:latin typeface="Amasis MT Pro Black" panose="02040A04050005020304" pitchFamily="18" charset="0"/>
              </a:rPr>
              <a:t>-:PROJECT TOPIC:-</a:t>
            </a:r>
          </a:p>
        </p:txBody>
      </p:sp>
      <p:sp>
        <p:nvSpPr>
          <p:cNvPr id="3" name="Content Placeholder 2">
            <a:extLst>
              <a:ext uri="{FF2B5EF4-FFF2-40B4-BE49-F238E27FC236}">
                <a16:creationId xmlns:a16="http://schemas.microsoft.com/office/drawing/2014/main" id="{4AA5CE93-B6A7-F34F-1EBD-F09D65C04144}"/>
              </a:ext>
            </a:extLst>
          </p:cNvPr>
          <p:cNvSpPr>
            <a:spLocks noGrp="1"/>
          </p:cNvSpPr>
          <p:nvPr>
            <p:ph idx="1"/>
          </p:nvPr>
        </p:nvSpPr>
        <p:spPr>
          <a:xfrm>
            <a:off x="3737767" y="1337453"/>
            <a:ext cx="5418933" cy="1131888"/>
          </a:xfrm>
        </p:spPr>
        <p:txBody>
          <a:bodyPr>
            <a:normAutofit/>
          </a:bodyPr>
          <a:lstStyle/>
          <a:p>
            <a:pPr marL="0" indent="0">
              <a:buNone/>
            </a:pPr>
            <a:r>
              <a:rPr lang="en-US" sz="4800" dirty="0">
                <a:solidFill>
                  <a:schemeClr val="accent4">
                    <a:lumMod val="75000"/>
                  </a:schemeClr>
                </a:solidFill>
                <a:latin typeface="Algerian" pitchFamily="82" charset="0"/>
              </a:rPr>
              <a:t>VOTING SYSTEM</a:t>
            </a:r>
            <a:r>
              <a:rPr lang="en-US" sz="4800" dirty="0"/>
              <a:t> </a:t>
            </a:r>
          </a:p>
        </p:txBody>
      </p:sp>
      <p:sp>
        <p:nvSpPr>
          <p:cNvPr id="5" name="TextBox 4">
            <a:extLst>
              <a:ext uri="{FF2B5EF4-FFF2-40B4-BE49-F238E27FC236}">
                <a16:creationId xmlns:a16="http://schemas.microsoft.com/office/drawing/2014/main" id="{91382624-F8EA-41B9-E6DC-5BBF965CAC20}"/>
              </a:ext>
            </a:extLst>
          </p:cNvPr>
          <p:cNvSpPr txBox="1"/>
          <p:nvPr/>
        </p:nvSpPr>
        <p:spPr>
          <a:xfrm>
            <a:off x="1095373" y="2469341"/>
            <a:ext cx="10703720" cy="3108543"/>
          </a:xfrm>
          <a:prstGeom prst="rect">
            <a:avLst/>
          </a:prstGeom>
          <a:noFill/>
        </p:spPr>
        <p:txBody>
          <a:bodyPr wrap="square" rtlCol="0">
            <a:spAutoFit/>
          </a:bodyPr>
          <a:lstStyle/>
          <a:p>
            <a:pPr algn="l"/>
            <a:r>
              <a:rPr lang="en-US" sz="2800" dirty="0"/>
              <a:t>Online Voting System can allow users to cast their ballot from anywhere in the world. The app would work by allowing users to create an account and then log in to their account on the day of the election. Once they have logged in, they would be able to see all of the candidates and issues on the ballot. They would then be able to select their choice and submit their ballot. The app would also allow users to view results and get updates on election night.</a:t>
            </a:r>
          </a:p>
        </p:txBody>
      </p:sp>
    </p:spTree>
    <p:extLst>
      <p:ext uri="{BB962C8B-B14F-4D97-AF65-F5344CB8AC3E}">
        <p14:creationId xmlns:p14="http://schemas.microsoft.com/office/powerpoint/2010/main" val="408936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80C97-B0AA-3473-BA25-6DCFF5D643D7}"/>
              </a:ext>
            </a:extLst>
          </p:cNvPr>
          <p:cNvSpPr>
            <a:spLocks noGrp="1"/>
          </p:cNvSpPr>
          <p:nvPr>
            <p:ph type="title"/>
          </p:nvPr>
        </p:nvSpPr>
        <p:spPr>
          <a:xfrm>
            <a:off x="1144589" y="327514"/>
            <a:ext cx="9905998" cy="1478570"/>
          </a:xfrm>
        </p:spPr>
        <p:txBody>
          <a:bodyPr>
            <a:normAutofit/>
          </a:bodyPr>
          <a:lstStyle/>
          <a:p>
            <a:r>
              <a:rPr lang="en-US" sz="4000" b="1" dirty="0">
                <a:solidFill>
                  <a:srgbClr val="FF0000"/>
                </a:solidFill>
                <a:latin typeface="Arial" panose="020B0604020202020204" pitchFamily="34" charset="0"/>
                <a:cs typeface="Arial" panose="020B0604020202020204" pitchFamily="34" charset="0"/>
              </a:rPr>
              <a:t>AGENDA :-</a:t>
            </a:r>
          </a:p>
        </p:txBody>
      </p:sp>
      <p:sp>
        <p:nvSpPr>
          <p:cNvPr id="3" name="Content Placeholder 2">
            <a:extLst>
              <a:ext uri="{FF2B5EF4-FFF2-40B4-BE49-F238E27FC236}">
                <a16:creationId xmlns:a16="http://schemas.microsoft.com/office/drawing/2014/main" id="{E5CC7A3A-A47C-28F0-0784-86759A99957C}"/>
              </a:ext>
            </a:extLst>
          </p:cNvPr>
          <p:cNvSpPr>
            <a:spLocks noGrp="1"/>
          </p:cNvSpPr>
          <p:nvPr>
            <p:ph idx="1"/>
          </p:nvPr>
        </p:nvSpPr>
        <p:spPr>
          <a:xfrm>
            <a:off x="1236663" y="1360884"/>
            <a:ext cx="9133682" cy="4136232"/>
          </a:xfrm>
        </p:spPr>
        <p:txBody>
          <a:bodyPr>
            <a:noAutofit/>
          </a:bodyPr>
          <a:lstStyle/>
          <a:p>
            <a:r>
              <a:rPr lang="en-US" sz="2800" b="1" dirty="0"/>
              <a:t>The project “Online Election System” / “Online Voting Software” aims at making the voting process easy in any type of elections. Presently voting is performed using ballot paper and the counting is done manually, hence it consumes a lot of time. There can be possibility of invalid votes. All these make election a tedious task. In recent times in India, due to elections the second wave of COVID transmission also made huge loss of human lives. In our proposed system voting and counting is done with the help of computer in Online.</a:t>
            </a:r>
          </a:p>
        </p:txBody>
      </p:sp>
    </p:spTree>
    <p:extLst>
      <p:ext uri="{BB962C8B-B14F-4D97-AF65-F5344CB8AC3E}">
        <p14:creationId xmlns:p14="http://schemas.microsoft.com/office/powerpoint/2010/main" val="749864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2519B-1B3C-FCD7-C92A-E3FD3F21C5AE}"/>
              </a:ext>
            </a:extLst>
          </p:cNvPr>
          <p:cNvSpPr>
            <a:spLocks noGrp="1"/>
          </p:cNvSpPr>
          <p:nvPr>
            <p:ph type="title"/>
          </p:nvPr>
        </p:nvSpPr>
        <p:spPr>
          <a:xfrm>
            <a:off x="3129757" y="172733"/>
            <a:ext cx="9905998" cy="1478570"/>
          </a:xfrm>
        </p:spPr>
        <p:txBody>
          <a:bodyPr>
            <a:normAutofit/>
          </a:bodyPr>
          <a:lstStyle/>
          <a:p>
            <a:r>
              <a:rPr lang="en-US" sz="4400" dirty="0">
                <a:solidFill>
                  <a:schemeClr val="accent4">
                    <a:lumMod val="75000"/>
                  </a:schemeClr>
                </a:solidFill>
                <a:latin typeface="Algerian" pitchFamily="82" charset="0"/>
              </a:rPr>
              <a:t>-:Project overview :-</a:t>
            </a:r>
          </a:p>
        </p:txBody>
      </p:sp>
      <p:pic>
        <p:nvPicPr>
          <p:cNvPr id="3" name="Picture 5">
            <a:extLst>
              <a:ext uri="{FF2B5EF4-FFF2-40B4-BE49-F238E27FC236}">
                <a16:creationId xmlns:a16="http://schemas.microsoft.com/office/drawing/2014/main" id="{9FF0DAE3-4A47-6075-9E8E-AFD3791D22FF}"/>
              </a:ext>
            </a:extLst>
          </p:cNvPr>
          <p:cNvPicPr>
            <a:picLocks noChangeAspect="1"/>
          </p:cNvPicPr>
          <p:nvPr/>
        </p:nvPicPr>
        <p:blipFill>
          <a:blip r:embed="rId2"/>
          <a:stretch>
            <a:fillRect/>
          </a:stretch>
        </p:blipFill>
        <p:spPr>
          <a:xfrm>
            <a:off x="1005638" y="1527744"/>
            <a:ext cx="6277333" cy="4808006"/>
          </a:xfrm>
          <a:prstGeom prst="rect">
            <a:avLst/>
          </a:prstGeom>
        </p:spPr>
      </p:pic>
      <p:pic>
        <p:nvPicPr>
          <p:cNvPr id="5" name="Picture 5">
            <a:extLst>
              <a:ext uri="{FF2B5EF4-FFF2-40B4-BE49-F238E27FC236}">
                <a16:creationId xmlns:a16="http://schemas.microsoft.com/office/drawing/2014/main" id="{C53729D8-6EF0-5E66-7534-02D5DA51FE0D}"/>
              </a:ext>
            </a:extLst>
          </p:cNvPr>
          <p:cNvPicPr>
            <a:picLocks noChangeAspect="1"/>
          </p:cNvPicPr>
          <p:nvPr/>
        </p:nvPicPr>
        <p:blipFill>
          <a:blip r:embed="rId3"/>
          <a:stretch>
            <a:fillRect/>
          </a:stretch>
        </p:blipFill>
        <p:spPr>
          <a:xfrm>
            <a:off x="7629914" y="1222414"/>
            <a:ext cx="4158606" cy="5418667"/>
          </a:xfrm>
          <a:prstGeom prst="rect">
            <a:avLst/>
          </a:prstGeom>
        </p:spPr>
      </p:pic>
    </p:spTree>
    <p:extLst>
      <p:ext uri="{BB962C8B-B14F-4D97-AF65-F5344CB8AC3E}">
        <p14:creationId xmlns:p14="http://schemas.microsoft.com/office/powerpoint/2010/main" val="3452306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60CC-93DC-D3C7-994E-DC4CE4EA2FB3}"/>
              </a:ext>
            </a:extLst>
          </p:cNvPr>
          <p:cNvSpPr>
            <a:spLocks noGrp="1"/>
          </p:cNvSpPr>
          <p:nvPr>
            <p:ph type="title"/>
          </p:nvPr>
        </p:nvSpPr>
        <p:spPr>
          <a:xfrm>
            <a:off x="3391695" y="0"/>
            <a:ext cx="9905998" cy="1478570"/>
          </a:xfrm>
        </p:spPr>
        <p:txBody>
          <a:bodyPr/>
          <a:lstStyle/>
          <a:p>
            <a:r>
              <a:rPr lang="en-US" b="1" dirty="0">
                <a:solidFill>
                  <a:srgbClr val="FF0000"/>
                </a:solidFill>
                <a:latin typeface="Abadi" panose="02000000000000000000" pitchFamily="2" charset="0"/>
                <a:ea typeface="Abadi" panose="02000000000000000000" pitchFamily="2" charset="0"/>
              </a:rPr>
              <a:t>-:EXISTING SYSTEM:-</a:t>
            </a:r>
          </a:p>
        </p:txBody>
      </p:sp>
      <p:sp>
        <p:nvSpPr>
          <p:cNvPr id="3" name="Content Placeholder 2">
            <a:extLst>
              <a:ext uri="{FF2B5EF4-FFF2-40B4-BE49-F238E27FC236}">
                <a16:creationId xmlns:a16="http://schemas.microsoft.com/office/drawing/2014/main" id="{9104AAD3-FDA4-C88B-FEFA-3ED69763E165}"/>
              </a:ext>
            </a:extLst>
          </p:cNvPr>
          <p:cNvSpPr>
            <a:spLocks noGrp="1"/>
          </p:cNvSpPr>
          <p:nvPr>
            <p:ph idx="1"/>
          </p:nvPr>
        </p:nvSpPr>
        <p:spPr>
          <a:xfrm>
            <a:off x="677069" y="1206103"/>
            <a:ext cx="7050088" cy="5104209"/>
          </a:xfrm>
        </p:spPr>
        <p:txBody>
          <a:bodyPr/>
          <a:lstStyle/>
          <a:p>
            <a:r>
              <a:rPr lang="en-US" b="1" i="0" dirty="0">
                <a:effectLst/>
                <a:latin typeface="Roboto" panose="02000000000000000000" pitchFamily="2" charset="0"/>
              </a:rPr>
              <a:t>Existing system is a manual one in which users and the details of the candidates are stored in books. The users have to wait a long time in queues for voting. Wrong and unwanted votes are given. Counting of votes are done manually which takes lots of time and inaccurate counting is done. It is very difficult to maintain historical data.</a:t>
            </a:r>
          </a:p>
          <a:p>
            <a:r>
              <a:rPr lang="en-US" b="1" i="0" dirty="0">
                <a:effectLst/>
                <a:latin typeface="Roboto" panose="02000000000000000000" pitchFamily="2" charset="0"/>
              </a:rPr>
              <a:t>In the existing system, there is compulsory need in physical presence in the time of election polling or vote counting.</a:t>
            </a:r>
          </a:p>
          <a:p>
            <a:endParaRPr lang="en-US" b="1" dirty="0"/>
          </a:p>
        </p:txBody>
      </p:sp>
      <p:pic>
        <p:nvPicPr>
          <p:cNvPr id="4" name="Picture 4">
            <a:extLst>
              <a:ext uri="{FF2B5EF4-FFF2-40B4-BE49-F238E27FC236}">
                <a16:creationId xmlns:a16="http://schemas.microsoft.com/office/drawing/2014/main" id="{EBE1A070-989F-ABBA-948C-9932D334ED4D}"/>
              </a:ext>
            </a:extLst>
          </p:cNvPr>
          <p:cNvPicPr>
            <a:picLocks noChangeAspect="1"/>
          </p:cNvPicPr>
          <p:nvPr/>
        </p:nvPicPr>
        <p:blipFill>
          <a:blip r:embed="rId2"/>
          <a:stretch>
            <a:fillRect/>
          </a:stretch>
        </p:blipFill>
        <p:spPr>
          <a:xfrm>
            <a:off x="7584282" y="1478570"/>
            <a:ext cx="4345779" cy="3152961"/>
          </a:xfrm>
          <a:prstGeom prst="rect">
            <a:avLst/>
          </a:prstGeom>
        </p:spPr>
      </p:pic>
    </p:spTree>
    <p:extLst>
      <p:ext uri="{BB962C8B-B14F-4D97-AF65-F5344CB8AC3E}">
        <p14:creationId xmlns:p14="http://schemas.microsoft.com/office/powerpoint/2010/main" val="3177516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AF55D-17D7-A710-AF18-74A32EF17A3F}"/>
              </a:ext>
            </a:extLst>
          </p:cNvPr>
          <p:cNvSpPr>
            <a:spLocks noGrp="1"/>
          </p:cNvSpPr>
          <p:nvPr>
            <p:ph type="title"/>
          </p:nvPr>
        </p:nvSpPr>
        <p:spPr>
          <a:xfrm>
            <a:off x="1951038" y="-95857"/>
            <a:ext cx="9905998" cy="1478570"/>
          </a:xfrm>
        </p:spPr>
        <p:txBody>
          <a:bodyPr/>
          <a:lstStyle/>
          <a:p>
            <a:r>
              <a:rPr lang="en-US" b="1" dirty="0">
                <a:solidFill>
                  <a:schemeClr val="accent4"/>
                </a:solidFill>
              </a:rPr>
              <a:t>DISADVANTAGES OF EXISTING SYSTEM:-</a:t>
            </a:r>
          </a:p>
        </p:txBody>
      </p:sp>
      <p:sp>
        <p:nvSpPr>
          <p:cNvPr id="3" name="Content Placeholder 2">
            <a:extLst>
              <a:ext uri="{FF2B5EF4-FFF2-40B4-BE49-F238E27FC236}">
                <a16:creationId xmlns:a16="http://schemas.microsoft.com/office/drawing/2014/main" id="{6DCA1F0A-AF3B-223A-A189-61A23B42CF65}"/>
              </a:ext>
            </a:extLst>
          </p:cNvPr>
          <p:cNvSpPr>
            <a:spLocks noGrp="1"/>
          </p:cNvSpPr>
          <p:nvPr>
            <p:ph idx="1"/>
          </p:nvPr>
        </p:nvSpPr>
        <p:spPr>
          <a:xfrm>
            <a:off x="820737" y="1015206"/>
            <a:ext cx="10550525" cy="2973388"/>
          </a:xfrm>
        </p:spPr>
        <p:txBody>
          <a:bodyPr/>
          <a:lstStyle/>
          <a:p>
            <a:r>
              <a:rPr lang="en-US" b="1" dirty="0"/>
              <a:t>If elections are conducted in existing system model in the pandemic time, then there is sure spread of disease like COVID, which happened in the recent elections in India.
It is difficult to maintain important information in books.
More manual hours are needed for counting of votes.</a:t>
            </a:r>
          </a:p>
        </p:txBody>
      </p:sp>
      <p:pic>
        <p:nvPicPr>
          <p:cNvPr id="4" name="Picture 4">
            <a:extLst>
              <a:ext uri="{FF2B5EF4-FFF2-40B4-BE49-F238E27FC236}">
                <a16:creationId xmlns:a16="http://schemas.microsoft.com/office/drawing/2014/main" id="{904D2081-3DA9-2AEF-85BB-095B1F8BC13F}"/>
              </a:ext>
            </a:extLst>
          </p:cNvPr>
          <p:cNvPicPr>
            <a:picLocks noChangeAspect="1"/>
          </p:cNvPicPr>
          <p:nvPr/>
        </p:nvPicPr>
        <p:blipFill>
          <a:blip r:embed="rId2"/>
          <a:stretch>
            <a:fillRect/>
          </a:stretch>
        </p:blipFill>
        <p:spPr>
          <a:xfrm>
            <a:off x="3190877" y="3670907"/>
            <a:ext cx="5464530" cy="2857500"/>
          </a:xfrm>
          <a:prstGeom prst="rect">
            <a:avLst/>
          </a:prstGeom>
        </p:spPr>
      </p:pic>
    </p:spTree>
    <p:extLst>
      <p:ext uri="{BB962C8B-B14F-4D97-AF65-F5344CB8AC3E}">
        <p14:creationId xmlns:p14="http://schemas.microsoft.com/office/powerpoint/2010/main" val="210717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19844-643B-8F20-E11A-63587E0D4D3E}"/>
              </a:ext>
            </a:extLst>
          </p:cNvPr>
          <p:cNvSpPr>
            <a:spLocks noGrp="1"/>
          </p:cNvSpPr>
          <p:nvPr>
            <p:ph type="title"/>
          </p:nvPr>
        </p:nvSpPr>
        <p:spPr>
          <a:xfrm>
            <a:off x="1141412" y="618518"/>
            <a:ext cx="4716462" cy="1119795"/>
          </a:xfrm>
        </p:spPr>
        <p:txBody>
          <a:bodyPr/>
          <a:lstStyle/>
          <a:p>
            <a:r>
              <a:rPr lang="en-US" b="1" i="1" dirty="0">
                <a:solidFill>
                  <a:schemeClr val="accent4"/>
                </a:solidFill>
              </a:rPr>
              <a:t>PROPOSED SYSTEM:</a:t>
            </a:r>
            <a:br>
              <a:rPr lang="en-US" b="1" i="1" dirty="0">
                <a:solidFill>
                  <a:schemeClr val="accent4"/>
                </a:solidFill>
              </a:rPr>
            </a:br>
            <a:endParaRPr lang="en-US" b="1" i="1" dirty="0">
              <a:solidFill>
                <a:schemeClr val="accent4"/>
              </a:solidFill>
            </a:endParaRPr>
          </a:p>
        </p:txBody>
      </p:sp>
      <p:sp>
        <p:nvSpPr>
          <p:cNvPr id="3" name="Content Placeholder 2">
            <a:extLst>
              <a:ext uri="{FF2B5EF4-FFF2-40B4-BE49-F238E27FC236}">
                <a16:creationId xmlns:a16="http://schemas.microsoft.com/office/drawing/2014/main" id="{02CCDB82-165B-E1E9-DCBC-7150387144F7}"/>
              </a:ext>
            </a:extLst>
          </p:cNvPr>
          <p:cNvSpPr>
            <a:spLocks noGrp="1"/>
          </p:cNvSpPr>
          <p:nvPr>
            <p:ph idx="1"/>
          </p:nvPr>
        </p:nvSpPr>
        <p:spPr>
          <a:xfrm>
            <a:off x="904875" y="1320799"/>
            <a:ext cx="6536532" cy="3541714"/>
          </a:xfrm>
        </p:spPr>
        <p:txBody>
          <a:bodyPr>
            <a:normAutofit fontScale="85000" lnSpcReduction="10000"/>
          </a:bodyPr>
          <a:lstStyle/>
          <a:p>
            <a:r>
              <a:rPr lang="en-US" b="1" dirty="0"/>
              <a:t>The Online Voting System is a software application which avoids more manual hours that need to spend in record keeping and calculating votes. Through this the users and the candidates are registered online. Their information is stored in the database the admin can easily access the details of the voters and the candidates.
The voters are allowed to vote online they can even vote by sitting at home. Every User allowed to vote only once so there is no chance of duplicated votes.</a:t>
            </a:r>
          </a:p>
        </p:txBody>
      </p:sp>
      <p:pic>
        <p:nvPicPr>
          <p:cNvPr id="4" name="Picture 4">
            <a:extLst>
              <a:ext uri="{FF2B5EF4-FFF2-40B4-BE49-F238E27FC236}">
                <a16:creationId xmlns:a16="http://schemas.microsoft.com/office/drawing/2014/main" id="{51D5D12B-E957-6A6C-0C1C-2422057C1B61}"/>
              </a:ext>
            </a:extLst>
          </p:cNvPr>
          <p:cNvPicPr>
            <a:picLocks noChangeAspect="1"/>
          </p:cNvPicPr>
          <p:nvPr/>
        </p:nvPicPr>
        <p:blipFill>
          <a:blip r:embed="rId2"/>
          <a:stretch>
            <a:fillRect/>
          </a:stretch>
        </p:blipFill>
        <p:spPr>
          <a:xfrm>
            <a:off x="7441407" y="1417637"/>
            <a:ext cx="3726657" cy="4119564"/>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1393472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2F5BF-9347-CB02-3E5A-3F295CDBD21B}"/>
              </a:ext>
            </a:extLst>
          </p:cNvPr>
          <p:cNvSpPr>
            <a:spLocks noGrp="1"/>
          </p:cNvSpPr>
          <p:nvPr>
            <p:ph type="title"/>
          </p:nvPr>
        </p:nvSpPr>
        <p:spPr>
          <a:xfrm>
            <a:off x="1474789" y="179573"/>
            <a:ext cx="9905998" cy="1478570"/>
          </a:xfrm>
        </p:spPr>
        <p:txBody>
          <a:bodyPr/>
          <a:lstStyle/>
          <a:p>
            <a:r>
              <a:rPr lang="en-US" b="1" dirty="0">
                <a:solidFill>
                  <a:srgbClr val="FF0000"/>
                </a:solidFill>
                <a:latin typeface="Amasis MT Pro Black" panose="02040A04050005020304" pitchFamily="18" charset="0"/>
              </a:rPr>
              <a:t>ADVANTAGES OF PROPOSED SYSTEM:</a:t>
            </a:r>
          </a:p>
        </p:txBody>
      </p:sp>
      <p:sp>
        <p:nvSpPr>
          <p:cNvPr id="3" name="Content Placeholder 2">
            <a:extLst>
              <a:ext uri="{FF2B5EF4-FFF2-40B4-BE49-F238E27FC236}">
                <a16:creationId xmlns:a16="http://schemas.microsoft.com/office/drawing/2014/main" id="{4B2BBB22-6429-A5DA-6592-B1C5DB415624}"/>
              </a:ext>
            </a:extLst>
          </p:cNvPr>
          <p:cNvSpPr>
            <a:spLocks noGrp="1"/>
          </p:cNvSpPr>
          <p:nvPr>
            <p:ph idx="1"/>
          </p:nvPr>
        </p:nvSpPr>
        <p:spPr>
          <a:xfrm>
            <a:off x="1262062" y="1220390"/>
            <a:ext cx="9455149" cy="4661297"/>
          </a:xfrm>
        </p:spPr>
        <p:txBody>
          <a:bodyPr>
            <a:normAutofit fontScale="92500"/>
          </a:bodyPr>
          <a:lstStyle/>
          <a:p>
            <a:r>
              <a:rPr lang="en-US" b="1" dirty="0"/>
              <a:t>The objective of the VOTING SOFTWARE is to provide better information for the users of this system easily they can vote from anywhere without facing any difficulty.
The proposed system does not require any physical presence during vote polling or counting. So it is very easy to conduct elections even during the pandemic situations without any spread of disease or human live losses.
The proposed system has good authentication so only authorized person can able to vote and also cannot vote multiple types.
Vote Counting can be made very quickly and results will be displayed in few minutes.</a:t>
            </a:r>
          </a:p>
        </p:txBody>
      </p:sp>
    </p:spTree>
    <p:extLst>
      <p:ext uri="{BB962C8B-B14F-4D97-AF65-F5344CB8AC3E}">
        <p14:creationId xmlns:p14="http://schemas.microsoft.com/office/powerpoint/2010/main" val="24733030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Circuit</vt:lpstr>
      <vt:lpstr>Voting system </vt:lpstr>
      <vt:lpstr>Voting system </vt:lpstr>
      <vt:lpstr>-:PROJECT TOPIC:-</vt:lpstr>
      <vt:lpstr>AGENDA :-</vt:lpstr>
      <vt:lpstr>-:Project overview :-</vt:lpstr>
      <vt:lpstr>-:EXISTING SYSTEM:-</vt:lpstr>
      <vt:lpstr>DISADVANTAGES OF EXISTING SYSTEM:-</vt:lpstr>
      <vt:lpstr>PROPOSED SYSTEM: </vt:lpstr>
      <vt:lpstr>ADVANTAGES OF PROPOSED SYSTEM:</vt:lpstr>
      <vt:lpstr>PowerPoint Presentation</vt:lpstr>
      <vt:lpstr>MODULES:</vt:lpstr>
      <vt:lpstr>-:Modeling:-</vt:lpstr>
      <vt:lpstr>PowerPoint Presentation</vt:lpstr>
      <vt:lpstr>PowerPoint Presentation</vt:lpstr>
      <vt:lpstr>-:RESULT:-</vt:lpstr>
      <vt:lpstr>PowerPoint Presentation</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Voting system </dc:title>
  <dc:creator>LAKSHMIPRASANNAKUMAR VEMAVARAPU</dc:creator>
  <cp:lastModifiedBy>LAKSHMIPRASANNAKUMAR VEMAVARAPU</cp:lastModifiedBy>
  <cp:revision>15</cp:revision>
  <dcterms:created xsi:type="dcterms:W3CDTF">2023-08-05T04:12:54Z</dcterms:created>
  <dcterms:modified xsi:type="dcterms:W3CDTF">2023-08-05T11:25:44Z</dcterms:modified>
</cp:coreProperties>
</file>