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9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7" r:id="rId11"/>
    <p:sldId id="30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86323" autoAdjust="0"/>
  </p:normalViewPr>
  <p:slideViewPr>
    <p:cSldViewPr>
      <p:cViewPr>
        <p:scale>
          <a:sx n="70" d="100"/>
          <a:sy n="70" d="100"/>
        </p:scale>
        <p:origin x="-114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62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98A8B-C031-480C-A140-D5243D7E25F0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E75BE-3107-4990-B235-5A96CDCFD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8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Okumara</a:t>
            </a:r>
            <a:r>
              <a:rPr lang="en-US" dirty="0" smtClean="0"/>
              <a:t> and </a:t>
            </a:r>
            <a:r>
              <a:rPr lang="en-US" dirty="0" err="1" smtClean="0"/>
              <a:t>hata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Wireless communication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Find the median path loss under the </a:t>
            </a:r>
            <a:r>
              <a:rPr lang="en-US" dirty="0" err="1"/>
              <a:t>Hata</a:t>
            </a:r>
            <a:r>
              <a:rPr lang="en-US" dirty="0"/>
              <a:t> model assuming fc = 900 MHz, transmitter antenna height = 40 m, receiver antenna height = 5 m and d = 20 km for a large urban city, a small urban city, a suburb, and a rural area. Explain qualitatively the path loss diﬀerences for these 4 environments. Also write MATLAB code for the model and derive the useful result interpretation. Compare the path loss obtained by this model with </a:t>
            </a:r>
            <a:r>
              <a:rPr lang="en-US" dirty="0" err="1"/>
              <a:t>Okumara</a:t>
            </a:r>
            <a:r>
              <a:rPr lang="en-US" dirty="0"/>
              <a:t> model in suburban area having same system speciﬁcations. Vary distance and plot graph between</a:t>
            </a:r>
          </a:p>
          <a:p>
            <a:r>
              <a:rPr lang="en-US" dirty="0"/>
              <a:t>1. Path loss and distance for all the four environments of </a:t>
            </a:r>
            <a:r>
              <a:rPr lang="en-US" dirty="0" err="1"/>
              <a:t>Hata</a:t>
            </a:r>
            <a:r>
              <a:rPr lang="en-US" dirty="0"/>
              <a:t> model</a:t>
            </a:r>
          </a:p>
          <a:p>
            <a:r>
              <a:rPr lang="en-US" dirty="0"/>
              <a:t>2. Path loss and distance for Okumura model</a:t>
            </a:r>
          </a:p>
          <a:p>
            <a:r>
              <a:rPr lang="en-US" dirty="0"/>
              <a:t>3. Path loss and distance for Okumura </a:t>
            </a:r>
            <a:r>
              <a:rPr lang="en-US" dirty="0" smtClean="0"/>
              <a:t>model</a:t>
            </a:r>
            <a:endParaRPr lang="en-US" dirty="0"/>
          </a:p>
          <a:p>
            <a:r>
              <a:rPr lang="en-US" dirty="0"/>
              <a:t>4. Compare the graphs obtained in diﬀerent model</a:t>
            </a:r>
          </a:p>
        </p:txBody>
      </p:sp>
    </p:spTree>
    <p:extLst>
      <p:ext uri="{BB962C8B-B14F-4D97-AF65-F5344CB8AC3E}">
        <p14:creationId xmlns:p14="http://schemas.microsoft.com/office/powerpoint/2010/main" val="57177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distance variation:</a:t>
            </a:r>
          </a:p>
          <a:p>
            <a:pPr>
              <a:buFontTx/>
              <a:buNone/>
            </a:pPr>
            <a:r>
              <a:rPr lang="en-US" sz="2200" dirty="0"/>
              <a:t>f= 900MHz</a:t>
            </a:r>
          </a:p>
          <a:p>
            <a:pPr>
              <a:buFontTx/>
              <a:buNone/>
            </a:pPr>
            <a:r>
              <a:rPr lang="en-US" sz="2200" dirty="0" err="1"/>
              <a:t>h</a:t>
            </a:r>
            <a:r>
              <a:rPr lang="en-US" sz="2200" baseline="-25000" dirty="0" err="1"/>
              <a:t>B</a:t>
            </a:r>
            <a:r>
              <a:rPr lang="en-US" sz="2200" dirty="0"/>
              <a:t>=200</a:t>
            </a:r>
          </a:p>
          <a:p>
            <a:pPr>
              <a:buFontTx/>
              <a:buNone/>
            </a:pPr>
            <a:r>
              <a:rPr lang="en-US" sz="2200" dirty="0" err="1"/>
              <a:t>h</a:t>
            </a:r>
            <a:r>
              <a:rPr lang="en-US" sz="2200" baseline="-25000" dirty="0" err="1"/>
              <a:t>m</a:t>
            </a:r>
            <a:r>
              <a:rPr lang="en-US" sz="2200" dirty="0"/>
              <a:t>=3</a:t>
            </a:r>
          </a:p>
          <a:p>
            <a:pPr>
              <a:buFontTx/>
              <a:buNone/>
            </a:pPr>
            <a:r>
              <a:rPr lang="en-US" sz="2200" dirty="0"/>
              <a:t>d=(20,19,18,17,16,15,14,13,12,11,10) km</a:t>
            </a:r>
          </a:p>
          <a:p>
            <a:r>
              <a:rPr lang="en-US" dirty="0"/>
              <a:t>for transmitter height variation:</a:t>
            </a:r>
          </a:p>
          <a:p>
            <a:pPr>
              <a:buFontTx/>
              <a:buNone/>
            </a:pPr>
            <a:r>
              <a:rPr lang="en-US" sz="2200" dirty="0"/>
              <a:t>f= 900MHz</a:t>
            </a:r>
          </a:p>
          <a:p>
            <a:pPr>
              <a:buFontTx/>
              <a:buNone/>
            </a:pPr>
            <a:r>
              <a:rPr lang="en-US" sz="2200" dirty="0" err="1"/>
              <a:t>h</a:t>
            </a:r>
            <a:r>
              <a:rPr lang="en-US" sz="2200" baseline="-25000" dirty="0" err="1"/>
              <a:t>B</a:t>
            </a:r>
            <a:r>
              <a:rPr lang="en-US" sz="2200" dirty="0" smtClean="0"/>
              <a:t>=(3,4,5,6,7)m</a:t>
            </a:r>
            <a:endParaRPr lang="en-US" sz="2200" dirty="0"/>
          </a:p>
          <a:p>
            <a:pPr>
              <a:buFontTx/>
              <a:buNone/>
            </a:pPr>
            <a:r>
              <a:rPr lang="en-US" sz="2200" dirty="0" err="1" smtClean="0"/>
              <a:t>h</a:t>
            </a:r>
            <a:r>
              <a:rPr lang="en-US" sz="2200" baseline="-25000" dirty="0" err="1" smtClean="0"/>
              <a:t>m</a:t>
            </a:r>
            <a:r>
              <a:rPr lang="en-US" sz="2200" dirty="0" smtClean="0"/>
              <a:t>=5</a:t>
            </a:r>
            <a:endParaRPr lang="en-US" sz="2200" dirty="0"/>
          </a:p>
          <a:p>
            <a:pPr>
              <a:buFontTx/>
              <a:buNone/>
            </a:pPr>
            <a:r>
              <a:rPr lang="en-US" sz="2200" dirty="0" smtClean="0"/>
              <a:t>D=10km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Okumura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lang="en-IN" sz="24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Percentile or median path  loss is given as: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L50(</a:t>
            </a:r>
            <a:r>
              <a:rPr lang="en-I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)=Lf + Amu(</a:t>
            </a:r>
            <a:r>
              <a:rPr lang="en-I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Fc,d</a:t>
            </a:r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)-G(</a:t>
            </a:r>
            <a:r>
              <a:rPr lang="en-I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hte</a:t>
            </a:r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)-G(</a:t>
            </a:r>
            <a:r>
              <a:rPr lang="en-I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hre</a:t>
            </a:r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)-</a:t>
            </a:r>
            <a:r>
              <a:rPr lang="en-IN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Garea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IN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L50(</a:t>
            </a:r>
            <a:r>
              <a:rPr lang="en-I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en-I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= </a:t>
            </a: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50</a:t>
            </a:r>
            <a:r>
              <a:rPr lang="en-IN" sz="2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percentile path loss in </a:t>
            </a:r>
            <a:r>
              <a:rPr lang="en-IN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en-I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Lf =</a:t>
            </a:r>
            <a:r>
              <a:rPr lang="en-I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space propagation loss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G(</a:t>
            </a:r>
            <a:r>
              <a:rPr lang="en-IN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hte</a:t>
            </a: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)=Transmit antenna height gain  factor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G(</a:t>
            </a:r>
            <a:r>
              <a:rPr lang="en-IN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hre</a:t>
            </a: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)= Receive antenna height gain factor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Garea</a:t>
            </a:r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Gain due to environment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Free space loss </a:t>
            </a: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(Lf) = (4*pi)^2 d^2/lambda^2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Lf(</a:t>
            </a:r>
            <a:r>
              <a:rPr lang="en-IN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)= 10log10((4*pi)^2*d^2/lambda^2)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G(</a:t>
            </a:r>
            <a:r>
              <a:rPr lang="en-IN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hte</a:t>
            </a: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)= 20log10(</a:t>
            </a:r>
            <a:r>
              <a:rPr lang="en-IN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hte</a:t>
            </a: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/200)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G(</a:t>
            </a:r>
            <a:r>
              <a:rPr lang="en-IN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hre</a:t>
            </a: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)=10log10(</a:t>
            </a:r>
            <a:r>
              <a:rPr lang="en-IN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hre</a:t>
            </a: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/3)  ; </a:t>
            </a:r>
            <a:r>
              <a:rPr lang="en-IN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hre</a:t>
            </a: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3m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= 20log10(</a:t>
            </a:r>
            <a:r>
              <a:rPr lang="en-IN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hre</a:t>
            </a: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/3)  ; 3m&lt;</a:t>
            </a:r>
            <a:r>
              <a:rPr lang="en-IN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hre</a:t>
            </a:r>
            <a:r>
              <a:rPr lang="en-IN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&lt;10m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Amu(</a:t>
            </a: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Fc,d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is a correction factor  as a function  of carrier frequency Fc and distance d, these have been plotted for several values of Fc and 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Garea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correction factor for various environments has been computed (plotted) for different frequency</a:t>
            </a: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Calculate the mean path loss using </a:t>
            </a:r>
            <a:r>
              <a:rPr lang="en-IN" sz="2400" dirty="0" err="1"/>
              <a:t>Okumaras</a:t>
            </a:r>
            <a:r>
              <a:rPr lang="en-IN" sz="2400" dirty="0"/>
              <a:t> model for d=50 km, </a:t>
            </a:r>
            <a:r>
              <a:rPr lang="en-IN" sz="2400" dirty="0" err="1"/>
              <a:t>hte</a:t>
            </a:r>
            <a:r>
              <a:rPr lang="en-IN" sz="2400" dirty="0"/>
              <a:t>= 100 m, </a:t>
            </a:r>
            <a:r>
              <a:rPr lang="en-IN" sz="2400" dirty="0" err="1"/>
              <a:t>hre</a:t>
            </a:r>
            <a:r>
              <a:rPr lang="en-IN" sz="2400" dirty="0"/>
              <a:t>= 10 m and carrier frequency =900 MHz in a suburban environment. Write a MATLAB code for the model and also derive the useful result interpretation. Vary distance and height of the transmitter antenna and plot graph between </a:t>
            </a:r>
            <a:endParaRPr lang="en-IN" sz="2400" dirty="0" smtClean="0"/>
          </a:p>
          <a:p>
            <a:r>
              <a:rPr lang="en-IN" sz="2400" dirty="0" smtClean="0"/>
              <a:t>a</a:t>
            </a:r>
            <a:r>
              <a:rPr lang="en-IN" sz="2400" dirty="0"/>
              <a:t>) path loss and distance </a:t>
            </a:r>
            <a:endParaRPr lang="en-IN" sz="2400" dirty="0" smtClean="0"/>
          </a:p>
          <a:p>
            <a:r>
              <a:rPr lang="en-IN" sz="2400" dirty="0" smtClean="0"/>
              <a:t>b) </a:t>
            </a:r>
            <a:r>
              <a:rPr lang="en-IN" sz="2400" dirty="0"/>
              <a:t>path loss and height of the transmitter antenna.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a) path loss and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sz="2200" dirty="0" err="1"/>
              <a:t>hre</a:t>
            </a:r>
            <a:r>
              <a:rPr lang="en-IN" sz="2200" dirty="0"/>
              <a:t> =10;</a:t>
            </a:r>
          </a:p>
          <a:p>
            <a:r>
              <a:rPr lang="en-IN" sz="2200" dirty="0"/>
              <a:t>F = 900*(10^6);</a:t>
            </a:r>
          </a:p>
          <a:p>
            <a:r>
              <a:rPr lang="en-IN" sz="2200" dirty="0" err="1"/>
              <a:t>Lembda</a:t>
            </a:r>
            <a:r>
              <a:rPr lang="en-IN" sz="2200" dirty="0"/>
              <a:t> =(3*10^8))/f;</a:t>
            </a:r>
          </a:p>
          <a:p>
            <a:r>
              <a:rPr lang="en-IN" sz="2200" dirty="0" err="1"/>
              <a:t>Garea</a:t>
            </a:r>
            <a:r>
              <a:rPr lang="en-IN" sz="2200" dirty="0"/>
              <a:t> = 9;</a:t>
            </a:r>
          </a:p>
          <a:p>
            <a:r>
              <a:rPr lang="en-IN" sz="2200" dirty="0" err="1"/>
              <a:t>hte</a:t>
            </a:r>
            <a:r>
              <a:rPr lang="en-IN" sz="2200" dirty="0"/>
              <a:t> = 100;</a:t>
            </a:r>
          </a:p>
          <a:p>
            <a:r>
              <a:rPr lang="en-IN" sz="2200" dirty="0"/>
              <a:t>D=(100*(10^3),90*(10^3), 80*(10^3), 70*(10^3), 60*(10^3), 50*(10^3), 40*(10^3), 30*(10^3), 20*(10^3), 10*(10^3));</a:t>
            </a:r>
          </a:p>
          <a:p>
            <a:r>
              <a:rPr lang="en-IN" sz="2200" dirty="0"/>
              <a:t>Amu =(53 , 48 , 40 , 36 , 28 , 25 , 18 , 11 , 10 , 8);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b) path loss and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200" dirty="0" err="1"/>
              <a:t>Hre</a:t>
            </a:r>
            <a:r>
              <a:rPr lang="en-IN" sz="2200" dirty="0"/>
              <a:t> = 10;</a:t>
            </a:r>
          </a:p>
          <a:p>
            <a:r>
              <a:rPr lang="en-IN" sz="2200" dirty="0"/>
              <a:t>F= 900*(10^6);</a:t>
            </a:r>
          </a:p>
          <a:p>
            <a:r>
              <a:rPr lang="en-IN" sz="2200" dirty="0"/>
              <a:t>Lambda = (3*(10^8))/f;</a:t>
            </a:r>
          </a:p>
          <a:p>
            <a:r>
              <a:rPr lang="en-IN" sz="2200" dirty="0" err="1"/>
              <a:t>Garea</a:t>
            </a:r>
            <a:r>
              <a:rPr lang="en-IN" sz="2200" dirty="0"/>
              <a:t> =9;</a:t>
            </a:r>
          </a:p>
          <a:p>
            <a:r>
              <a:rPr lang="en-IN" sz="2200" dirty="0"/>
              <a:t>D=50*(10^3);</a:t>
            </a:r>
          </a:p>
          <a:p>
            <a:r>
              <a:rPr lang="en-IN" sz="2200" dirty="0"/>
              <a:t>Amu =40;</a:t>
            </a:r>
          </a:p>
          <a:p>
            <a:r>
              <a:rPr lang="en-IN" sz="2200" dirty="0" err="1"/>
              <a:t>hte</a:t>
            </a:r>
            <a:r>
              <a:rPr lang="en-IN" sz="2200" dirty="0"/>
              <a:t>=(100,90,80,70,60,50,40,30,20,10);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21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</a:rPr>
              <a:t>Urban </a:t>
            </a:r>
            <a:r>
              <a:rPr lang="en-US" dirty="0" smtClean="0">
                <a:latin typeface="Times New Roman" pitchFamily="18" charset="0"/>
              </a:rPr>
              <a:t>area- </a:t>
            </a:r>
            <a:r>
              <a:rPr lang="en-US" dirty="0" err="1" smtClean="0">
                <a:latin typeface="Times New Roman" pitchFamily="18" charset="0"/>
              </a:rPr>
              <a:t>hata</a:t>
            </a:r>
            <a:r>
              <a:rPr lang="en-US" dirty="0" smtClean="0">
                <a:latin typeface="Times New Roman" pitchFamily="18" charset="0"/>
              </a:rPr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>
                <a:latin typeface="Tw Cen MT" pitchFamily="34" charset="0"/>
              </a:rPr>
              <a:t>L</a:t>
            </a:r>
            <a:r>
              <a:rPr lang="en-US" sz="2800" b="1" baseline="-25000" dirty="0">
                <a:latin typeface="Tw Cen MT" pitchFamily="34" charset="0"/>
              </a:rPr>
              <a:t>u</a:t>
            </a:r>
            <a:r>
              <a:rPr lang="en-US" sz="2800" b="1" dirty="0">
                <a:latin typeface="Tw Cen MT" pitchFamily="34" charset="0"/>
              </a:rPr>
              <a:t>=69.55 + 26.16 log</a:t>
            </a:r>
            <a:r>
              <a:rPr lang="en-US" sz="2800" b="1" baseline="-25000" dirty="0">
                <a:latin typeface="Tw Cen MT" pitchFamily="34" charset="0"/>
              </a:rPr>
              <a:t>10</a:t>
            </a:r>
            <a:r>
              <a:rPr lang="en-US" sz="2800" b="1" dirty="0">
                <a:latin typeface="Tw Cen MT" pitchFamily="34" charset="0"/>
              </a:rPr>
              <a:t>(f) - 13.82 log</a:t>
            </a:r>
            <a:r>
              <a:rPr lang="en-US" sz="2800" b="1" baseline="-25000" dirty="0">
                <a:latin typeface="Tw Cen MT" pitchFamily="34" charset="0"/>
              </a:rPr>
              <a:t>10</a:t>
            </a:r>
            <a:r>
              <a:rPr lang="en-US" sz="2800" b="1" dirty="0">
                <a:latin typeface="Tw Cen MT" pitchFamily="34" charset="0"/>
              </a:rPr>
              <a:t>(</a:t>
            </a:r>
            <a:r>
              <a:rPr lang="en-US" sz="2800" b="1" dirty="0" err="1">
                <a:latin typeface="Tw Cen MT" pitchFamily="34" charset="0"/>
              </a:rPr>
              <a:t>h</a:t>
            </a:r>
            <a:r>
              <a:rPr lang="en-US" sz="2800" b="1" baseline="-25000" dirty="0" err="1">
                <a:latin typeface="Tw Cen MT" pitchFamily="34" charset="0"/>
              </a:rPr>
              <a:t>B</a:t>
            </a:r>
            <a:r>
              <a:rPr lang="en-US" sz="2800" b="1" dirty="0">
                <a:latin typeface="Tw Cen MT" pitchFamily="34" charset="0"/>
              </a:rPr>
              <a:t>) -     </a:t>
            </a:r>
          </a:p>
          <a:p>
            <a:pPr marL="0" indent="0">
              <a:buNone/>
            </a:pPr>
            <a:r>
              <a:rPr lang="en-US" sz="2800" b="1" dirty="0">
                <a:latin typeface="Tw Cen MT" pitchFamily="34" charset="0"/>
              </a:rPr>
              <a:t>           C</a:t>
            </a:r>
            <a:r>
              <a:rPr lang="en-US" sz="2800" b="1" baseline="-25000" dirty="0">
                <a:latin typeface="Tw Cen MT" pitchFamily="34" charset="0"/>
              </a:rPr>
              <a:t>H </a:t>
            </a:r>
            <a:r>
              <a:rPr lang="en-US" sz="2800" b="1" dirty="0">
                <a:latin typeface="Tw Cen MT" pitchFamily="34" charset="0"/>
              </a:rPr>
              <a:t>+ (44.9 - 6.55 log</a:t>
            </a:r>
            <a:r>
              <a:rPr lang="en-US" sz="2800" b="1" baseline="-25000" dirty="0">
                <a:latin typeface="Tw Cen MT" pitchFamily="34" charset="0"/>
              </a:rPr>
              <a:t>10</a:t>
            </a:r>
            <a:r>
              <a:rPr lang="en-US" sz="2800" b="1" dirty="0">
                <a:latin typeface="Tw Cen MT" pitchFamily="34" charset="0"/>
              </a:rPr>
              <a:t>(</a:t>
            </a:r>
            <a:r>
              <a:rPr lang="en-US" sz="2800" b="1" dirty="0" err="1">
                <a:latin typeface="Tw Cen MT" pitchFamily="34" charset="0"/>
              </a:rPr>
              <a:t>h</a:t>
            </a:r>
            <a:r>
              <a:rPr lang="en-US" sz="2800" b="1" baseline="-25000" dirty="0" err="1">
                <a:latin typeface="Tw Cen MT" pitchFamily="34" charset="0"/>
              </a:rPr>
              <a:t>B</a:t>
            </a:r>
            <a:r>
              <a:rPr lang="en-US" sz="2800" b="1" dirty="0">
                <a:latin typeface="Tw Cen MT" pitchFamily="34" charset="0"/>
              </a:rPr>
              <a:t>)) log</a:t>
            </a:r>
            <a:r>
              <a:rPr lang="en-US" sz="2800" b="1" baseline="-25000" dirty="0">
                <a:latin typeface="Tw Cen MT" pitchFamily="34" charset="0"/>
              </a:rPr>
              <a:t>10</a:t>
            </a:r>
            <a:r>
              <a:rPr lang="en-US" sz="2800" b="1" dirty="0">
                <a:latin typeface="Tw Cen MT" pitchFamily="34" charset="0"/>
              </a:rPr>
              <a:t>d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dirty="0" smtClean="0">
              <a:latin typeface="Tw Cen MT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w Cen MT" pitchFamily="34" charset="0"/>
              </a:rPr>
              <a:t>Small and medium size city:</a:t>
            </a:r>
          </a:p>
          <a:p>
            <a:pPr marL="0" indent="0">
              <a:lnSpc>
                <a:spcPct val="80000"/>
              </a:lnSpc>
              <a:buNone/>
            </a:pPr>
            <a:endParaRPr lang="en-US" sz="1300" b="1" dirty="0" smtClean="0">
              <a:latin typeface="Tw Cen MT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 smtClean="0">
                <a:latin typeface="Tw Cen MT" pitchFamily="34" charset="0"/>
              </a:rPr>
              <a:t>	C</a:t>
            </a:r>
            <a:r>
              <a:rPr lang="en-US" sz="2400" b="1" baseline="-25000" dirty="0" smtClean="0">
                <a:latin typeface="Tw Cen MT" pitchFamily="34" charset="0"/>
              </a:rPr>
              <a:t>H</a:t>
            </a:r>
            <a:r>
              <a:rPr lang="en-US" sz="2400" b="1" dirty="0">
                <a:latin typeface="Tw Cen MT" pitchFamily="34" charset="0"/>
              </a:rPr>
              <a:t>= 0.8 + (1.1 log</a:t>
            </a:r>
            <a:r>
              <a:rPr lang="en-US" sz="2400" b="1" baseline="-25000" dirty="0">
                <a:latin typeface="Tw Cen MT" pitchFamily="34" charset="0"/>
              </a:rPr>
              <a:t>10</a:t>
            </a:r>
            <a:r>
              <a:rPr lang="en-US" sz="2400" b="1" dirty="0">
                <a:latin typeface="Tw Cen MT" pitchFamily="34" charset="0"/>
              </a:rPr>
              <a:t>f - 0.7) </a:t>
            </a:r>
            <a:r>
              <a:rPr lang="en-US" sz="2400" b="1" dirty="0" err="1">
                <a:latin typeface="Tw Cen MT" pitchFamily="34" charset="0"/>
              </a:rPr>
              <a:t>h</a:t>
            </a:r>
            <a:r>
              <a:rPr lang="en-US" sz="2400" b="1" baseline="-25000" dirty="0" err="1">
                <a:latin typeface="Tw Cen MT" pitchFamily="34" charset="0"/>
              </a:rPr>
              <a:t>m</a:t>
            </a:r>
            <a:r>
              <a:rPr lang="en-US" sz="2400" b="1" baseline="-25000" dirty="0">
                <a:latin typeface="Tw Cen MT" pitchFamily="34" charset="0"/>
              </a:rPr>
              <a:t> </a:t>
            </a:r>
            <a:r>
              <a:rPr lang="en-US" sz="2400" b="1" dirty="0">
                <a:latin typeface="Tw Cen MT" pitchFamily="34" charset="0"/>
              </a:rPr>
              <a:t>- 1.56 log</a:t>
            </a:r>
            <a:r>
              <a:rPr lang="en-US" sz="2400" b="1" baseline="-25000" dirty="0">
                <a:latin typeface="Tw Cen MT" pitchFamily="34" charset="0"/>
              </a:rPr>
              <a:t>10</a:t>
            </a:r>
            <a:r>
              <a:rPr lang="en-US" sz="2400" b="1" dirty="0">
                <a:latin typeface="Tw Cen MT" pitchFamily="34" charset="0"/>
              </a:rPr>
              <a:t>f </a:t>
            </a:r>
          </a:p>
          <a:p>
            <a:pPr>
              <a:lnSpc>
                <a:spcPct val="80000"/>
              </a:lnSpc>
            </a:pPr>
            <a:endParaRPr lang="en-US" sz="1200" dirty="0">
              <a:latin typeface="Tw Cen MT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w Cen MT" pitchFamily="34" charset="0"/>
              </a:rPr>
              <a:t>large cities</a:t>
            </a:r>
            <a:r>
              <a:rPr lang="en-US" sz="2400" b="1" dirty="0">
                <a:latin typeface="Tw Cen MT" pitchFamily="34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 smtClean="0">
                <a:latin typeface="Tw Cen MT" pitchFamily="34" charset="0"/>
              </a:rPr>
              <a:t>	C</a:t>
            </a:r>
            <a:r>
              <a:rPr lang="en-US" sz="2400" b="1" baseline="-25000" dirty="0" smtClean="0">
                <a:latin typeface="Tw Cen MT" pitchFamily="34" charset="0"/>
              </a:rPr>
              <a:t>H</a:t>
            </a:r>
            <a:r>
              <a:rPr lang="en-US" sz="2400" b="1" dirty="0" smtClean="0">
                <a:latin typeface="Tw Cen MT" pitchFamily="34" charset="0"/>
              </a:rPr>
              <a:t> </a:t>
            </a:r>
            <a:r>
              <a:rPr lang="en-US" sz="2400" b="1" dirty="0">
                <a:latin typeface="Tw Cen MT" pitchFamily="34" charset="0"/>
              </a:rPr>
              <a:t>= 8.29 (log</a:t>
            </a:r>
            <a:r>
              <a:rPr lang="en-US" sz="2400" b="1" baseline="-25000" dirty="0">
                <a:latin typeface="Tw Cen MT" pitchFamily="34" charset="0"/>
              </a:rPr>
              <a:t>10</a:t>
            </a:r>
            <a:r>
              <a:rPr lang="en-US" sz="2400" b="1" dirty="0">
                <a:latin typeface="Tw Cen MT" pitchFamily="34" charset="0"/>
              </a:rPr>
              <a:t>1.54h</a:t>
            </a:r>
            <a:r>
              <a:rPr lang="en-US" sz="2400" b="1" baseline="-25000" dirty="0">
                <a:latin typeface="Tw Cen MT" pitchFamily="34" charset="0"/>
              </a:rPr>
              <a:t>m</a:t>
            </a:r>
            <a:r>
              <a:rPr lang="en-US" sz="2400" b="1" dirty="0">
                <a:latin typeface="Tw Cen MT" pitchFamily="34" charset="0"/>
              </a:rPr>
              <a:t>)</a:t>
            </a:r>
            <a:r>
              <a:rPr lang="en-US" sz="2400" b="1" baseline="30000" dirty="0">
                <a:latin typeface="Tw Cen MT" pitchFamily="34" charset="0"/>
              </a:rPr>
              <a:t>2 </a:t>
            </a:r>
            <a:r>
              <a:rPr lang="en-US" sz="2400" b="1" dirty="0">
                <a:latin typeface="Tw Cen MT" pitchFamily="34" charset="0"/>
              </a:rPr>
              <a:t>- 1.1 dB   ; for f&lt;=300 MHz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w Cen MT" pitchFamily="34" charset="0"/>
              </a:rPr>
              <a:t>              </a:t>
            </a:r>
            <a:r>
              <a:rPr lang="en-US" sz="2400" b="1" dirty="0" smtClean="0">
                <a:latin typeface="Tw Cen MT" pitchFamily="34" charset="0"/>
              </a:rPr>
              <a:t>   </a:t>
            </a:r>
            <a:r>
              <a:rPr lang="en-US" sz="2400" b="1" dirty="0">
                <a:latin typeface="Tw Cen MT" pitchFamily="34" charset="0"/>
              </a:rPr>
              <a:t>= 3.2 (log</a:t>
            </a:r>
            <a:r>
              <a:rPr lang="en-US" sz="2400" b="1" baseline="-25000" dirty="0">
                <a:latin typeface="Tw Cen MT" pitchFamily="34" charset="0"/>
              </a:rPr>
              <a:t>10</a:t>
            </a:r>
            <a:r>
              <a:rPr lang="en-US" sz="2400" b="1" dirty="0">
                <a:latin typeface="Tw Cen MT" pitchFamily="34" charset="0"/>
              </a:rPr>
              <a:t>11.75h</a:t>
            </a:r>
            <a:r>
              <a:rPr lang="en-US" sz="2400" b="1" baseline="-25000" dirty="0">
                <a:latin typeface="Tw Cen MT" pitchFamily="34" charset="0"/>
              </a:rPr>
              <a:t>m</a:t>
            </a:r>
            <a:r>
              <a:rPr lang="en-US" sz="2400" b="1" dirty="0">
                <a:latin typeface="Tw Cen MT" pitchFamily="34" charset="0"/>
              </a:rPr>
              <a:t>)</a:t>
            </a:r>
            <a:r>
              <a:rPr lang="en-US" sz="2400" b="1" baseline="30000" dirty="0">
                <a:latin typeface="Tw Cen MT" pitchFamily="34" charset="0"/>
              </a:rPr>
              <a:t>2 </a:t>
            </a:r>
            <a:r>
              <a:rPr lang="en-US" sz="2400" b="1" dirty="0">
                <a:latin typeface="Tw Cen MT" pitchFamily="34" charset="0"/>
              </a:rPr>
              <a:t>- 4.97 dB   ; for f&gt;=300 MHz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Tw Cen MT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Tw Cen MT" pitchFamily="34" charset="0"/>
              </a:rPr>
              <a:t>L</a:t>
            </a:r>
            <a:r>
              <a:rPr lang="en-US" sz="2100" baseline="-25000" dirty="0">
                <a:latin typeface="Tw Cen MT" pitchFamily="34" charset="0"/>
              </a:rPr>
              <a:t>u</a:t>
            </a:r>
            <a:r>
              <a:rPr lang="en-US" sz="2100" dirty="0">
                <a:latin typeface="Tw Cen MT" pitchFamily="34" charset="0"/>
              </a:rPr>
              <a:t>= path loss in </a:t>
            </a:r>
            <a:r>
              <a:rPr lang="en-US" sz="2100" dirty="0" err="1">
                <a:latin typeface="Tw Cen MT" pitchFamily="34" charset="0"/>
              </a:rPr>
              <a:t>urben</a:t>
            </a:r>
            <a:r>
              <a:rPr lang="en-US" sz="2100" dirty="0">
                <a:latin typeface="Tw Cen MT" pitchFamily="34" charset="0"/>
              </a:rPr>
              <a:t> areas in dB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 err="1">
                <a:latin typeface="Tw Cen MT" pitchFamily="34" charset="0"/>
              </a:rPr>
              <a:t>h</a:t>
            </a:r>
            <a:r>
              <a:rPr lang="en-US" sz="2100" baseline="-25000" dirty="0" err="1">
                <a:latin typeface="Tw Cen MT" pitchFamily="34" charset="0"/>
              </a:rPr>
              <a:t>B</a:t>
            </a:r>
            <a:r>
              <a:rPr lang="en-US" sz="2100" dirty="0">
                <a:latin typeface="Tw Cen MT" pitchFamily="34" charset="0"/>
              </a:rPr>
              <a:t>= height of base station antenna in meter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 err="1">
                <a:latin typeface="Tw Cen MT" pitchFamily="34" charset="0"/>
              </a:rPr>
              <a:t>h</a:t>
            </a:r>
            <a:r>
              <a:rPr lang="en-US" sz="2100" baseline="-25000" dirty="0" err="1">
                <a:latin typeface="Tw Cen MT" pitchFamily="34" charset="0"/>
              </a:rPr>
              <a:t>m</a:t>
            </a:r>
            <a:r>
              <a:rPr lang="en-US" sz="2100" dirty="0">
                <a:latin typeface="Tw Cen MT" pitchFamily="34" charset="0"/>
              </a:rPr>
              <a:t>=height of mobile station antenna in meter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Tw Cen MT" pitchFamily="34" charset="0"/>
              </a:rPr>
              <a:t>f =  frequency of transmitter in MHz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Tw Cen MT" pitchFamily="34" charset="0"/>
              </a:rPr>
              <a:t>C</a:t>
            </a:r>
            <a:r>
              <a:rPr lang="en-US" sz="2100" baseline="-25000" dirty="0">
                <a:latin typeface="Tw Cen MT" pitchFamily="34" charset="0"/>
              </a:rPr>
              <a:t>H</a:t>
            </a:r>
            <a:r>
              <a:rPr lang="en-US" sz="2100" dirty="0">
                <a:latin typeface="Tw Cen MT" pitchFamily="34" charset="0"/>
              </a:rPr>
              <a:t>=antenna height correction factor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Tw Cen MT" pitchFamily="34" charset="0"/>
              </a:rPr>
              <a:t>d  =distance between base station and mobile station in km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</a:rPr>
              <a:t>Suburban </a:t>
            </a:r>
            <a:r>
              <a:rPr lang="en-US" dirty="0" smtClean="0">
                <a:latin typeface="Times New Roman" pitchFamily="18" charset="0"/>
              </a:rPr>
              <a:t>areas-</a:t>
            </a:r>
            <a:r>
              <a:rPr lang="en-US" dirty="0" err="1" smtClean="0">
                <a:latin typeface="Times New Roman" pitchFamily="18" charset="0"/>
              </a:rPr>
              <a:t>hata</a:t>
            </a:r>
            <a:r>
              <a:rPr lang="en-US" dirty="0" smtClean="0">
                <a:latin typeface="Times New Roman" pitchFamily="18" charset="0"/>
              </a:rPr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Times New Roman" pitchFamily="18" charset="0"/>
              </a:rPr>
              <a:t>L</a:t>
            </a:r>
            <a:r>
              <a:rPr lang="en-US" b="1" baseline="-25000" dirty="0" err="1">
                <a:latin typeface="Times New Roman" pitchFamily="18" charset="0"/>
              </a:rPr>
              <a:t>su</a:t>
            </a:r>
            <a:r>
              <a:rPr lang="en-US" b="1" dirty="0">
                <a:latin typeface="Times New Roman" pitchFamily="18" charset="0"/>
              </a:rPr>
              <a:t> = L</a:t>
            </a:r>
            <a:r>
              <a:rPr lang="en-US" b="1" baseline="-25000" dirty="0">
                <a:latin typeface="Times New Roman" pitchFamily="18" charset="0"/>
              </a:rPr>
              <a:t>u</a:t>
            </a:r>
            <a:r>
              <a:rPr lang="en-US" b="1" dirty="0">
                <a:latin typeface="Times New Roman" pitchFamily="18" charset="0"/>
              </a:rPr>
              <a:t> - 2 (log</a:t>
            </a:r>
            <a:r>
              <a:rPr lang="en-US" b="1" baseline="-25000" dirty="0">
                <a:latin typeface="Times New Roman" pitchFamily="18" charset="0"/>
              </a:rPr>
              <a:t>10 </a:t>
            </a:r>
            <a:r>
              <a:rPr lang="en-US" b="1" dirty="0">
                <a:latin typeface="Times New Roman" pitchFamily="18" charset="0"/>
              </a:rPr>
              <a:t>(f/28))</a:t>
            </a:r>
            <a:r>
              <a:rPr lang="en-US" b="1" baseline="30000" dirty="0">
                <a:latin typeface="Times New Roman" pitchFamily="18" charset="0"/>
              </a:rPr>
              <a:t>2 </a:t>
            </a:r>
            <a:r>
              <a:rPr lang="en-US" b="1" dirty="0">
                <a:latin typeface="Times New Roman" pitchFamily="18" charset="0"/>
              </a:rPr>
              <a:t>-5.4 </a:t>
            </a:r>
          </a:p>
          <a:p>
            <a:endParaRPr lang="en-US" b="1" baseline="30000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3200" dirty="0">
                <a:latin typeface="Times New Roman" pitchFamily="18" charset="0"/>
              </a:rPr>
              <a:t>	</a:t>
            </a:r>
            <a:r>
              <a:rPr lang="en-US" sz="2200" dirty="0" err="1">
                <a:latin typeface="Times New Roman" pitchFamily="18" charset="0"/>
              </a:rPr>
              <a:t>L</a:t>
            </a:r>
            <a:r>
              <a:rPr lang="en-US" sz="2200" baseline="-25000" dirty="0" err="1">
                <a:latin typeface="Times New Roman" pitchFamily="18" charset="0"/>
              </a:rPr>
              <a:t>su</a:t>
            </a:r>
            <a:r>
              <a:rPr lang="en-US" sz="2200" baseline="-25000" dirty="0">
                <a:latin typeface="Times New Roman" pitchFamily="18" charset="0"/>
              </a:rPr>
              <a:t>=</a:t>
            </a:r>
            <a:r>
              <a:rPr lang="en-US" sz="2200" dirty="0">
                <a:latin typeface="Times New Roman" pitchFamily="18" charset="0"/>
              </a:rPr>
              <a:t>path loss in suburban areas in dB</a:t>
            </a:r>
          </a:p>
          <a:p>
            <a:pPr>
              <a:buFontTx/>
              <a:buNone/>
            </a:pPr>
            <a:r>
              <a:rPr lang="en-US" sz="2200" dirty="0">
                <a:latin typeface="Times New Roman" pitchFamily="18" charset="0"/>
              </a:rPr>
              <a:t>	L</a:t>
            </a:r>
            <a:r>
              <a:rPr lang="en-US" sz="2200" baseline="-25000" dirty="0">
                <a:latin typeface="Times New Roman" pitchFamily="18" charset="0"/>
              </a:rPr>
              <a:t>u= </a:t>
            </a:r>
            <a:r>
              <a:rPr lang="en-US" sz="2200" dirty="0">
                <a:latin typeface="Times New Roman" pitchFamily="18" charset="0"/>
              </a:rPr>
              <a:t>average path loss in urban areas for small sized city in dB</a:t>
            </a:r>
          </a:p>
          <a:p>
            <a:pPr>
              <a:buFontTx/>
              <a:buNone/>
            </a:pPr>
            <a:r>
              <a:rPr lang="en-US" sz="3200" dirty="0">
                <a:latin typeface="Times New Roman" pitchFamily="18" charset="0"/>
              </a:rPr>
              <a:t>		</a:t>
            </a:r>
            <a:r>
              <a:rPr lang="en-US" sz="1600" b="1" dirty="0">
                <a:latin typeface="Times New Roman" pitchFamily="18" charset="0"/>
              </a:rPr>
              <a:t>L</a:t>
            </a:r>
            <a:r>
              <a:rPr lang="en-US" sz="1600" b="1" baseline="-25000" dirty="0">
                <a:latin typeface="Times New Roman" pitchFamily="18" charset="0"/>
              </a:rPr>
              <a:t>u  </a:t>
            </a:r>
            <a:r>
              <a:rPr lang="en-US" sz="1600" b="1" dirty="0">
                <a:latin typeface="Times New Roman" pitchFamily="18" charset="0"/>
              </a:rPr>
              <a:t>= 69.55+26.16log</a:t>
            </a:r>
            <a:r>
              <a:rPr lang="en-US" sz="1600" b="1" baseline="-25000" dirty="0">
                <a:latin typeface="Times New Roman" pitchFamily="18" charset="0"/>
              </a:rPr>
              <a:t>10</a:t>
            </a:r>
            <a:r>
              <a:rPr lang="en-US" sz="1600" b="1" dirty="0">
                <a:latin typeface="Times New Roman" pitchFamily="18" charset="0"/>
              </a:rPr>
              <a:t>(f)-13.82log</a:t>
            </a:r>
            <a:r>
              <a:rPr lang="en-US" sz="1600" b="1" baseline="-25000" dirty="0">
                <a:latin typeface="Times New Roman" pitchFamily="18" charset="0"/>
              </a:rPr>
              <a:t>10</a:t>
            </a:r>
            <a:r>
              <a:rPr lang="en-US" sz="1600" b="1" dirty="0">
                <a:latin typeface="Times New Roman" pitchFamily="18" charset="0"/>
              </a:rPr>
              <a:t>(</a:t>
            </a:r>
            <a:r>
              <a:rPr lang="en-US" sz="1600" b="1" dirty="0" err="1">
                <a:latin typeface="Times New Roman" pitchFamily="18" charset="0"/>
              </a:rPr>
              <a:t>h</a:t>
            </a:r>
            <a:r>
              <a:rPr lang="en-US" sz="1600" b="1" baseline="-25000" dirty="0" err="1">
                <a:latin typeface="Times New Roman" pitchFamily="18" charset="0"/>
              </a:rPr>
              <a:t>B</a:t>
            </a:r>
            <a:r>
              <a:rPr lang="en-US" sz="1600" b="1" dirty="0">
                <a:latin typeface="Times New Roman" pitchFamily="18" charset="0"/>
              </a:rPr>
              <a:t>)-C</a:t>
            </a:r>
            <a:r>
              <a:rPr lang="en-US" sz="1600" b="1" baseline="-25000" dirty="0">
                <a:latin typeface="Times New Roman" pitchFamily="18" charset="0"/>
              </a:rPr>
              <a:t>H </a:t>
            </a:r>
            <a:r>
              <a:rPr lang="en-US" sz="1600" b="1" dirty="0">
                <a:latin typeface="Times New Roman" pitchFamily="18" charset="0"/>
              </a:rPr>
              <a:t>+(44.9- </a:t>
            </a:r>
            <a:r>
              <a:rPr lang="en-US" sz="1600" b="1" dirty="0" smtClean="0">
                <a:latin typeface="Times New Roman" pitchFamily="18" charset="0"/>
              </a:rPr>
              <a:t>6.55log</a:t>
            </a:r>
            <a:r>
              <a:rPr lang="en-US" sz="1600" b="1" baseline="-25000" dirty="0" smtClean="0">
                <a:latin typeface="Times New Roman" pitchFamily="18" charset="0"/>
              </a:rPr>
              <a:t>10</a:t>
            </a:r>
            <a:r>
              <a:rPr lang="en-US" sz="1600" b="1" dirty="0" smtClean="0">
                <a:latin typeface="Times New Roman" pitchFamily="18" charset="0"/>
              </a:rPr>
              <a:t>(</a:t>
            </a:r>
            <a:r>
              <a:rPr lang="en-US" sz="1600" b="1" dirty="0" err="1" smtClean="0">
                <a:latin typeface="Times New Roman" pitchFamily="18" charset="0"/>
              </a:rPr>
              <a:t>h</a:t>
            </a:r>
            <a:r>
              <a:rPr lang="en-US" sz="1600" b="1" baseline="-25000" dirty="0" err="1" smtClean="0">
                <a:latin typeface="Times New Roman" pitchFamily="18" charset="0"/>
              </a:rPr>
              <a:t>B</a:t>
            </a:r>
            <a:r>
              <a:rPr lang="en-US" sz="1600" b="1" dirty="0">
                <a:latin typeface="Times New Roman" pitchFamily="18" charset="0"/>
              </a:rPr>
              <a:t>))log</a:t>
            </a:r>
            <a:r>
              <a:rPr lang="en-US" sz="1600" b="1" baseline="-25000" dirty="0">
                <a:latin typeface="Times New Roman" pitchFamily="18" charset="0"/>
              </a:rPr>
              <a:t>10</a:t>
            </a:r>
            <a:r>
              <a:rPr lang="en-US" sz="1600" b="1" dirty="0">
                <a:latin typeface="Times New Roman" pitchFamily="18" charset="0"/>
              </a:rPr>
              <a:t>d</a:t>
            </a:r>
          </a:p>
          <a:p>
            <a:pPr>
              <a:buFontTx/>
              <a:buNone/>
            </a:pPr>
            <a:r>
              <a:rPr lang="en-US" sz="2000" b="1" dirty="0">
                <a:latin typeface="Times New Roman" pitchFamily="18" charset="0"/>
              </a:rPr>
              <a:t>		</a:t>
            </a:r>
            <a:r>
              <a:rPr lang="en-US" sz="1800" b="1" dirty="0">
                <a:latin typeface="Times New Roman" pitchFamily="18" charset="0"/>
              </a:rPr>
              <a:t>C</a:t>
            </a:r>
            <a:r>
              <a:rPr lang="en-US" sz="1800" b="1" baseline="-25000" dirty="0">
                <a:latin typeface="Times New Roman" pitchFamily="18" charset="0"/>
              </a:rPr>
              <a:t>H</a:t>
            </a:r>
            <a:r>
              <a:rPr lang="en-US" sz="1800" b="1" dirty="0">
                <a:latin typeface="Times New Roman" pitchFamily="18" charset="0"/>
              </a:rPr>
              <a:t> = 3.2 (log</a:t>
            </a:r>
            <a:r>
              <a:rPr lang="en-US" sz="1800" b="1" baseline="-25000" dirty="0">
                <a:latin typeface="Times New Roman" pitchFamily="18" charset="0"/>
              </a:rPr>
              <a:t>10</a:t>
            </a:r>
            <a:r>
              <a:rPr lang="en-US" sz="1800" b="1" dirty="0">
                <a:latin typeface="Times New Roman" pitchFamily="18" charset="0"/>
              </a:rPr>
              <a:t>11.75h</a:t>
            </a:r>
            <a:r>
              <a:rPr lang="en-US" sz="1800" b="1" baseline="-25000" dirty="0">
                <a:latin typeface="Times New Roman" pitchFamily="18" charset="0"/>
              </a:rPr>
              <a:t>m</a:t>
            </a:r>
            <a:r>
              <a:rPr lang="en-US" sz="1800" b="1" dirty="0">
                <a:latin typeface="Times New Roman" pitchFamily="18" charset="0"/>
              </a:rPr>
              <a:t>)</a:t>
            </a:r>
            <a:r>
              <a:rPr lang="en-US" sz="1800" b="1" baseline="30000" dirty="0">
                <a:latin typeface="Times New Roman" pitchFamily="18" charset="0"/>
              </a:rPr>
              <a:t>2 </a:t>
            </a:r>
            <a:r>
              <a:rPr lang="en-US" sz="1800" b="1" dirty="0">
                <a:latin typeface="Times New Roman" pitchFamily="18" charset="0"/>
              </a:rPr>
              <a:t>- 4.97 dB   ; for f&gt;=300 MHz  </a:t>
            </a:r>
          </a:p>
          <a:p>
            <a:pPr>
              <a:buFontTx/>
              <a:buNone/>
            </a:pPr>
            <a:r>
              <a:rPr lang="en-US" sz="3200" dirty="0">
                <a:latin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</a:rPr>
              <a:t>f= frequency of transmission in MHz</a:t>
            </a:r>
            <a:endParaRPr lang="en-US" sz="2000" baseline="-25000" dirty="0">
              <a:latin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</a:rPr>
              <a:t>Open </a:t>
            </a:r>
            <a:r>
              <a:rPr lang="en-US" dirty="0" smtClean="0">
                <a:latin typeface="Times New Roman" pitchFamily="18" charset="0"/>
              </a:rPr>
              <a:t>area-</a:t>
            </a:r>
            <a:r>
              <a:rPr lang="en-US" dirty="0" err="1" smtClean="0">
                <a:latin typeface="Times New Roman" pitchFamily="18" charset="0"/>
              </a:rPr>
              <a:t>hata</a:t>
            </a:r>
            <a:r>
              <a:rPr lang="en-US" dirty="0" smtClean="0">
                <a:latin typeface="Times New Roman" pitchFamily="18" charset="0"/>
              </a:rPr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</a:rPr>
              <a:t>L</a:t>
            </a:r>
            <a:r>
              <a:rPr lang="en-US" b="1" baseline="-25000" dirty="0">
                <a:latin typeface="Times New Roman" pitchFamily="18" charset="0"/>
              </a:rPr>
              <a:t>o</a:t>
            </a:r>
            <a:r>
              <a:rPr lang="en-US" b="1" dirty="0">
                <a:latin typeface="Times New Roman" pitchFamily="18" charset="0"/>
              </a:rPr>
              <a:t>=L</a:t>
            </a:r>
            <a:r>
              <a:rPr lang="en-US" b="1" baseline="-25000" dirty="0">
                <a:latin typeface="Times New Roman" pitchFamily="18" charset="0"/>
              </a:rPr>
              <a:t>u</a:t>
            </a:r>
            <a:r>
              <a:rPr lang="en-US" b="1" dirty="0">
                <a:latin typeface="Times New Roman" pitchFamily="18" charset="0"/>
              </a:rPr>
              <a:t> - 4.78 (log</a:t>
            </a:r>
            <a:r>
              <a:rPr lang="en-US" b="1" baseline="-25000" dirty="0">
                <a:latin typeface="Times New Roman" pitchFamily="18" charset="0"/>
              </a:rPr>
              <a:t>10</a:t>
            </a:r>
            <a:r>
              <a:rPr lang="en-US" b="1" dirty="0">
                <a:latin typeface="Times New Roman" pitchFamily="18" charset="0"/>
              </a:rPr>
              <a:t>f)</a:t>
            </a:r>
            <a:r>
              <a:rPr lang="en-US" b="1" baseline="30000" dirty="0">
                <a:latin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</a:rPr>
              <a:t> + 18.33 log</a:t>
            </a:r>
            <a:r>
              <a:rPr lang="en-US" b="1" baseline="-25000" dirty="0">
                <a:latin typeface="Times New Roman" pitchFamily="18" charset="0"/>
              </a:rPr>
              <a:t>10</a:t>
            </a:r>
            <a:r>
              <a:rPr lang="en-US" b="1" dirty="0">
                <a:latin typeface="Times New Roman" pitchFamily="18" charset="0"/>
              </a:rPr>
              <a:t>f - 40.94</a:t>
            </a:r>
          </a:p>
          <a:p>
            <a:endParaRPr lang="en-US" altLang="en-US" baseline="30000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Times New Roman" pitchFamily="18" charset="0"/>
              </a:rPr>
              <a:t>L</a:t>
            </a:r>
            <a:r>
              <a:rPr lang="en-US" sz="2000" baseline="-25000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=</a:t>
            </a:r>
            <a:r>
              <a:rPr lang="en-US" sz="2000" dirty="0" err="1">
                <a:latin typeface="Times New Roman" pitchFamily="18" charset="0"/>
              </a:rPr>
              <a:t>paht</a:t>
            </a:r>
            <a:r>
              <a:rPr lang="en-US" sz="2000" dirty="0">
                <a:latin typeface="Times New Roman" pitchFamily="18" charset="0"/>
              </a:rPr>
              <a:t> loss in open area in dB</a:t>
            </a:r>
          </a:p>
          <a:p>
            <a:pPr>
              <a:buFontTx/>
              <a:buNone/>
            </a:pPr>
            <a:r>
              <a:rPr lang="en-US" sz="2000" dirty="0">
                <a:latin typeface="Times New Roman" pitchFamily="18" charset="0"/>
              </a:rPr>
              <a:t>L</a:t>
            </a:r>
            <a:r>
              <a:rPr lang="en-US" sz="2000" baseline="-25000" dirty="0">
                <a:latin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</a:rPr>
              <a:t>= path loss in urban area for small sized city in dB</a:t>
            </a:r>
          </a:p>
          <a:p>
            <a:pPr>
              <a:buFontTx/>
              <a:buNone/>
            </a:pP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</a:rPr>
              <a:t>L</a:t>
            </a:r>
            <a:r>
              <a:rPr lang="en-US" sz="2000" b="1" baseline="-25000" dirty="0">
                <a:latin typeface="Times New Roman" pitchFamily="18" charset="0"/>
              </a:rPr>
              <a:t>u</a:t>
            </a:r>
            <a:r>
              <a:rPr lang="en-US" sz="2000" b="1" dirty="0">
                <a:latin typeface="Times New Roman" pitchFamily="18" charset="0"/>
              </a:rPr>
              <a:t>=69.55+26.16log</a:t>
            </a:r>
            <a:r>
              <a:rPr lang="en-US" sz="2000" b="1" baseline="-25000" dirty="0">
                <a:latin typeface="Times New Roman" pitchFamily="18" charset="0"/>
              </a:rPr>
              <a:t>10</a:t>
            </a:r>
            <a:r>
              <a:rPr lang="en-US" sz="2000" b="1" dirty="0">
                <a:latin typeface="Times New Roman" pitchFamily="18" charset="0"/>
              </a:rPr>
              <a:t>(f)-13.82log</a:t>
            </a:r>
            <a:r>
              <a:rPr lang="en-US" sz="2000" b="1" baseline="-25000" dirty="0">
                <a:latin typeface="Times New Roman" pitchFamily="18" charset="0"/>
              </a:rPr>
              <a:t>10</a:t>
            </a:r>
            <a:r>
              <a:rPr lang="en-US" sz="2000" b="1" dirty="0">
                <a:latin typeface="Times New Roman" pitchFamily="18" charset="0"/>
              </a:rPr>
              <a:t>(</a:t>
            </a:r>
            <a:r>
              <a:rPr lang="en-US" sz="2000" b="1" dirty="0" err="1">
                <a:latin typeface="Times New Roman" pitchFamily="18" charset="0"/>
              </a:rPr>
              <a:t>h</a:t>
            </a:r>
            <a:r>
              <a:rPr lang="en-US" sz="2000" b="1" baseline="-25000" dirty="0" err="1">
                <a:latin typeface="Times New Roman" pitchFamily="18" charset="0"/>
              </a:rPr>
              <a:t>B</a:t>
            </a:r>
            <a:r>
              <a:rPr lang="en-US" sz="2000" b="1" dirty="0">
                <a:latin typeface="Times New Roman" pitchFamily="18" charset="0"/>
              </a:rPr>
              <a:t>)-C</a:t>
            </a:r>
            <a:r>
              <a:rPr lang="en-US" sz="2000" b="1" baseline="-25000" dirty="0">
                <a:latin typeface="Times New Roman" pitchFamily="18" charset="0"/>
              </a:rPr>
              <a:t>H </a:t>
            </a:r>
            <a:r>
              <a:rPr lang="en-US" sz="2000" b="1" dirty="0">
                <a:latin typeface="Times New Roman" pitchFamily="18" charset="0"/>
              </a:rPr>
              <a:t>+(44.9- 6.55log</a:t>
            </a:r>
            <a:r>
              <a:rPr lang="en-US" sz="2000" b="1" baseline="-25000" dirty="0">
                <a:latin typeface="Times New Roman" pitchFamily="18" charset="0"/>
              </a:rPr>
              <a:t>10</a:t>
            </a:r>
            <a:r>
              <a:rPr lang="en-US" sz="2000" b="1" dirty="0">
                <a:latin typeface="Times New Roman" pitchFamily="18" charset="0"/>
              </a:rPr>
              <a:t>(</a:t>
            </a:r>
            <a:r>
              <a:rPr lang="en-US" sz="2000" b="1" dirty="0" err="1">
                <a:latin typeface="Times New Roman" pitchFamily="18" charset="0"/>
              </a:rPr>
              <a:t>h</a:t>
            </a:r>
            <a:r>
              <a:rPr lang="en-US" sz="2000" b="1" baseline="-25000" dirty="0" err="1">
                <a:latin typeface="Times New Roman" pitchFamily="18" charset="0"/>
              </a:rPr>
              <a:t>B</a:t>
            </a:r>
            <a:r>
              <a:rPr lang="en-US" sz="2000" b="1" dirty="0">
                <a:latin typeface="Times New Roman" pitchFamily="18" charset="0"/>
              </a:rPr>
              <a:t>))log</a:t>
            </a:r>
            <a:r>
              <a:rPr lang="en-US" sz="2000" b="1" baseline="-25000" dirty="0">
                <a:latin typeface="Times New Roman" pitchFamily="18" charset="0"/>
              </a:rPr>
              <a:t>10</a:t>
            </a:r>
            <a:r>
              <a:rPr lang="en-US" sz="2000" b="1" dirty="0">
                <a:latin typeface="Times New Roman" pitchFamily="18" charset="0"/>
              </a:rPr>
              <a:t>d</a:t>
            </a:r>
          </a:p>
          <a:p>
            <a:pPr>
              <a:buFontTx/>
              <a:buNone/>
            </a:pPr>
            <a:r>
              <a:rPr lang="en-US" sz="2000" b="1" dirty="0">
                <a:latin typeface="Times New Roman" pitchFamily="18" charset="0"/>
              </a:rPr>
              <a:t>	C</a:t>
            </a:r>
            <a:r>
              <a:rPr lang="en-US" sz="2000" b="1" baseline="-25000" dirty="0">
                <a:latin typeface="Times New Roman" pitchFamily="18" charset="0"/>
              </a:rPr>
              <a:t>H</a:t>
            </a:r>
            <a:r>
              <a:rPr lang="en-US" sz="2000" b="1" dirty="0">
                <a:latin typeface="Times New Roman" pitchFamily="18" charset="0"/>
              </a:rPr>
              <a:t>= 0.8 + (1.1 log</a:t>
            </a:r>
            <a:r>
              <a:rPr lang="en-US" sz="2000" b="1" baseline="-25000" dirty="0">
                <a:latin typeface="Times New Roman" pitchFamily="18" charset="0"/>
              </a:rPr>
              <a:t>10</a:t>
            </a:r>
            <a:r>
              <a:rPr lang="en-US" sz="2000" b="1" dirty="0">
                <a:latin typeface="Times New Roman" pitchFamily="18" charset="0"/>
              </a:rPr>
              <a:t>f - 0.7) </a:t>
            </a:r>
            <a:r>
              <a:rPr lang="en-US" sz="2000" b="1" dirty="0" err="1">
                <a:latin typeface="Times New Roman" pitchFamily="18" charset="0"/>
              </a:rPr>
              <a:t>h</a:t>
            </a:r>
            <a:r>
              <a:rPr lang="en-US" sz="2000" b="1" baseline="-25000" dirty="0" err="1">
                <a:latin typeface="Times New Roman" pitchFamily="18" charset="0"/>
              </a:rPr>
              <a:t>m</a:t>
            </a:r>
            <a:r>
              <a:rPr lang="en-US" sz="2000" b="1" baseline="-25000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</a:rPr>
              <a:t>- 1.56 log</a:t>
            </a:r>
            <a:r>
              <a:rPr lang="en-US" sz="2000" b="1" baseline="-25000" dirty="0">
                <a:latin typeface="Times New Roman" pitchFamily="18" charset="0"/>
              </a:rPr>
              <a:t>10</a:t>
            </a:r>
            <a:r>
              <a:rPr lang="en-US" sz="2000" b="1" dirty="0">
                <a:latin typeface="Times New Roman" pitchFamily="18" charset="0"/>
              </a:rPr>
              <a:t>f </a:t>
            </a:r>
          </a:p>
          <a:p>
            <a:pPr>
              <a:buFontTx/>
              <a:buNone/>
            </a:pPr>
            <a:r>
              <a:rPr lang="en-US" sz="2000" dirty="0">
                <a:latin typeface="Times New Roman" pitchFamily="18" charset="0"/>
              </a:rPr>
              <a:t>f= frequency of transmission in MHz</a:t>
            </a:r>
            <a:endParaRPr lang="en-US" altLang="en-US" sz="2000" dirty="0">
              <a:latin typeface="Times New Roman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84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726</TotalTime>
  <Words>614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Okumara and hata model</vt:lpstr>
      <vt:lpstr>Okumura model</vt:lpstr>
      <vt:lpstr>PowerPoint Presentation</vt:lpstr>
      <vt:lpstr>Example:</vt:lpstr>
      <vt:lpstr>a) path loss and distance</vt:lpstr>
      <vt:lpstr>b) path loss and height</vt:lpstr>
      <vt:lpstr>Urban area- hata model</vt:lpstr>
      <vt:lpstr>Suburban areas-hata model</vt:lpstr>
      <vt:lpstr>Open area-hata model</vt:lpstr>
      <vt:lpstr>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learning</dc:title>
  <dc:creator>Dell-2</dc:creator>
  <cp:lastModifiedBy>Administrator</cp:lastModifiedBy>
  <cp:revision>65</cp:revision>
  <dcterms:created xsi:type="dcterms:W3CDTF">2006-08-16T00:00:00Z</dcterms:created>
  <dcterms:modified xsi:type="dcterms:W3CDTF">2016-08-16T13:11:35Z</dcterms:modified>
</cp:coreProperties>
</file>