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quickStyle4.xml" ContentType="application/vnd.openxmlformats-officedocument.drawingml.diagramStyl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diagrams/data3.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1"/>
  </p:notesMasterIdLst>
  <p:sldIdLst>
    <p:sldId id="299" r:id="rId2"/>
    <p:sldId id="300" r:id="rId3"/>
    <p:sldId id="270" r:id="rId4"/>
    <p:sldId id="273" r:id="rId5"/>
    <p:sldId id="311" r:id="rId6"/>
    <p:sldId id="284" r:id="rId7"/>
    <p:sldId id="312" r:id="rId8"/>
    <p:sldId id="324" r:id="rId9"/>
    <p:sldId id="323" r:id="rId10"/>
    <p:sldId id="329" r:id="rId11"/>
    <p:sldId id="280" r:id="rId12"/>
    <p:sldId id="281" r:id="rId13"/>
    <p:sldId id="313" r:id="rId14"/>
    <p:sldId id="283" r:id="rId15"/>
    <p:sldId id="316" r:id="rId16"/>
    <p:sldId id="330" r:id="rId17"/>
    <p:sldId id="289" r:id="rId18"/>
    <p:sldId id="308" r:id="rId19"/>
    <p:sldId id="309" r:id="rId20"/>
    <p:sldId id="310" r:id="rId21"/>
    <p:sldId id="317" r:id="rId22"/>
    <p:sldId id="318" r:id="rId23"/>
    <p:sldId id="303" r:id="rId24"/>
    <p:sldId id="291" r:id="rId25"/>
    <p:sldId id="293" r:id="rId26"/>
    <p:sldId id="292" r:id="rId27"/>
    <p:sldId id="333" r:id="rId28"/>
    <p:sldId id="331" r:id="rId29"/>
    <p:sldId id="332" r:id="rId30"/>
    <p:sldId id="288" r:id="rId31"/>
    <p:sldId id="306" r:id="rId32"/>
    <p:sldId id="307" r:id="rId33"/>
    <p:sldId id="287" r:id="rId34"/>
    <p:sldId id="314" r:id="rId35"/>
    <p:sldId id="304" r:id="rId36"/>
    <p:sldId id="321" r:id="rId37"/>
    <p:sldId id="319" r:id="rId38"/>
    <p:sldId id="320" r:id="rId39"/>
    <p:sldId id="32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500" autoAdjust="0"/>
    <p:restoredTop sz="94660"/>
  </p:normalViewPr>
  <p:slideViewPr>
    <p:cSldViewPr snapToGrid="0">
      <p:cViewPr>
        <p:scale>
          <a:sx n="66" d="100"/>
          <a:sy n="66" d="100"/>
        </p:scale>
        <p:origin x="-786" y="-14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5692A-8494-4FDE-AB09-ED614197B663}" type="doc">
      <dgm:prSet loTypeId="urn:microsoft.com/office/officeart/2005/8/layout/process1" loCatId="process" qsTypeId="urn:microsoft.com/office/officeart/2005/8/quickstyle/simple1" qsCatId="simple" csTypeId="urn:microsoft.com/office/officeart/2005/8/colors/accent1_2" csCatId="accent1" phldr="1"/>
      <dgm:spPr/>
    </dgm:pt>
    <dgm:pt modelId="{57330339-A6BF-4530-BF76-A350D1D669DB}">
      <dgm:prSet phldrT="[Text]"/>
      <dgm:spPr/>
      <dgm:t>
        <a:bodyPr/>
        <a:lstStyle/>
        <a:p>
          <a:r>
            <a:rPr lang="en-US" dirty="0" smtClean="0"/>
            <a:t>producer</a:t>
          </a:r>
          <a:endParaRPr lang="en-US" dirty="0"/>
        </a:p>
      </dgm:t>
    </dgm:pt>
    <dgm:pt modelId="{E27E88E6-140C-4FD6-A6E1-233C39AB3D74}" type="parTrans" cxnId="{BA53F97A-4E33-4967-BAA2-324C94300284}">
      <dgm:prSet/>
      <dgm:spPr/>
      <dgm:t>
        <a:bodyPr/>
        <a:lstStyle/>
        <a:p>
          <a:endParaRPr lang="en-US"/>
        </a:p>
      </dgm:t>
    </dgm:pt>
    <dgm:pt modelId="{C3CB257D-9C0B-481D-B8F2-0122AE184657}" type="sibTrans" cxnId="{BA53F97A-4E33-4967-BAA2-324C94300284}">
      <dgm:prSet/>
      <dgm:spPr/>
      <dgm:t>
        <a:bodyPr/>
        <a:lstStyle/>
        <a:p>
          <a:endParaRPr lang="en-US"/>
        </a:p>
      </dgm:t>
    </dgm:pt>
    <dgm:pt modelId="{C7204833-E5F6-45D9-BB47-8A0CF66301A1}">
      <dgm:prSet phldrT="[Text]"/>
      <dgm:spPr/>
      <dgm:t>
        <a:bodyPr/>
        <a:lstStyle/>
        <a:p>
          <a:r>
            <a:rPr lang="en-US" dirty="0" smtClean="0"/>
            <a:t>Wholesaler</a:t>
          </a:r>
          <a:endParaRPr lang="en-US" dirty="0"/>
        </a:p>
      </dgm:t>
    </dgm:pt>
    <dgm:pt modelId="{0389DF21-88E4-43D0-84CF-6BBA9158B3AA}" type="parTrans" cxnId="{2178CE62-A884-46D8-8DE9-4E158B31C5AA}">
      <dgm:prSet/>
      <dgm:spPr/>
      <dgm:t>
        <a:bodyPr/>
        <a:lstStyle/>
        <a:p>
          <a:endParaRPr lang="en-US"/>
        </a:p>
      </dgm:t>
    </dgm:pt>
    <dgm:pt modelId="{798F336B-66F4-4526-AF62-5BE20EA03971}" type="sibTrans" cxnId="{2178CE62-A884-46D8-8DE9-4E158B31C5AA}">
      <dgm:prSet/>
      <dgm:spPr/>
      <dgm:t>
        <a:bodyPr/>
        <a:lstStyle/>
        <a:p>
          <a:endParaRPr lang="en-US"/>
        </a:p>
      </dgm:t>
    </dgm:pt>
    <dgm:pt modelId="{23876D6B-B03E-49E2-B139-D16C24897451}">
      <dgm:prSet phldrT="[Text]"/>
      <dgm:spPr/>
      <dgm:t>
        <a:bodyPr/>
        <a:lstStyle/>
        <a:p>
          <a:r>
            <a:rPr lang="en-US" dirty="0" smtClean="0"/>
            <a:t>Retailer</a:t>
          </a:r>
          <a:endParaRPr lang="en-US" dirty="0"/>
        </a:p>
      </dgm:t>
    </dgm:pt>
    <dgm:pt modelId="{06F6F5F9-508C-4E41-B79B-DD639C4A3DE6}" type="parTrans" cxnId="{43B44443-7B6F-4751-997E-B1EE0A6B36F4}">
      <dgm:prSet/>
      <dgm:spPr/>
      <dgm:t>
        <a:bodyPr/>
        <a:lstStyle/>
        <a:p>
          <a:endParaRPr lang="en-US"/>
        </a:p>
      </dgm:t>
    </dgm:pt>
    <dgm:pt modelId="{EB20E395-C6B7-472F-914E-7C5FE464B911}" type="sibTrans" cxnId="{43B44443-7B6F-4751-997E-B1EE0A6B36F4}">
      <dgm:prSet/>
      <dgm:spPr/>
      <dgm:t>
        <a:bodyPr/>
        <a:lstStyle/>
        <a:p>
          <a:endParaRPr lang="en-US"/>
        </a:p>
      </dgm:t>
    </dgm:pt>
    <dgm:pt modelId="{41FBB703-E928-4361-AAEA-92CF1865C6E8}">
      <dgm:prSet phldrT="[Text]"/>
      <dgm:spPr/>
      <dgm:t>
        <a:bodyPr/>
        <a:lstStyle/>
        <a:p>
          <a:r>
            <a:rPr lang="en-US" dirty="0" smtClean="0"/>
            <a:t>Consumer</a:t>
          </a:r>
          <a:endParaRPr lang="en-US" dirty="0"/>
        </a:p>
      </dgm:t>
    </dgm:pt>
    <dgm:pt modelId="{42B0BED9-A29A-43BB-8034-2EC606892FB5}" type="parTrans" cxnId="{E222786B-C77D-46B4-8AAB-D7C22DA69809}">
      <dgm:prSet/>
      <dgm:spPr/>
      <dgm:t>
        <a:bodyPr/>
        <a:lstStyle/>
        <a:p>
          <a:endParaRPr lang="en-US"/>
        </a:p>
      </dgm:t>
    </dgm:pt>
    <dgm:pt modelId="{0317E6AE-9AD7-4AE2-AEB0-67FCF15B770D}" type="sibTrans" cxnId="{E222786B-C77D-46B4-8AAB-D7C22DA69809}">
      <dgm:prSet/>
      <dgm:spPr/>
      <dgm:t>
        <a:bodyPr/>
        <a:lstStyle/>
        <a:p>
          <a:endParaRPr lang="en-US"/>
        </a:p>
      </dgm:t>
    </dgm:pt>
    <dgm:pt modelId="{5C87D375-1E0C-4902-B093-46664E4EB097}" type="pres">
      <dgm:prSet presAssocID="{6055692A-8494-4FDE-AB09-ED614197B663}" presName="Name0" presStyleCnt="0">
        <dgm:presLayoutVars>
          <dgm:dir/>
          <dgm:resizeHandles val="exact"/>
        </dgm:presLayoutVars>
      </dgm:prSet>
      <dgm:spPr/>
    </dgm:pt>
    <dgm:pt modelId="{074858F1-FAE0-40AF-8D29-984FFE73C8D7}" type="pres">
      <dgm:prSet presAssocID="{57330339-A6BF-4530-BF76-A350D1D669DB}" presName="node" presStyleLbl="node1" presStyleIdx="0" presStyleCnt="4">
        <dgm:presLayoutVars>
          <dgm:bulletEnabled val="1"/>
        </dgm:presLayoutVars>
      </dgm:prSet>
      <dgm:spPr/>
      <dgm:t>
        <a:bodyPr/>
        <a:lstStyle/>
        <a:p>
          <a:endParaRPr lang="en-US"/>
        </a:p>
      </dgm:t>
    </dgm:pt>
    <dgm:pt modelId="{87EECA5A-7E85-4CF8-A17C-7606FC9275E4}" type="pres">
      <dgm:prSet presAssocID="{C3CB257D-9C0B-481D-B8F2-0122AE184657}" presName="sibTrans" presStyleLbl="sibTrans2D1" presStyleIdx="0" presStyleCnt="3"/>
      <dgm:spPr/>
      <dgm:t>
        <a:bodyPr/>
        <a:lstStyle/>
        <a:p>
          <a:endParaRPr lang="en-US"/>
        </a:p>
      </dgm:t>
    </dgm:pt>
    <dgm:pt modelId="{EB992FC1-BCF1-4993-911C-3ED41F015EF5}" type="pres">
      <dgm:prSet presAssocID="{C3CB257D-9C0B-481D-B8F2-0122AE184657}" presName="connectorText" presStyleLbl="sibTrans2D1" presStyleIdx="0" presStyleCnt="3"/>
      <dgm:spPr/>
      <dgm:t>
        <a:bodyPr/>
        <a:lstStyle/>
        <a:p>
          <a:endParaRPr lang="en-US"/>
        </a:p>
      </dgm:t>
    </dgm:pt>
    <dgm:pt modelId="{DFEC0E6F-43B0-47DE-B66E-747F4E70F194}" type="pres">
      <dgm:prSet presAssocID="{C7204833-E5F6-45D9-BB47-8A0CF66301A1}" presName="node" presStyleLbl="node1" presStyleIdx="1" presStyleCnt="4">
        <dgm:presLayoutVars>
          <dgm:bulletEnabled val="1"/>
        </dgm:presLayoutVars>
      </dgm:prSet>
      <dgm:spPr/>
      <dgm:t>
        <a:bodyPr/>
        <a:lstStyle/>
        <a:p>
          <a:endParaRPr lang="en-US"/>
        </a:p>
      </dgm:t>
    </dgm:pt>
    <dgm:pt modelId="{9BA9206D-5D16-4515-BC05-201DFCDD98F8}" type="pres">
      <dgm:prSet presAssocID="{798F336B-66F4-4526-AF62-5BE20EA03971}" presName="sibTrans" presStyleLbl="sibTrans2D1" presStyleIdx="1" presStyleCnt="3"/>
      <dgm:spPr/>
      <dgm:t>
        <a:bodyPr/>
        <a:lstStyle/>
        <a:p>
          <a:endParaRPr lang="en-US"/>
        </a:p>
      </dgm:t>
    </dgm:pt>
    <dgm:pt modelId="{686AAACB-8E3D-4428-8169-4F29B2C47E6A}" type="pres">
      <dgm:prSet presAssocID="{798F336B-66F4-4526-AF62-5BE20EA03971}" presName="connectorText" presStyleLbl="sibTrans2D1" presStyleIdx="1" presStyleCnt="3"/>
      <dgm:spPr/>
      <dgm:t>
        <a:bodyPr/>
        <a:lstStyle/>
        <a:p>
          <a:endParaRPr lang="en-US"/>
        </a:p>
      </dgm:t>
    </dgm:pt>
    <dgm:pt modelId="{D999DF98-2104-45A6-8E73-A5F42CEADF75}" type="pres">
      <dgm:prSet presAssocID="{23876D6B-B03E-49E2-B139-D16C24897451}" presName="node" presStyleLbl="node1" presStyleIdx="2" presStyleCnt="4">
        <dgm:presLayoutVars>
          <dgm:bulletEnabled val="1"/>
        </dgm:presLayoutVars>
      </dgm:prSet>
      <dgm:spPr/>
      <dgm:t>
        <a:bodyPr/>
        <a:lstStyle/>
        <a:p>
          <a:endParaRPr lang="en-US"/>
        </a:p>
      </dgm:t>
    </dgm:pt>
    <dgm:pt modelId="{8B6BB26C-98B5-4585-9161-DAA1EB501E00}" type="pres">
      <dgm:prSet presAssocID="{EB20E395-C6B7-472F-914E-7C5FE464B911}" presName="sibTrans" presStyleLbl="sibTrans2D1" presStyleIdx="2" presStyleCnt="3"/>
      <dgm:spPr/>
      <dgm:t>
        <a:bodyPr/>
        <a:lstStyle/>
        <a:p>
          <a:endParaRPr lang="en-US"/>
        </a:p>
      </dgm:t>
    </dgm:pt>
    <dgm:pt modelId="{FC0117DC-C349-45BC-A9E7-4C43DC07E434}" type="pres">
      <dgm:prSet presAssocID="{EB20E395-C6B7-472F-914E-7C5FE464B911}" presName="connectorText" presStyleLbl="sibTrans2D1" presStyleIdx="2" presStyleCnt="3"/>
      <dgm:spPr/>
      <dgm:t>
        <a:bodyPr/>
        <a:lstStyle/>
        <a:p>
          <a:endParaRPr lang="en-US"/>
        </a:p>
      </dgm:t>
    </dgm:pt>
    <dgm:pt modelId="{BF5940B1-5D7B-4838-973A-32D51BD45F36}" type="pres">
      <dgm:prSet presAssocID="{41FBB703-E928-4361-AAEA-92CF1865C6E8}" presName="node" presStyleLbl="node1" presStyleIdx="3" presStyleCnt="4">
        <dgm:presLayoutVars>
          <dgm:bulletEnabled val="1"/>
        </dgm:presLayoutVars>
      </dgm:prSet>
      <dgm:spPr/>
      <dgm:t>
        <a:bodyPr/>
        <a:lstStyle/>
        <a:p>
          <a:endParaRPr lang="en-US"/>
        </a:p>
      </dgm:t>
    </dgm:pt>
  </dgm:ptLst>
  <dgm:cxnLst>
    <dgm:cxn modelId="{5F57D754-09B1-4126-B1B8-A8793829546E}" type="presOf" srcId="{41FBB703-E928-4361-AAEA-92CF1865C6E8}" destId="{BF5940B1-5D7B-4838-973A-32D51BD45F36}" srcOrd="0" destOrd="0" presId="urn:microsoft.com/office/officeart/2005/8/layout/process1"/>
    <dgm:cxn modelId="{1C45FEBF-5B2E-4082-9C0D-C773BC15D449}" type="presOf" srcId="{798F336B-66F4-4526-AF62-5BE20EA03971}" destId="{686AAACB-8E3D-4428-8169-4F29B2C47E6A}" srcOrd="1" destOrd="0" presId="urn:microsoft.com/office/officeart/2005/8/layout/process1"/>
    <dgm:cxn modelId="{35B78F17-D650-484C-ADB4-31816EE70AB7}" type="presOf" srcId="{798F336B-66F4-4526-AF62-5BE20EA03971}" destId="{9BA9206D-5D16-4515-BC05-201DFCDD98F8}" srcOrd="0" destOrd="0" presId="urn:microsoft.com/office/officeart/2005/8/layout/process1"/>
    <dgm:cxn modelId="{8F1458D7-103E-4B38-8755-FB944AB94405}" type="presOf" srcId="{57330339-A6BF-4530-BF76-A350D1D669DB}" destId="{074858F1-FAE0-40AF-8D29-984FFE73C8D7}" srcOrd="0" destOrd="0" presId="urn:microsoft.com/office/officeart/2005/8/layout/process1"/>
    <dgm:cxn modelId="{94AE0C8E-EEEB-451B-9661-C881CA242767}" type="presOf" srcId="{6055692A-8494-4FDE-AB09-ED614197B663}" destId="{5C87D375-1E0C-4902-B093-46664E4EB097}" srcOrd="0" destOrd="0" presId="urn:microsoft.com/office/officeart/2005/8/layout/process1"/>
    <dgm:cxn modelId="{BE53F8C8-11C5-476C-AFE0-B126B34CF40C}" type="presOf" srcId="{C7204833-E5F6-45D9-BB47-8A0CF66301A1}" destId="{DFEC0E6F-43B0-47DE-B66E-747F4E70F194}" srcOrd="0" destOrd="0" presId="urn:microsoft.com/office/officeart/2005/8/layout/process1"/>
    <dgm:cxn modelId="{BA53F97A-4E33-4967-BAA2-324C94300284}" srcId="{6055692A-8494-4FDE-AB09-ED614197B663}" destId="{57330339-A6BF-4530-BF76-A350D1D669DB}" srcOrd="0" destOrd="0" parTransId="{E27E88E6-140C-4FD6-A6E1-233C39AB3D74}" sibTransId="{C3CB257D-9C0B-481D-B8F2-0122AE184657}"/>
    <dgm:cxn modelId="{337A8CF8-0597-4C47-8FDC-F07BA37CFAF9}" type="presOf" srcId="{C3CB257D-9C0B-481D-B8F2-0122AE184657}" destId="{EB992FC1-BCF1-4993-911C-3ED41F015EF5}" srcOrd="1" destOrd="0" presId="urn:microsoft.com/office/officeart/2005/8/layout/process1"/>
    <dgm:cxn modelId="{9BC7BA3B-DDE8-4774-9816-F7EC487790A3}" type="presOf" srcId="{EB20E395-C6B7-472F-914E-7C5FE464B911}" destId="{FC0117DC-C349-45BC-A9E7-4C43DC07E434}" srcOrd="1" destOrd="0" presId="urn:microsoft.com/office/officeart/2005/8/layout/process1"/>
    <dgm:cxn modelId="{D8304F5E-BD0D-42A4-A056-66027454705C}" type="presOf" srcId="{EB20E395-C6B7-472F-914E-7C5FE464B911}" destId="{8B6BB26C-98B5-4585-9161-DAA1EB501E00}" srcOrd="0" destOrd="0" presId="urn:microsoft.com/office/officeart/2005/8/layout/process1"/>
    <dgm:cxn modelId="{2178CE62-A884-46D8-8DE9-4E158B31C5AA}" srcId="{6055692A-8494-4FDE-AB09-ED614197B663}" destId="{C7204833-E5F6-45D9-BB47-8A0CF66301A1}" srcOrd="1" destOrd="0" parTransId="{0389DF21-88E4-43D0-84CF-6BBA9158B3AA}" sibTransId="{798F336B-66F4-4526-AF62-5BE20EA03971}"/>
    <dgm:cxn modelId="{E1354B1C-C04A-4609-8ED8-64E8A59080C1}" type="presOf" srcId="{C3CB257D-9C0B-481D-B8F2-0122AE184657}" destId="{87EECA5A-7E85-4CF8-A17C-7606FC9275E4}" srcOrd="0" destOrd="0" presId="urn:microsoft.com/office/officeart/2005/8/layout/process1"/>
    <dgm:cxn modelId="{43B44443-7B6F-4751-997E-B1EE0A6B36F4}" srcId="{6055692A-8494-4FDE-AB09-ED614197B663}" destId="{23876D6B-B03E-49E2-B139-D16C24897451}" srcOrd="2" destOrd="0" parTransId="{06F6F5F9-508C-4E41-B79B-DD639C4A3DE6}" sibTransId="{EB20E395-C6B7-472F-914E-7C5FE464B911}"/>
    <dgm:cxn modelId="{E222786B-C77D-46B4-8AAB-D7C22DA69809}" srcId="{6055692A-8494-4FDE-AB09-ED614197B663}" destId="{41FBB703-E928-4361-AAEA-92CF1865C6E8}" srcOrd="3" destOrd="0" parTransId="{42B0BED9-A29A-43BB-8034-2EC606892FB5}" sibTransId="{0317E6AE-9AD7-4AE2-AEB0-67FCF15B770D}"/>
    <dgm:cxn modelId="{FB755B82-4682-4E9F-B425-EE2F6A03795D}" type="presOf" srcId="{23876D6B-B03E-49E2-B139-D16C24897451}" destId="{D999DF98-2104-45A6-8E73-A5F42CEADF75}" srcOrd="0" destOrd="0" presId="urn:microsoft.com/office/officeart/2005/8/layout/process1"/>
    <dgm:cxn modelId="{1DE29116-128F-4CD8-8290-451C76DE780D}" type="presParOf" srcId="{5C87D375-1E0C-4902-B093-46664E4EB097}" destId="{074858F1-FAE0-40AF-8D29-984FFE73C8D7}" srcOrd="0" destOrd="0" presId="urn:microsoft.com/office/officeart/2005/8/layout/process1"/>
    <dgm:cxn modelId="{42039806-12AB-4146-B173-CE0B97F3E818}" type="presParOf" srcId="{5C87D375-1E0C-4902-B093-46664E4EB097}" destId="{87EECA5A-7E85-4CF8-A17C-7606FC9275E4}" srcOrd="1" destOrd="0" presId="urn:microsoft.com/office/officeart/2005/8/layout/process1"/>
    <dgm:cxn modelId="{8B7CD7DA-0BD0-4056-A901-31E479788B04}" type="presParOf" srcId="{87EECA5A-7E85-4CF8-A17C-7606FC9275E4}" destId="{EB992FC1-BCF1-4993-911C-3ED41F015EF5}" srcOrd="0" destOrd="0" presId="urn:microsoft.com/office/officeart/2005/8/layout/process1"/>
    <dgm:cxn modelId="{A6BD4AF2-B312-4800-BA58-5876638453DB}" type="presParOf" srcId="{5C87D375-1E0C-4902-B093-46664E4EB097}" destId="{DFEC0E6F-43B0-47DE-B66E-747F4E70F194}" srcOrd="2" destOrd="0" presId="urn:microsoft.com/office/officeart/2005/8/layout/process1"/>
    <dgm:cxn modelId="{9C1CF62F-91B3-4AC3-8AB0-36D07E29C2A1}" type="presParOf" srcId="{5C87D375-1E0C-4902-B093-46664E4EB097}" destId="{9BA9206D-5D16-4515-BC05-201DFCDD98F8}" srcOrd="3" destOrd="0" presId="urn:microsoft.com/office/officeart/2005/8/layout/process1"/>
    <dgm:cxn modelId="{BF065176-CDFA-4C49-B8F2-B23AD589042E}" type="presParOf" srcId="{9BA9206D-5D16-4515-BC05-201DFCDD98F8}" destId="{686AAACB-8E3D-4428-8169-4F29B2C47E6A}" srcOrd="0" destOrd="0" presId="urn:microsoft.com/office/officeart/2005/8/layout/process1"/>
    <dgm:cxn modelId="{B298C6A0-9E74-4208-92B5-331B00BBEA21}" type="presParOf" srcId="{5C87D375-1E0C-4902-B093-46664E4EB097}" destId="{D999DF98-2104-45A6-8E73-A5F42CEADF75}" srcOrd="4" destOrd="0" presId="urn:microsoft.com/office/officeart/2005/8/layout/process1"/>
    <dgm:cxn modelId="{C28EBAB0-F60E-4456-B058-FC4D7B2AC1B3}" type="presParOf" srcId="{5C87D375-1E0C-4902-B093-46664E4EB097}" destId="{8B6BB26C-98B5-4585-9161-DAA1EB501E00}" srcOrd="5" destOrd="0" presId="urn:microsoft.com/office/officeart/2005/8/layout/process1"/>
    <dgm:cxn modelId="{64727C4E-17B4-4ED6-A5B3-B4D05ED71DF1}" type="presParOf" srcId="{8B6BB26C-98B5-4585-9161-DAA1EB501E00}" destId="{FC0117DC-C349-45BC-A9E7-4C43DC07E434}" srcOrd="0" destOrd="0" presId="urn:microsoft.com/office/officeart/2005/8/layout/process1"/>
    <dgm:cxn modelId="{B6EF6818-F6DF-4461-A3DD-207C2E349797}" type="presParOf" srcId="{5C87D375-1E0C-4902-B093-46664E4EB097}" destId="{BF5940B1-5D7B-4838-973A-32D51BD45F36}" srcOrd="6" destOrd="0" presId="urn:microsoft.com/office/officeart/2005/8/layout/process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444D3F-DA8F-404A-93AF-B0BA008FC34D}" type="doc">
      <dgm:prSet loTypeId="urn:microsoft.com/office/officeart/2005/8/layout/process1" loCatId="process" qsTypeId="urn:microsoft.com/office/officeart/2005/8/quickstyle/simple1" qsCatId="simple" csTypeId="urn:microsoft.com/office/officeart/2005/8/colors/accent1_2" csCatId="accent1" phldr="1"/>
      <dgm:spPr/>
    </dgm:pt>
    <dgm:pt modelId="{A01796DB-207A-43B7-95C5-515A7DC531DF}">
      <dgm:prSet phldrT="[Text]"/>
      <dgm:spPr/>
      <dgm:t>
        <a:bodyPr/>
        <a:lstStyle/>
        <a:p>
          <a:r>
            <a:rPr lang="en-US" dirty="0" smtClean="0"/>
            <a:t>Producer</a:t>
          </a:r>
          <a:endParaRPr lang="en-US" dirty="0"/>
        </a:p>
      </dgm:t>
    </dgm:pt>
    <dgm:pt modelId="{CCC3A9C3-3916-4E0B-B572-F7621034CB3B}" type="parTrans" cxnId="{DBE02CC7-99E1-40DA-B0F0-D5F732167FFB}">
      <dgm:prSet/>
      <dgm:spPr/>
      <dgm:t>
        <a:bodyPr/>
        <a:lstStyle/>
        <a:p>
          <a:endParaRPr lang="en-US"/>
        </a:p>
      </dgm:t>
    </dgm:pt>
    <dgm:pt modelId="{FF7D5FCC-886A-4662-8F8F-20957184F4D2}" type="sibTrans" cxnId="{DBE02CC7-99E1-40DA-B0F0-D5F732167FFB}">
      <dgm:prSet/>
      <dgm:spPr/>
      <dgm:t>
        <a:bodyPr/>
        <a:lstStyle/>
        <a:p>
          <a:endParaRPr lang="en-US"/>
        </a:p>
      </dgm:t>
    </dgm:pt>
    <dgm:pt modelId="{A3D80F5A-7FCB-4470-B319-26FE29CA5325}">
      <dgm:prSet phldrT="[Text]"/>
      <dgm:spPr/>
      <dgm:t>
        <a:bodyPr/>
        <a:lstStyle/>
        <a:p>
          <a:r>
            <a:rPr lang="en-US" dirty="0" smtClean="0"/>
            <a:t>Wholesaler</a:t>
          </a:r>
          <a:endParaRPr lang="en-US" dirty="0"/>
        </a:p>
      </dgm:t>
    </dgm:pt>
    <dgm:pt modelId="{2630DE3F-E45E-4DEC-BFFE-4E5714CB15DA}" type="parTrans" cxnId="{7A54CC4C-F8DD-45DF-9D3E-25312768D706}">
      <dgm:prSet/>
      <dgm:spPr/>
      <dgm:t>
        <a:bodyPr/>
        <a:lstStyle/>
        <a:p>
          <a:endParaRPr lang="en-US"/>
        </a:p>
      </dgm:t>
    </dgm:pt>
    <dgm:pt modelId="{0D7B435D-F697-4F0D-A763-AF3819C05627}" type="sibTrans" cxnId="{7A54CC4C-F8DD-45DF-9D3E-25312768D706}">
      <dgm:prSet/>
      <dgm:spPr/>
      <dgm:t>
        <a:bodyPr/>
        <a:lstStyle/>
        <a:p>
          <a:endParaRPr lang="en-US"/>
        </a:p>
      </dgm:t>
    </dgm:pt>
    <dgm:pt modelId="{F5A478F4-7397-424D-97A4-37A55B270176}">
      <dgm:prSet phldrT="[Text]"/>
      <dgm:spPr/>
      <dgm:t>
        <a:bodyPr/>
        <a:lstStyle/>
        <a:p>
          <a:r>
            <a:rPr lang="en-US" dirty="0" smtClean="0"/>
            <a:t>Retailer</a:t>
          </a:r>
          <a:endParaRPr lang="en-US" dirty="0"/>
        </a:p>
      </dgm:t>
    </dgm:pt>
    <dgm:pt modelId="{DC6CE277-A5E7-4965-A2A9-524349BC650A}" type="parTrans" cxnId="{0AB9EE8C-3EFE-4C26-B4C7-2C64F04D8128}">
      <dgm:prSet/>
      <dgm:spPr/>
      <dgm:t>
        <a:bodyPr/>
        <a:lstStyle/>
        <a:p>
          <a:endParaRPr lang="en-US"/>
        </a:p>
      </dgm:t>
    </dgm:pt>
    <dgm:pt modelId="{5948DD21-3905-4412-A4F3-4D14F7BA043D}" type="sibTrans" cxnId="{0AB9EE8C-3EFE-4C26-B4C7-2C64F04D8128}">
      <dgm:prSet/>
      <dgm:spPr/>
      <dgm:t>
        <a:bodyPr/>
        <a:lstStyle/>
        <a:p>
          <a:endParaRPr lang="en-US"/>
        </a:p>
      </dgm:t>
    </dgm:pt>
    <dgm:pt modelId="{529F679A-0EC4-42BC-9E0B-F4EECBC98564}">
      <dgm:prSet phldrT="[Text]"/>
      <dgm:spPr/>
      <dgm:t>
        <a:bodyPr/>
        <a:lstStyle/>
        <a:p>
          <a:r>
            <a:rPr lang="en-US" dirty="0" smtClean="0"/>
            <a:t>Local Trader</a:t>
          </a:r>
          <a:endParaRPr lang="en-US" dirty="0"/>
        </a:p>
      </dgm:t>
    </dgm:pt>
    <dgm:pt modelId="{DD925D67-C895-4865-9124-EFF9BA7B99E2}" type="parTrans" cxnId="{9FE29F38-DDBB-49E1-B74D-40C62843BB04}">
      <dgm:prSet/>
      <dgm:spPr/>
      <dgm:t>
        <a:bodyPr/>
        <a:lstStyle/>
        <a:p>
          <a:endParaRPr lang="en-US"/>
        </a:p>
      </dgm:t>
    </dgm:pt>
    <dgm:pt modelId="{BC4127DB-01C3-42FA-B97F-8AB11259FA0E}" type="sibTrans" cxnId="{9FE29F38-DDBB-49E1-B74D-40C62843BB04}">
      <dgm:prSet/>
      <dgm:spPr/>
      <dgm:t>
        <a:bodyPr/>
        <a:lstStyle/>
        <a:p>
          <a:endParaRPr lang="en-US"/>
        </a:p>
      </dgm:t>
    </dgm:pt>
    <dgm:pt modelId="{8B4DF0D8-41DC-4ED6-9F7A-358543A4DF3F}">
      <dgm:prSet phldrT="[Text]"/>
      <dgm:spPr/>
      <dgm:t>
        <a:bodyPr/>
        <a:lstStyle/>
        <a:p>
          <a:r>
            <a:rPr lang="en-US" dirty="0" smtClean="0"/>
            <a:t>Consumer</a:t>
          </a:r>
          <a:endParaRPr lang="en-US" dirty="0"/>
        </a:p>
      </dgm:t>
    </dgm:pt>
    <dgm:pt modelId="{1F097010-DA90-4C9B-B829-0FEC61FF628B}" type="parTrans" cxnId="{0DB2BDF3-AB14-475B-8527-528C97A37BBE}">
      <dgm:prSet/>
      <dgm:spPr/>
      <dgm:t>
        <a:bodyPr/>
        <a:lstStyle/>
        <a:p>
          <a:endParaRPr lang="en-US"/>
        </a:p>
      </dgm:t>
    </dgm:pt>
    <dgm:pt modelId="{B47E14FE-46CD-4453-B9E4-3473A47818C5}" type="sibTrans" cxnId="{0DB2BDF3-AB14-475B-8527-528C97A37BBE}">
      <dgm:prSet/>
      <dgm:spPr/>
      <dgm:t>
        <a:bodyPr/>
        <a:lstStyle/>
        <a:p>
          <a:endParaRPr lang="en-US"/>
        </a:p>
      </dgm:t>
    </dgm:pt>
    <dgm:pt modelId="{1B71CCE7-0E18-4629-BB06-A7CD131FB0F0}" type="pres">
      <dgm:prSet presAssocID="{56444D3F-DA8F-404A-93AF-B0BA008FC34D}" presName="Name0" presStyleCnt="0">
        <dgm:presLayoutVars>
          <dgm:dir/>
          <dgm:resizeHandles val="exact"/>
        </dgm:presLayoutVars>
      </dgm:prSet>
      <dgm:spPr/>
    </dgm:pt>
    <dgm:pt modelId="{240D87EC-A24D-4401-AED3-493678ECDA70}" type="pres">
      <dgm:prSet presAssocID="{A01796DB-207A-43B7-95C5-515A7DC531DF}" presName="node" presStyleLbl="node1" presStyleIdx="0" presStyleCnt="5">
        <dgm:presLayoutVars>
          <dgm:bulletEnabled val="1"/>
        </dgm:presLayoutVars>
      </dgm:prSet>
      <dgm:spPr/>
      <dgm:t>
        <a:bodyPr/>
        <a:lstStyle/>
        <a:p>
          <a:endParaRPr lang="en-US"/>
        </a:p>
      </dgm:t>
    </dgm:pt>
    <dgm:pt modelId="{4B2ED6CB-1DDE-467E-91F7-F75BCB0A82AC}" type="pres">
      <dgm:prSet presAssocID="{FF7D5FCC-886A-4662-8F8F-20957184F4D2}" presName="sibTrans" presStyleLbl="sibTrans2D1" presStyleIdx="0" presStyleCnt="4"/>
      <dgm:spPr/>
      <dgm:t>
        <a:bodyPr/>
        <a:lstStyle/>
        <a:p>
          <a:endParaRPr lang="en-US"/>
        </a:p>
      </dgm:t>
    </dgm:pt>
    <dgm:pt modelId="{C2A5953A-C37A-4969-88D3-CC3780ED98CD}" type="pres">
      <dgm:prSet presAssocID="{FF7D5FCC-886A-4662-8F8F-20957184F4D2}" presName="connectorText" presStyleLbl="sibTrans2D1" presStyleIdx="0" presStyleCnt="4"/>
      <dgm:spPr/>
      <dgm:t>
        <a:bodyPr/>
        <a:lstStyle/>
        <a:p>
          <a:endParaRPr lang="en-US"/>
        </a:p>
      </dgm:t>
    </dgm:pt>
    <dgm:pt modelId="{222BBFDB-4869-4247-8D13-7D46B9C296EE}" type="pres">
      <dgm:prSet presAssocID="{529F679A-0EC4-42BC-9E0B-F4EECBC98564}" presName="node" presStyleLbl="node1" presStyleIdx="1" presStyleCnt="5">
        <dgm:presLayoutVars>
          <dgm:bulletEnabled val="1"/>
        </dgm:presLayoutVars>
      </dgm:prSet>
      <dgm:spPr/>
      <dgm:t>
        <a:bodyPr/>
        <a:lstStyle/>
        <a:p>
          <a:endParaRPr lang="en-US"/>
        </a:p>
      </dgm:t>
    </dgm:pt>
    <dgm:pt modelId="{BB804C4C-8DA9-452D-877D-7FDC960968BB}" type="pres">
      <dgm:prSet presAssocID="{BC4127DB-01C3-42FA-B97F-8AB11259FA0E}" presName="sibTrans" presStyleLbl="sibTrans2D1" presStyleIdx="1" presStyleCnt="4"/>
      <dgm:spPr/>
      <dgm:t>
        <a:bodyPr/>
        <a:lstStyle/>
        <a:p>
          <a:endParaRPr lang="en-US"/>
        </a:p>
      </dgm:t>
    </dgm:pt>
    <dgm:pt modelId="{1F70C51B-B799-43B0-A9F8-D4F5DB6333DE}" type="pres">
      <dgm:prSet presAssocID="{BC4127DB-01C3-42FA-B97F-8AB11259FA0E}" presName="connectorText" presStyleLbl="sibTrans2D1" presStyleIdx="1" presStyleCnt="4"/>
      <dgm:spPr/>
      <dgm:t>
        <a:bodyPr/>
        <a:lstStyle/>
        <a:p>
          <a:endParaRPr lang="en-US"/>
        </a:p>
      </dgm:t>
    </dgm:pt>
    <dgm:pt modelId="{D4D83B95-9F82-45C3-8863-12142612F9C0}" type="pres">
      <dgm:prSet presAssocID="{A3D80F5A-7FCB-4470-B319-26FE29CA5325}" presName="node" presStyleLbl="node1" presStyleIdx="2" presStyleCnt="5">
        <dgm:presLayoutVars>
          <dgm:bulletEnabled val="1"/>
        </dgm:presLayoutVars>
      </dgm:prSet>
      <dgm:spPr/>
      <dgm:t>
        <a:bodyPr/>
        <a:lstStyle/>
        <a:p>
          <a:endParaRPr lang="en-US"/>
        </a:p>
      </dgm:t>
    </dgm:pt>
    <dgm:pt modelId="{1375838D-6B94-4E09-A9C9-7AF6C6C71E2F}" type="pres">
      <dgm:prSet presAssocID="{0D7B435D-F697-4F0D-A763-AF3819C05627}" presName="sibTrans" presStyleLbl="sibTrans2D1" presStyleIdx="2" presStyleCnt="4"/>
      <dgm:spPr/>
      <dgm:t>
        <a:bodyPr/>
        <a:lstStyle/>
        <a:p>
          <a:endParaRPr lang="en-US"/>
        </a:p>
      </dgm:t>
    </dgm:pt>
    <dgm:pt modelId="{05695EDA-1662-492A-8E74-933FC587F5E1}" type="pres">
      <dgm:prSet presAssocID="{0D7B435D-F697-4F0D-A763-AF3819C05627}" presName="connectorText" presStyleLbl="sibTrans2D1" presStyleIdx="2" presStyleCnt="4"/>
      <dgm:spPr/>
      <dgm:t>
        <a:bodyPr/>
        <a:lstStyle/>
        <a:p>
          <a:endParaRPr lang="en-US"/>
        </a:p>
      </dgm:t>
    </dgm:pt>
    <dgm:pt modelId="{03AA4FBC-3398-44B4-9041-99993ECA8464}" type="pres">
      <dgm:prSet presAssocID="{F5A478F4-7397-424D-97A4-37A55B270176}" presName="node" presStyleLbl="node1" presStyleIdx="3" presStyleCnt="5">
        <dgm:presLayoutVars>
          <dgm:bulletEnabled val="1"/>
        </dgm:presLayoutVars>
      </dgm:prSet>
      <dgm:spPr/>
      <dgm:t>
        <a:bodyPr/>
        <a:lstStyle/>
        <a:p>
          <a:endParaRPr lang="en-US"/>
        </a:p>
      </dgm:t>
    </dgm:pt>
    <dgm:pt modelId="{A9B3F7FB-8DF2-4DCD-B4D9-09488578B486}" type="pres">
      <dgm:prSet presAssocID="{5948DD21-3905-4412-A4F3-4D14F7BA043D}" presName="sibTrans" presStyleLbl="sibTrans2D1" presStyleIdx="3" presStyleCnt="4"/>
      <dgm:spPr/>
      <dgm:t>
        <a:bodyPr/>
        <a:lstStyle/>
        <a:p>
          <a:endParaRPr lang="en-US"/>
        </a:p>
      </dgm:t>
    </dgm:pt>
    <dgm:pt modelId="{A1FE3203-0CD0-49BE-8238-3135EA222B9A}" type="pres">
      <dgm:prSet presAssocID="{5948DD21-3905-4412-A4F3-4D14F7BA043D}" presName="connectorText" presStyleLbl="sibTrans2D1" presStyleIdx="3" presStyleCnt="4"/>
      <dgm:spPr/>
      <dgm:t>
        <a:bodyPr/>
        <a:lstStyle/>
        <a:p>
          <a:endParaRPr lang="en-US"/>
        </a:p>
      </dgm:t>
    </dgm:pt>
    <dgm:pt modelId="{91146167-FA2E-473A-962C-44B6CBCCCC50}" type="pres">
      <dgm:prSet presAssocID="{8B4DF0D8-41DC-4ED6-9F7A-358543A4DF3F}" presName="node" presStyleLbl="node1" presStyleIdx="4" presStyleCnt="5">
        <dgm:presLayoutVars>
          <dgm:bulletEnabled val="1"/>
        </dgm:presLayoutVars>
      </dgm:prSet>
      <dgm:spPr/>
      <dgm:t>
        <a:bodyPr/>
        <a:lstStyle/>
        <a:p>
          <a:endParaRPr lang="en-US"/>
        </a:p>
      </dgm:t>
    </dgm:pt>
  </dgm:ptLst>
  <dgm:cxnLst>
    <dgm:cxn modelId="{795A945C-CC2C-46DB-ABCA-E89C760A73FE}" type="presOf" srcId="{56444D3F-DA8F-404A-93AF-B0BA008FC34D}" destId="{1B71CCE7-0E18-4629-BB06-A7CD131FB0F0}" srcOrd="0" destOrd="0" presId="urn:microsoft.com/office/officeart/2005/8/layout/process1"/>
    <dgm:cxn modelId="{7A54CC4C-F8DD-45DF-9D3E-25312768D706}" srcId="{56444D3F-DA8F-404A-93AF-B0BA008FC34D}" destId="{A3D80F5A-7FCB-4470-B319-26FE29CA5325}" srcOrd="2" destOrd="0" parTransId="{2630DE3F-E45E-4DEC-BFFE-4E5714CB15DA}" sibTransId="{0D7B435D-F697-4F0D-A763-AF3819C05627}"/>
    <dgm:cxn modelId="{477D86F2-470B-40F3-9B5E-9E51BE2570F6}" type="presOf" srcId="{0D7B435D-F697-4F0D-A763-AF3819C05627}" destId="{05695EDA-1662-492A-8E74-933FC587F5E1}" srcOrd="1" destOrd="0" presId="urn:microsoft.com/office/officeart/2005/8/layout/process1"/>
    <dgm:cxn modelId="{2DA13956-7227-40AE-8619-2D06D30B1005}" type="presOf" srcId="{529F679A-0EC4-42BC-9E0B-F4EECBC98564}" destId="{222BBFDB-4869-4247-8D13-7D46B9C296EE}" srcOrd="0" destOrd="0" presId="urn:microsoft.com/office/officeart/2005/8/layout/process1"/>
    <dgm:cxn modelId="{0DB2BDF3-AB14-475B-8527-528C97A37BBE}" srcId="{56444D3F-DA8F-404A-93AF-B0BA008FC34D}" destId="{8B4DF0D8-41DC-4ED6-9F7A-358543A4DF3F}" srcOrd="4" destOrd="0" parTransId="{1F097010-DA90-4C9B-B829-0FEC61FF628B}" sibTransId="{B47E14FE-46CD-4453-B9E4-3473A47818C5}"/>
    <dgm:cxn modelId="{0B029FDA-E495-4DB9-AC3C-6F5771CBA142}" type="presOf" srcId="{5948DD21-3905-4412-A4F3-4D14F7BA043D}" destId="{A1FE3203-0CD0-49BE-8238-3135EA222B9A}" srcOrd="1" destOrd="0" presId="urn:microsoft.com/office/officeart/2005/8/layout/process1"/>
    <dgm:cxn modelId="{BF448966-C756-4C7E-8989-98DDA9FD40C1}" type="presOf" srcId="{F5A478F4-7397-424D-97A4-37A55B270176}" destId="{03AA4FBC-3398-44B4-9041-99993ECA8464}" srcOrd="0" destOrd="0" presId="urn:microsoft.com/office/officeart/2005/8/layout/process1"/>
    <dgm:cxn modelId="{435E746C-21E1-49A5-A6D5-CA28E6ABA294}" type="presOf" srcId="{5948DD21-3905-4412-A4F3-4D14F7BA043D}" destId="{A9B3F7FB-8DF2-4DCD-B4D9-09488578B486}" srcOrd="0" destOrd="0" presId="urn:microsoft.com/office/officeart/2005/8/layout/process1"/>
    <dgm:cxn modelId="{26291EFF-B462-484D-9461-BA74F1A71036}" type="presOf" srcId="{FF7D5FCC-886A-4662-8F8F-20957184F4D2}" destId="{C2A5953A-C37A-4969-88D3-CC3780ED98CD}" srcOrd="1" destOrd="0" presId="urn:microsoft.com/office/officeart/2005/8/layout/process1"/>
    <dgm:cxn modelId="{8088E003-4D2E-40E7-950E-79BEA4089C2C}" type="presOf" srcId="{BC4127DB-01C3-42FA-B97F-8AB11259FA0E}" destId="{BB804C4C-8DA9-452D-877D-7FDC960968BB}" srcOrd="0" destOrd="0" presId="urn:microsoft.com/office/officeart/2005/8/layout/process1"/>
    <dgm:cxn modelId="{DBE02CC7-99E1-40DA-B0F0-D5F732167FFB}" srcId="{56444D3F-DA8F-404A-93AF-B0BA008FC34D}" destId="{A01796DB-207A-43B7-95C5-515A7DC531DF}" srcOrd="0" destOrd="0" parTransId="{CCC3A9C3-3916-4E0B-B572-F7621034CB3B}" sibTransId="{FF7D5FCC-886A-4662-8F8F-20957184F4D2}"/>
    <dgm:cxn modelId="{9FE29F38-DDBB-49E1-B74D-40C62843BB04}" srcId="{56444D3F-DA8F-404A-93AF-B0BA008FC34D}" destId="{529F679A-0EC4-42BC-9E0B-F4EECBC98564}" srcOrd="1" destOrd="0" parTransId="{DD925D67-C895-4865-9124-EFF9BA7B99E2}" sibTransId="{BC4127DB-01C3-42FA-B97F-8AB11259FA0E}"/>
    <dgm:cxn modelId="{62D09CC6-BF75-48EF-8FB2-62373403EF3B}" type="presOf" srcId="{0D7B435D-F697-4F0D-A763-AF3819C05627}" destId="{1375838D-6B94-4E09-A9C9-7AF6C6C71E2F}" srcOrd="0" destOrd="0" presId="urn:microsoft.com/office/officeart/2005/8/layout/process1"/>
    <dgm:cxn modelId="{66624B0D-5DFA-4F62-BF6A-4E3B100FE0DD}" type="presOf" srcId="{A3D80F5A-7FCB-4470-B319-26FE29CA5325}" destId="{D4D83B95-9F82-45C3-8863-12142612F9C0}" srcOrd="0" destOrd="0" presId="urn:microsoft.com/office/officeart/2005/8/layout/process1"/>
    <dgm:cxn modelId="{0AB9EE8C-3EFE-4C26-B4C7-2C64F04D8128}" srcId="{56444D3F-DA8F-404A-93AF-B0BA008FC34D}" destId="{F5A478F4-7397-424D-97A4-37A55B270176}" srcOrd="3" destOrd="0" parTransId="{DC6CE277-A5E7-4965-A2A9-524349BC650A}" sibTransId="{5948DD21-3905-4412-A4F3-4D14F7BA043D}"/>
    <dgm:cxn modelId="{BC4F4452-9263-4737-836A-1BF64CF51141}" type="presOf" srcId="{FF7D5FCC-886A-4662-8F8F-20957184F4D2}" destId="{4B2ED6CB-1DDE-467E-91F7-F75BCB0A82AC}" srcOrd="0" destOrd="0" presId="urn:microsoft.com/office/officeart/2005/8/layout/process1"/>
    <dgm:cxn modelId="{5CCF2030-6553-4884-B5AF-DA81055E1896}" type="presOf" srcId="{BC4127DB-01C3-42FA-B97F-8AB11259FA0E}" destId="{1F70C51B-B799-43B0-A9F8-D4F5DB6333DE}" srcOrd="1" destOrd="0" presId="urn:microsoft.com/office/officeart/2005/8/layout/process1"/>
    <dgm:cxn modelId="{986876FD-D02A-4DEB-A02B-96F71F8EAF55}" type="presOf" srcId="{8B4DF0D8-41DC-4ED6-9F7A-358543A4DF3F}" destId="{91146167-FA2E-473A-962C-44B6CBCCCC50}" srcOrd="0" destOrd="0" presId="urn:microsoft.com/office/officeart/2005/8/layout/process1"/>
    <dgm:cxn modelId="{4242169E-DFC9-4835-9A12-453C1BB61516}" type="presOf" srcId="{A01796DB-207A-43B7-95C5-515A7DC531DF}" destId="{240D87EC-A24D-4401-AED3-493678ECDA70}" srcOrd="0" destOrd="0" presId="urn:microsoft.com/office/officeart/2005/8/layout/process1"/>
    <dgm:cxn modelId="{C94B0A51-8E4C-4B1F-A73B-498F272B2058}" type="presParOf" srcId="{1B71CCE7-0E18-4629-BB06-A7CD131FB0F0}" destId="{240D87EC-A24D-4401-AED3-493678ECDA70}" srcOrd="0" destOrd="0" presId="urn:microsoft.com/office/officeart/2005/8/layout/process1"/>
    <dgm:cxn modelId="{31195D0D-A0E1-47B8-8DD4-B99B8CC3C5ED}" type="presParOf" srcId="{1B71CCE7-0E18-4629-BB06-A7CD131FB0F0}" destId="{4B2ED6CB-1DDE-467E-91F7-F75BCB0A82AC}" srcOrd="1" destOrd="0" presId="urn:microsoft.com/office/officeart/2005/8/layout/process1"/>
    <dgm:cxn modelId="{FF1F0B27-DC89-4268-9753-2C0F963CA3F6}" type="presParOf" srcId="{4B2ED6CB-1DDE-467E-91F7-F75BCB0A82AC}" destId="{C2A5953A-C37A-4969-88D3-CC3780ED98CD}" srcOrd="0" destOrd="0" presId="urn:microsoft.com/office/officeart/2005/8/layout/process1"/>
    <dgm:cxn modelId="{70B53700-362A-4979-8B6A-8D6B5360FCF8}" type="presParOf" srcId="{1B71CCE7-0E18-4629-BB06-A7CD131FB0F0}" destId="{222BBFDB-4869-4247-8D13-7D46B9C296EE}" srcOrd="2" destOrd="0" presId="urn:microsoft.com/office/officeart/2005/8/layout/process1"/>
    <dgm:cxn modelId="{9E64A7A3-8C8D-40E4-AE1C-C88A1D89012A}" type="presParOf" srcId="{1B71CCE7-0E18-4629-BB06-A7CD131FB0F0}" destId="{BB804C4C-8DA9-452D-877D-7FDC960968BB}" srcOrd="3" destOrd="0" presId="urn:microsoft.com/office/officeart/2005/8/layout/process1"/>
    <dgm:cxn modelId="{254AECE9-7EF3-44C6-BABA-5086CC9298F4}" type="presParOf" srcId="{BB804C4C-8DA9-452D-877D-7FDC960968BB}" destId="{1F70C51B-B799-43B0-A9F8-D4F5DB6333DE}" srcOrd="0" destOrd="0" presId="urn:microsoft.com/office/officeart/2005/8/layout/process1"/>
    <dgm:cxn modelId="{84473AA0-B878-42D3-AF79-6460F1264011}" type="presParOf" srcId="{1B71CCE7-0E18-4629-BB06-A7CD131FB0F0}" destId="{D4D83B95-9F82-45C3-8863-12142612F9C0}" srcOrd="4" destOrd="0" presId="urn:microsoft.com/office/officeart/2005/8/layout/process1"/>
    <dgm:cxn modelId="{1CE7A84F-63A2-4E52-81FE-70D4A3BEE055}" type="presParOf" srcId="{1B71CCE7-0E18-4629-BB06-A7CD131FB0F0}" destId="{1375838D-6B94-4E09-A9C9-7AF6C6C71E2F}" srcOrd="5" destOrd="0" presId="urn:microsoft.com/office/officeart/2005/8/layout/process1"/>
    <dgm:cxn modelId="{67EC6F65-DEC2-4164-AD42-A40097CDFDF9}" type="presParOf" srcId="{1375838D-6B94-4E09-A9C9-7AF6C6C71E2F}" destId="{05695EDA-1662-492A-8E74-933FC587F5E1}" srcOrd="0" destOrd="0" presId="urn:microsoft.com/office/officeart/2005/8/layout/process1"/>
    <dgm:cxn modelId="{EAD3807D-0186-42FB-A799-36E3C5BF7777}" type="presParOf" srcId="{1B71CCE7-0E18-4629-BB06-A7CD131FB0F0}" destId="{03AA4FBC-3398-44B4-9041-99993ECA8464}" srcOrd="6" destOrd="0" presId="urn:microsoft.com/office/officeart/2005/8/layout/process1"/>
    <dgm:cxn modelId="{BB898535-5B25-4D0E-B2EF-5BDEBC92EDE1}" type="presParOf" srcId="{1B71CCE7-0E18-4629-BB06-A7CD131FB0F0}" destId="{A9B3F7FB-8DF2-4DCD-B4D9-09488578B486}" srcOrd="7" destOrd="0" presId="urn:microsoft.com/office/officeart/2005/8/layout/process1"/>
    <dgm:cxn modelId="{5FC88A96-BB38-401E-AB00-826B91081588}" type="presParOf" srcId="{A9B3F7FB-8DF2-4DCD-B4D9-09488578B486}" destId="{A1FE3203-0CD0-49BE-8238-3135EA222B9A}" srcOrd="0" destOrd="0" presId="urn:microsoft.com/office/officeart/2005/8/layout/process1"/>
    <dgm:cxn modelId="{23278E50-EB5A-42E8-9C05-F3C51AF83B7E}" type="presParOf" srcId="{1B71CCE7-0E18-4629-BB06-A7CD131FB0F0}" destId="{91146167-FA2E-473A-962C-44B6CBCCCC50}" srcOrd="8" destOrd="0" presId="urn:microsoft.com/office/officeart/2005/8/layout/process1"/>
  </dgm:cxnLst>
  <dgm:bg/>
  <dgm:whole/>
  <dgm:extLst>
    <a:ext uri="http://schemas.microsoft.com/office/drawing/2008/diagram">
      <dsp:dataModelExt xmlns=""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004560-3FD0-4B45-8B96-17324890FCB7}" type="doc">
      <dgm:prSet loTypeId="urn:microsoft.com/office/officeart/2005/8/layout/process1" loCatId="process" qsTypeId="urn:microsoft.com/office/officeart/2005/8/quickstyle/simple1" qsCatId="simple" csTypeId="urn:microsoft.com/office/officeart/2005/8/colors/accent1_2" csCatId="accent1" phldr="1"/>
      <dgm:spPr/>
    </dgm:pt>
    <dgm:pt modelId="{66B46B1B-57FA-425D-AD26-10029AD83A13}">
      <dgm:prSet phldrT="[Text]"/>
      <dgm:spPr/>
      <dgm:t>
        <a:bodyPr/>
        <a:lstStyle/>
        <a:p>
          <a:r>
            <a:rPr lang="en-US" dirty="0" smtClean="0"/>
            <a:t>Producer</a:t>
          </a:r>
          <a:endParaRPr lang="en-US" dirty="0"/>
        </a:p>
      </dgm:t>
    </dgm:pt>
    <dgm:pt modelId="{7A882167-D6BA-4076-91C7-8471D0BC5D2C}" type="parTrans" cxnId="{C75AE3B0-C83B-4740-A842-92E86ABAEB27}">
      <dgm:prSet/>
      <dgm:spPr/>
      <dgm:t>
        <a:bodyPr/>
        <a:lstStyle/>
        <a:p>
          <a:endParaRPr lang="en-US"/>
        </a:p>
      </dgm:t>
    </dgm:pt>
    <dgm:pt modelId="{AC5318CF-19F2-4739-A945-A9BB9A89FA9A}" type="sibTrans" cxnId="{C75AE3B0-C83B-4740-A842-92E86ABAEB27}">
      <dgm:prSet/>
      <dgm:spPr/>
      <dgm:t>
        <a:bodyPr/>
        <a:lstStyle/>
        <a:p>
          <a:endParaRPr lang="en-US"/>
        </a:p>
      </dgm:t>
    </dgm:pt>
    <dgm:pt modelId="{28B52004-3E0D-492A-8A4F-D71766378E72}">
      <dgm:prSet phldrT="[Text]"/>
      <dgm:spPr/>
      <dgm:t>
        <a:bodyPr/>
        <a:lstStyle/>
        <a:p>
          <a:r>
            <a:rPr lang="en-US" dirty="0" smtClean="0"/>
            <a:t>Consumer</a:t>
          </a:r>
          <a:endParaRPr lang="en-US" dirty="0"/>
        </a:p>
      </dgm:t>
    </dgm:pt>
    <dgm:pt modelId="{55EAC43E-1B21-4E4A-9403-6B59400309D7}" type="parTrans" cxnId="{A4577A9E-B413-4B5C-AFFB-70AB1BDD87EE}">
      <dgm:prSet/>
      <dgm:spPr/>
      <dgm:t>
        <a:bodyPr/>
        <a:lstStyle/>
        <a:p>
          <a:endParaRPr lang="en-US"/>
        </a:p>
      </dgm:t>
    </dgm:pt>
    <dgm:pt modelId="{A9277349-66B0-479A-BE27-3331B7B6EF96}" type="sibTrans" cxnId="{A4577A9E-B413-4B5C-AFFB-70AB1BDD87EE}">
      <dgm:prSet/>
      <dgm:spPr/>
      <dgm:t>
        <a:bodyPr/>
        <a:lstStyle/>
        <a:p>
          <a:endParaRPr lang="en-US"/>
        </a:p>
      </dgm:t>
    </dgm:pt>
    <dgm:pt modelId="{CD0C8E82-C519-43C3-8B02-A0DA9B95D43D}" type="pres">
      <dgm:prSet presAssocID="{EC004560-3FD0-4B45-8B96-17324890FCB7}" presName="Name0" presStyleCnt="0">
        <dgm:presLayoutVars>
          <dgm:dir/>
          <dgm:resizeHandles val="exact"/>
        </dgm:presLayoutVars>
      </dgm:prSet>
      <dgm:spPr/>
    </dgm:pt>
    <dgm:pt modelId="{DDC579C8-B076-45D0-A8EC-03330E0F4C14}" type="pres">
      <dgm:prSet presAssocID="{66B46B1B-57FA-425D-AD26-10029AD83A13}" presName="node" presStyleLbl="node1" presStyleIdx="0" presStyleCnt="2">
        <dgm:presLayoutVars>
          <dgm:bulletEnabled val="1"/>
        </dgm:presLayoutVars>
      </dgm:prSet>
      <dgm:spPr/>
      <dgm:t>
        <a:bodyPr/>
        <a:lstStyle/>
        <a:p>
          <a:endParaRPr lang="en-US"/>
        </a:p>
      </dgm:t>
    </dgm:pt>
    <dgm:pt modelId="{4DDC1227-9960-491D-B4B9-9009689524EC}" type="pres">
      <dgm:prSet presAssocID="{AC5318CF-19F2-4739-A945-A9BB9A89FA9A}" presName="sibTrans" presStyleLbl="sibTrans2D1" presStyleIdx="0" presStyleCnt="1"/>
      <dgm:spPr/>
      <dgm:t>
        <a:bodyPr/>
        <a:lstStyle/>
        <a:p>
          <a:endParaRPr lang="en-US"/>
        </a:p>
      </dgm:t>
    </dgm:pt>
    <dgm:pt modelId="{1AAF9225-F9DF-4F7E-B88F-A4F0FCB5F190}" type="pres">
      <dgm:prSet presAssocID="{AC5318CF-19F2-4739-A945-A9BB9A89FA9A}" presName="connectorText" presStyleLbl="sibTrans2D1" presStyleIdx="0" presStyleCnt="1"/>
      <dgm:spPr/>
      <dgm:t>
        <a:bodyPr/>
        <a:lstStyle/>
        <a:p>
          <a:endParaRPr lang="en-US"/>
        </a:p>
      </dgm:t>
    </dgm:pt>
    <dgm:pt modelId="{1DE94ED3-7DA7-4558-88D8-C103536520E8}" type="pres">
      <dgm:prSet presAssocID="{28B52004-3E0D-492A-8A4F-D71766378E72}" presName="node" presStyleLbl="node1" presStyleIdx="1" presStyleCnt="2">
        <dgm:presLayoutVars>
          <dgm:bulletEnabled val="1"/>
        </dgm:presLayoutVars>
      </dgm:prSet>
      <dgm:spPr/>
      <dgm:t>
        <a:bodyPr/>
        <a:lstStyle/>
        <a:p>
          <a:endParaRPr lang="en-US"/>
        </a:p>
      </dgm:t>
    </dgm:pt>
  </dgm:ptLst>
  <dgm:cxnLst>
    <dgm:cxn modelId="{C75AE3B0-C83B-4740-A842-92E86ABAEB27}" srcId="{EC004560-3FD0-4B45-8B96-17324890FCB7}" destId="{66B46B1B-57FA-425D-AD26-10029AD83A13}" srcOrd="0" destOrd="0" parTransId="{7A882167-D6BA-4076-91C7-8471D0BC5D2C}" sibTransId="{AC5318CF-19F2-4739-A945-A9BB9A89FA9A}"/>
    <dgm:cxn modelId="{9277EC7C-7652-4447-AA33-F251619652BD}" type="presOf" srcId="{66B46B1B-57FA-425D-AD26-10029AD83A13}" destId="{DDC579C8-B076-45D0-A8EC-03330E0F4C14}" srcOrd="0" destOrd="0" presId="urn:microsoft.com/office/officeart/2005/8/layout/process1"/>
    <dgm:cxn modelId="{CF3A3D53-3EB2-46E6-93E2-9DAB7DDC40C1}" type="presOf" srcId="{EC004560-3FD0-4B45-8B96-17324890FCB7}" destId="{CD0C8E82-C519-43C3-8B02-A0DA9B95D43D}" srcOrd="0" destOrd="0" presId="urn:microsoft.com/office/officeart/2005/8/layout/process1"/>
    <dgm:cxn modelId="{A4577A9E-B413-4B5C-AFFB-70AB1BDD87EE}" srcId="{EC004560-3FD0-4B45-8B96-17324890FCB7}" destId="{28B52004-3E0D-492A-8A4F-D71766378E72}" srcOrd="1" destOrd="0" parTransId="{55EAC43E-1B21-4E4A-9403-6B59400309D7}" sibTransId="{A9277349-66B0-479A-BE27-3331B7B6EF96}"/>
    <dgm:cxn modelId="{A1470A3C-78F1-4F20-AF0E-3737038B4628}" type="presOf" srcId="{AC5318CF-19F2-4739-A945-A9BB9A89FA9A}" destId="{4DDC1227-9960-491D-B4B9-9009689524EC}" srcOrd="0" destOrd="0" presId="urn:microsoft.com/office/officeart/2005/8/layout/process1"/>
    <dgm:cxn modelId="{0EDC9CFB-8CF8-43EC-A3DB-0FF5B8426207}" type="presOf" srcId="{AC5318CF-19F2-4739-A945-A9BB9A89FA9A}" destId="{1AAF9225-F9DF-4F7E-B88F-A4F0FCB5F190}" srcOrd="1" destOrd="0" presId="urn:microsoft.com/office/officeart/2005/8/layout/process1"/>
    <dgm:cxn modelId="{350800C5-63FA-406D-9271-2E52027341B2}" type="presOf" srcId="{28B52004-3E0D-492A-8A4F-D71766378E72}" destId="{1DE94ED3-7DA7-4558-88D8-C103536520E8}" srcOrd="0" destOrd="0" presId="urn:microsoft.com/office/officeart/2005/8/layout/process1"/>
    <dgm:cxn modelId="{ACBD47E3-9486-487A-9964-061E756037B4}" type="presParOf" srcId="{CD0C8E82-C519-43C3-8B02-A0DA9B95D43D}" destId="{DDC579C8-B076-45D0-A8EC-03330E0F4C14}" srcOrd="0" destOrd="0" presId="urn:microsoft.com/office/officeart/2005/8/layout/process1"/>
    <dgm:cxn modelId="{52FD5266-2C3B-4D3B-A8BD-B6C29B9E4987}" type="presParOf" srcId="{CD0C8E82-C519-43C3-8B02-A0DA9B95D43D}" destId="{4DDC1227-9960-491D-B4B9-9009689524EC}" srcOrd="1" destOrd="0" presId="urn:microsoft.com/office/officeart/2005/8/layout/process1"/>
    <dgm:cxn modelId="{28F03272-7CE1-4BFE-8DEA-FAE1CF3F4562}" type="presParOf" srcId="{4DDC1227-9960-491D-B4B9-9009689524EC}" destId="{1AAF9225-F9DF-4F7E-B88F-A4F0FCB5F190}" srcOrd="0" destOrd="0" presId="urn:microsoft.com/office/officeart/2005/8/layout/process1"/>
    <dgm:cxn modelId="{650913EC-EF87-4536-ADEE-C31D8D4B6737}" type="presParOf" srcId="{CD0C8E82-C519-43C3-8B02-A0DA9B95D43D}" destId="{1DE94ED3-7DA7-4558-88D8-C103536520E8}" srcOrd="2" destOrd="0" presId="urn:microsoft.com/office/officeart/2005/8/layout/process1"/>
  </dgm:cxnLst>
  <dgm:bg/>
  <dgm:whole/>
  <dgm:extLst>
    <a:ext uri="http://schemas.microsoft.com/office/drawing/2008/diagram">
      <dsp:dataModelExt xmlns=""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DDED7F9-B67A-4833-9902-995B5DADCD47}" type="doc">
      <dgm:prSet loTypeId="urn:microsoft.com/office/officeart/2005/8/layout/process1" loCatId="process" qsTypeId="urn:microsoft.com/office/officeart/2005/8/quickstyle/simple1" qsCatId="simple" csTypeId="urn:microsoft.com/office/officeart/2005/8/colors/accent1_2" csCatId="accent1" phldr="1"/>
      <dgm:spPr/>
    </dgm:pt>
    <dgm:pt modelId="{20491297-543E-4235-A5CF-6254D7718A02}">
      <dgm:prSet phldrT="[Text]"/>
      <dgm:spPr/>
      <dgm:t>
        <a:bodyPr/>
        <a:lstStyle/>
        <a:p>
          <a:r>
            <a:rPr lang="en-US" dirty="0" smtClean="0"/>
            <a:t>Producer</a:t>
          </a:r>
          <a:endParaRPr lang="en-US" dirty="0"/>
        </a:p>
      </dgm:t>
    </dgm:pt>
    <dgm:pt modelId="{6AF723D5-4F8C-428E-8ECD-9AFFA28790F6}" type="parTrans" cxnId="{41A67FC3-41B9-4C91-AA09-9EBACFF128D3}">
      <dgm:prSet/>
      <dgm:spPr/>
      <dgm:t>
        <a:bodyPr/>
        <a:lstStyle/>
        <a:p>
          <a:endParaRPr lang="en-US"/>
        </a:p>
      </dgm:t>
    </dgm:pt>
    <dgm:pt modelId="{3C00491F-6264-4882-BE0A-9223909AB065}" type="sibTrans" cxnId="{41A67FC3-41B9-4C91-AA09-9EBACFF128D3}">
      <dgm:prSet/>
      <dgm:spPr/>
      <dgm:t>
        <a:bodyPr/>
        <a:lstStyle/>
        <a:p>
          <a:endParaRPr lang="en-US"/>
        </a:p>
      </dgm:t>
    </dgm:pt>
    <dgm:pt modelId="{F1EA58F8-F91C-4282-863C-271EF0B06DFF}">
      <dgm:prSet phldrT="[Text]"/>
      <dgm:spPr/>
      <dgm:t>
        <a:bodyPr/>
        <a:lstStyle/>
        <a:p>
          <a:r>
            <a:rPr lang="en-US" dirty="0" smtClean="0"/>
            <a:t>Retailer</a:t>
          </a:r>
          <a:endParaRPr lang="en-US" dirty="0"/>
        </a:p>
      </dgm:t>
    </dgm:pt>
    <dgm:pt modelId="{36E86B1B-8CFC-4B8F-8633-70A47C425D25}" type="parTrans" cxnId="{26F35B83-DD84-445E-AE21-BE267DF884CF}">
      <dgm:prSet/>
      <dgm:spPr/>
      <dgm:t>
        <a:bodyPr/>
        <a:lstStyle/>
        <a:p>
          <a:endParaRPr lang="en-US"/>
        </a:p>
      </dgm:t>
    </dgm:pt>
    <dgm:pt modelId="{4AD8300A-77DE-44A6-AAEA-C8E5414E53C3}" type="sibTrans" cxnId="{26F35B83-DD84-445E-AE21-BE267DF884CF}">
      <dgm:prSet/>
      <dgm:spPr/>
      <dgm:t>
        <a:bodyPr/>
        <a:lstStyle/>
        <a:p>
          <a:endParaRPr lang="en-US"/>
        </a:p>
      </dgm:t>
    </dgm:pt>
    <dgm:pt modelId="{0A6C8E10-7845-4D45-84D9-49E14AC5920F}">
      <dgm:prSet phldrT="[Text]"/>
      <dgm:spPr/>
      <dgm:t>
        <a:bodyPr/>
        <a:lstStyle/>
        <a:p>
          <a:r>
            <a:rPr lang="en-US" dirty="0" smtClean="0"/>
            <a:t>Consumer</a:t>
          </a:r>
          <a:endParaRPr lang="en-US" dirty="0"/>
        </a:p>
      </dgm:t>
    </dgm:pt>
    <dgm:pt modelId="{2C3586C3-73FA-4178-A136-36B36185F87B}" type="parTrans" cxnId="{411E652E-E209-49D4-A9B7-42D2B0CEEE1E}">
      <dgm:prSet/>
      <dgm:spPr/>
      <dgm:t>
        <a:bodyPr/>
        <a:lstStyle/>
        <a:p>
          <a:endParaRPr lang="en-US"/>
        </a:p>
      </dgm:t>
    </dgm:pt>
    <dgm:pt modelId="{480C04ED-DD45-4BEA-93D9-55E0FB967C79}" type="sibTrans" cxnId="{411E652E-E209-49D4-A9B7-42D2B0CEEE1E}">
      <dgm:prSet/>
      <dgm:spPr/>
      <dgm:t>
        <a:bodyPr/>
        <a:lstStyle/>
        <a:p>
          <a:endParaRPr lang="en-US"/>
        </a:p>
      </dgm:t>
    </dgm:pt>
    <dgm:pt modelId="{215AC5AB-08EA-424D-B9AF-0E5DAFCF5292}" type="pres">
      <dgm:prSet presAssocID="{BDDED7F9-B67A-4833-9902-995B5DADCD47}" presName="Name0" presStyleCnt="0">
        <dgm:presLayoutVars>
          <dgm:dir/>
          <dgm:resizeHandles val="exact"/>
        </dgm:presLayoutVars>
      </dgm:prSet>
      <dgm:spPr/>
    </dgm:pt>
    <dgm:pt modelId="{27537CD0-9998-444B-9ACA-F05357916CA5}" type="pres">
      <dgm:prSet presAssocID="{20491297-543E-4235-A5CF-6254D7718A02}" presName="node" presStyleLbl="node1" presStyleIdx="0" presStyleCnt="3">
        <dgm:presLayoutVars>
          <dgm:bulletEnabled val="1"/>
        </dgm:presLayoutVars>
      </dgm:prSet>
      <dgm:spPr/>
      <dgm:t>
        <a:bodyPr/>
        <a:lstStyle/>
        <a:p>
          <a:endParaRPr lang="en-US"/>
        </a:p>
      </dgm:t>
    </dgm:pt>
    <dgm:pt modelId="{DDAB4D1E-0F6C-451F-9F47-B971C1592C9F}" type="pres">
      <dgm:prSet presAssocID="{3C00491F-6264-4882-BE0A-9223909AB065}" presName="sibTrans" presStyleLbl="sibTrans2D1" presStyleIdx="0" presStyleCnt="2"/>
      <dgm:spPr/>
      <dgm:t>
        <a:bodyPr/>
        <a:lstStyle/>
        <a:p>
          <a:endParaRPr lang="en-US"/>
        </a:p>
      </dgm:t>
    </dgm:pt>
    <dgm:pt modelId="{8C312638-34CC-44A9-92F3-ADDD2CF03F15}" type="pres">
      <dgm:prSet presAssocID="{3C00491F-6264-4882-BE0A-9223909AB065}" presName="connectorText" presStyleLbl="sibTrans2D1" presStyleIdx="0" presStyleCnt="2"/>
      <dgm:spPr/>
      <dgm:t>
        <a:bodyPr/>
        <a:lstStyle/>
        <a:p>
          <a:endParaRPr lang="en-US"/>
        </a:p>
      </dgm:t>
    </dgm:pt>
    <dgm:pt modelId="{868A52A8-6AC5-459A-9300-A6B9B5B8D313}" type="pres">
      <dgm:prSet presAssocID="{F1EA58F8-F91C-4282-863C-271EF0B06DFF}" presName="node" presStyleLbl="node1" presStyleIdx="1" presStyleCnt="3">
        <dgm:presLayoutVars>
          <dgm:bulletEnabled val="1"/>
        </dgm:presLayoutVars>
      </dgm:prSet>
      <dgm:spPr/>
      <dgm:t>
        <a:bodyPr/>
        <a:lstStyle/>
        <a:p>
          <a:endParaRPr lang="en-US"/>
        </a:p>
      </dgm:t>
    </dgm:pt>
    <dgm:pt modelId="{9EF09154-41E2-48BF-84D6-033E52340D6A}" type="pres">
      <dgm:prSet presAssocID="{4AD8300A-77DE-44A6-AAEA-C8E5414E53C3}" presName="sibTrans" presStyleLbl="sibTrans2D1" presStyleIdx="1" presStyleCnt="2"/>
      <dgm:spPr/>
      <dgm:t>
        <a:bodyPr/>
        <a:lstStyle/>
        <a:p>
          <a:endParaRPr lang="en-US"/>
        </a:p>
      </dgm:t>
    </dgm:pt>
    <dgm:pt modelId="{E7BB964C-52AA-4F0D-95CC-B7EB4DCDFAF8}" type="pres">
      <dgm:prSet presAssocID="{4AD8300A-77DE-44A6-AAEA-C8E5414E53C3}" presName="connectorText" presStyleLbl="sibTrans2D1" presStyleIdx="1" presStyleCnt="2"/>
      <dgm:spPr/>
      <dgm:t>
        <a:bodyPr/>
        <a:lstStyle/>
        <a:p>
          <a:endParaRPr lang="en-US"/>
        </a:p>
      </dgm:t>
    </dgm:pt>
    <dgm:pt modelId="{41FA3054-813B-4A2F-814C-6504FFF0914A}" type="pres">
      <dgm:prSet presAssocID="{0A6C8E10-7845-4D45-84D9-49E14AC5920F}" presName="node" presStyleLbl="node1" presStyleIdx="2" presStyleCnt="3">
        <dgm:presLayoutVars>
          <dgm:bulletEnabled val="1"/>
        </dgm:presLayoutVars>
      </dgm:prSet>
      <dgm:spPr/>
      <dgm:t>
        <a:bodyPr/>
        <a:lstStyle/>
        <a:p>
          <a:endParaRPr lang="en-US"/>
        </a:p>
      </dgm:t>
    </dgm:pt>
  </dgm:ptLst>
  <dgm:cxnLst>
    <dgm:cxn modelId="{FE7EB024-0DCF-448F-B508-942059FF489E}" type="presOf" srcId="{F1EA58F8-F91C-4282-863C-271EF0B06DFF}" destId="{868A52A8-6AC5-459A-9300-A6B9B5B8D313}" srcOrd="0" destOrd="0" presId="urn:microsoft.com/office/officeart/2005/8/layout/process1"/>
    <dgm:cxn modelId="{411E652E-E209-49D4-A9B7-42D2B0CEEE1E}" srcId="{BDDED7F9-B67A-4833-9902-995B5DADCD47}" destId="{0A6C8E10-7845-4D45-84D9-49E14AC5920F}" srcOrd="2" destOrd="0" parTransId="{2C3586C3-73FA-4178-A136-36B36185F87B}" sibTransId="{480C04ED-DD45-4BEA-93D9-55E0FB967C79}"/>
    <dgm:cxn modelId="{A1355801-5320-4BE1-93A0-30368422D01B}" type="presOf" srcId="{0A6C8E10-7845-4D45-84D9-49E14AC5920F}" destId="{41FA3054-813B-4A2F-814C-6504FFF0914A}" srcOrd="0" destOrd="0" presId="urn:microsoft.com/office/officeart/2005/8/layout/process1"/>
    <dgm:cxn modelId="{26F35B83-DD84-445E-AE21-BE267DF884CF}" srcId="{BDDED7F9-B67A-4833-9902-995B5DADCD47}" destId="{F1EA58F8-F91C-4282-863C-271EF0B06DFF}" srcOrd="1" destOrd="0" parTransId="{36E86B1B-8CFC-4B8F-8633-70A47C425D25}" sibTransId="{4AD8300A-77DE-44A6-AAEA-C8E5414E53C3}"/>
    <dgm:cxn modelId="{41A67FC3-41B9-4C91-AA09-9EBACFF128D3}" srcId="{BDDED7F9-B67A-4833-9902-995B5DADCD47}" destId="{20491297-543E-4235-A5CF-6254D7718A02}" srcOrd="0" destOrd="0" parTransId="{6AF723D5-4F8C-428E-8ECD-9AFFA28790F6}" sibTransId="{3C00491F-6264-4882-BE0A-9223909AB065}"/>
    <dgm:cxn modelId="{DFD3A948-1066-486D-948C-A82F14EECF69}" type="presOf" srcId="{4AD8300A-77DE-44A6-AAEA-C8E5414E53C3}" destId="{9EF09154-41E2-48BF-84D6-033E52340D6A}" srcOrd="0" destOrd="0" presId="urn:microsoft.com/office/officeart/2005/8/layout/process1"/>
    <dgm:cxn modelId="{8BF13A67-47F0-497B-9FEB-C097A51B6FB0}" type="presOf" srcId="{BDDED7F9-B67A-4833-9902-995B5DADCD47}" destId="{215AC5AB-08EA-424D-B9AF-0E5DAFCF5292}" srcOrd="0" destOrd="0" presId="urn:microsoft.com/office/officeart/2005/8/layout/process1"/>
    <dgm:cxn modelId="{8943709F-A034-4BCC-BAA3-ECE5D5769E95}" type="presOf" srcId="{3C00491F-6264-4882-BE0A-9223909AB065}" destId="{DDAB4D1E-0F6C-451F-9F47-B971C1592C9F}" srcOrd="0" destOrd="0" presId="urn:microsoft.com/office/officeart/2005/8/layout/process1"/>
    <dgm:cxn modelId="{2A4BF4BB-4B16-4B1E-9556-CAAF71DBA66B}" type="presOf" srcId="{20491297-543E-4235-A5CF-6254D7718A02}" destId="{27537CD0-9998-444B-9ACA-F05357916CA5}" srcOrd="0" destOrd="0" presId="urn:microsoft.com/office/officeart/2005/8/layout/process1"/>
    <dgm:cxn modelId="{BFB1059B-F0A2-4A00-A531-E54BD69EB58F}" type="presOf" srcId="{4AD8300A-77DE-44A6-AAEA-C8E5414E53C3}" destId="{E7BB964C-52AA-4F0D-95CC-B7EB4DCDFAF8}" srcOrd="1" destOrd="0" presId="urn:microsoft.com/office/officeart/2005/8/layout/process1"/>
    <dgm:cxn modelId="{0346E365-FC3F-41EE-9BEB-72B509A7F0FC}" type="presOf" srcId="{3C00491F-6264-4882-BE0A-9223909AB065}" destId="{8C312638-34CC-44A9-92F3-ADDD2CF03F15}" srcOrd="1" destOrd="0" presId="urn:microsoft.com/office/officeart/2005/8/layout/process1"/>
    <dgm:cxn modelId="{6B61DE0F-92A1-4E67-B681-7A5E8A6DA8FF}" type="presParOf" srcId="{215AC5AB-08EA-424D-B9AF-0E5DAFCF5292}" destId="{27537CD0-9998-444B-9ACA-F05357916CA5}" srcOrd="0" destOrd="0" presId="urn:microsoft.com/office/officeart/2005/8/layout/process1"/>
    <dgm:cxn modelId="{CD1AA743-E0D2-41B5-98B0-18154084086E}" type="presParOf" srcId="{215AC5AB-08EA-424D-B9AF-0E5DAFCF5292}" destId="{DDAB4D1E-0F6C-451F-9F47-B971C1592C9F}" srcOrd="1" destOrd="0" presId="urn:microsoft.com/office/officeart/2005/8/layout/process1"/>
    <dgm:cxn modelId="{49F44504-C52E-4B51-B0B0-26720B6DA0D4}" type="presParOf" srcId="{DDAB4D1E-0F6C-451F-9F47-B971C1592C9F}" destId="{8C312638-34CC-44A9-92F3-ADDD2CF03F15}" srcOrd="0" destOrd="0" presId="urn:microsoft.com/office/officeart/2005/8/layout/process1"/>
    <dgm:cxn modelId="{B8C7ECFA-4510-4B0C-A4AF-8091089CB01B}" type="presParOf" srcId="{215AC5AB-08EA-424D-B9AF-0E5DAFCF5292}" destId="{868A52A8-6AC5-459A-9300-A6B9B5B8D313}" srcOrd="2" destOrd="0" presId="urn:microsoft.com/office/officeart/2005/8/layout/process1"/>
    <dgm:cxn modelId="{E403399E-33C9-4FB9-9615-D1B32ABFB2F3}" type="presParOf" srcId="{215AC5AB-08EA-424D-B9AF-0E5DAFCF5292}" destId="{9EF09154-41E2-48BF-84D6-033E52340D6A}" srcOrd="3" destOrd="0" presId="urn:microsoft.com/office/officeart/2005/8/layout/process1"/>
    <dgm:cxn modelId="{DB048170-9363-4E2F-9D91-4C5E9702960C}" type="presParOf" srcId="{9EF09154-41E2-48BF-84D6-033E52340D6A}" destId="{E7BB964C-52AA-4F0D-95CC-B7EB4DCDFAF8}" srcOrd="0" destOrd="0" presId="urn:microsoft.com/office/officeart/2005/8/layout/process1"/>
    <dgm:cxn modelId="{DE47DE36-1180-4B5C-AEDA-D0042DBF93E4}" type="presParOf" srcId="{215AC5AB-08EA-424D-B9AF-0E5DAFCF5292}" destId="{41FA3054-813B-4A2F-814C-6504FFF0914A}" srcOrd="4" destOrd="0" presId="urn:microsoft.com/office/officeart/2005/8/layout/process1"/>
  </dgm:cxnLst>
  <dgm:bg/>
  <dgm:whole/>
  <dgm:extLst>
    <a:ext uri="http://schemas.microsoft.com/office/drawing/2008/diagram">
      <dsp:dataModelExt xmlns=""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4858F1-FAE0-40AF-8D29-984FFE73C8D7}">
      <dsp:nvSpPr>
        <dsp:cNvPr id="0" name=""/>
        <dsp:cNvSpPr/>
      </dsp:nvSpPr>
      <dsp:spPr>
        <a:xfrm>
          <a:off x="3571" y="184632"/>
          <a:ext cx="1561703" cy="9370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producer</a:t>
          </a:r>
          <a:endParaRPr lang="en-US" sz="2200" kern="1200" dirty="0"/>
        </a:p>
      </dsp:txBody>
      <dsp:txXfrm>
        <a:off x="31015" y="212076"/>
        <a:ext cx="1506815" cy="882133"/>
      </dsp:txXfrm>
    </dsp:sp>
    <dsp:sp modelId="{87EECA5A-7E85-4CF8-A17C-7606FC9275E4}">
      <dsp:nvSpPr>
        <dsp:cNvPr id="0" name=""/>
        <dsp:cNvSpPr/>
      </dsp:nvSpPr>
      <dsp:spPr>
        <a:xfrm>
          <a:off x="1721445" y="459491"/>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1721445" y="536951"/>
        <a:ext cx="231757" cy="232382"/>
      </dsp:txXfrm>
    </dsp:sp>
    <dsp:sp modelId="{DFEC0E6F-43B0-47DE-B66E-747F4E70F194}">
      <dsp:nvSpPr>
        <dsp:cNvPr id="0" name=""/>
        <dsp:cNvSpPr/>
      </dsp:nvSpPr>
      <dsp:spPr>
        <a:xfrm>
          <a:off x="2189956" y="184632"/>
          <a:ext cx="1561703" cy="9370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Wholesaler</a:t>
          </a:r>
          <a:endParaRPr lang="en-US" sz="2200" kern="1200" dirty="0"/>
        </a:p>
      </dsp:txBody>
      <dsp:txXfrm>
        <a:off x="2217400" y="212076"/>
        <a:ext cx="1506815" cy="882133"/>
      </dsp:txXfrm>
    </dsp:sp>
    <dsp:sp modelId="{9BA9206D-5D16-4515-BC05-201DFCDD98F8}">
      <dsp:nvSpPr>
        <dsp:cNvPr id="0" name=""/>
        <dsp:cNvSpPr/>
      </dsp:nvSpPr>
      <dsp:spPr>
        <a:xfrm>
          <a:off x="3907829" y="459491"/>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907829" y="536951"/>
        <a:ext cx="231757" cy="232382"/>
      </dsp:txXfrm>
    </dsp:sp>
    <dsp:sp modelId="{D999DF98-2104-45A6-8E73-A5F42CEADF75}">
      <dsp:nvSpPr>
        <dsp:cNvPr id="0" name=""/>
        <dsp:cNvSpPr/>
      </dsp:nvSpPr>
      <dsp:spPr>
        <a:xfrm>
          <a:off x="4376340" y="184632"/>
          <a:ext cx="1561703" cy="9370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Retailer</a:t>
          </a:r>
          <a:endParaRPr lang="en-US" sz="2200" kern="1200" dirty="0"/>
        </a:p>
      </dsp:txBody>
      <dsp:txXfrm>
        <a:off x="4403784" y="212076"/>
        <a:ext cx="1506815" cy="882133"/>
      </dsp:txXfrm>
    </dsp:sp>
    <dsp:sp modelId="{8B6BB26C-98B5-4585-9161-DAA1EB501E00}">
      <dsp:nvSpPr>
        <dsp:cNvPr id="0" name=""/>
        <dsp:cNvSpPr/>
      </dsp:nvSpPr>
      <dsp:spPr>
        <a:xfrm>
          <a:off x="6094214" y="459491"/>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6094214" y="536951"/>
        <a:ext cx="231757" cy="232382"/>
      </dsp:txXfrm>
    </dsp:sp>
    <dsp:sp modelId="{BF5940B1-5D7B-4838-973A-32D51BD45F36}">
      <dsp:nvSpPr>
        <dsp:cNvPr id="0" name=""/>
        <dsp:cNvSpPr/>
      </dsp:nvSpPr>
      <dsp:spPr>
        <a:xfrm>
          <a:off x="6562724" y="184632"/>
          <a:ext cx="1561703" cy="9370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Consumer</a:t>
          </a:r>
          <a:endParaRPr lang="en-US" sz="2200" kern="1200" dirty="0"/>
        </a:p>
      </dsp:txBody>
      <dsp:txXfrm>
        <a:off x="6590168" y="212076"/>
        <a:ext cx="1506815" cy="882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0D87EC-A24D-4401-AED3-493678ECDA70}">
      <dsp:nvSpPr>
        <dsp:cNvPr id="0" name=""/>
        <dsp:cNvSpPr/>
      </dsp:nvSpPr>
      <dsp:spPr>
        <a:xfrm>
          <a:off x="4797" y="148877"/>
          <a:ext cx="1487360" cy="8924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Producer</a:t>
          </a:r>
          <a:endParaRPr lang="en-US" sz="2100" kern="1200" dirty="0"/>
        </a:p>
      </dsp:txBody>
      <dsp:txXfrm>
        <a:off x="30935" y="175015"/>
        <a:ext cx="1435084" cy="840140"/>
      </dsp:txXfrm>
    </dsp:sp>
    <dsp:sp modelId="{4B2ED6CB-1DDE-467E-91F7-F75BCB0A82AC}">
      <dsp:nvSpPr>
        <dsp:cNvPr id="0" name=""/>
        <dsp:cNvSpPr/>
      </dsp:nvSpPr>
      <dsp:spPr>
        <a:xfrm>
          <a:off x="1640893" y="410652"/>
          <a:ext cx="315320" cy="368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1640893" y="484425"/>
        <a:ext cx="220724" cy="221319"/>
      </dsp:txXfrm>
    </dsp:sp>
    <dsp:sp modelId="{222BBFDB-4869-4247-8D13-7D46B9C296EE}">
      <dsp:nvSpPr>
        <dsp:cNvPr id="0" name=""/>
        <dsp:cNvSpPr/>
      </dsp:nvSpPr>
      <dsp:spPr>
        <a:xfrm>
          <a:off x="2087101" y="148877"/>
          <a:ext cx="1487360" cy="8924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Local Trader</a:t>
          </a:r>
          <a:endParaRPr lang="en-US" sz="2100" kern="1200" dirty="0"/>
        </a:p>
      </dsp:txBody>
      <dsp:txXfrm>
        <a:off x="2113239" y="175015"/>
        <a:ext cx="1435084" cy="840140"/>
      </dsp:txXfrm>
    </dsp:sp>
    <dsp:sp modelId="{BB804C4C-8DA9-452D-877D-7FDC960968BB}">
      <dsp:nvSpPr>
        <dsp:cNvPr id="0" name=""/>
        <dsp:cNvSpPr/>
      </dsp:nvSpPr>
      <dsp:spPr>
        <a:xfrm>
          <a:off x="3723197" y="410652"/>
          <a:ext cx="315320" cy="368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3723197" y="484425"/>
        <a:ext cx="220724" cy="221319"/>
      </dsp:txXfrm>
    </dsp:sp>
    <dsp:sp modelId="{D4D83B95-9F82-45C3-8863-12142612F9C0}">
      <dsp:nvSpPr>
        <dsp:cNvPr id="0" name=""/>
        <dsp:cNvSpPr/>
      </dsp:nvSpPr>
      <dsp:spPr>
        <a:xfrm>
          <a:off x="4169405" y="148877"/>
          <a:ext cx="1487360" cy="8924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Wholesaler</a:t>
          </a:r>
          <a:endParaRPr lang="en-US" sz="2100" kern="1200" dirty="0"/>
        </a:p>
      </dsp:txBody>
      <dsp:txXfrm>
        <a:off x="4195543" y="175015"/>
        <a:ext cx="1435084" cy="840140"/>
      </dsp:txXfrm>
    </dsp:sp>
    <dsp:sp modelId="{1375838D-6B94-4E09-A9C9-7AF6C6C71E2F}">
      <dsp:nvSpPr>
        <dsp:cNvPr id="0" name=""/>
        <dsp:cNvSpPr/>
      </dsp:nvSpPr>
      <dsp:spPr>
        <a:xfrm>
          <a:off x="5805502" y="410652"/>
          <a:ext cx="315320" cy="368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5805502" y="484425"/>
        <a:ext cx="220724" cy="221319"/>
      </dsp:txXfrm>
    </dsp:sp>
    <dsp:sp modelId="{03AA4FBC-3398-44B4-9041-99993ECA8464}">
      <dsp:nvSpPr>
        <dsp:cNvPr id="0" name=""/>
        <dsp:cNvSpPr/>
      </dsp:nvSpPr>
      <dsp:spPr>
        <a:xfrm>
          <a:off x="6251710" y="148877"/>
          <a:ext cx="1487360" cy="8924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Retailer</a:t>
          </a:r>
          <a:endParaRPr lang="en-US" sz="2100" kern="1200" dirty="0"/>
        </a:p>
      </dsp:txBody>
      <dsp:txXfrm>
        <a:off x="6277848" y="175015"/>
        <a:ext cx="1435084" cy="840140"/>
      </dsp:txXfrm>
    </dsp:sp>
    <dsp:sp modelId="{A9B3F7FB-8DF2-4DCD-B4D9-09488578B486}">
      <dsp:nvSpPr>
        <dsp:cNvPr id="0" name=""/>
        <dsp:cNvSpPr/>
      </dsp:nvSpPr>
      <dsp:spPr>
        <a:xfrm>
          <a:off x="7887806" y="410652"/>
          <a:ext cx="315320" cy="368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7887806" y="484425"/>
        <a:ext cx="220724" cy="221319"/>
      </dsp:txXfrm>
    </dsp:sp>
    <dsp:sp modelId="{91146167-FA2E-473A-962C-44B6CBCCCC50}">
      <dsp:nvSpPr>
        <dsp:cNvPr id="0" name=""/>
        <dsp:cNvSpPr/>
      </dsp:nvSpPr>
      <dsp:spPr>
        <a:xfrm>
          <a:off x="8334014" y="148877"/>
          <a:ext cx="1487360" cy="8924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Consumer</a:t>
          </a:r>
          <a:endParaRPr lang="en-US" sz="2100" kern="1200" dirty="0"/>
        </a:p>
      </dsp:txBody>
      <dsp:txXfrm>
        <a:off x="8360152" y="175015"/>
        <a:ext cx="1435084" cy="8401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C579C8-B076-45D0-A8EC-03330E0F4C14}">
      <dsp:nvSpPr>
        <dsp:cNvPr id="0" name=""/>
        <dsp:cNvSpPr/>
      </dsp:nvSpPr>
      <dsp:spPr>
        <a:xfrm>
          <a:off x="1037" y="0"/>
          <a:ext cx="2212564" cy="8998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Producer</a:t>
          </a:r>
          <a:endParaRPr lang="en-US" sz="3500" kern="1200" dirty="0"/>
        </a:p>
      </dsp:txBody>
      <dsp:txXfrm>
        <a:off x="27394" y="26357"/>
        <a:ext cx="2159850" cy="847173"/>
      </dsp:txXfrm>
    </dsp:sp>
    <dsp:sp modelId="{4DDC1227-9960-491D-B4B9-9009689524EC}">
      <dsp:nvSpPr>
        <dsp:cNvPr id="0" name=""/>
        <dsp:cNvSpPr/>
      </dsp:nvSpPr>
      <dsp:spPr>
        <a:xfrm>
          <a:off x="2434858" y="175585"/>
          <a:ext cx="469063" cy="5487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2434858" y="285328"/>
        <a:ext cx="328344" cy="329229"/>
      </dsp:txXfrm>
    </dsp:sp>
    <dsp:sp modelId="{1DE94ED3-7DA7-4558-88D8-C103536520E8}">
      <dsp:nvSpPr>
        <dsp:cNvPr id="0" name=""/>
        <dsp:cNvSpPr/>
      </dsp:nvSpPr>
      <dsp:spPr>
        <a:xfrm>
          <a:off x="3098627" y="0"/>
          <a:ext cx="2212564" cy="8998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Consumer</a:t>
          </a:r>
          <a:endParaRPr lang="en-US" sz="3500" kern="1200" dirty="0"/>
        </a:p>
      </dsp:txBody>
      <dsp:txXfrm>
        <a:off x="3124984" y="26357"/>
        <a:ext cx="2159850" cy="8471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537CD0-9998-444B-9ACA-F05357916CA5}">
      <dsp:nvSpPr>
        <dsp:cNvPr id="0" name=""/>
        <dsp:cNvSpPr/>
      </dsp:nvSpPr>
      <dsp:spPr>
        <a:xfrm>
          <a:off x="6340" y="0"/>
          <a:ext cx="1894978" cy="10159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Producer</a:t>
          </a:r>
          <a:endParaRPr lang="en-US" sz="3000" kern="1200" dirty="0"/>
        </a:p>
      </dsp:txBody>
      <dsp:txXfrm>
        <a:off x="36098" y="29758"/>
        <a:ext cx="1835462" cy="956483"/>
      </dsp:txXfrm>
    </dsp:sp>
    <dsp:sp modelId="{DDAB4D1E-0F6C-451F-9F47-B971C1592C9F}">
      <dsp:nvSpPr>
        <dsp:cNvPr id="0" name=""/>
        <dsp:cNvSpPr/>
      </dsp:nvSpPr>
      <dsp:spPr>
        <a:xfrm>
          <a:off x="2090816" y="273022"/>
          <a:ext cx="401735" cy="4699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2090816" y="367013"/>
        <a:ext cx="281215" cy="281972"/>
      </dsp:txXfrm>
    </dsp:sp>
    <dsp:sp modelId="{868A52A8-6AC5-459A-9300-A6B9B5B8D313}">
      <dsp:nvSpPr>
        <dsp:cNvPr id="0" name=""/>
        <dsp:cNvSpPr/>
      </dsp:nvSpPr>
      <dsp:spPr>
        <a:xfrm>
          <a:off x="2659310" y="0"/>
          <a:ext cx="1894978" cy="10159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Retailer</a:t>
          </a:r>
          <a:endParaRPr lang="en-US" sz="3000" kern="1200" dirty="0"/>
        </a:p>
      </dsp:txBody>
      <dsp:txXfrm>
        <a:off x="2689068" y="29758"/>
        <a:ext cx="1835462" cy="956483"/>
      </dsp:txXfrm>
    </dsp:sp>
    <dsp:sp modelId="{9EF09154-41E2-48BF-84D6-033E52340D6A}">
      <dsp:nvSpPr>
        <dsp:cNvPr id="0" name=""/>
        <dsp:cNvSpPr/>
      </dsp:nvSpPr>
      <dsp:spPr>
        <a:xfrm>
          <a:off x="4743787" y="273022"/>
          <a:ext cx="401735" cy="4699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4743787" y="367013"/>
        <a:ext cx="281215" cy="281972"/>
      </dsp:txXfrm>
    </dsp:sp>
    <dsp:sp modelId="{41FA3054-813B-4A2F-814C-6504FFF0914A}">
      <dsp:nvSpPr>
        <dsp:cNvPr id="0" name=""/>
        <dsp:cNvSpPr/>
      </dsp:nvSpPr>
      <dsp:spPr>
        <a:xfrm>
          <a:off x="5312281" y="0"/>
          <a:ext cx="1894978" cy="10159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Consumer</a:t>
          </a:r>
          <a:endParaRPr lang="en-US" sz="3000" kern="1200" dirty="0"/>
        </a:p>
      </dsp:txBody>
      <dsp:txXfrm>
        <a:off x="5342039" y="29758"/>
        <a:ext cx="1835462" cy="95648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DBE68B-5EAA-473C-9048-2C34875234DB}" type="datetimeFigureOut">
              <a:rPr lang="en-US" smtClean="0"/>
              <a:pPr/>
              <a:t>18-Mar-16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F26D35-100F-4CF1-8C96-32C74F076201}" type="slidenum">
              <a:rPr lang="en-US" smtClean="0"/>
              <a:pPr/>
              <a:t>‹#›</a:t>
            </a:fld>
            <a:endParaRPr lang="en-US" dirty="0"/>
          </a:p>
        </p:txBody>
      </p:sp>
    </p:spTree>
    <p:extLst>
      <p:ext uri="{BB962C8B-B14F-4D97-AF65-F5344CB8AC3E}">
        <p14:creationId xmlns="" xmlns:p14="http://schemas.microsoft.com/office/powerpoint/2010/main" val="262600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9F26D35-100F-4CF1-8C96-32C74F076201}"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Freeze the</a:t>
            </a:r>
            <a:r>
              <a:rPr lang="en-US" baseline="0" dirty="0" smtClean="0"/>
              <a:t> Projecter</a:t>
            </a:r>
            <a:endParaRPr lang="en-US" dirty="0"/>
          </a:p>
        </p:txBody>
      </p:sp>
      <p:sp>
        <p:nvSpPr>
          <p:cNvPr id="4" name="Slide Number Placeholder 3"/>
          <p:cNvSpPr>
            <a:spLocks noGrp="1"/>
          </p:cNvSpPr>
          <p:nvPr>
            <p:ph type="sldNum" sz="quarter" idx="10"/>
          </p:nvPr>
        </p:nvSpPr>
        <p:spPr/>
        <p:txBody>
          <a:bodyPr/>
          <a:lstStyle/>
          <a:p>
            <a:fld id="{F9F26D35-100F-4CF1-8C96-32C74F076201}" type="slidenum">
              <a:rPr lang="en-US" smtClean="0"/>
              <a:pPr/>
              <a:t>20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AB7275-73DF-49A2-9E3E-AA35FAFF77D9}" type="datetimeFigureOut">
              <a:rPr lang="en-IN" smtClean="0"/>
              <a:pPr/>
              <a:t>18-03-2016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0C34D53-6AF2-4A1B-B3BE-6EFC4B708E09}" type="slidenum">
              <a:rPr lang="en-IN" smtClean="0"/>
              <a:pPr/>
              <a:t>‹#›</a:t>
            </a:fld>
            <a:endParaRPr lang="en-IN" dirty="0"/>
          </a:p>
        </p:txBody>
      </p:sp>
    </p:spTree>
    <p:extLst>
      <p:ext uri="{BB962C8B-B14F-4D97-AF65-F5344CB8AC3E}">
        <p14:creationId xmlns="" xmlns:p14="http://schemas.microsoft.com/office/powerpoint/2010/main" val="2630266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AB7275-73DF-49A2-9E3E-AA35FAFF77D9}" type="datetimeFigureOut">
              <a:rPr lang="en-IN" smtClean="0"/>
              <a:pPr/>
              <a:t>18-03-2016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0C34D53-6AF2-4A1B-B3BE-6EFC4B708E09}" type="slidenum">
              <a:rPr lang="en-IN" smtClean="0"/>
              <a:pPr/>
              <a:t>‹#›</a:t>
            </a:fld>
            <a:endParaRPr lang="en-IN" dirty="0"/>
          </a:p>
        </p:txBody>
      </p:sp>
    </p:spTree>
    <p:extLst>
      <p:ext uri="{BB962C8B-B14F-4D97-AF65-F5344CB8AC3E}">
        <p14:creationId xmlns="" xmlns:p14="http://schemas.microsoft.com/office/powerpoint/2010/main" val="1779498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AB7275-73DF-49A2-9E3E-AA35FAFF77D9}" type="datetimeFigureOut">
              <a:rPr lang="en-IN" smtClean="0"/>
              <a:pPr/>
              <a:t>18-03-2016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0C34D53-6AF2-4A1B-B3BE-6EFC4B708E09}" type="slidenum">
              <a:rPr lang="en-IN" smtClean="0"/>
              <a:pPr/>
              <a:t>‹#›</a:t>
            </a:fld>
            <a:endParaRPr lang="en-IN" dirty="0"/>
          </a:p>
        </p:txBody>
      </p:sp>
    </p:spTree>
    <p:extLst>
      <p:ext uri="{BB962C8B-B14F-4D97-AF65-F5344CB8AC3E}">
        <p14:creationId xmlns="" xmlns:p14="http://schemas.microsoft.com/office/powerpoint/2010/main" val="2896721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AB7275-73DF-49A2-9E3E-AA35FAFF77D9}" type="datetimeFigureOut">
              <a:rPr lang="en-IN" smtClean="0"/>
              <a:pPr/>
              <a:t>18-03-2016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0C34D53-6AF2-4A1B-B3BE-6EFC4B708E09}" type="slidenum">
              <a:rPr lang="en-IN" smtClean="0"/>
              <a:pPr/>
              <a:t>‹#›</a:t>
            </a:fld>
            <a:endParaRPr lang="en-IN" dirty="0"/>
          </a:p>
        </p:txBody>
      </p:sp>
    </p:spTree>
    <p:extLst>
      <p:ext uri="{BB962C8B-B14F-4D97-AF65-F5344CB8AC3E}">
        <p14:creationId xmlns="" xmlns:p14="http://schemas.microsoft.com/office/powerpoint/2010/main" val="661770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AB7275-73DF-49A2-9E3E-AA35FAFF77D9}" type="datetimeFigureOut">
              <a:rPr lang="en-IN" smtClean="0"/>
              <a:pPr/>
              <a:t>18-03-2016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0C34D53-6AF2-4A1B-B3BE-6EFC4B708E09}" type="slidenum">
              <a:rPr lang="en-IN" smtClean="0"/>
              <a:pPr/>
              <a:t>‹#›</a:t>
            </a:fld>
            <a:endParaRPr lang="en-IN" dirty="0"/>
          </a:p>
        </p:txBody>
      </p:sp>
    </p:spTree>
    <p:extLst>
      <p:ext uri="{BB962C8B-B14F-4D97-AF65-F5344CB8AC3E}">
        <p14:creationId xmlns="" xmlns:p14="http://schemas.microsoft.com/office/powerpoint/2010/main" val="2184496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AB7275-73DF-49A2-9E3E-AA35FAFF77D9}" type="datetimeFigureOut">
              <a:rPr lang="en-IN" smtClean="0"/>
              <a:pPr/>
              <a:t>18-03-2016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0C34D53-6AF2-4A1B-B3BE-6EFC4B708E09}" type="slidenum">
              <a:rPr lang="en-IN" smtClean="0"/>
              <a:pPr/>
              <a:t>‹#›</a:t>
            </a:fld>
            <a:endParaRPr lang="en-IN" dirty="0"/>
          </a:p>
        </p:txBody>
      </p:sp>
    </p:spTree>
    <p:extLst>
      <p:ext uri="{BB962C8B-B14F-4D97-AF65-F5344CB8AC3E}">
        <p14:creationId xmlns="" xmlns:p14="http://schemas.microsoft.com/office/powerpoint/2010/main" val="1573342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AB7275-73DF-49A2-9E3E-AA35FAFF77D9}" type="datetimeFigureOut">
              <a:rPr lang="en-IN" smtClean="0"/>
              <a:pPr/>
              <a:t>18-03-2016</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0C34D53-6AF2-4A1B-B3BE-6EFC4B708E09}" type="slidenum">
              <a:rPr lang="en-IN" smtClean="0"/>
              <a:pPr/>
              <a:t>‹#›</a:t>
            </a:fld>
            <a:endParaRPr lang="en-IN" dirty="0"/>
          </a:p>
        </p:txBody>
      </p:sp>
    </p:spTree>
    <p:extLst>
      <p:ext uri="{BB962C8B-B14F-4D97-AF65-F5344CB8AC3E}">
        <p14:creationId xmlns="" xmlns:p14="http://schemas.microsoft.com/office/powerpoint/2010/main" val="254543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AB7275-73DF-49A2-9E3E-AA35FAFF77D9}" type="datetimeFigureOut">
              <a:rPr lang="en-IN" smtClean="0"/>
              <a:pPr/>
              <a:t>18-03-2016</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0C34D53-6AF2-4A1B-B3BE-6EFC4B708E09}" type="slidenum">
              <a:rPr lang="en-IN" smtClean="0"/>
              <a:pPr/>
              <a:t>‹#›</a:t>
            </a:fld>
            <a:endParaRPr lang="en-IN" dirty="0"/>
          </a:p>
        </p:txBody>
      </p:sp>
    </p:spTree>
    <p:extLst>
      <p:ext uri="{BB962C8B-B14F-4D97-AF65-F5344CB8AC3E}">
        <p14:creationId xmlns="" xmlns:p14="http://schemas.microsoft.com/office/powerpoint/2010/main" val="957280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AB7275-73DF-49A2-9E3E-AA35FAFF77D9}" type="datetimeFigureOut">
              <a:rPr lang="en-IN" smtClean="0"/>
              <a:pPr/>
              <a:t>18-03-2016</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80C34D53-6AF2-4A1B-B3BE-6EFC4B708E09}" type="slidenum">
              <a:rPr lang="en-IN" smtClean="0"/>
              <a:pPr/>
              <a:t>‹#›</a:t>
            </a:fld>
            <a:endParaRPr lang="en-IN" dirty="0"/>
          </a:p>
        </p:txBody>
      </p:sp>
    </p:spTree>
    <p:extLst>
      <p:ext uri="{BB962C8B-B14F-4D97-AF65-F5344CB8AC3E}">
        <p14:creationId xmlns="" xmlns:p14="http://schemas.microsoft.com/office/powerpoint/2010/main" val="841323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AB7275-73DF-49A2-9E3E-AA35FAFF77D9}" type="datetimeFigureOut">
              <a:rPr lang="en-IN" smtClean="0"/>
              <a:pPr/>
              <a:t>18-03-2016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0C34D53-6AF2-4A1B-B3BE-6EFC4B708E09}" type="slidenum">
              <a:rPr lang="en-IN" smtClean="0"/>
              <a:pPr/>
              <a:t>‹#›</a:t>
            </a:fld>
            <a:endParaRPr lang="en-IN" dirty="0"/>
          </a:p>
        </p:txBody>
      </p:sp>
    </p:spTree>
    <p:extLst>
      <p:ext uri="{BB962C8B-B14F-4D97-AF65-F5344CB8AC3E}">
        <p14:creationId xmlns="" xmlns:p14="http://schemas.microsoft.com/office/powerpoint/2010/main" val="4265490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AB7275-73DF-49A2-9E3E-AA35FAFF77D9}" type="datetimeFigureOut">
              <a:rPr lang="en-IN" smtClean="0"/>
              <a:pPr/>
              <a:t>18-03-2016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0C34D53-6AF2-4A1B-B3BE-6EFC4B708E09}" type="slidenum">
              <a:rPr lang="en-IN" smtClean="0"/>
              <a:pPr/>
              <a:t>‹#›</a:t>
            </a:fld>
            <a:endParaRPr lang="en-IN" dirty="0"/>
          </a:p>
        </p:txBody>
      </p:sp>
    </p:spTree>
    <p:extLst>
      <p:ext uri="{BB962C8B-B14F-4D97-AF65-F5344CB8AC3E}">
        <p14:creationId xmlns="" xmlns:p14="http://schemas.microsoft.com/office/powerpoint/2010/main" val="245962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AB7275-73DF-49A2-9E3E-AA35FAFF77D9}" type="datetimeFigureOut">
              <a:rPr lang="en-IN" smtClean="0"/>
              <a:pPr/>
              <a:t>18-03-2016</a:t>
            </a:fld>
            <a:endParaRPr lang="en-IN"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C34D53-6AF2-4A1B-B3BE-6EFC4B708E09}" type="slidenum">
              <a:rPr lang="en-IN" smtClean="0"/>
              <a:pPr/>
              <a:t>‹#›</a:t>
            </a:fld>
            <a:endParaRPr lang="en-IN" dirty="0"/>
          </a:p>
        </p:txBody>
      </p:sp>
    </p:spTree>
    <p:extLst>
      <p:ext uri="{BB962C8B-B14F-4D97-AF65-F5344CB8AC3E}">
        <p14:creationId xmlns="" xmlns:p14="http://schemas.microsoft.com/office/powerpoint/2010/main" val="58829153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diagramQuickStyle" Target="../diagrams/quickStyle2.xml"/><Relationship Id="rId13" Type="http://schemas.openxmlformats.org/officeDocument/2006/relationships/diagramColors" Target="../diagrams/colors3.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Layout" Target="../diagrams/layout2.xml"/><Relationship Id="rId12" Type="http://schemas.openxmlformats.org/officeDocument/2006/relationships/diagramQuickStyle" Target="../diagrams/quickStyle3.xml"/><Relationship Id="rId17" Type="http://schemas.openxmlformats.org/officeDocument/2006/relationships/diagramColors" Target="../diagrams/colors4.xml"/><Relationship Id="rId2" Type="http://schemas.openxmlformats.org/officeDocument/2006/relationships/diagramData" Target="../diagrams/data1.xml"/><Relationship Id="rId16" Type="http://schemas.openxmlformats.org/officeDocument/2006/relationships/diagramQuickStyle" Target="../diagrams/quickStyle4.xml"/><Relationship Id="rId1" Type="http://schemas.openxmlformats.org/officeDocument/2006/relationships/slideLayout" Target="../slideLayouts/slideLayout2.xml"/><Relationship Id="rId6" Type="http://schemas.openxmlformats.org/officeDocument/2006/relationships/diagramData" Target="../diagrams/data2.xml"/><Relationship Id="rId11" Type="http://schemas.openxmlformats.org/officeDocument/2006/relationships/diagramLayout" Target="../diagrams/layout3.xml"/><Relationship Id="rId24"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Layout" Target="../diagrams/layout4.xml"/><Relationship Id="rId23" Type="http://schemas.microsoft.com/office/2007/relationships/diagramDrawing" Target="../diagrams/drawing1.xml"/><Relationship Id="rId10" Type="http://schemas.openxmlformats.org/officeDocument/2006/relationships/diagramData" Target="../diagrams/data3.xml"/><Relationship Id="rId4" Type="http://schemas.openxmlformats.org/officeDocument/2006/relationships/diagramQuickStyle" Target="../diagrams/quickStyle1.xml"/><Relationship Id="rId9" Type="http://schemas.openxmlformats.org/officeDocument/2006/relationships/diagramColors" Target="../diagrams/colors2.xml"/><Relationship Id="rId14" Type="http://schemas.openxmlformats.org/officeDocument/2006/relationships/diagramData" Target="../diagrams/data4.xml"/><Relationship Id="rId22" Type="http://schemas.microsoft.com/office/2007/relationships/diagramDrawing" Target="../diagrams/drawing3.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hyperlink" Target="http://sfacindia.com/" TargetMode="External"/><Relationship Id="rId2" Type="http://schemas.openxmlformats.org/officeDocument/2006/relationships/hyperlink" Target="http://nhb.gov.in/default.aspx" TargetMode="External"/><Relationship Id="rId1" Type="http://schemas.openxmlformats.org/officeDocument/2006/relationships/slideLayout" Target="../slideLayouts/slideLayout2.xml"/><Relationship Id="rId4" Type="http://schemas.openxmlformats.org/officeDocument/2006/relationships/hyperlink" Target="http://nhm.nic.in/"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73242" y="389021"/>
            <a:ext cx="1524000" cy="1524000"/>
          </a:xfrm>
          <a:prstGeom prst="rect">
            <a:avLst/>
          </a:prstGeom>
        </p:spPr>
      </p:pic>
      <p:pic>
        <p:nvPicPr>
          <p:cNvPr id="6" name="Picture 5"/>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8928003" y="822362"/>
            <a:ext cx="2581635" cy="657317"/>
          </a:xfrm>
          <a:prstGeom prst="rect">
            <a:avLst/>
          </a:prstGeom>
        </p:spPr>
      </p:pic>
      <p:sp>
        <p:nvSpPr>
          <p:cNvPr id="7" name="TextBox 6"/>
          <p:cNvSpPr txBox="1"/>
          <p:nvPr/>
        </p:nvSpPr>
        <p:spPr>
          <a:xfrm>
            <a:off x="2903621" y="2229853"/>
            <a:ext cx="6024382" cy="2893100"/>
          </a:xfrm>
          <a:prstGeom prst="rect">
            <a:avLst/>
          </a:prstGeom>
          <a:noFill/>
        </p:spPr>
        <p:txBody>
          <a:bodyPr wrap="square" rtlCol="0">
            <a:spAutoFit/>
          </a:bodyPr>
          <a:lstStyle/>
          <a:p>
            <a:pPr algn="ctr"/>
            <a:r>
              <a:rPr lang="en-US" sz="8000" dirty="0" smtClean="0"/>
              <a:t>Economics</a:t>
            </a:r>
          </a:p>
          <a:p>
            <a:pPr algn="ctr"/>
            <a:r>
              <a:rPr lang="en-US" sz="5400" dirty="0" smtClean="0"/>
              <a:t>ICT SEM 4</a:t>
            </a:r>
          </a:p>
          <a:p>
            <a:pPr algn="ctr"/>
            <a:r>
              <a:rPr lang="en-US" sz="4800" dirty="0" smtClean="0"/>
              <a:t>Group 6</a:t>
            </a:r>
            <a:endParaRPr lang="en-US" sz="4800" dirty="0"/>
          </a:p>
        </p:txBody>
      </p:sp>
      <p:sp>
        <p:nvSpPr>
          <p:cNvPr id="8" name="Footer Placeholder 7"/>
          <p:cNvSpPr>
            <a:spLocks noGrp="1"/>
          </p:cNvSpPr>
          <p:nvPr>
            <p:ph type="ftr" sz="quarter" idx="11"/>
          </p:nvPr>
        </p:nvSpPr>
        <p:spPr/>
        <p:txBody>
          <a:bodyPr/>
          <a:lstStyle/>
          <a:p>
            <a:r>
              <a:rPr lang="en-IN" dirty="0" smtClean="0"/>
              <a:t>Survey of Onion </a:t>
            </a:r>
            <a:endParaRPr lang="en-IN" dirty="0"/>
          </a:p>
        </p:txBody>
      </p:sp>
    </p:spTree>
    <p:extLst>
      <p:ext uri="{BB962C8B-B14F-4D97-AF65-F5344CB8AC3E}">
        <p14:creationId xmlns="" xmlns:p14="http://schemas.microsoft.com/office/powerpoint/2010/main" val="19561040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 of demand</a:t>
            </a:r>
            <a:endParaRPr lang="en-US"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normAutofit/>
              </a:bodyPr>
              <a:lstStyle/>
              <a:p>
                <a:r>
                  <a:rPr lang="en-US" sz="2700" dirty="0" smtClean="0"/>
                  <a:t>Keeping other factors constant, increase in price decreases the demand</a:t>
                </a:r>
              </a:p>
              <a:p>
                <a:r>
                  <a:rPr lang="en-US" sz="2700" dirty="0" smtClean="0"/>
                  <a:t>In our words: </a:t>
                </a:r>
                <a14:m>
                  <m:oMath xmlns:m="http://schemas.openxmlformats.org/officeDocument/2006/math">
                    <m:r>
                      <a:rPr lang="en-US" sz="2400" b="0" i="1" smtClean="0">
                        <a:latin typeface="Cambria Math" panose="02040503050406030204" pitchFamily="18" charset="0"/>
                      </a:rPr>
                      <m:t>𝑝𝑟𝑖𝑐𝑒</m:t>
                    </m:r>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𝑑𝑒𝑚𝑎𝑛𝑑</m:t>
                        </m:r>
                      </m:den>
                    </m:f>
                  </m:oMath>
                </a14:m>
                <a:endParaRPr lang="en-US" sz="2400" dirty="0" smtClean="0"/>
              </a:p>
              <a:p>
                <a:r>
                  <a:rPr lang="en-US" sz="2400" dirty="0" smtClean="0"/>
                  <a:t>Increase in price = Less quantity demanded</a:t>
                </a:r>
              </a:p>
              <a:p>
                <a:r>
                  <a:rPr lang="en-US" sz="2400" dirty="0" smtClean="0"/>
                  <a:t>Decrease in price = High quantity demanded </a:t>
                </a: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86" t="-2101"/>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881617" y="2328510"/>
            <a:ext cx="2907739" cy="2875668"/>
          </a:xfrm>
          <a:prstGeom prst="rect">
            <a:avLst/>
          </a:prstGeom>
        </p:spPr>
      </p:pic>
    </p:spTree>
    <p:extLst>
      <p:ext uri="{BB962C8B-B14F-4D97-AF65-F5344CB8AC3E}">
        <p14:creationId xmlns:p14="http://schemas.microsoft.com/office/powerpoint/2010/main" xmlns="" val="2028972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Demand Of Onion</a:t>
            </a:r>
          </a:p>
        </p:txBody>
      </p:sp>
      <p:sp>
        <p:nvSpPr>
          <p:cNvPr id="5" name="Content Placeholder 2"/>
          <p:cNvSpPr txBox="1">
            <a:spLocks/>
          </p:cNvSpPr>
          <p:nvPr/>
        </p:nvSpPr>
        <p:spPr>
          <a:xfrm>
            <a:off x="722087" y="1680482"/>
            <a:ext cx="10515600" cy="4351338"/>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0" i="0" u="none" strike="noStrike" kern="1200" cap="none" spc="0" normalizeH="0" baseline="0" noProof="0" dirty="0" smtClean="0">
                <a:ln>
                  <a:noFill/>
                </a:ln>
                <a:solidFill>
                  <a:schemeClr val="tx1"/>
                </a:solidFill>
                <a:effectLst/>
                <a:uLnTx/>
                <a:uFillTx/>
                <a:latin typeface="+mn-lt"/>
                <a:ea typeface="+mn-ea"/>
                <a:cs typeface="+mn-cs"/>
              </a:rPr>
              <a:t>From North to South and East to West, it is used in many ways: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0" i="0" u="none" strike="noStrike" kern="1200" cap="none" spc="0" normalizeH="0" baseline="0" noProof="0" dirty="0" smtClean="0">
                <a:ln>
                  <a:noFill/>
                </a:ln>
                <a:solidFill>
                  <a:schemeClr val="tx1"/>
                </a:solidFill>
                <a:effectLst/>
                <a:uLnTx/>
                <a:uFillTx/>
                <a:latin typeface="+mn-lt"/>
                <a:ea typeface="+mn-ea"/>
                <a:cs typeface="+mn-cs"/>
              </a:rPr>
              <a:t>It's pureed, sautéed and added to many vegetable, </a:t>
            </a:r>
            <a:r>
              <a:rPr lang="en-IN" sz="3200" dirty="0" err="1" smtClean="0"/>
              <a:t>D</a:t>
            </a:r>
            <a:r>
              <a:rPr kumimoji="0" lang="en-IN" sz="3200" b="0" i="0" u="none" strike="noStrike" kern="1200" cap="none" spc="0" normalizeH="0" baseline="0" noProof="0" dirty="0" smtClean="0">
                <a:ln>
                  <a:noFill/>
                </a:ln>
                <a:solidFill>
                  <a:schemeClr val="tx1"/>
                </a:solidFill>
                <a:effectLst/>
                <a:uLnTx/>
                <a:uFillTx/>
                <a:latin typeface="+mn-lt"/>
                <a:ea typeface="+mn-ea"/>
                <a:cs typeface="+mn-cs"/>
              </a:rPr>
              <a:t>al or meat preparations.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0" i="0" u="none" strike="noStrike" kern="1200" cap="none" spc="0" normalizeH="0" baseline="0" noProof="0" dirty="0" smtClean="0">
                <a:ln>
                  <a:noFill/>
                </a:ln>
                <a:solidFill>
                  <a:schemeClr val="tx1"/>
                </a:solidFill>
                <a:effectLst/>
                <a:uLnTx/>
                <a:uFillTx/>
                <a:latin typeface="+mn-lt"/>
                <a:ea typeface="+mn-ea"/>
                <a:cs typeface="+mn-cs"/>
              </a:rPr>
              <a:t>Even used to garnish in meals, Eaten raw as a salad, Used as a dip, Fried as fritters and crisps.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One cannot substitute onion with any other vegetable, so demand for onions is completely </a:t>
            </a:r>
            <a:r>
              <a:rPr kumimoji="0" lang="en-IN" sz="3200" b="1" i="0" u="none" strike="noStrike" kern="1200" cap="none" spc="0" normalizeH="0" baseline="0" noProof="0" dirty="0" smtClean="0">
                <a:ln>
                  <a:noFill/>
                </a:ln>
                <a:solidFill>
                  <a:schemeClr val="tx1"/>
                </a:solidFill>
                <a:effectLst/>
                <a:uLnTx/>
                <a:uFillTx/>
                <a:latin typeface="+mn-lt"/>
                <a:ea typeface="+mn-ea"/>
                <a:cs typeface="+mn-cs"/>
              </a:rPr>
              <a:t>inelastic</a:t>
            </a:r>
            <a:r>
              <a:rPr kumimoji="0" lang="en-IN" sz="32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0" i="0" u="none" strike="noStrike" kern="1200" cap="none" spc="0" normalizeH="0" baseline="0" noProof="0" dirty="0" smtClean="0">
                <a:ln>
                  <a:noFill/>
                </a:ln>
                <a:solidFill>
                  <a:schemeClr val="tx1"/>
                </a:solidFill>
                <a:effectLst/>
                <a:uLnTx/>
                <a:uFillTx/>
                <a:latin typeface="+mn-lt"/>
                <a:ea typeface="+mn-ea"/>
                <a:cs typeface="+mn-cs"/>
              </a:rPr>
              <a:t>Total annual consumption requirement of onion is 2012-13 is estimated at </a:t>
            </a:r>
            <a:r>
              <a:rPr kumimoji="0" lang="en-IN" sz="3200" b="1" i="0" u="none" strike="noStrike" kern="1200" cap="none" spc="0" normalizeH="0" baseline="0" noProof="0" dirty="0" smtClean="0">
                <a:ln>
                  <a:noFill/>
                </a:ln>
                <a:solidFill>
                  <a:schemeClr val="tx1"/>
                </a:solidFill>
                <a:effectLst/>
                <a:uLnTx/>
                <a:uFillTx/>
                <a:latin typeface="+mn-lt"/>
                <a:ea typeface="+mn-ea"/>
                <a:cs typeface="+mn-cs"/>
              </a:rPr>
              <a:t>12500 Kilo tones</a:t>
            </a:r>
            <a:r>
              <a:rPr kumimoji="0" lang="en-IN" sz="3200" b="0" i="0" u="none" strike="noStrike" kern="1200" cap="none" spc="0" normalizeH="0" baseline="0" noProof="0" dirty="0" smtClean="0">
                <a:ln>
                  <a:noFill/>
                </a:ln>
                <a:solidFill>
                  <a:schemeClr val="tx1"/>
                </a:solidFill>
                <a:effectLst/>
                <a:uLnTx/>
                <a:uFillTx/>
                <a:latin typeface="+mn-lt"/>
                <a:ea typeface="+mn-ea"/>
                <a:cs typeface="+mn-cs"/>
              </a:rPr>
              <a:t>, growing at around </a:t>
            </a:r>
            <a:r>
              <a:rPr kumimoji="0" lang="en-IN" sz="3200" b="1" i="0" u="none" strike="noStrike" kern="1200" cap="none" spc="0" normalizeH="0" baseline="0" noProof="0" dirty="0" smtClean="0">
                <a:ln>
                  <a:noFill/>
                </a:ln>
                <a:solidFill>
                  <a:schemeClr val="tx1"/>
                </a:solidFill>
                <a:effectLst/>
                <a:uLnTx/>
                <a:uFillTx/>
                <a:latin typeface="+mn-lt"/>
                <a:ea typeface="+mn-ea"/>
                <a:cs typeface="+mn-cs"/>
              </a:rPr>
              <a:t>6 percent </a:t>
            </a:r>
            <a:r>
              <a:rPr kumimoji="0" lang="en-IN" sz="3200" b="0" i="0" u="none" strike="noStrike" kern="1200" cap="none" spc="0" normalizeH="0" baseline="0" noProof="0" dirty="0" smtClean="0">
                <a:ln>
                  <a:noFill/>
                </a:ln>
                <a:solidFill>
                  <a:schemeClr val="tx1"/>
                </a:solidFill>
                <a:effectLst/>
                <a:uLnTx/>
                <a:uFillTx/>
                <a:latin typeface="+mn-lt"/>
                <a:ea typeface="+mn-ea"/>
                <a:cs typeface="+mn-cs"/>
              </a:rPr>
              <a:t>annually.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0" i="0" u="none" strike="noStrike" kern="1200" cap="none" spc="0" normalizeH="0" baseline="0" noProof="0" dirty="0" smtClean="0">
                <a:ln>
                  <a:noFill/>
                </a:ln>
                <a:solidFill>
                  <a:schemeClr val="tx1"/>
                </a:solidFill>
                <a:effectLst/>
                <a:uLnTx/>
                <a:uFillTx/>
                <a:latin typeface="+mn-lt"/>
                <a:ea typeface="+mn-ea"/>
                <a:cs typeface="+mn-cs"/>
              </a:rPr>
              <a:t> Additionally, there is also a lot of demand of Indian Onion in the world. Onion is mainly exported from India in the form of dehydrated onion, canned onion and onion pickle. Dehydrated onions are considered as a potential product in world trade and </a:t>
            </a:r>
            <a:r>
              <a:rPr kumimoji="0" lang="en-IN" sz="3200" b="1" i="0" u="none" strike="noStrike" kern="1200" cap="none" spc="0" normalizeH="0" baseline="0" noProof="0" dirty="0" smtClean="0">
                <a:ln>
                  <a:noFill/>
                </a:ln>
                <a:solidFill>
                  <a:schemeClr val="tx1"/>
                </a:solidFill>
                <a:effectLst/>
                <a:uLnTx/>
                <a:uFillTx/>
                <a:latin typeface="+mn-lt"/>
                <a:ea typeface="+mn-ea"/>
                <a:cs typeface="+mn-cs"/>
              </a:rPr>
              <a:t>India is the second largest producer of dehydrated onions in the world.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1" i="0" u="none" strike="noStrike" kern="1200" cap="none" spc="0" normalizeH="0" baseline="0" noProof="0" dirty="0" smtClean="0">
                <a:ln>
                  <a:noFill/>
                </a:ln>
                <a:solidFill>
                  <a:schemeClr val="tx1"/>
                </a:solidFill>
                <a:effectLst/>
                <a:uLnTx/>
                <a:uFillTx/>
                <a:latin typeface="+mn-lt"/>
                <a:ea typeface="+mn-ea"/>
                <a:cs typeface="+mn-cs"/>
              </a:rPr>
              <a:t>Increasing high inelastic demand </a:t>
            </a:r>
            <a:r>
              <a:rPr kumimoji="0" lang="en-IN" sz="3200" b="0" i="0" u="none" strike="noStrike" kern="1200" cap="none" spc="0" normalizeH="0" baseline="0" noProof="0" dirty="0" smtClean="0">
                <a:ln>
                  <a:noFill/>
                </a:ln>
                <a:solidFill>
                  <a:schemeClr val="tx1"/>
                </a:solidFill>
                <a:effectLst/>
                <a:uLnTx/>
                <a:uFillTx/>
                <a:latin typeface="+mn-lt"/>
                <a:ea typeface="+mn-ea"/>
                <a:cs typeface="+mn-cs"/>
              </a:rPr>
              <a:t>is a big factor yet it cannot be the only reason why market prices of onions is so volatile.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7993120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 xmlns:a14="http://schemas.microsoft.com/office/drawing/2010/main" val="0"/>
              </a:ext>
            </a:extLst>
          </a:blip>
          <a:stretch>
            <a:fillRect/>
          </a:stretch>
        </p:blipFill>
        <p:spPr>
          <a:xfrm>
            <a:off x="3186113" y="531813"/>
            <a:ext cx="9005887" cy="5291137"/>
          </a:xfrm>
        </p:spPr>
      </p:pic>
      <p:sp>
        <p:nvSpPr>
          <p:cNvPr id="2" name="TextBox 1"/>
          <p:cNvSpPr txBox="1"/>
          <p:nvPr/>
        </p:nvSpPr>
        <p:spPr>
          <a:xfrm>
            <a:off x="0" y="1902629"/>
            <a:ext cx="3144982" cy="1323439"/>
          </a:xfrm>
          <a:prstGeom prst="rect">
            <a:avLst/>
          </a:prstGeom>
          <a:noFill/>
        </p:spPr>
        <p:txBody>
          <a:bodyPr wrap="square" rtlCol="0">
            <a:spAutoFit/>
          </a:bodyPr>
          <a:lstStyle/>
          <a:p>
            <a:r>
              <a:rPr lang="en-US" sz="4000" dirty="0" smtClean="0"/>
              <a:t>Statistics of consumption</a:t>
            </a:r>
            <a:endParaRPr lang="en-US" sz="4000" dirty="0"/>
          </a:p>
        </p:txBody>
      </p:sp>
      <p:sp>
        <p:nvSpPr>
          <p:cNvPr id="5" name="TextBox 4"/>
          <p:cNvSpPr txBox="1"/>
          <p:nvPr/>
        </p:nvSpPr>
        <p:spPr>
          <a:xfrm>
            <a:off x="3209774" y="5987254"/>
            <a:ext cx="7566367" cy="646331"/>
          </a:xfrm>
          <a:prstGeom prst="rect">
            <a:avLst/>
          </a:prstGeom>
          <a:noFill/>
        </p:spPr>
        <p:txBody>
          <a:bodyPr wrap="none" rtlCol="0">
            <a:spAutoFit/>
          </a:bodyPr>
          <a:lstStyle/>
          <a:p>
            <a:r>
              <a:rPr lang="en-IN" dirty="0"/>
              <a:t>There is a huge increase in the consumption of onion during the last decade</a:t>
            </a:r>
          </a:p>
          <a:p>
            <a:r>
              <a:rPr lang="en-IN" dirty="0"/>
              <a:t>and the reason of increase </a:t>
            </a:r>
            <a:r>
              <a:rPr lang="en-IN" dirty="0" smtClean="0"/>
              <a:t>is </a:t>
            </a:r>
            <a:r>
              <a:rPr lang="en-IN" dirty="0"/>
              <a:t>population and its versatility.</a:t>
            </a:r>
          </a:p>
        </p:txBody>
      </p:sp>
    </p:spTree>
    <p:extLst>
      <p:ext uri="{BB962C8B-B14F-4D97-AF65-F5344CB8AC3E}">
        <p14:creationId xmlns="" xmlns:p14="http://schemas.microsoft.com/office/powerpoint/2010/main" val="31907485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743201" y="362859"/>
            <a:ext cx="6183085" cy="4578316"/>
          </a:xfrm>
          <a:prstGeom prst="rect">
            <a:avLst/>
          </a:prstGeom>
        </p:spPr>
      </p:pic>
      <p:sp>
        <p:nvSpPr>
          <p:cNvPr id="4" name="TextBox 3"/>
          <p:cNvSpPr txBox="1"/>
          <p:nvPr/>
        </p:nvSpPr>
        <p:spPr>
          <a:xfrm>
            <a:off x="417046" y="4914817"/>
            <a:ext cx="11588301" cy="1200329"/>
          </a:xfrm>
          <a:prstGeom prst="rect">
            <a:avLst/>
          </a:prstGeom>
          <a:noFill/>
        </p:spPr>
        <p:txBody>
          <a:bodyPr wrap="none" rtlCol="0">
            <a:spAutoFit/>
          </a:bodyPr>
          <a:lstStyle/>
          <a:p>
            <a:r>
              <a:rPr lang="en-IN" dirty="0"/>
              <a:t>Between years 2004-05 and 2009-10, the consumption of onions </a:t>
            </a:r>
            <a:r>
              <a:rPr lang="en-IN" dirty="0" smtClean="0"/>
              <a:t>increased 32</a:t>
            </a:r>
            <a:r>
              <a:rPr lang="en-IN" dirty="0"/>
              <a:t>% and 18% in rural and urban India </a:t>
            </a:r>
            <a:endParaRPr lang="en-IN" dirty="0" smtClean="0"/>
          </a:p>
          <a:p>
            <a:r>
              <a:rPr lang="en-IN" dirty="0" smtClean="0"/>
              <a:t>respectively while </a:t>
            </a:r>
            <a:r>
              <a:rPr lang="en-IN" dirty="0"/>
              <a:t>production of onions in India between these two years </a:t>
            </a:r>
            <a:r>
              <a:rPr lang="en-IN" dirty="0" smtClean="0"/>
              <a:t>increased </a:t>
            </a:r>
            <a:r>
              <a:rPr lang="en-IN" dirty="0"/>
              <a:t>almost 90</a:t>
            </a:r>
            <a:r>
              <a:rPr lang="en-IN" dirty="0" smtClean="0"/>
              <a:t>%. The </a:t>
            </a:r>
            <a:r>
              <a:rPr lang="en-IN" dirty="0"/>
              <a:t>reason for increase </a:t>
            </a:r>
            <a:endParaRPr lang="en-IN" dirty="0" smtClean="0"/>
          </a:p>
          <a:p>
            <a:r>
              <a:rPr lang="en-IN" dirty="0" smtClean="0"/>
              <a:t>in </a:t>
            </a:r>
            <a:r>
              <a:rPr lang="en-IN" dirty="0"/>
              <a:t>production was increase in export of onions due to easy foreign trade </a:t>
            </a:r>
            <a:r>
              <a:rPr lang="en-IN" dirty="0" smtClean="0"/>
              <a:t>during </a:t>
            </a:r>
            <a:r>
              <a:rPr lang="en-IN" dirty="0"/>
              <a:t>this years and also other neighbour onion </a:t>
            </a:r>
            <a:endParaRPr lang="en-IN" dirty="0" smtClean="0"/>
          </a:p>
          <a:p>
            <a:r>
              <a:rPr lang="en-IN" smtClean="0"/>
              <a:t>producing </a:t>
            </a:r>
            <a:r>
              <a:rPr lang="en-IN" dirty="0"/>
              <a:t>countries decided to ban onion exports </a:t>
            </a:r>
            <a:r>
              <a:rPr lang="en-IN"/>
              <a:t>to </a:t>
            </a:r>
            <a:r>
              <a:rPr lang="en-IN" smtClean="0"/>
              <a:t>meet </a:t>
            </a:r>
            <a:r>
              <a:rPr lang="en-IN" dirty="0"/>
              <a:t>their own demand.  </a:t>
            </a:r>
          </a:p>
        </p:txBody>
      </p:sp>
    </p:spTree>
    <p:extLst>
      <p:ext uri="{BB962C8B-B14F-4D97-AF65-F5344CB8AC3E}">
        <p14:creationId xmlns="" xmlns:p14="http://schemas.microsoft.com/office/powerpoint/2010/main" val="39448721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6582" y="1374647"/>
            <a:ext cx="10769600" cy="1673352"/>
          </a:xfrm>
        </p:spPr>
        <p:txBody>
          <a:bodyPr>
            <a:noAutofit/>
          </a:bodyPr>
          <a:lstStyle/>
          <a:p>
            <a:r>
              <a:rPr lang="en-US" sz="3200" dirty="0" smtClean="0"/>
              <a:t>“The </a:t>
            </a:r>
            <a:r>
              <a:rPr lang="en-US" sz="3200" dirty="0"/>
              <a:t>demand for onions is completely inelastic. You cannot substitute it with any other </a:t>
            </a:r>
            <a:r>
              <a:rPr lang="en-US" sz="3200" dirty="0" smtClean="0"/>
              <a:t>vegetable.”</a:t>
            </a:r>
            <a:br>
              <a:rPr lang="en-US" sz="3200" dirty="0" smtClean="0"/>
            </a:br>
            <a:r>
              <a:rPr lang="en-US" sz="3200" dirty="0" smtClean="0"/>
              <a:t/>
            </a:r>
            <a:br>
              <a:rPr lang="en-US" sz="3200" dirty="0" smtClean="0"/>
            </a:br>
            <a:r>
              <a:rPr lang="en-US" sz="3200" dirty="0" smtClean="0"/>
              <a:t>-Ashok </a:t>
            </a:r>
            <a:r>
              <a:rPr lang="en-US" sz="3200" dirty="0"/>
              <a:t>Gulati</a:t>
            </a:r>
            <a:r>
              <a:rPr lang="en-US" sz="3200" dirty="0" smtClean="0"/>
              <a:t>,</a:t>
            </a:r>
            <a:br>
              <a:rPr lang="en-US" sz="3200" dirty="0" smtClean="0"/>
            </a:br>
            <a:r>
              <a:rPr lang="en-US" sz="3200" dirty="0" smtClean="0"/>
              <a:t> Farm economist, Head of India's </a:t>
            </a:r>
            <a:r>
              <a:rPr lang="en-US" sz="3200" dirty="0"/>
              <a:t>Commission for Agricultural Costs and Prices</a:t>
            </a:r>
            <a:r>
              <a:rPr lang="en-US" sz="3200" dirty="0" smtClean="0"/>
              <a:t>.</a:t>
            </a:r>
            <a:endParaRPr lang="en-US" sz="3200" dirty="0"/>
          </a:p>
        </p:txBody>
      </p:sp>
      <p:sp>
        <p:nvSpPr>
          <p:cNvPr id="3" name="Subtitle 2"/>
          <p:cNvSpPr>
            <a:spLocks noGrp="1"/>
          </p:cNvSpPr>
          <p:nvPr>
            <p:ph type="subTitle" idx="1"/>
          </p:nvPr>
        </p:nvSpPr>
        <p:spPr>
          <a:xfrm>
            <a:off x="553328" y="5180534"/>
            <a:ext cx="10769600" cy="1499616"/>
          </a:xfrm>
        </p:spPr>
        <p:txBody>
          <a:bodyPr>
            <a:normAutofit fontScale="77500" lnSpcReduction="20000"/>
          </a:bodyPr>
          <a:lstStyle/>
          <a:p>
            <a:endParaRPr lang="en-US" sz="4000" dirty="0" smtClean="0"/>
          </a:p>
          <a:p>
            <a:endParaRPr lang="en-US" sz="4000" dirty="0" smtClean="0"/>
          </a:p>
          <a:p>
            <a:r>
              <a:rPr lang="en-US" sz="4000" dirty="0" smtClean="0">
                <a:solidFill>
                  <a:srgbClr val="C00000"/>
                </a:solidFill>
              </a:rPr>
              <a:t>So</a:t>
            </a:r>
            <a:r>
              <a:rPr lang="en-US" sz="4000" dirty="0">
                <a:solidFill>
                  <a:srgbClr val="C00000"/>
                </a:solidFill>
              </a:rPr>
              <a:t>, </a:t>
            </a:r>
            <a:r>
              <a:rPr lang="en-US" sz="4000" dirty="0" smtClean="0">
                <a:solidFill>
                  <a:srgbClr val="C00000"/>
                </a:solidFill>
              </a:rPr>
              <a:t>the Indians </a:t>
            </a:r>
            <a:r>
              <a:rPr lang="en-US" sz="4000" dirty="0">
                <a:solidFill>
                  <a:srgbClr val="C00000"/>
                </a:solidFill>
              </a:rPr>
              <a:t>cannot </a:t>
            </a:r>
            <a:r>
              <a:rPr lang="en-US" sz="4000" dirty="0" smtClean="0">
                <a:solidFill>
                  <a:srgbClr val="C00000"/>
                </a:solidFill>
              </a:rPr>
              <a:t>live </a:t>
            </a:r>
            <a:r>
              <a:rPr lang="en-US" sz="4000" dirty="0">
                <a:solidFill>
                  <a:srgbClr val="C00000"/>
                </a:solidFill>
              </a:rPr>
              <a:t>without onions</a:t>
            </a:r>
            <a:r>
              <a:rPr lang="en-US" sz="4000" dirty="0" smtClean="0">
                <a:solidFill>
                  <a:srgbClr val="C00000"/>
                </a:solidFill>
              </a:rPr>
              <a:t>. </a:t>
            </a:r>
            <a:r>
              <a:rPr lang="en-US" sz="4000" dirty="0" smtClean="0">
                <a:solidFill>
                  <a:srgbClr val="C00000"/>
                </a:solidFill>
                <a:sym typeface="Wingdings" pitchFamily="2" charset="2"/>
              </a:rPr>
              <a:t></a:t>
            </a:r>
            <a:endParaRPr lang="en-US" sz="4000" dirty="0">
              <a:solidFill>
                <a:srgbClr val="C00000"/>
              </a:solidFill>
            </a:endParaRPr>
          </a:p>
          <a:p>
            <a:endParaRPr lang="en-US" sz="4000" dirty="0"/>
          </a:p>
        </p:txBody>
      </p:sp>
    </p:spTree>
    <p:extLst>
      <p:ext uri="{BB962C8B-B14F-4D97-AF65-F5344CB8AC3E}">
        <p14:creationId xmlns="" xmlns:p14="http://schemas.microsoft.com/office/powerpoint/2010/main" val="23120318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z="3600" dirty="0" smtClean="0"/>
              <a:t>Why would this day never going to come?</a:t>
            </a:r>
            <a:endParaRPr lang="en-US" sz="3600" dirty="0"/>
          </a:p>
        </p:txBody>
      </p:sp>
      <p:pic>
        <p:nvPicPr>
          <p:cNvPr id="11" name="Content Placeholder 10"/>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3444240" y="2034381"/>
            <a:ext cx="5303520" cy="3657600"/>
          </a:xfrm>
        </p:spPr>
      </p:pic>
      <p:sp>
        <p:nvSpPr>
          <p:cNvPr id="4" name="Footer Placeholder 3"/>
          <p:cNvSpPr>
            <a:spLocks noGrp="1"/>
          </p:cNvSpPr>
          <p:nvPr>
            <p:ph type="ftr" sz="quarter" idx="11"/>
          </p:nvPr>
        </p:nvSpPr>
        <p:spPr/>
        <p:txBody>
          <a:bodyPr/>
          <a:lstStyle/>
          <a:p>
            <a:r>
              <a:rPr lang="en-IN" smtClean="0"/>
              <a:t>Survey of Onion </a:t>
            </a:r>
            <a:endParaRPr lang="en-IN" dirty="0"/>
          </a:p>
        </p:txBody>
      </p:sp>
    </p:spTree>
    <p:extLst>
      <p:ext uri="{BB962C8B-B14F-4D97-AF65-F5344CB8AC3E}">
        <p14:creationId xmlns="" xmlns:p14="http://schemas.microsoft.com/office/powerpoint/2010/main" val="271296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 of supply</a:t>
            </a:r>
            <a:endParaRPr lang="en-US"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838200" y="1690688"/>
                <a:ext cx="10515600" cy="4486275"/>
              </a:xfrm>
            </p:spPr>
            <p:txBody>
              <a:bodyPr/>
              <a:lstStyle/>
              <a:p>
                <a:r>
                  <a:rPr lang="en-US" dirty="0" smtClean="0"/>
                  <a:t>Keeping other factors constant, increase in price increases the supply.</a:t>
                </a:r>
              </a:p>
              <a:p>
                <a:r>
                  <a:rPr lang="en-US" dirty="0" smtClean="0"/>
                  <a:t>In our words </a:t>
                </a:r>
                <a14:m>
                  <m:oMath xmlns:m="http://schemas.openxmlformats.org/officeDocument/2006/math">
                    <m:r>
                      <a:rPr lang="en-US" sz="4000" b="0" i="1" smtClean="0">
                        <a:latin typeface="Cambria Math" panose="02040503050406030204" pitchFamily="18" charset="0"/>
                      </a:rPr>
                      <m:t>𝑝𝑟𝑖𝑐𝑒</m:t>
                    </m:r>
                    <m:r>
                      <a:rPr lang="en-US" sz="4000" b="0" i="1" smtClean="0">
                        <a:latin typeface="Cambria Math" panose="02040503050406030204" pitchFamily="18" charset="0"/>
                      </a:rPr>
                      <m:t> ∝</m:t>
                    </m:r>
                    <m:r>
                      <a:rPr lang="en-US" sz="4000" b="0" i="1" smtClean="0">
                        <a:latin typeface="Cambria Math" panose="02040503050406030204" pitchFamily="18" charset="0"/>
                      </a:rPr>
                      <m:t>𝑠𝑢𝑝𝑝𝑙𝑦</m:t>
                    </m:r>
                  </m:oMath>
                </a14:m>
                <a:endParaRPr lang="en-US" sz="4000" dirty="0" smtClean="0"/>
              </a:p>
              <a:p>
                <a:r>
                  <a:rPr lang="en-US" dirty="0" smtClean="0"/>
                  <a:t>If prices are goes high = quantity </a:t>
                </a:r>
              </a:p>
              <a:p>
                <a:pPr marL="0" indent="0">
                  <a:buNone/>
                </a:pPr>
                <a:r>
                  <a:rPr lang="en-US" dirty="0"/>
                  <a:t/>
                </a:r>
                <a:r>
                  <a:rPr lang="en-US" dirty="0" smtClean="0"/>
                  <a:t>supplied increases</a:t>
                </a:r>
              </a:p>
              <a:p>
                <a:r>
                  <a:rPr lang="en-US" dirty="0" smtClean="0"/>
                  <a:t>If prices are goes low = quantity</a:t>
                </a:r>
              </a:p>
              <a:p>
                <a:pPr marL="0" indent="0">
                  <a:buNone/>
                </a:pPr>
                <a:r>
                  <a:rPr lang="en-US" dirty="0"/>
                  <a:t/>
                </a:r>
                <a:r>
                  <a:rPr lang="en-US" dirty="0" smtClean="0"/>
                  <a:t>supplied decreased</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690688"/>
                <a:ext cx="10515600" cy="4486275"/>
              </a:xfrm>
              <a:blipFill rotWithShape="0">
                <a:blip r:embed="rId2"/>
                <a:stretch>
                  <a:fillRect l="-1043" t="-2174" r="-174"/>
                </a:stretch>
              </a:blipFill>
            </p:spPr>
            <p:txBody>
              <a:bodyPr/>
              <a:lstStyle/>
              <a:p>
                <a:r>
                  <a:rPr lang="en-US" dirty="0">
                    <a:noFill/>
                  </a:rPr>
                  <a:t> </a:t>
                </a:r>
              </a:p>
            </p:txBody>
          </p:sp>
        </mc:Fallback>
      </mc:AlternateContent>
      <p:pic>
        <p:nvPicPr>
          <p:cNvPr id="5" name="Picture 4" descr="figure2.gif"/>
          <p:cNvPicPr>
            <a:picLocks noChangeAspect="1"/>
          </p:cNvPicPr>
          <p:nvPr/>
        </p:nvPicPr>
        <p:blipFill>
          <a:blip r:embed="rId3"/>
          <a:stretch>
            <a:fillRect/>
          </a:stretch>
        </p:blipFill>
        <p:spPr>
          <a:xfrm>
            <a:off x="7002008" y="2341335"/>
            <a:ext cx="4046491" cy="3972379"/>
          </a:xfrm>
          <a:prstGeom prst="rect">
            <a:avLst/>
          </a:prstGeom>
        </p:spPr>
      </p:pic>
    </p:spTree>
    <p:extLst>
      <p:ext uri="{BB962C8B-B14F-4D97-AF65-F5344CB8AC3E}">
        <p14:creationId xmlns:p14="http://schemas.microsoft.com/office/powerpoint/2010/main" xmlns="" val="22389344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Case study of Supply</a:t>
            </a:r>
            <a:endParaRPr lang="en-US" dirty="0"/>
          </a:p>
        </p:txBody>
      </p:sp>
    </p:spTree>
    <p:extLst>
      <p:ext uri="{BB962C8B-B14F-4D97-AF65-F5344CB8AC3E}">
        <p14:creationId xmlns="" xmlns:p14="http://schemas.microsoft.com/office/powerpoint/2010/main" val="7054551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Trends of Onion</a:t>
            </a:r>
            <a:endParaRPr lang="en-US" dirty="0"/>
          </a:p>
        </p:txBody>
      </p:sp>
      <p:sp>
        <p:nvSpPr>
          <p:cNvPr id="3" name="Content Placeholder 2"/>
          <p:cNvSpPr>
            <a:spLocks noGrp="1"/>
          </p:cNvSpPr>
          <p:nvPr>
            <p:ph idx="1"/>
          </p:nvPr>
        </p:nvSpPr>
        <p:spPr/>
        <p:txBody>
          <a:bodyPr/>
          <a:lstStyle/>
          <a:p>
            <a:r>
              <a:rPr lang="en-US" dirty="0" smtClean="0"/>
              <a:t>Let’s study and analyze </a:t>
            </a:r>
            <a:r>
              <a:rPr lang="en-US" smtClean="0"/>
              <a:t>price </a:t>
            </a:r>
            <a:r>
              <a:rPr lang="en-US" smtClean="0"/>
              <a:t>and</a:t>
            </a:r>
            <a:r>
              <a:rPr lang="en-US" smtClean="0"/>
              <a:t> </a:t>
            </a:r>
            <a:r>
              <a:rPr lang="en-US" dirty="0" smtClean="0"/>
              <a:t>arrival curves of onions in the year 2013 and 2014.</a:t>
            </a:r>
          </a:p>
          <a:p>
            <a:endParaRPr lang="en-US" dirty="0"/>
          </a:p>
        </p:txBody>
      </p:sp>
      <p:sp>
        <p:nvSpPr>
          <p:cNvPr id="5" name="Down Arrow 4"/>
          <p:cNvSpPr/>
          <p:nvPr/>
        </p:nvSpPr>
        <p:spPr>
          <a:xfrm>
            <a:off x="4923692" y="3390314"/>
            <a:ext cx="1547446" cy="3010486"/>
          </a:xfrm>
          <a:prstGeom prst="downArrow">
            <a:avLst/>
          </a:prstGeom>
          <a:solidFill>
            <a:schemeClr val="accent3">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2050" name="Picture 2" descr="C:\Users\cmp\Deep\Semester 4\ECO\Project\Important Data\Supply and Price Graph(2013).jpg"/>
          <p:cNvPicPr>
            <a:picLocks noGrp="1" noChangeAspect="1" noChangeArrowheads="1"/>
          </p:cNvPicPr>
          <p:nvPr>
            <p:ph idx="1"/>
          </p:nvPr>
        </p:nvPicPr>
        <p:blipFill>
          <a:blip r:embed="rId3"/>
          <a:srcRect/>
          <a:stretch>
            <a:fillRect/>
          </a:stretch>
        </p:blipFill>
        <p:spPr bwMode="auto">
          <a:xfrm>
            <a:off x="-1" y="-1"/>
            <a:ext cx="12393638" cy="3165231"/>
          </a:xfrm>
          <a:prstGeom prst="rect">
            <a:avLst/>
          </a:prstGeom>
          <a:noFill/>
        </p:spPr>
      </p:pic>
      <p:sp>
        <p:nvSpPr>
          <p:cNvPr id="5" name="TextBox 4"/>
          <p:cNvSpPr txBox="1"/>
          <p:nvPr/>
        </p:nvSpPr>
        <p:spPr>
          <a:xfrm>
            <a:off x="4220308" y="253218"/>
            <a:ext cx="1448972" cy="369332"/>
          </a:xfrm>
          <a:prstGeom prst="rect">
            <a:avLst/>
          </a:prstGeom>
          <a:noFill/>
        </p:spPr>
        <p:txBody>
          <a:bodyPr wrap="square" rtlCol="0">
            <a:spAutoFit/>
          </a:bodyPr>
          <a:lstStyle/>
          <a:p>
            <a:r>
              <a:rPr lang="en-US" dirty="0" smtClean="0"/>
              <a:t>Year 2013</a:t>
            </a:r>
            <a:endParaRPr lang="en-US" dirty="0"/>
          </a:p>
        </p:txBody>
      </p:sp>
      <p:pic>
        <p:nvPicPr>
          <p:cNvPr id="2051" name="Picture 3" descr="C:\Users\cmp\Deep\Semester 4\ECO\Project\Important Data\Supply and Price Graph(2014).jpg"/>
          <p:cNvPicPr>
            <a:picLocks noChangeAspect="1" noChangeArrowheads="1"/>
          </p:cNvPicPr>
          <p:nvPr/>
        </p:nvPicPr>
        <p:blipFill>
          <a:blip r:embed="rId4"/>
          <a:srcRect/>
          <a:stretch>
            <a:fillRect/>
          </a:stretch>
        </p:blipFill>
        <p:spPr bwMode="auto">
          <a:xfrm>
            <a:off x="0" y="3333750"/>
            <a:ext cx="12449908" cy="3524250"/>
          </a:xfrm>
          <a:prstGeom prst="rect">
            <a:avLst/>
          </a:prstGeom>
          <a:noFill/>
        </p:spPr>
      </p:pic>
      <p:sp>
        <p:nvSpPr>
          <p:cNvPr id="7" name="TextBox 6"/>
          <p:cNvSpPr txBox="1"/>
          <p:nvPr/>
        </p:nvSpPr>
        <p:spPr>
          <a:xfrm>
            <a:off x="4161692" y="3838135"/>
            <a:ext cx="1448972" cy="369332"/>
          </a:xfrm>
          <a:prstGeom prst="rect">
            <a:avLst/>
          </a:prstGeom>
          <a:noFill/>
        </p:spPr>
        <p:txBody>
          <a:bodyPr wrap="square" rtlCol="0">
            <a:spAutoFit/>
          </a:bodyPr>
          <a:lstStyle/>
          <a:p>
            <a:r>
              <a:rPr lang="en-US" dirty="0" smtClean="0"/>
              <a:t>Year 2014</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Candara" pitchFamily="34" charset="0"/>
                <a:cs typeface="AngsanaUPC" pitchFamily="18" charset="-34"/>
              </a:rPr>
              <a:t>Group members	</a:t>
            </a:r>
            <a:endParaRPr lang="en-US" dirty="0">
              <a:latin typeface="Candara" pitchFamily="34" charset="0"/>
              <a:cs typeface="AngsanaUPC" pitchFamily="18" charset="-34"/>
            </a:endParaRPr>
          </a:p>
        </p:txBody>
      </p:sp>
      <p:sp>
        <p:nvSpPr>
          <p:cNvPr id="4" name="Content Placeholder 3"/>
          <p:cNvSpPr>
            <a:spLocks noGrp="1"/>
          </p:cNvSpPr>
          <p:nvPr>
            <p:ph idx="1"/>
          </p:nvPr>
        </p:nvSpPr>
        <p:spPr/>
        <p:txBody>
          <a:bodyPr>
            <a:normAutofit fontScale="92500" lnSpcReduction="20000"/>
          </a:bodyPr>
          <a:lstStyle/>
          <a:p>
            <a:r>
              <a:rPr lang="en-US" dirty="0" smtClean="0">
                <a:latin typeface="Candara" pitchFamily="34" charset="0"/>
                <a:cs typeface="AngsanaUPC" pitchFamily="18" charset="-34"/>
              </a:rPr>
              <a:t>Maunil Vyas				1401007</a:t>
            </a:r>
          </a:p>
          <a:p>
            <a:r>
              <a:rPr lang="en-US" dirty="0" smtClean="0">
                <a:latin typeface="Candara" pitchFamily="34" charset="0"/>
                <a:cs typeface="AngsanaUPC" pitchFamily="18" charset="-34"/>
              </a:rPr>
              <a:t>Deep Patel				1401010	</a:t>
            </a:r>
          </a:p>
          <a:p>
            <a:r>
              <a:rPr lang="en-US" dirty="0" smtClean="0">
                <a:latin typeface="Candara" pitchFamily="34" charset="0"/>
                <a:cs typeface="AngsanaUPC" pitchFamily="18" charset="-34"/>
              </a:rPr>
              <a:t>Shreyas Patel				1401025</a:t>
            </a:r>
          </a:p>
          <a:p>
            <a:r>
              <a:rPr lang="en-US" dirty="0" smtClean="0">
                <a:latin typeface="Candara" pitchFamily="34" charset="0"/>
                <a:cs typeface="AngsanaUPC" pitchFamily="18" charset="-34"/>
              </a:rPr>
              <a:t>Jay Dangar				1401043</a:t>
            </a:r>
          </a:p>
          <a:p>
            <a:r>
              <a:rPr lang="en-US" dirty="0" smtClean="0">
                <a:latin typeface="Candara" pitchFamily="34" charset="0"/>
                <a:cs typeface="AngsanaUPC" pitchFamily="18" charset="-34"/>
              </a:rPr>
              <a:t>Pratham Solanki			1401049</a:t>
            </a:r>
          </a:p>
          <a:p>
            <a:r>
              <a:rPr lang="en-US" dirty="0" smtClean="0">
                <a:latin typeface="Candara" pitchFamily="34" charset="0"/>
                <a:cs typeface="AngsanaUPC" pitchFamily="18" charset="-34"/>
              </a:rPr>
              <a:t>Ashutosh Kakadiya		           1401075</a:t>
            </a:r>
          </a:p>
          <a:p>
            <a:r>
              <a:rPr lang="en-US" dirty="0" smtClean="0">
                <a:latin typeface="Candara" pitchFamily="34" charset="0"/>
                <a:cs typeface="AngsanaUPC" pitchFamily="18" charset="-34"/>
              </a:rPr>
              <a:t>Deep Talati				1401085</a:t>
            </a:r>
          </a:p>
          <a:p>
            <a:r>
              <a:rPr lang="en-US" dirty="0" smtClean="0">
                <a:latin typeface="Candara" pitchFamily="34" charset="0"/>
                <a:cs typeface="AngsanaUPC" pitchFamily="18" charset="-34"/>
              </a:rPr>
              <a:t>Harsh Mehta				1401086</a:t>
            </a:r>
          </a:p>
          <a:p>
            <a:r>
              <a:rPr lang="en-US" dirty="0" smtClean="0">
                <a:latin typeface="Candara" pitchFamily="34" charset="0"/>
                <a:cs typeface="AngsanaUPC" pitchFamily="18" charset="-34"/>
              </a:rPr>
              <a:t>Kishan Raval				1401117</a:t>
            </a:r>
          </a:p>
          <a:p>
            <a:endParaRPr lang="en-US" dirty="0">
              <a:latin typeface="Candara" pitchFamily="34" charset="0"/>
              <a:cs typeface="AngsanaUPC" pitchFamily="18" charset="-34"/>
            </a:endParaRPr>
          </a:p>
        </p:txBody>
      </p:sp>
      <p:sp>
        <p:nvSpPr>
          <p:cNvPr id="2" name="Footer Placeholder 1"/>
          <p:cNvSpPr>
            <a:spLocks noGrp="1"/>
          </p:cNvSpPr>
          <p:nvPr>
            <p:ph type="ftr" sz="quarter" idx="11"/>
          </p:nvPr>
        </p:nvSpPr>
        <p:spPr/>
        <p:txBody>
          <a:bodyPr/>
          <a:lstStyle/>
          <a:p>
            <a:r>
              <a:rPr lang="en-IN" dirty="0" smtClean="0">
                <a:latin typeface="Candara" pitchFamily="34" charset="0"/>
                <a:cs typeface="AngsanaUPC" pitchFamily="18" charset="-34"/>
              </a:rPr>
              <a:t>Survey of Onion </a:t>
            </a:r>
            <a:endParaRPr lang="en-IN" dirty="0">
              <a:latin typeface="Candara" pitchFamily="34" charset="0"/>
              <a:cs typeface="AngsanaUPC" pitchFamily="18" charset="-34"/>
            </a:endParaRPr>
          </a:p>
        </p:txBody>
      </p:sp>
    </p:spTree>
    <p:extLst>
      <p:ext uri="{BB962C8B-B14F-4D97-AF65-F5344CB8AC3E}">
        <p14:creationId xmlns="" xmlns:p14="http://schemas.microsoft.com/office/powerpoint/2010/main" val="34871421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Graph</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During Rabi Season we see that price remains very less affected.</a:t>
            </a:r>
          </a:p>
          <a:p>
            <a:r>
              <a:rPr lang="en-US" dirty="0" smtClean="0"/>
              <a:t>Profit by traders increases significantly during high price rise period.</a:t>
            </a:r>
          </a:p>
          <a:p>
            <a:r>
              <a:rPr lang="en-US" dirty="0" smtClean="0"/>
              <a:t>The bad supply is stabilized by good </a:t>
            </a:r>
            <a:r>
              <a:rPr lang="en-US" dirty="0" err="1" smtClean="0"/>
              <a:t>Kharif</a:t>
            </a:r>
            <a:r>
              <a:rPr lang="en-US" dirty="0" smtClean="0"/>
              <a:t> yield, government policies and forced order of getting all stocks out of storage and policies against hoarding.</a:t>
            </a:r>
          </a:p>
          <a:p>
            <a:r>
              <a:rPr lang="en-US" dirty="0" smtClean="0"/>
              <a:t>Notice high price rise in 2013 and profit in 2013 as arrival decreased very much.</a:t>
            </a:r>
          </a:p>
          <a:p>
            <a:r>
              <a:rPr lang="en-US" dirty="0" smtClean="0"/>
              <a:t>Good arrival in 2014 than 2013 made onion price low.</a:t>
            </a:r>
          </a:p>
          <a:p>
            <a:r>
              <a:rPr lang="en-US" dirty="0" smtClean="0"/>
              <a:t>The fear of price rise increases hoarding in July-August(Slack Season/Highest amount of storage) resulting in lower supply of onion. But </a:t>
            </a:r>
            <a:r>
              <a:rPr lang="en-US" smtClean="0"/>
              <a:t>it is compensated </a:t>
            </a:r>
            <a:r>
              <a:rPr lang="en-US" dirty="0" smtClean="0"/>
              <a:t>by good kharif yield.</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Onion price rise in news</a:t>
            </a:r>
            <a:endParaRPr lang="en-US" dirty="0"/>
          </a:p>
        </p:txBody>
      </p:sp>
      <p:pic>
        <p:nvPicPr>
          <p:cNvPr id="7" name="Content Placeholder 6"/>
          <p:cNvPicPr>
            <a:picLocks noGrp="1" noChangeAspect="1"/>
          </p:cNvPicPr>
          <p:nvPr>
            <p:ph sz="half" idx="1"/>
          </p:nvPr>
        </p:nvPicPr>
        <p:blipFill>
          <a:blip r:embed="rId2">
            <a:extLst>
              <a:ext uri="{28A0092B-C50C-407E-A947-70E740481C1C}">
                <a14:useLocalDpi xmlns="" xmlns:a14="http://schemas.microsoft.com/office/drawing/2010/main" val="0"/>
              </a:ext>
            </a:extLst>
          </a:blip>
          <a:stretch>
            <a:fillRect/>
          </a:stretch>
        </p:blipFill>
        <p:spPr>
          <a:xfrm>
            <a:off x="209408" y="2563091"/>
            <a:ext cx="5784992" cy="3172691"/>
          </a:xfrm>
        </p:spPr>
      </p:pic>
      <p:pic>
        <p:nvPicPr>
          <p:cNvPr id="8" name="Content Placeholder 7"/>
          <p:cNvPicPr>
            <a:picLocks noGrp="1" noChangeAspect="1"/>
          </p:cNvPicPr>
          <p:nvPr>
            <p:ph sz="half" idx="2"/>
          </p:nvPr>
        </p:nvPicPr>
        <p:blipFill>
          <a:blip r:embed="rId3">
            <a:extLst>
              <a:ext uri="{28A0092B-C50C-407E-A947-70E740481C1C}">
                <a14:useLocalDpi xmlns="" xmlns:a14="http://schemas.microsoft.com/office/drawing/2010/main" val="0"/>
              </a:ext>
            </a:extLst>
          </a:blip>
          <a:stretch>
            <a:fillRect/>
          </a:stretch>
        </p:blipFill>
        <p:spPr>
          <a:xfrm>
            <a:off x="6109855" y="2623967"/>
            <a:ext cx="5973665" cy="3242570"/>
          </a:xfrm>
        </p:spPr>
      </p:pic>
    </p:spTree>
    <p:extLst>
      <p:ext uri="{BB962C8B-B14F-4D97-AF65-F5344CB8AC3E}">
        <p14:creationId xmlns="" xmlns:p14="http://schemas.microsoft.com/office/powerpoint/2010/main" val="3841022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6" name="Content Placeholder 5"/>
          <p:cNvPicPr>
            <a:picLocks noGrp="1" noChangeAspect="1"/>
          </p:cNvPicPr>
          <p:nvPr>
            <p:ph sz="half" idx="1"/>
          </p:nvPr>
        </p:nvPicPr>
        <p:blipFill>
          <a:blip r:embed="rId2">
            <a:extLst>
              <a:ext uri="{28A0092B-C50C-407E-A947-70E740481C1C}">
                <a14:useLocalDpi xmlns="" xmlns:a14="http://schemas.microsoft.com/office/drawing/2010/main" val="0"/>
              </a:ext>
            </a:extLst>
          </a:blip>
          <a:stretch>
            <a:fillRect/>
          </a:stretch>
        </p:blipFill>
        <p:spPr>
          <a:xfrm>
            <a:off x="609600" y="2510228"/>
            <a:ext cx="5384800" cy="3150407"/>
          </a:xfrm>
        </p:spPr>
      </p:pic>
      <p:pic>
        <p:nvPicPr>
          <p:cNvPr id="7" name="Content Placeholder 6"/>
          <p:cNvPicPr>
            <a:picLocks noGrp="1" noChangeAspect="1"/>
          </p:cNvPicPr>
          <p:nvPr>
            <p:ph sz="half" idx="2"/>
          </p:nvPr>
        </p:nvPicPr>
        <p:blipFill>
          <a:blip r:embed="rId3">
            <a:extLst>
              <a:ext uri="{28A0092B-C50C-407E-A947-70E740481C1C}">
                <a14:useLocalDpi xmlns="" xmlns:a14="http://schemas.microsoft.com/office/drawing/2010/main" val="0"/>
              </a:ext>
            </a:extLst>
          </a:blip>
          <a:stretch>
            <a:fillRect/>
          </a:stretch>
        </p:blipFill>
        <p:spPr>
          <a:xfrm>
            <a:off x="6197600" y="2703191"/>
            <a:ext cx="5384800" cy="2764480"/>
          </a:xfrm>
        </p:spPr>
      </p:pic>
    </p:spTree>
    <p:extLst>
      <p:ext uri="{BB962C8B-B14F-4D97-AF65-F5344CB8AC3E}">
        <p14:creationId xmlns="" xmlns:p14="http://schemas.microsoft.com/office/powerpoint/2010/main" val="2470655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study-Why do Onion Prices Rise?</a:t>
            </a:r>
            <a:endParaRPr lang="en-US" dirty="0"/>
          </a:p>
        </p:txBody>
      </p:sp>
      <p:sp>
        <p:nvSpPr>
          <p:cNvPr id="3" name="Content Placeholder 2"/>
          <p:cNvSpPr>
            <a:spLocks noGrp="1"/>
          </p:cNvSpPr>
          <p:nvPr>
            <p:ph idx="1"/>
          </p:nvPr>
        </p:nvSpPr>
        <p:spPr>
          <a:xfrm>
            <a:off x="609600" y="1718920"/>
            <a:ext cx="10972800" cy="4625609"/>
          </a:xfrm>
        </p:spPr>
        <p:txBody>
          <a:bodyPr>
            <a:normAutofit/>
          </a:bodyPr>
          <a:lstStyle/>
          <a:p>
            <a:r>
              <a:rPr lang="en-US" dirty="0" smtClean="0"/>
              <a:t>We often see that there is price rise of onion generally during months of July-October.</a:t>
            </a:r>
          </a:p>
          <a:p>
            <a:r>
              <a:rPr lang="en-US" dirty="0" smtClean="0"/>
              <a:t>Main factors are:-</a:t>
            </a:r>
          </a:p>
          <a:p>
            <a:pPr lvl="1"/>
            <a:r>
              <a:rPr lang="en-US" dirty="0" smtClean="0"/>
              <a:t>-Poor Logistics or Late arrival</a:t>
            </a:r>
          </a:p>
          <a:p>
            <a:pPr lvl="1"/>
            <a:r>
              <a:rPr lang="en-US" dirty="0" smtClean="0"/>
              <a:t>-Low Production during Kharif seasons due to natural factors</a:t>
            </a:r>
          </a:p>
          <a:p>
            <a:pPr lvl="1"/>
            <a:r>
              <a:rPr lang="en-US" dirty="0" smtClean="0"/>
              <a:t>-Hoarding</a:t>
            </a:r>
          </a:p>
          <a:p>
            <a:pPr lvl="1"/>
            <a:r>
              <a:rPr lang="en-US" dirty="0" smtClean="0"/>
              <a:t>-Crop loss in storage due to decay, damage etc..</a:t>
            </a:r>
          </a:p>
          <a:p>
            <a:pPr>
              <a:buNone/>
            </a:pPr>
            <a:endParaRPr lang="en-US" dirty="0" smtClean="0"/>
          </a:p>
        </p:txBody>
      </p:sp>
    </p:spTree>
    <p:extLst>
      <p:ext uri="{BB962C8B-B14F-4D97-AF65-F5344CB8AC3E}">
        <p14:creationId xmlns="" xmlns:p14="http://schemas.microsoft.com/office/powerpoint/2010/main" val="8570499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Detailed Explanation</a:t>
            </a:r>
            <a:endParaRPr lang="en-IN" dirty="0"/>
          </a:p>
        </p:txBody>
      </p:sp>
      <p:sp>
        <p:nvSpPr>
          <p:cNvPr id="3" name="Content Placeholder 2"/>
          <p:cNvSpPr>
            <a:spLocks noGrp="1"/>
          </p:cNvSpPr>
          <p:nvPr>
            <p:ph idx="1"/>
          </p:nvPr>
        </p:nvSpPr>
        <p:spPr/>
        <p:txBody>
          <a:bodyPr>
            <a:normAutofit/>
          </a:bodyPr>
          <a:lstStyle/>
          <a:p>
            <a:r>
              <a:rPr lang="en-US" dirty="0" smtClean="0"/>
              <a:t>Onion prices follow a cyclic pattern, and show a tendency to rise from July to September. This is the lean period before the new harvest comes in.</a:t>
            </a:r>
            <a:endParaRPr lang="en-IN" dirty="0" smtClean="0"/>
          </a:p>
          <a:p>
            <a:r>
              <a:rPr lang="en-IN" dirty="0" smtClean="0"/>
              <a:t>Bad weather forecast lead the traders to stop/decrease supply</a:t>
            </a:r>
            <a:endParaRPr lang="en-IN" dirty="0"/>
          </a:p>
          <a:p>
            <a:r>
              <a:rPr lang="en-US" dirty="0" smtClean="0"/>
              <a:t>High prices in addition to fear of even higher prices leads consumers also to buy more than needed and hoard.</a:t>
            </a:r>
          </a:p>
          <a:p>
            <a:endParaRPr lang="en-IN" dirty="0"/>
          </a:p>
          <a:p>
            <a:endParaRPr lang="en-IN" dirty="0"/>
          </a:p>
        </p:txBody>
      </p:sp>
    </p:spTree>
    <p:extLst>
      <p:ext uri="{BB962C8B-B14F-4D97-AF65-F5344CB8AC3E}">
        <p14:creationId xmlns="" xmlns:p14="http://schemas.microsoft.com/office/powerpoint/2010/main" val="25687815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2: Hoarding</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domination of traders and commission agents dealing with Onions is increased. They are squeezing money out of consumers and farmers both, by buying at cheap rate from farmers and selling at higher price to consumers. There is no direct contact of consumers and farmers. Big </a:t>
            </a:r>
            <a:r>
              <a:rPr lang="en-US" dirty="0" smtClean="0"/>
              <a:t>stock owners </a:t>
            </a:r>
            <a:r>
              <a:rPr lang="en-US" dirty="0"/>
              <a:t>and traders often dominate primary </a:t>
            </a:r>
            <a:r>
              <a:rPr lang="en-US" dirty="0" smtClean="0"/>
              <a:t>sellers, </a:t>
            </a:r>
            <a:r>
              <a:rPr lang="en-US" dirty="0"/>
              <a:t>discourage other buyers by determining higher prices during auction and trade.</a:t>
            </a:r>
          </a:p>
          <a:p>
            <a:r>
              <a:rPr lang="en-US" dirty="0" smtClean="0"/>
              <a:t>These </a:t>
            </a:r>
            <a:r>
              <a:rPr lang="en-US" dirty="0"/>
              <a:t>big </a:t>
            </a:r>
            <a:r>
              <a:rPr lang="en-US" dirty="0" smtClean="0"/>
              <a:t>stock owners </a:t>
            </a:r>
            <a:r>
              <a:rPr lang="en-US" dirty="0"/>
              <a:t>and traders are buying onions and holding them in cold storage thus decreasing supply in main stream market, while the demand is constant or rising. This is because prices are rising like temperature in Saharan Desert</a:t>
            </a:r>
            <a:r>
              <a:rPr lang="en-US" dirty="0" smtClean="0"/>
              <a:t>.</a:t>
            </a:r>
          </a:p>
        </p:txBody>
      </p:sp>
    </p:spTree>
    <p:extLst>
      <p:ext uri="{BB962C8B-B14F-4D97-AF65-F5344CB8AC3E}">
        <p14:creationId xmlns="" xmlns:p14="http://schemas.microsoft.com/office/powerpoint/2010/main" val="34538243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Government measures </a:t>
            </a:r>
            <a:r>
              <a:rPr lang="en-IN" dirty="0"/>
              <a:t>to contain price rise of onion</a:t>
            </a:r>
          </a:p>
        </p:txBody>
      </p:sp>
      <p:sp>
        <p:nvSpPr>
          <p:cNvPr id="3" name="Content Placeholder 2"/>
          <p:cNvSpPr>
            <a:spLocks noGrp="1"/>
          </p:cNvSpPr>
          <p:nvPr>
            <p:ph idx="1"/>
          </p:nvPr>
        </p:nvSpPr>
        <p:spPr/>
        <p:txBody>
          <a:bodyPr>
            <a:normAutofit lnSpcReduction="10000"/>
          </a:bodyPr>
          <a:lstStyle/>
          <a:p>
            <a:r>
              <a:rPr lang="en-IN" dirty="0"/>
              <a:t>A decision has been taken by the Government to import Onions and a tender has also been floated for 10,000 MT of Onions which was opened on 27th August, 2015.</a:t>
            </a:r>
          </a:p>
          <a:p>
            <a:r>
              <a:rPr lang="en-IN" dirty="0"/>
              <a:t>To increase the availability of Onions in domestic market, it has been decided to raise Minimum Export Price(MEP) of Onions further to US$ 700 per MT</a:t>
            </a:r>
          </a:p>
          <a:p>
            <a:r>
              <a:rPr lang="en-IN" dirty="0"/>
              <a:t>MEP was last increased from US$ 250 per MT to US$ 425 per MT. on 26th June, 2015</a:t>
            </a:r>
          </a:p>
        </p:txBody>
      </p:sp>
    </p:spTree>
    <p:extLst>
      <p:ext uri="{BB962C8B-B14F-4D97-AF65-F5344CB8AC3E}">
        <p14:creationId xmlns="" xmlns:p14="http://schemas.microsoft.com/office/powerpoint/2010/main" val="24704637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84" y="2714172"/>
            <a:ext cx="4267200" cy="2337935"/>
          </a:xfrm>
        </p:spPr>
        <p:txBody>
          <a:bodyPr>
            <a:normAutofit/>
          </a:bodyPr>
          <a:lstStyle/>
          <a:p>
            <a:pPr algn="ctr">
              <a:buNone/>
            </a:pPr>
            <a:r>
              <a:rPr lang="en-US" sz="6600" dirty="0" smtClean="0"/>
              <a:t>Elasticity</a:t>
            </a:r>
            <a:endParaRPr lang="en-US" sz="6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Demand Elasticity</a:t>
            </a:r>
            <a:endParaRPr lang="en-US" dirty="0"/>
          </a:p>
        </p:txBody>
      </p:sp>
      <p:sp>
        <p:nvSpPr>
          <p:cNvPr id="5" name="Content Placeholder 4"/>
          <p:cNvSpPr>
            <a:spLocks noGrp="1"/>
          </p:cNvSpPr>
          <p:nvPr>
            <p:ph idx="1"/>
          </p:nvPr>
        </p:nvSpPr>
        <p:spPr/>
        <p:txBody>
          <a:bodyPr/>
          <a:lstStyle/>
          <a:p>
            <a:pPr marL="0" indent="0">
              <a:buNone/>
            </a:pPr>
            <a:endParaRPr lang="en-US" dirty="0"/>
          </a:p>
          <a:p>
            <a:endParaRPr lang="en-US" dirty="0" smtClean="0"/>
          </a:p>
          <a:p>
            <a:endParaRPr lang="en-US" dirty="0"/>
          </a:p>
          <a:p>
            <a:r>
              <a:rPr lang="en-US" u="sng" dirty="0" smtClean="0"/>
              <a:t>Elastic</a:t>
            </a:r>
            <a:r>
              <a:rPr lang="en-US" dirty="0" smtClean="0"/>
              <a:t> –    When a small change in price = large change in quantity 			demanded</a:t>
            </a:r>
          </a:p>
          <a:p>
            <a:r>
              <a:rPr lang="en-US" u="sng" dirty="0" smtClean="0"/>
              <a:t>Inelastic</a:t>
            </a:r>
            <a:r>
              <a:rPr lang="en-US" dirty="0" smtClean="0"/>
              <a:t> – When change in price causes only small change in quantity 		demanded</a:t>
            </a:r>
            <a:endParaRPr lang="en-US" dirty="0"/>
          </a:p>
        </p:txBody>
      </p:sp>
      <p:pic>
        <p:nvPicPr>
          <p:cNvPr id="6" name="Content Placeholder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07352" y="1347808"/>
            <a:ext cx="9193650" cy="1739682"/>
          </a:xfrm>
          <a:prstGeom prst="rect">
            <a:avLst/>
          </a:prstGeom>
        </p:spPr>
      </p:pic>
    </p:spTree>
    <p:extLst>
      <p:ext uri="{BB962C8B-B14F-4D97-AF65-F5344CB8AC3E}">
        <p14:creationId xmlns:p14="http://schemas.microsoft.com/office/powerpoint/2010/main" xmlns="" val="40391974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631420" y="0"/>
            <a:ext cx="8929159" cy="6696869"/>
          </a:xfrm>
        </p:spPr>
      </p:pic>
      <p:sp>
        <p:nvSpPr>
          <p:cNvPr id="2" name="Title 1"/>
          <p:cNvSpPr>
            <a:spLocks noGrp="1"/>
          </p:cNvSpPr>
          <p:nvPr>
            <p:ph type="title"/>
          </p:nvPr>
        </p:nvSpPr>
        <p:spPr/>
        <p:txBody>
          <a:bodyPr/>
          <a:lstStyle/>
          <a:p>
            <a:r>
              <a:rPr lang="en-US" dirty="0" smtClean="0"/>
              <a:t>Contd.</a:t>
            </a:r>
            <a:endParaRPr lang="en-US" dirty="0"/>
          </a:p>
        </p:txBody>
      </p:sp>
    </p:spTree>
    <p:extLst>
      <p:ext uri="{BB962C8B-B14F-4D97-AF65-F5344CB8AC3E}">
        <p14:creationId xmlns:p14="http://schemas.microsoft.com/office/powerpoint/2010/main" xmlns="" val="2021004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Significance of Onion in India’s Economy</a:t>
            </a:r>
          </a:p>
        </p:txBody>
      </p:sp>
      <p:sp>
        <p:nvSpPr>
          <p:cNvPr id="3" name="Content Placeholder 2"/>
          <p:cNvSpPr>
            <a:spLocks noGrp="1"/>
          </p:cNvSpPr>
          <p:nvPr>
            <p:ph idx="1"/>
          </p:nvPr>
        </p:nvSpPr>
        <p:spPr/>
        <p:txBody>
          <a:bodyPr>
            <a:normAutofit/>
          </a:bodyPr>
          <a:lstStyle/>
          <a:p>
            <a:r>
              <a:rPr lang="en-US" sz="2800" dirty="0">
                <a:latin typeface="Calibri" pitchFamily="34" charset="0"/>
                <a:cs typeface="Calibri" pitchFamily="34" charset="0"/>
              </a:rPr>
              <a:t>Onion ranks third in the world production of major vegetables.</a:t>
            </a:r>
          </a:p>
          <a:p>
            <a:r>
              <a:rPr lang="en-US" sz="2800" dirty="0">
                <a:latin typeface="Calibri" pitchFamily="34" charset="0"/>
                <a:cs typeface="Calibri" pitchFamily="34" charset="0"/>
              </a:rPr>
              <a:t>In India, however, it's significance is defined not only by its essential role in the diets of millions of Indians, rich and poor, but also the resulting political significance.</a:t>
            </a:r>
          </a:p>
          <a:p>
            <a:r>
              <a:rPr lang="en-US" sz="2800" dirty="0">
                <a:latin typeface="Calibri" pitchFamily="34" charset="0"/>
                <a:cs typeface="Calibri" pitchFamily="34" charset="0"/>
              </a:rPr>
              <a:t>Onion is the only vegetable that can bring down a government from power. As history has shown, onion prices brought down the central govt. from power in 1980. Then again in 1998, the BJP lost majority in major states due to </a:t>
            </a:r>
            <a:r>
              <a:rPr lang="en-US" sz="2800" dirty="0" smtClean="0">
                <a:latin typeface="Calibri" pitchFamily="34" charset="0"/>
                <a:cs typeface="Calibri" pitchFamily="34" charset="0"/>
              </a:rPr>
              <a:t>onion.</a:t>
            </a:r>
            <a:endParaRPr lang="en-IN" sz="2800" dirty="0">
              <a:latin typeface="Calibri" pitchFamily="34" charset="0"/>
              <a:cs typeface="Calibri" pitchFamily="34" charset="0"/>
            </a:endParaRPr>
          </a:p>
        </p:txBody>
      </p:sp>
    </p:spTree>
    <p:extLst>
      <p:ext uri="{BB962C8B-B14F-4D97-AF65-F5344CB8AC3E}">
        <p14:creationId xmlns="" xmlns:p14="http://schemas.microsoft.com/office/powerpoint/2010/main" val="7430772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876136"/>
            <a:ext cx="12245440" cy="2246769"/>
          </a:xfrm>
          <a:prstGeom prst="rect">
            <a:avLst/>
          </a:prstGeom>
          <a:noFill/>
        </p:spPr>
        <p:txBody>
          <a:bodyPr wrap="square" rtlCol="0">
            <a:spAutoFit/>
          </a:bodyPr>
          <a:lstStyle/>
          <a:p>
            <a:pPr marL="457200" indent="-457200">
              <a:buFont typeface="Wingdings" panose="05000000000000000000" pitchFamily="2" charset="2"/>
              <a:buChar char="§"/>
            </a:pPr>
            <a:r>
              <a:rPr lang="en-GB" sz="2800" b="1" dirty="0"/>
              <a:t>S</a:t>
            </a:r>
            <a:r>
              <a:rPr lang="en-GB" sz="2800" b="1" dirty="0" smtClean="0"/>
              <a:t>upply elasticity</a:t>
            </a:r>
            <a:r>
              <a:rPr lang="en-GB" sz="2800" dirty="0"/>
              <a:t> measures the relationship between change in quantity supplied following a change in </a:t>
            </a:r>
            <a:r>
              <a:rPr lang="en-GB" sz="2800" dirty="0" smtClean="0"/>
              <a:t>price</a:t>
            </a:r>
            <a:endParaRPr lang="en-GB" sz="2800" dirty="0"/>
          </a:p>
          <a:p>
            <a:pPr marL="457200" indent="-457200">
              <a:buFont typeface="Wingdings" panose="05000000000000000000" pitchFamily="2" charset="2"/>
              <a:buChar char="§"/>
            </a:pPr>
            <a:r>
              <a:rPr lang="en-GB" sz="2800" dirty="0" smtClean="0"/>
              <a:t>The </a:t>
            </a:r>
            <a:r>
              <a:rPr lang="en-GB" sz="2800" dirty="0"/>
              <a:t>formula for price elasticity of supply is:</a:t>
            </a:r>
          </a:p>
          <a:p>
            <a:r>
              <a:rPr lang="en-GB" sz="2800" b="1" i="1" dirty="0" smtClean="0"/>
              <a:t>Percentage </a:t>
            </a:r>
            <a:r>
              <a:rPr lang="en-GB" sz="2800" b="1" i="1" dirty="0"/>
              <a:t>change in quantity supplied divided by the percentage change in price</a:t>
            </a:r>
            <a:endParaRPr lang="en-GB" sz="2800" dirty="0"/>
          </a:p>
          <a:p>
            <a:pPr marL="457200" indent="-457200">
              <a:buFont typeface="Wingdings" panose="05000000000000000000" pitchFamily="2" charset="2"/>
              <a:buChar char="§"/>
            </a:pPr>
            <a:endParaRPr lang="en-GB" sz="2800" dirty="0" smtClean="0"/>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833465" y="3500092"/>
            <a:ext cx="4970555" cy="2000163"/>
          </a:xfrm>
          <a:prstGeom prst="rect">
            <a:avLst/>
          </a:prstGeom>
        </p:spPr>
      </p:pic>
      <p:sp>
        <p:nvSpPr>
          <p:cNvPr id="7" name="TextBox 6"/>
          <p:cNvSpPr txBox="1"/>
          <p:nvPr/>
        </p:nvSpPr>
        <p:spPr>
          <a:xfrm>
            <a:off x="2507672" y="5130923"/>
            <a:ext cx="10792691" cy="369332"/>
          </a:xfrm>
          <a:prstGeom prst="rect">
            <a:avLst/>
          </a:prstGeom>
          <a:noFill/>
        </p:spPr>
        <p:txBody>
          <a:bodyPr wrap="square" rtlCol="0">
            <a:spAutoFit/>
          </a:bodyPr>
          <a:lstStyle/>
          <a:p>
            <a:r>
              <a:rPr lang="en-GB" dirty="0" smtClean="0"/>
              <a:t>If supply elasticity </a:t>
            </a:r>
            <a:r>
              <a:rPr lang="en-GB" dirty="0"/>
              <a:t>= </a:t>
            </a:r>
            <a:r>
              <a:rPr lang="en-GB" dirty="0" smtClean="0"/>
              <a:t>infinity then  </a:t>
            </a:r>
            <a:r>
              <a:rPr lang="en-GB" dirty="0"/>
              <a:t>supply is perfectly </a:t>
            </a:r>
            <a:r>
              <a:rPr lang="en-GB" dirty="0" smtClean="0"/>
              <a:t>elastic</a:t>
            </a:r>
            <a:endParaRPr lang="en-GB" dirty="0"/>
          </a:p>
        </p:txBody>
      </p:sp>
      <p:sp>
        <p:nvSpPr>
          <p:cNvPr id="5" name="TextBox 4"/>
          <p:cNvSpPr txBox="1"/>
          <p:nvPr/>
        </p:nvSpPr>
        <p:spPr>
          <a:xfrm>
            <a:off x="2423886" y="0"/>
            <a:ext cx="6952343" cy="830997"/>
          </a:xfrm>
          <a:prstGeom prst="rect">
            <a:avLst/>
          </a:prstGeom>
          <a:noFill/>
        </p:spPr>
        <p:txBody>
          <a:bodyPr wrap="square" rtlCol="0">
            <a:spAutoFit/>
          </a:bodyPr>
          <a:lstStyle/>
          <a:p>
            <a:pPr algn="ctr"/>
            <a:r>
              <a:rPr lang="en-US" sz="4800" b="1" dirty="0" smtClean="0"/>
              <a:t>Supply Elasticity</a:t>
            </a:r>
            <a:endParaRPr lang="en-US" sz="4800" b="1" dirty="0"/>
          </a:p>
        </p:txBody>
      </p:sp>
    </p:spTree>
    <p:extLst>
      <p:ext uri="{BB962C8B-B14F-4D97-AF65-F5344CB8AC3E}">
        <p14:creationId xmlns="" xmlns:p14="http://schemas.microsoft.com/office/powerpoint/2010/main" val="36644481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234125" y="651163"/>
            <a:ext cx="6373070" cy="3874733"/>
          </a:xfrm>
          <a:prstGeom prst="rect">
            <a:avLst/>
          </a:prstGeom>
        </p:spPr>
      </p:pic>
      <p:sp>
        <p:nvSpPr>
          <p:cNvPr id="3" name="TextBox 2"/>
          <p:cNvSpPr txBox="1"/>
          <p:nvPr/>
        </p:nvSpPr>
        <p:spPr>
          <a:xfrm>
            <a:off x="3532909" y="4525896"/>
            <a:ext cx="2881746" cy="2031325"/>
          </a:xfrm>
          <a:prstGeom prst="rect">
            <a:avLst/>
          </a:prstGeom>
          <a:noFill/>
        </p:spPr>
        <p:txBody>
          <a:bodyPr wrap="square" rtlCol="0">
            <a:spAutoFit/>
          </a:bodyPr>
          <a:lstStyle/>
          <a:p>
            <a:r>
              <a:rPr lang="en-GB" dirty="0"/>
              <a:t>When demand changes from D</a:t>
            </a:r>
            <a:r>
              <a:rPr lang="en-GB" baseline="-25000" dirty="0"/>
              <a:t>1</a:t>
            </a:r>
            <a:r>
              <a:rPr lang="en-GB" dirty="0"/>
              <a:t> to D</a:t>
            </a:r>
            <a:r>
              <a:rPr lang="en-GB" baseline="-25000" dirty="0"/>
              <a:t>2</a:t>
            </a:r>
            <a:r>
              <a:rPr lang="en-GB" dirty="0"/>
              <a:t>, the percentage change in price is greater than the percentage change in quantity provided.</a:t>
            </a:r>
          </a:p>
          <a:p>
            <a:endParaRPr lang="en-GB" dirty="0"/>
          </a:p>
        </p:txBody>
      </p:sp>
      <p:sp>
        <p:nvSpPr>
          <p:cNvPr id="4" name="TextBox 3"/>
          <p:cNvSpPr txBox="1"/>
          <p:nvPr/>
        </p:nvSpPr>
        <p:spPr>
          <a:xfrm>
            <a:off x="6713439" y="4525895"/>
            <a:ext cx="2881746" cy="1200329"/>
          </a:xfrm>
          <a:prstGeom prst="rect">
            <a:avLst/>
          </a:prstGeom>
          <a:noFill/>
        </p:spPr>
        <p:txBody>
          <a:bodyPr wrap="square" rtlCol="0">
            <a:spAutoFit/>
          </a:bodyPr>
          <a:lstStyle/>
          <a:p>
            <a:r>
              <a:rPr lang="en-GB" dirty="0"/>
              <a:t>When supply is elastic, then the percentage change in quantity is greater than the percentage change in price.</a:t>
            </a:r>
          </a:p>
        </p:txBody>
      </p:sp>
    </p:spTree>
    <p:extLst>
      <p:ext uri="{BB962C8B-B14F-4D97-AF65-F5344CB8AC3E}">
        <p14:creationId xmlns="" xmlns:p14="http://schemas.microsoft.com/office/powerpoint/2010/main" val="13140484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Factors affecting </a:t>
            </a:r>
            <a:r>
              <a:rPr lang="en-GB" dirty="0" smtClean="0"/>
              <a:t>Supply Elasticity</a:t>
            </a:r>
            <a:r>
              <a:rPr lang="en-GB" dirty="0"/>
              <a:t/>
            </a:r>
            <a:br>
              <a:rPr lang="en-GB" dirty="0"/>
            </a:br>
            <a:endParaRPr lang="en-GB" dirty="0"/>
          </a:p>
        </p:txBody>
      </p:sp>
      <p:sp>
        <p:nvSpPr>
          <p:cNvPr id="3" name="Content Placeholder 2"/>
          <p:cNvSpPr>
            <a:spLocks noGrp="1"/>
          </p:cNvSpPr>
          <p:nvPr>
            <p:ph idx="1"/>
          </p:nvPr>
        </p:nvSpPr>
        <p:spPr/>
        <p:txBody>
          <a:bodyPr/>
          <a:lstStyle/>
          <a:p>
            <a:r>
              <a:rPr lang="en-GB" b="1" dirty="0" smtClean="0"/>
              <a:t>Time</a:t>
            </a:r>
          </a:p>
          <a:p>
            <a:r>
              <a:rPr lang="en-GB" b="1" dirty="0" smtClean="0"/>
              <a:t>Stock </a:t>
            </a:r>
            <a:r>
              <a:rPr lang="en-GB" b="1" smtClean="0"/>
              <a:t>of Product</a:t>
            </a:r>
            <a:endParaRPr lang="en-GB" b="1" dirty="0" smtClean="0"/>
          </a:p>
          <a:p>
            <a:r>
              <a:rPr lang="en-GB" b="1" dirty="0"/>
              <a:t>Availability of </a:t>
            </a:r>
            <a:r>
              <a:rPr lang="en-GB" b="1" dirty="0" smtClean="0"/>
              <a:t>resources</a:t>
            </a:r>
          </a:p>
          <a:p>
            <a:r>
              <a:rPr lang="en-GB" b="1" dirty="0"/>
              <a:t>Number of </a:t>
            </a:r>
            <a:r>
              <a:rPr lang="en-GB" b="1" dirty="0" smtClean="0"/>
              <a:t>producers</a:t>
            </a:r>
          </a:p>
          <a:p>
            <a:r>
              <a:rPr lang="en-GB" b="1" dirty="0"/>
              <a:t>Ease of storing </a:t>
            </a:r>
            <a:r>
              <a:rPr lang="en-GB" b="1" dirty="0" smtClean="0"/>
              <a:t>stocks</a:t>
            </a:r>
          </a:p>
          <a:p>
            <a:r>
              <a:rPr lang="en-GB" b="1" dirty="0"/>
              <a:t>Increase in cost of production as compared to </a:t>
            </a:r>
            <a:r>
              <a:rPr lang="en-GB" b="1" dirty="0" smtClean="0"/>
              <a:t>output</a:t>
            </a:r>
          </a:p>
          <a:p>
            <a:r>
              <a:rPr lang="en-GB" b="1" dirty="0"/>
              <a:t>Improvement in </a:t>
            </a:r>
            <a:r>
              <a:rPr lang="en-GB" b="1" dirty="0" smtClean="0"/>
              <a:t>Technology</a:t>
            </a:r>
          </a:p>
        </p:txBody>
      </p:sp>
    </p:spTree>
    <p:extLst>
      <p:ext uri="{BB962C8B-B14F-4D97-AF65-F5344CB8AC3E}">
        <p14:creationId xmlns="" xmlns:p14="http://schemas.microsoft.com/office/powerpoint/2010/main" val="2780323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439070" y="1579419"/>
            <a:ext cx="9841828" cy="49665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439069" y="203200"/>
            <a:ext cx="8648359" cy="984885"/>
          </a:xfrm>
          <a:prstGeom prst="rect">
            <a:avLst/>
          </a:prstGeom>
          <a:noFill/>
        </p:spPr>
        <p:txBody>
          <a:bodyPr wrap="square" rtlCol="0">
            <a:spAutoFit/>
          </a:bodyPr>
          <a:lstStyle/>
          <a:p>
            <a:r>
              <a:rPr lang="en-US" sz="2000" b="1" dirty="0"/>
              <a:t>Price elasticity of </a:t>
            </a:r>
            <a:r>
              <a:rPr lang="en-US" sz="2000" b="1" dirty="0" smtClean="0"/>
              <a:t>supply(E) </a:t>
            </a:r>
            <a:r>
              <a:rPr lang="en-US" sz="2000" b="1" dirty="0"/>
              <a:t>= %change in quantity </a:t>
            </a:r>
            <a:r>
              <a:rPr lang="en-US" sz="2000" b="1" dirty="0" smtClean="0"/>
              <a:t>supplied    /</a:t>
            </a:r>
          </a:p>
          <a:p>
            <a:r>
              <a:rPr lang="en-US" sz="2000" b="1" dirty="0"/>
              <a:t> </a:t>
            </a:r>
            <a:r>
              <a:rPr lang="en-US" sz="2000" b="1" dirty="0" smtClean="0"/>
              <a:t>                                                           % </a:t>
            </a:r>
            <a:r>
              <a:rPr lang="en-US" sz="2000" b="1" dirty="0"/>
              <a:t>change in price</a:t>
            </a:r>
          </a:p>
          <a:p>
            <a:endParaRPr lang="en-IN" dirty="0"/>
          </a:p>
        </p:txBody>
      </p:sp>
    </p:spTree>
    <p:extLst>
      <p:ext uri="{BB962C8B-B14F-4D97-AF65-F5344CB8AC3E}">
        <p14:creationId xmlns="" xmlns:p14="http://schemas.microsoft.com/office/powerpoint/2010/main" val="25338138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Explanation of  above Graph</a:t>
            </a:r>
            <a:endParaRPr lang="en-IN"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5764342" y="1615168"/>
            <a:ext cx="5888460" cy="4625975"/>
          </a:xfrm>
          <a:prstGeom prst="rect">
            <a:avLst/>
          </a:prstGeom>
        </p:spPr>
      </p:pic>
      <p:sp>
        <p:nvSpPr>
          <p:cNvPr id="5" name="TextBox 4"/>
          <p:cNvSpPr txBox="1"/>
          <p:nvPr/>
        </p:nvSpPr>
        <p:spPr>
          <a:xfrm>
            <a:off x="319314" y="1727200"/>
            <a:ext cx="5312229" cy="3170099"/>
          </a:xfrm>
          <a:prstGeom prst="rect">
            <a:avLst/>
          </a:prstGeom>
          <a:noFill/>
        </p:spPr>
        <p:txBody>
          <a:bodyPr wrap="square" rtlCol="0">
            <a:spAutoFit/>
          </a:bodyPr>
          <a:lstStyle/>
          <a:p>
            <a:pPr marL="342900" indent="-342900">
              <a:buFont typeface="Arial" pitchFamily="34" charset="0"/>
              <a:buChar char="•"/>
            </a:pPr>
            <a:r>
              <a:rPr lang="en-IN" sz="2400" dirty="0" smtClean="0"/>
              <a:t>The peaks in the preceding graph  between the months of September-October and   May - June , is because of arriving of </a:t>
            </a:r>
            <a:r>
              <a:rPr lang="en-IN" sz="2400" dirty="0"/>
              <a:t>new onion harvest </a:t>
            </a:r>
            <a:r>
              <a:rPr lang="en-IN" sz="2400" dirty="0" smtClean="0"/>
              <a:t>in market . </a:t>
            </a:r>
          </a:p>
          <a:p>
            <a:pPr marL="342900" indent="-342900">
              <a:buFont typeface="Arial" pitchFamily="34" charset="0"/>
              <a:buChar char="•"/>
            </a:pPr>
            <a:r>
              <a:rPr lang="en-IN" sz="2400" dirty="0" smtClean="0"/>
              <a:t>Therefore total stock ( i.e. new arrival + old stocks)  increases, hence the price of onion decreases. </a:t>
            </a:r>
            <a:r>
              <a:rPr lang="en-IN" sz="3200" dirty="0" smtClean="0"/>
              <a:t> </a:t>
            </a:r>
            <a:endParaRPr lang="en-IN" sz="3200" dirty="0"/>
          </a:p>
        </p:txBody>
      </p:sp>
      <p:sp>
        <p:nvSpPr>
          <p:cNvPr id="6" name="TextBox 5"/>
          <p:cNvSpPr txBox="1"/>
          <p:nvPr/>
        </p:nvSpPr>
        <p:spPr>
          <a:xfrm>
            <a:off x="5805714" y="6251515"/>
            <a:ext cx="2917372" cy="369332"/>
          </a:xfrm>
          <a:prstGeom prst="rect">
            <a:avLst/>
          </a:prstGeom>
          <a:noFill/>
        </p:spPr>
        <p:txBody>
          <a:bodyPr wrap="square" rtlCol="0">
            <a:spAutoFit/>
          </a:bodyPr>
          <a:lstStyle/>
          <a:p>
            <a:r>
              <a:rPr lang="en-IN" b="1" dirty="0"/>
              <a:t>Source: APEDA Exchange</a:t>
            </a:r>
          </a:p>
        </p:txBody>
      </p:sp>
    </p:spTree>
    <p:extLst>
      <p:ext uri="{BB962C8B-B14F-4D97-AF65-F5344CB8AC3E}">
        <p14:creationId xmlns="" xmlns:p14="http://schemas.microsoft.com/office/powerpoint/2010/main" val="42064318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4" name="Content Placeholder 3"/>
          <p:cNvSpPr>
            <a:spLocks noGrp="1"/>
          </p:cNvSpPr>
          <p:nvPr>
            <p:ph idx="1"/>
          </p:nvPr>
        </p:nvSpPr>
        <p:spPr/>
        <p:txBody>
          <a:bodyPr>
            <a:normAutofit/>
          </a:bodyPr>
          <a:lstStyle/>
          <a:p>
            <a:r>
              <a:rPr lang="en-IN" dirty="0" smtClean="0"/>
              <a:t>Price elasticity also  depends on supply chain between producer and consumer .</a:t>
            </a:r>
          </a:p>
          <a:p>
            <a:r>
              <a:rPr lang="en-IN" dirty="0" smtClean="0"/>
              <a:t>Variance  in supply and price also depends on the length of supply chain .</a:t>
            </a:r>
          </a:p>
        </p:txBody>
      </p:sp>
    </p:spTree>
    <p:extLst>
      <p:ext uri="{BB962C8B-B14F-4D97-AF65-F5344CB8AC3E}">
        <p14:creationId xmlns="" xmlns:p14="http://schemas.microsoft.com/office/powerpoint/2010/main" val="12794871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 xmlns:p14="http://schemas.microsoft.com/office/powerpoint/2010/main" val="3444262284"/>
              </p:ext>
            </p:extLst>
          </p:nvPr>
        </p:nvGraphicFramePr>
        <p:xfrm>
          <a:off x="1959429" y="2902858"/>
          <a:ext cx="8128000" cy="13062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 xmlns:p14="http://schemas.microsoft.com/office/powerpoint/2010/main" val="3550310400"/>
              </p:ext>
            </p:extLst>
          </p:nvPr>
        </p:nvGraphicFramePr>
        <p:xfrm>
          <a:off x="1016000" y="1741714"/>
          <a:ext cx="9826172" cy="119017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7" name="Diagram 6"/>
          <p:cNvGraphicFramePr/>
          <p:nvPr>
            <p:extLst>
              <p:ext uri="{D42A27DB-BD31-4B8C-83A1-F6EECF244321}">
                <p14:modId xmlns="" xmlns:p14="http://schemas.microsoft.com/office/powerpoint/2010/main" val="1297448356"/>
              </p:ext>
            </p:extLst>
          </p:nvPr>
        </p:nvGraphicFramePr>
        <p:xfrm>
          <a:off x="3309257" y="4339771"/>
          <a:ext cx="5312229" cy="899887"/>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8" name="Diagram 7"/>
          <p:cNvGraphicFramePr/>
          <p:nvPr>
            <p:extLst>
              <p:ext uri="{D42A27DB-BD31-4B8C-83A1-F6EECF244321}">
                <p14:modId xmlns="" xmlns:p14="http://schemas.microsoft.com/office/powerpoint/2010/main" val="2352352852"/>
              </p:ext>
            </p:extLst>
          </p:nvPr>
        </p:nvGraphicFramePr>
        <p:xfrm>
          <a:off x="2365829" y="5442857"/>
          <a:ext cx="7213600" cy="1015999"/>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9" name="Title 8"/>
          <p:cNvSpPr>
            <a:spLocks noGrp="1"/>
          </p:cNvSpPr>
          <p:nvPr>
            <p:ph type="title"/>
          </p:nvPr>
        </p:nvSpPr>
        <p:spPr>
          <a:xfrm>
            <a:off x="435428" y="361724"/>
            <a:ext cx="10972800" cy="1143000"/>
          </a:xfrm>
        </p:spPr>
        <p:txBody>
          <a:bodyPr/>
          <a:lstStyle/>
          <a:p>
            <a:r>
              <a:rPr lang="en-IN" dirty="0"/>
              <a:t>Relation : </a:t>
            </a:r>
            <a:r>
              <a:rPr lang="en-IN" b="1" u="sng" dirty="0"/>
              <a:t>L(supply chain) </a:t>
            </a:r>
            <a:r>
              <a:rPr lang="el-GR" b="1" u="sng" dirty="0"/>
              <a:t>α</a:t>
            </a:r>
            <a:r>
              <a:rPr lang="en-IN" b="1" u="sng" dirty="0"/>
              <a:t> 1/supply Elasticity</a:t>
            </a:r>
            <a:endParaRPr lang="en-US" dirty="0"/>
          </a:p>
        </p:txBody>
      </p:sp>
    </p:spTree>
    <p:extLst>
      <p:ext uri="{BB962C8B-B14F-4D97-AF65-F5344CB8AC3E}">
        <p14:creationId xmlns="" xmlns:p14="http://schemas.microsoft.com/office/powerpoint/2010/main" val="39382092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Field work</a:t>
            </a:r>
            <a:endParaRPr lang="en-US" dirty="0"/>
          </a:p>
        </p:txBody>
      </p:sp>
      <p:sp>
        <p:nvSpPr>
          <p:cNvPr id="5" name="Text Placeholder 4"/>
          <p:cNvSpPr>
            <a:spLocks noGrp="1"/>
          </p:cNvSpPr>
          <p:nvPr>
            <p:ph type="body" idx="1"/>
          </p:nvPr>
        </p:nvSpPr>
        <p:spPr/>
        <p:txBody>
          <a:bodyPr/>
          <a:lstStyle/>
          <a:p>
            <a:endParaRPr lang="en-US"/>
          </a:p>
        </p:txBody>
      </p:sp>
      <p:pic>
        <p:nvPicPr>
          <p:cNvPr id="9" name="Content Placeholder 8"/>
          <p:cNvPicPr>
            <a:picLocks noGrp="1" noChangeAspect="1"/>
          </p:cNvPicPr>
          <p:nvPr>
            <p:ph sz="half" idx="2"/>
          </p:nvPr>
        </p:nvPicPr>
        <p:blipFill>
          <a:blip r:embed="rId2" cstate="print">
            <a:extLst>
              <a:ext uri="{28A0092B-C50C-407E-A947-70E740481C1C}">
                <a14:useLocalDpi xmlns="" xmlns:a14="http://schemas.microsoft.com/office/drawing/2010/main" val="0"/>
              </a:ext>
            </a:extLst>
          </a:blip>
          <a:stretch>
            <a:fillRect/>
          </a:stretch>
        </p:blipFill>
        <p:spPr>
          <a:xfrm>
            <a:off x="304801" y="1553029"/>
            <a:ext cx="5662580" cy="4573134"/>
          </a:xfrm>
        </p:spPr>
      </p:pic>
      <p:sp>
        <p:nvSpPr>
          <p:cNvPr id="7" name="Text Placeholder 6"/>
          <p:cNvSpPr>
            <a:spLocks noGrp="1"/>
          </p:cNvSpPr>
          <p:nvPr>
            <p:ph type="body" sz="quarter" idx="3"/>
          </p:nvPr>
        </p:nvSpPr>
        <p:spPr/>
        <p:txBody>
          <a:bodyPr/>
          <a:lstStyle/>
          <a:p>
            <a:endParaRPr lang="en-US"/>
          </a:p>
        </p:txBody>
      </p:sp>
      <p:pic>
        <p:nvPicPr>
          <p:cNvPr id="10" name="Content Placeholder 9"/>
          <p:cNvPicPr>
            <a:picLocks noGrp="1" noChangeAspect="1"/>
          </p:cNvPicPr>
          <p:nvPr>
            <p:ph sz="quarter" idx="4"/>
          </p:nvPr>
        </p:nvPicPr>
        <p:blipFill>
          <a:blip r:embed="rId3" cstate="print">
            <a:extLst>
              <a:ext uri="{28A0092B-C50C-407E-A947-70E740481C1C}">
                <a14:useLocalDpi xmlns="" xmlns:a14="http://schemas.microsoft.com/office/drawing/2010/main" val="0"/>
              </a:ext>
            </a:extLst>
          </a:blip>
          <a:stretch>
            <a:fillRect/>
          </a:stretch>
        </p:blipFill>
        <p:spPr>
          <a:xfrm>
            <a:off x="6223032" y="1538514"/>
            <a:ext cx="5329173" cy="4587649"/>
          </a:xfrm>
        </p:spPr>
      </p:pic>
    </p:spTree>
    <p:extLst>
      <p:ext uri="{BB962C8B-B14F-4D97-AF65-F5344CB8AC3E}">
        <p14:creationId xmlns="" xmlns:p14="http://schemas.microsoft.com/office/powerpoint/2010/main" val="6487663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References</a:t>
            </a:r>
            <a:endParaRPr lang="en-US" dirty="0"/>
          </a:p>
        </p:txBody>
      </p:sp>
      <p:sp>
        <p:nvSpPr>
          <p:cNvPr id="8" name="Content Placeholder 7"/>
          <p:cNvSpPr>
            <a:spLocks noGrp="1"/>
          </p:cNvSpPr>
          <p:nvPr>
            <p:ph idx="1"/>
          </p:nvPr>
        </p:nvSpPr>
        <p:spPr/>
        <p:txBody>
          <a:bodyPr/>
          <a:lstStyle/>
          <a:p>
            <a:r>
              <a:rPr lang="en-US" dirty="0">
                <a:hlinkClick r:id="rId2"/>
              </a:rPr>
              <a:t>http://</a:t>
            </a:r>
            <a:r>
              <a:rPr lang="en-US" dirty="0" smtClean="0">
                <a:hlinkClick r:id="rId2"/>
              </a:rPr>
              <a:t>nhb.gov.in/default.aspx</a:t>
            </a:r>
            <a:endParaRPr lang="en-US" dirty="0" smtClean="0"/>
          </a:p>
          <a:p>
            <a:r>
              <a:rPr lang="en-US" dirty="0" smtClean="0"/>
              <a:t>Department of Horticulture, Government of Gujarat </a:t>
            </a:r>
          </a:p>
          <a:p>
            <a:r>
              <a:rPr lang="en-US" dirty="0">
                <a:hlinkClick r:id="rId3"/>
              </a:rPr>
              <a:t>http://sfacindia.com</a:t>
            </a:r>
            <a:r>
              <a:rPr lang="en-US" dirty="0" smtClean="0">
                <a:hlinkClick r:id="rId3"/>
              </a:rPr>
              <a:t>/</a:t>
            </a:r>
            <a:endParaRPr lang="en-US" dirty="0" smtClean="0"/>
          </a:p>
          <a:p>
            <a:r>
              <a:rPr lang="en-US" dirty="0">
                <a:hlinkClick r:id="rId4"/>
              </a:rPr>
              <a:t>http://nhm.nic.in</a:t>
            </a:r>
            <a:r>
              <a:rPr lang="en-US" dirty="0" smtClean="0">
                <a:hlinkClick r:id="rId4"/>
              </a:rPr>
              <a:t>/</a:t>
            </a:r>
            <a:endParaRPr lang="en-US" dirty="0" smtClean="0"/>
          </a:p>
          <a:p>
            <a:pPr marL="0" indent="0">
              <a:buNone/>
            </a:pPr>
            <a:endParaRPr lang="en-US" dirty="0" smtClean="0"/>
          </a:p>
          <a:p>
            <a:endParaRPr lang="en-US" dirty="0"/>
          </a:p>
        </p:txBody>
      </p:sp>
    </p:spTree>
    <p:extLst>
      <p:ext uri="{BB962C8B-B14F-4D97-AF65-F5344CB8AC3E}">
        <p14:creationId xmlns="" xmlns:p14="http://schemas.microsoft.com/office/powerpoint/2010/main" val="18913567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Thanks to….</a:t>
            </a:r>
            <a:endParaRPr lang="en-US" dirty="0"/>
          </a:p>
        </p:txBody>
      </p:sp>
      <p:sp>
        <p:nvSpPr>
          <p:cNvPr id="3" name="Content Placeholder 2"/>
          <p:cNvSpPr>
            <a:spLocks noGrp="1"/>
          </p:cNvSpPr>
          <p:nvPr>
            <p:ph idx="1"/>
          </p:nvPr>
        </p:nvSpPr>
        <p:spPr/>
        <p:txBody>
          <a:bodyPr/>
          <a:lstStyle/>
          <a:p>
            <a:r>
              <a:rPr lang="en-US" dirty="0" smtClean="0"/>
              <a:t>Mr. Chittranjan M. Patel (Joint Director, Department of Horticulture, Government of Gujarat).</a:t>
            </a:r>
          </a:p>
          <a:p>
            <a:pPr marL="0" indent="0">
              <a:buNone/>
            </a:pPr>
            <a:endParaRPr lang="en-US" dirty="0"/>
          </a:p>
          <a:p>
            <a:pPr marL="0" indent="0">
              <a:buNone/>
            </a:pPr>
            <a:r>
              <a:rPr lang="en-US" dirty="0" smtClean="0"/>
              <a:t>Guided By,</a:t>
            </a:r>
          </a:p>
          <a:p>
            <a:pPr marL="0" indent="0">
              <a:buNone/>
            </a:pPr>
            <a:r>
              <a:rPr lang="en-US" dirty="0"/>
              <a:t>Rita </a:t>
            </a:r>
            <a:r>
              <a:rPr lang="en-US" dirty="0" smtClean="0"/>
              <a:t>Sharma </a:t>
            </a:r>
            <a:endParaRPr lang="en-US" dirty="0"/>
          </a:p>
          <a:p>
            <a:pPr marL="0" indent="0">
              <a:buNone/>
            </a:pPr>
            <a:r>
              <a:rPr lang="en-US" dirty="0" smtClean="0"/>
              <a:t>Anmol Anubhai </a:t>
            </a:r>
          </a:p>
        </p:txBody>
      </p:sp>
    </p:spTree>
    <p:extLst>
      <p:ext uri="{BB962C8B-B14F-4D97-AF65-F5344CB8AC3E}">
        <p14:creationId xmlns="" xmlns:p14="http://schemas.microsoft.com/office/powerpoint/2010/main" val="535831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Cultivation of Onion</a:t>
            </a:r>
            <a:endParaRPr lang="en-IN"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
            </a:pPr>
            <a:r>
              <a:rPr lang="en-US" dirty="0" smtClean="0"/>
              <a:t> In India, three crops of Onion are grown:</a:t>
            </a:r>
          </a:p>
          <a:p>
            <a:pPr lvl="1">
              <a:buFont typeface="Wingdings" pitchFamily="2" charset="2"/>
              <a:buChar char="§"/>
            </a:pPr>
            <a:r>
              <a:rPr lang="en-US" dirty="0" smtClean="0"/>
              <a:t>Rabi (March-June)</a:t>
            </a:r>
          </a:p>
          <a:p>
            <a:pPr lvl="1">
              <a:buFont typeface="Wingdings" pitchFamily="2" charset="2"/>
              <a:buChar char="§"/>
            </a:pPr>
            <a:r>
              <a:rPr lang="en-US" dirty="0" smtClean="0"/>
              <a:t>Kharif (October-December)</a:t>
            </a:r>
          </a:p>
          <a:p>
            <a:pPr lvl="1">
              <a:buFont typeface="Wingdings" pitchFamily="2" charset="2"/>
              <a:buChar char="§"/>
            </a:pPr>
            <a:r>
              <a:rPr lang="en-US" dirty="0" smtClean="0"/>
              <a:t>Late Kharif (January-March).</a:t>
            </a:r>
          </a:p>
          <a:p>
            <a:pPr lvl="1">
              <a:buNone/>
            </a:pPr>
            <a:r>
              <a:rPr lang="en-US" dirty="0" smtClean="0"/>
              <a:t> </a:t>
            </a:r>
          </a:p>
          <a:p>
            <a:pPr>
              <a:buFont typeface="Wingdings" pitchFamily="2" charset="2"/>
              <a:buChar char="§"/>
            </a:pPr>
            <a:r>
              <a:rPr lang="en-US" dirty="0" smtClean="0"/>
              <a:t> Kharif produce is available in the market from October to December, which accounts for 15-20%.</a:t>
            </a:r>
          </a:p>
          <a:p>
            <a:pPr>
              <a:buFont typeface="Wingdings" pitchFamily="2" charset="2"/>
              <a:buChar char="§"/>
            </a:pPr>
            <a:endParaRPr lang="en-US" dirty="0" smtClean="0"/>
          </a:p>
          <a:p>
            <a:pPr>
              <a:buFont typeface="Wingdings" pitchFamily="2" charset="2"/>
              <a:buChar char="§"/>
            </a:pPr>
            <a:r>
              <a:rPr lang="en-US" dirty="0" smtClean="0"/>
              <a:t> Late Kharif produce comes in the market from January to March   and accounts for 20-25%.</a:t>
            </a:r>
          </a:p>
          <a:p>
            <a:pPr>
              <a:buFont typeface="Wingdings" pitchFamily="2" charset="2"/>
              <a:buChar char="§"/>
            </a:pPr>
            <a:endParaRPr lang="en-US" dirty="0" smtClean="0"/>
          </a:p>
        </p:txBody>
      </p:sp>
    </p:spTree>
    <p:extLst>
      <p:ext uri="{BB962C8B-B14F-4D97-AF65-F5344CB8AC3E}">
        <p14:creationId xmlns="" xmlns:p14="http://schemas.microsoft.com/office/powerpoint/2010/main" val="10494663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The Rabi crop is harvested in April to June which accounts for 60-65 %. </a:t>
            </a:r>
          </a:p>
          <a:p>
            <a:endParaRPr lang="en-US" dirty="0" smtClean="0"/>
          </a:p>
          <a:p>
            <a:r>
              <a:rPr lang="en-US" dirty="0" smtClean="0"/>
              <a:t>Mainly, the Rabi onion is stored till October-November and is made available steadily for domestic as well as export markets.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qph.is.quoracdn.net/main-qimg-fc138178c52bceb2d43828f39be001e7?convert_to_webp=true"/>
          <p:cNvPicPr/>
          <p:nvPr/>
        </p:nvPicPr>
        <p:blipFill>
          <a:blip r:embed="rId2">
            <a:extLst>
              <a:ext uri="{28A0092B-C50C-407E-A947-70E740481C1C}">
                <a14:useLocalDpi xmlns="" xmlns:a14="http://schemas.microsoft.com/office/drawing/2010/main" val="0"/>
              </a:ext>
            </a:extLst>
          </a:blip>
          <a:srcRect/>
          <a:stretch>
            <a:fillRect/>
          </a:stretch>
        </p:blipFill>
        <p:spPr bwMode="auto">
          <a:xfrm>
            <a:off x="4100945" y="0"/>
            <a:ext cx="8091055" cy="6761018"/>
          </a:xfrm>
          <a:prstGeom prst="rect">
            <a:avLst/>
          </a:prstGeom>
          <a:noFill/>
          <a:ln>
            <a:noFill/>
          </a:ln>
        </p:spPr>
      </p:pic>
      <p:sp>
        <p:nvSpPr>
          <p:cNvPr id="5" name="TextBox 4"/>
          <p:cNvSpPr txBox="1"/>
          <p:nvPr/>
        </p:nvSpPr>
        <p:spPr>
          <a:xfrm>
            <a:off x="180109" y="2189018"/>
            <a:ext cx="3810000" cy="2585323"/>
          </a:xfrm>
          <a:prstGeom prst="rect">
            <a:avLst/>
          </a:prstGeom>
          <a:noFill/>
        </p:spPr>
        <p:txBody>
          <a:bodyPr wrap="square" rtlCol="0">
            <a:spAutoFit/>
          </a:bodyPr>
          <a:lstStyle/>
          <a:p>
            <a:r>
              <a:rPr lang="en-US" sz="5400" dirty="0" smtClean="0"/>
              <a:t>State wise Production Statistics </a:t>
            </a:r>
            <a:endParaRPr lang="en-US" sz="5400" dirty="0"/>
          </a:p>
        </p:txBody>
      </p:sp>
      <p:cxnSp>
        <p:nvCxnSpPr>
          <p:cNvPr id="7" name="Straight Arrow Connector 6"/>
          <p:cNvCxnSpPr/>
          <p:nvPr/>
        </p:nvCxnSpPr>
        <p:spPr>
          <a:xfrm flipV="1">
            <a:off x="8454684" y="1533378"/>
            <a:ext cx="1505242" cy="9706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016198" y="1252025"/>
            <a:ext cx="1941340" cy="369332"/>
          </a:xfrm>
          <a:prstGeom prst="rect">
            <a:avLst/>
          </a:prstGeom>
          <a:noFill/>
        </p:spPr>
        <p:txBody>
          <a:bodyPr wrap="square" rtlCol="0">
            <a:spAutoFit/>
          </a:bodyPr>
          <a:lstStyle/>
          <a:p>
            <a:r>
              <a:rPr lang="en-US" dirty="0" smtClean="0"/>
              <a:t>Major Producers</a:t>
            </a:r>
            <a:endParaRPr lang="en-US" dirty="0"/>
          </a:p>
        </p:txBody>
      </p:sp>
      <p:cxnSp>
        <p:nvCxnSpPr>
          <p:cNvPr id="9" name="Straight Arrow Connector 8"/>
          <p:cNvCxnSpPr/>
          <p:nvPr/>
        </p:nvCxnSpPr>
        <p:spPr>
          <a:xfrm rot="5400000" flipH="1" flipV="1">
            <a:off x="8679767" y="2178147"/>
            <a:ext cx="2698654" cy="15216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7772400" y="2089050"/>
            <a:ext cx="3108963" cy="22226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787221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Produce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FYI:</a:t>
            </a:r>
            <a:r>
              <a:rPr lang="en-IN" dirty="0" smtClean="0"/>
              <a:t> India is the second largest producer of onions in the world.</a:t>
            </a:r>
          </a:p>
          <a:p>
            <a:pPr marL="438912" lvl="1" indent="-320040">
              <a:spcBef>
                <a:spcPts val="0"/>
              </a:spcBef>
              <a:buClr>
                <a:schemeClr val="accent1"/>
              </a:buClr>
              <a:buSzPct val="80000"/>
              <a:buFont typeface="Wingdings 2"/>
              <a:buChar char=""/>
            </a:pPr>
            <a:r>
              <a:rPr lang="en-IN" sz="3200" dirty="0" smtClean="0"/>
              <a:t>In 2014 approx 18.92 Million MT Onion was produced in India.</a:t>
            </a:r>
          </a:p>
          <a:p>
            <a:pPr marL="438912" lvl="1" indent="-320040">
              <a:spcBef>
                <a:spcPts val="0"/>
              </a:spcBef>
              <a:buClr>
                <a:schemeClr val="accent1"/>
              </a:buClr>
              <a:buSzPct val="80000"/>
              <a:buFont typeface="Wingdings 2"/>
              <a:buChar char=""/>
            </a:pPr>
            <a:endParaRPr lang="en-IN" sz="3200" dirty="0" smtClean="0"/>
          </a:p>
          <a:p>
            <a:pPr>
              <a:buNone/>
            </a:pPr>
            <a:r>
              <a:rPr lang="en-IN" dirty="0" smtClean="0"/>
              <a:t>So, let’s see what happens to these huge produce.</a:t>
            </a:r>
          </a:p>
          <a:p>
            <a:r>
              <a:rPr lang="en-IN" dirty="0" smtClean="0"/>
              <a:t>Out of 100%, approximately</a:t>
            </a:r>
          </a:p>
          <a:p>
            <a:pPr lvl="1"/>
            <a:r>
              <a:rPr lang="en-IN" dirty="0" smtClean="0"/>
              <a:t>20%  is lost.</a:t>
            </a:r>
          </a:p>
          <a:p>
            <a:pPr lvl="1"/>
            <a:r>
              <a:rPr lang="en-IN" dirty="0" smtClean="0"/>
              <a:t>15.85% is exported </a:t>
            </a:r>
          </a:p>
          <a:p>
            <a:pPr lvl="1"/>
            <a:r>
              <a:rPr lang="en-IN" dirty="0" smtClean="0"/>
              <a:t>64.15% is  </a:t>
            </a:r>
            <a:r>
              <a:rPr lang="en-IN" b="1" dirty="0" smtClean="0"/>
              <a:t>total supply</a:t>
            </a:r>
            <a:r>
              <a:rPr lang="en-IN" dirty="0" smtClean="0"/>
              <a:t> to domestic market</a:t>
            </a:r>
          </a:p>
          <a:p>
            <a:pPr lvl="1"/>
            <a:r>
              <a:rPr lang="en-IN" dirty="0" smtClean="0"/>
              <a:t>Note: Approx 14.96% Rabi crop goes to temporary storage and then later released in July-August which becomes part of </a:t>
            </a:r>
            <a:r>
              <a:rPr lang="en-IN" b="1" dirty="0" smtClean="0"/>
              <a:t>total supply</a:t>
            </a:r>
            <a:r>
              <a:rPr lang="en-IN" dirty="0" smtClean="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3031" y="2901723"/>
            <a:ext cx="2387598" cy="1713819"/>
          </a:xfrm>
        </p:spPr>
        <p:txBody>
          <a:bodyPr>
            <a:normAutofit fontScale="90000"/>
          </a:bodyPr>
          <a:lstStyle/>
          <a:p>
            <a:r>
              <a:rPr lang="en-US" dirty="0" smtClean="0"/>
              <a:t>Market Model of Onion (Rabi)</a:t>
            </a:r>
            <a:endParaRPr lang="en-US" dirty="0"/>
          </a:p>
        </p:txBody>
      </p:sp>
      <p:pic>
        <p:nvPicPr>
          <p:cNvPr id="2" name="Picture 2" descr="C:\Users\cmp\Deep\Semester 4\ECO\Project\Project 1\New Bitmap Image.bmp"/>
          <p:cNvPicPr>
            <a:picLocks noChangeAspect="1" noChangeArrowheads="1"/>
          </p:cNvPicPr>
          <p:nvPr/>
        </p:nvPicPr>
        <p:blipFill>
          <a:blip r:embed="rId2"/>
          <a:srcRect/>
          <a:stretch>
            <a:fillRect/>
          </a:stretch>
        </p:blipFill>
        <p:spPr bwMode="auto">
          <a:xfrm>
            <a:off x="2467430" y="380774"/>
            <a:ext cx="9504816" cy="6067425"/>
          </a:xfrm>
          <a:prstGeom prst="rect">
            <a:avLst/>
          </a:prstGeom>
          <a:noFill/>
        </p:spPr>
      </p:pic>
    </p:spTree>
    <p:extLst>
      <p:ext uri="{BB962C8B-B14F-4D97-AF65-F5344CB8AC3E}">
        <p14:creationId xmlns="" xmlns:p14="http://schemas.microsoft.com/office/powerpoint/2010/main" val="1638865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53381"/>
            <a:ext cx="3410857" cy="1902505"/>
          </a:xfrm>
        </p:spPr>
        <p:txBody>
          <a:bodyPr>
            <a:normAutofit fontScale="90000"/>
          </a:bodyPr>
          <a:lstStyle/>
          <a:p>
            <a:r>
              <a:rPr lang="en-US" dirty="0" smtClean="0"/>
              <a:t>Market Model of Onion (Kharif) </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 xmlns:a14="http://schemas.microsoft.com/office/drawing/2010/main" val="0"/>
              </a:ext>
            </a:extLst>
          </a:blip>
          <a:srcRect r="134" b="2591"/>
          <a:stretch/>
        </p:blipFill>
        <p:spPr>
          <a:xfrm>
            <a:off x="3491444" y="232230"/>
            <a:ext cx="8410270" cy="5791200"/>
          </a:xfrm>
        </p:spPr>
      </p:pic>
    </p:spTree>
    <p:extLst>
      <p:ext uri="{BB962C8B-B14F-4D97-AF65-F5344CB8AC3E}">
        <p14:creationId xmlns="" xmlns:p14="http://schemas.microsoft.com/office/powerpoint/2010/main" val="1987745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722</TotalTime>
  <Words>1155</Words>
  <Application>Microsoft Office PowerPoint</Application>
  <PresentationFormat>Custom</PresentationFormat>
  <Paragraphs>166</Paragraphs>
  <Slides>39</Slides>
  <Notes>2</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Slide 1</vt:lpstr>
      <vt:lpstr>Group members </vt:lpstr>
      <vt:lpstr>Significance of Onion in India’s Economy</vt:lpstr>
      <vt:lpstr>Cultivation of Onion</vt:lpstr>
      <vt:lpstr>Cont..</vt:lpstr>
      <vt:lpstr>Slide 6</vt:lpstr>
      <vt:lpstr>Distribution of Produce</vt:lpstr>
      <vt:lpstr>Market Model of Onion (Rabi)</vt:lpstr>
      <vt:lpstr>Market Model of Onion (Kharif) </vt:lpstr>
      <vt:lpstr>Law of demand</vt:lpstr>
      <vt:lpstr>Demand Of Onion</vt:lpstr>
      <vt:lpstr>Slide 12</vt:lpstr>
      <vt:lpstr>Slide 13</vt:lpstr>
      <vt:lpstr>“The demand for onions is completely inelastic. You cannot substitute it with any other vegetable.”  -Ashok Gulati,  Farm economist, Head of India's Commission for Agricultural Costs and Prices.</vt:lpstr>
      <vt:lpstr>Why would this day never going to come?</vt:lpstr>
      <vt:lpstr>Law of supply</vt:lpstr>
      <vt:lpstr>Case study of Supply</vt:lpstr>
      <vt:lpstr>Market Trends of Onion</vt:lpstr>
      <vt:lpstr>Contd.</vt:lpstr>
      <vt:lpstr>Analysis of Graph</vt:lpstr>
      <vt:lpstr>Onion price rise in news</vt:lpstr>
      <vt:lpstr>Contd.</vt:lpstr>
      <vt:lpstr>Case study-Why do Onion Prices Rise?</vt:lpstr>
      <vt:lpstr>Detailed Explanation</vt:lpstr>
      <vt:lpstr>Case Study 2: Hoarding</vt:lpstr>
      <vt:lpstr>Government measures to contain price rise of onion</vt:lpstr>
      <vt:lpstr>Slide 27</vt:lpstr>
      <vt:lpstr>Demand Elasticity</vt:lpstr>
      <vt:lpstr>Contd.</vt:lpstr>
      <vt:lpstr>Slide 30</vt:lpstr>
      <vt:lpstr>Slide 31</vt:lpstr>
      <vt:lpstr>Factors affecting Supply Elasticity </vt:lpstr>
      <vt:lpstr>Slide 33</vt:lpstr>
      <vt:lpstr>Explanation of  above Graph</vt:lpstr>
      <vt:lpstr>Cont.</vt:lpstr>
      <vt:lpstr>Relation : L(supply chain) α 1/supply Elasticity</vt:lpstr>
      <vt:lpstr>Field work</vt:lpstr>
      <vt:lpstr>References</vt:lpstr>
      <vt:lpstr>Special Thanks to….</vt:lpstr>
    </vt:vector>
  </TitlesOfParts>
  <Company>eq</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qb</dc:creator>
  <cp:lastModifiedBy>Ramkabir</cp:lastModifiedBy>
  <cp:revision>370</cp:revision>
  <dcterms:created xsi:type="dcterms:W3CDTF">2016-02-12T04:20:44Z</dcterms:created>
  <dcterms:modified xsi:type="dcterms:W3CDTF">2016-03-18T05:46:52Z</dcterms:modified>
</cp:coreProperties>
</file>