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Galdeano"/>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Galdean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82" name="Shape 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22" name="Shape 2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8" name="Shape 2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5" name="Shape 2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0" name="Shape 2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6" name="Shape 2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53" name="Shape 2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70" name="Shape 2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76" name="Shape 2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93" name="Shape 2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299" name="Shape 2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89" name="Shape 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24" name="Shape 3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30" name="Shape 3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47" name="Shape 3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53" name="Shape 3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70" name="Shape 3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377" name="Shape 3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96" name="Shape 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43" name="Shape 1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68" name="Shape 1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74" name="Shape 1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91" name="Shape 1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
        <p:nvSpPr>
          <p:cNvPr id="197" name="Shape 1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spcAft>
                <a:spcPts val="0"/>
              </a:spcAft>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0" name="Shape 70"/>
          <p:cNvSpPr txBox="1"/>
          <p:nvPr>
            <p:ph idx="1" type="body"/>
          </p:nvPr>
        </p:nvSpPr>
        <p:spPr>
          <a:xfrm rot="5400000">
            <a:off x="3920330" y="-1256504"/>
            <a:ext cx="4351338" cy="10515599"/>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0"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6" name="Shape 76"/>
          <p:cNvSpPr txBox="1"/>
          <p:nvPr>
            <p:ph idx="1" type="body"/>
          </p:nvPr>
        </p:nvSpPr>
        <p:spPr>
          <a:xfrm rot="5400000">
            <a:off x="1799430" y="-596105"/>
            <a:ext cx="5811838" cy="7734299"/>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6" cy="823912"/>
          </a:xfrm>
          <a:prstGeom prst="rect">
            <a:avLst/>
          </a:prstGeom>
          <a:noFill/>
          <a:ln>
            <a:noFill/>
          </a:ln>
        </p:spPr>
        <p:txBody>
          <a:bodyPr anchorCtr="0" anchor="b" bIns="91425" lIns="91425" rIns="91425" tIns="91425"/>
          <a:lstStyle>
            <a:lvl1pPr indent="0" lvl="0" marL="0" marR="0" rtl="0" algn="l">
              <a:lnSpc>
                <a:spcPct val="90000"/>
              </a:lnSpc>
              <a:spcBef>
                <a:spcPts val="100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6" cy="368458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8"/>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6" name="Shape 56"/>
          <p:cNvSpPr txBox="1"/>
          <p:nvPr>
            <p:ph idx="1" type="body"/>
          </p:nvPr>
        </p:nvSpPr>
        <p:spPr>
          <a:xfrm>
            <a:off x="5183187" y="987425"/>
            <a:ext cx="6172199" cy="4873623"/>
          </a:xfrm>
          <a:prstGeom prst="rect">
            <a:avLst/>
          </a:prstGeom>
          <a:noFill/>
          <a:ln>
            <a:noFill/>
          </a:ln>
        </p:spPr>
        <p:txBody>
          <a:bodyPr anchorCtr="0" anchor="t" bIns="91425" lIns="91425" rIns="91425" tIns="91425"/>
          <a:lstStyle>
            <a:lvl1pPr indent="177800" lvl="0" marL="228600" marR="0" rtl="0" algn="l">
              <a:lnSpc>
                <a:spcPct val="90000"/>
              </a:lnSpc>
              <a:spcBef>
                <a:spcPts val="100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27000" lvl="1" marL="685800" marR="0" rtl="0" algn="l">
              <a:lnSpc>
                <a:spcPct val="90000"/>
              </a:lnSpc>
              <a:spcBef>
                <a:spcPts val="5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8"/>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3" name="Shape 63"/>
          <p:cNvSpPr/>
          <p:nvPr>
            <p:ph idx="2" type="pic"/>
          </p:nvPr>
        </p:nvSpPr>
        <p:spPr>
          <a:xfrm>
            <a:off x="5183187" y="987425"/>
            <a:ext cx="6172199" cy="4873623"/>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1270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25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410308" y="331762"/>
            <a:ext cx="1524000" cy="1524000"/>
          </a:xfrm>
          <a:prstGeom prst="rect">
            <a:avLst/>
          </a:prstGeom>
          <a:noFill/>
          <a:ln>
            <a:noFill/>
          </a:ln>
        </p:spPr>
      </p:pic>
      <p:pic>
        <p:nvPicPr>
          <p:cNvPr id="85" name="Shape 85"/>
          <p:cNvPicPr preferRelativeResize="0"/>
          <p:nvPr/>
        </p:nvPicPr>
        <p:blipFill rotWithShape="1">
          <a:blip r:embed="rId4">
            <a:alphaModFix/>
          </a:blip>
          <a:srcRect b="0" l="0" r="0" t="0"/>
          <a:stretch/>
        </p:blipFill>
        <p:spPr>
          <a:xfrm>
            <a:off x="9109896" y="765104"/>
            <a:ext cx="2581634" cy="657315"/>
          </a:xfrm>
          <a:prstGeom prst="rect">
            <a:avLst/>
          </a:prstGeom>
          <a:noFill/>
          <a:ln>
            <a:noFill/>
          </a:ln>
        </p:spPr>
      </p:pic>
      <p:sp>
        <p:nvSpPr>
          <p:cNvPr id="86" name="Shape 86"/>
          <p:cNvSpPr/>
          <p:nvPr/>
        </p:nvSpPr>
        <p:spPr>
          <a:xfrm>
            <a:off x="2999627" y="2629708"/>
            <a:ext cx="5573770" cy="292387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accent5"/>
              </a:buClr>
              <a:buSzPct val="25000"/>
              <a:buFont typeface="Calibri"/>
              <a:buNone/>
            </a:pPr>
            <a:r>
              <a:rPr b="1" i="0" lang="en-US" sz="9600" u="none" cap="none" strike="noStrike">
                <a:solidFill>
                  <a:schemeClr val="accent5"/>
                </a:solidFill>
                <a:latin typeface="Calibri"/>
                <a:ea typeface="Calibri"/>
                <a:cs typeface="Calibri"/>
                <a:sym typeface="Calibri"/>
              </a:rPr>
              <a:t>Economics</a:t>
            </a:r>
          </a:p>
          <a:p>
            <a:pPr indent="0" lvl="0" marL="0" marR="0" rtl="0" algn="ctr">
              <a:lnSpc>
                <a:spcPct val="100000"/>
              </a:lnSpc>
              <a:spcBef>
                <a:spcPts val="0"/>
              </a:spcBef>
              <a:spcAft>
                <a:spcPts val="0"/>
              </a:spcAft>
              <a:buClr>
                <a:schemeClr val="accent5"/>
              </a:buClr>
              <a:buSzPct val="25000"/>
              <a:buFont typeface="Calibri"/>
              <a:buNone/>
            </a:pPr>
            <a:r>
              <a:rPr b="1" i="0" lang="en-US" sz="4800" u="none" cap="none" strike="noStrike">
                <a:solidFill>
                  <a:schemeClr val="accent5"/>
                </a:solidFill>
                <a:latin typeface="Calibri"/>
                <a:ea typeface="Calibri"/>
                <a:cs typeface="Calibri"/>
                <a:sym typeface="Calibri"/>
              </a:rPr>
              <a:t>ICT SEM 4</a:t>
            </a:r>
          </a:p>
          <a:p>
            <a:pPr indent="0" lvl="0" marL="0" marR="0" rtl="0" algn="ctr">
              <a:lnSpc>
                <a:spcPct val="100000"/>
              </a:lnSpc>
              <a:spcBef>
                <a:spcPts val="0"/>
              </a:spcBef>
              <a:spcAft>
                <a:spcPts val="0"/>
              </a:spcAft>
              <a:buClr>
                <a:schemeClr val="accent5"/>
              </a:buClr>
              <a:buSzPct val="25000"/>
              <a:buFont typeface="Calibri"/>
              <a:buNone/>
            </a:pPr>
            <a:r>
              <a:rPr b="1" i="0" lang="en-US" sz="4000" u="none" cap="none" strike="noStrike">
                <a:solidFill>
                  <a:schemeClr val="accent5"/>
                </a:solidFill>
                <a:latin typeface="Calibri"/>
                <a:ea typeface="Calibri"/>
                <a:cs typeface="Calibri"/>
                <a:sym typeface="Calibri"/>
              </a:rPr>
              <a:t>Group 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838200" y="365125"/>
            <a:ext cx="10515599" cy="1325700"/>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International Market :-</a:t>
            </a:r>
          </a:p>
        </p:txBody>
      </p:sp>
      <p:sp>
        <p:nvSpPr>
          <p:cNvPr id="225" name="Shape 225"/>
          <p:cNvSpPr txBox="1"/>
          <p:nvPr>
            <p:ph idx="1" type="body"/>
          </p:nvPr>
        </p:nvSpPr>
        <p:spPr>
          <a:xfrm>
            <a:off x="838200" y="1825625"/>
            <a:ext cx="10515599" cy="4351199"/>
          </a:xfrm>
          <a:prstGeom prst="rect">
            <a:avLst/>
          </a:prstGeom>
          <a:noFill/>
          <a:ln>
            <a:noFill/>
          </a:ln>
        </p:spPr>
        <p:txBody>
          <a:bodyPr anchorCtr="0" anchor="t" bIns="91425" lIns="91425" rIns="91425" tIns="91425">
            <a:noAutofit/>
          </a:bodyPr>
          <a:lstStyle/>
          <a:p>
            <a:pPr indent="-228600" lvl="0" marL="4572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There is a lot of demand of indian’s onions, specially </a:t>
            </a:r>
            <a:r>
              <a:rPr b="1" i="0" lang="en-US" sz="2800" u="none" cap="none" strike="noStrike">
                <a:solidFill>
                  <a:schemeClr val="dk1"/>
                </a:solidFill>
                <a:latin typeface="Calibri"/>
                <a:ea typeface="Calibri"/>
                <a:cs typeface="Calibri"/>
                <a:sym typeface="Calibri"/>
              </a:rPr>
              <a:t>red onions </a:t>
            </a:r>
            <a:r>
              <a:rPr b="0" i="0" lang="en-US" sz="2800" u="none" cap="none" strike="noStrike">
                <a:solidFill>
                  <a:schemeClr val="dk1"/>
                </a:solidFill>
                <a:latin typeface="Calibri"/>
                <a:ea typeface="Calibri"/>
                <a:cs typeface="Calibri"/>
                <a:sym typeface="Calibri"/>
              </a:rPr>
              <a:t>worldwide.</a:t>
            </a:r>
          </a:p>
          <a:p>
            <a:pPr indent="-228600" lvl="0" marL="4572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India has exported 12,38,102.60 MT of fresh onion to the world for the worth of Rs. 2,300.57 crores during the year 2014-15.</a:t>
            </a:r>
          </a:p>
          <a:p>
            <a:pPr indent="-228600" lvl="0" marL="4572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Major Export Destinations (2014-15) : Bangladesh, Malaysia, Sri Lanka, United Arab Emirates, and Nepal.</a:t>
            </a:r>
          </a:p>
          <a:p>
            <a:pPr indent="-50800" lvl="0" marL="228600" marR="0" rtl="0" algn="l">
              <a:lnSpc>
                <a:spcPct val="90000"/>
              </a:lnSpc>
              <a:spcBef>
                <a:spcPts val="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838200" y="10847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Export</a:t>
            </a:r>
          </a:p>
        </p:txBody>
      </p:sp>
      <p:sp>
        <p:nvSpPr>
          <p:cNvPr id="231" name="Shape 231"/>
          <p:cNvSpPr txBox="1"/>
          <p:nvPr>
            <p:ph idx="1" type="body"/>
          </p:nvPr>
        </p:nvSpPr>
        <p:spPr>
          <a:xfrm>
            <a:off x="724150" y="471150"/>
            <a:ext cx="11138400" cy="18242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t/>
            </a:r>
            <a:endParaRPr b="1"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India ranked second among the top 10 onion exporting countries for several years. However, this position has taken a hit. In 2014, it is 3rd.</a:t>
            </a:r>
          </a:p>
          <a:p>
            <a:pPr indent="-76200" lvl="0" marL="45720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pic>
        <p:nvPicPr>
          <p:cNvPr id="232" name="Shape 232"/>
          <p:cNvPicPr preferRelativeResize="0"/>
          <p:nvPr/>
        </p:nvPicPr>
        <p:blipFill rotWithShape="1">
          <a:blip r:embed="rId3">
            <a:alphaModFix/>
          </a:blip>
          <a:srcRect b="0" l="0" r="0" t="0"/>
          <a:stretch/>
        </p:blipFill>
        <p:spPr>
          <a:xfrm>
            <a:off x="838200" y="2124400"/>
            <a:ext cx="10667849" cy="451972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idx="1" type="body"/>
          </p:nvPr>
        </p:nvSpPr>
        <p:spPr>
          <a:xfrm>
            <a:off x="838200" y="1825625"/>
            <a:ext cx="10515599" cy="4351199"/>
          </a:xfrm>
          <a:prstGeom prst="rect">
            <a:avLst/>
          </a:prstGeom>
          <a:noFill/>
          <a:ln>
            <a:noFill/>
          </a:ln>
        </p:spPr>
        <p:txBody>
          <a:bodyPr anchorCtr="0" anchor="t" bIns="91425" lIns="91425" rIns="91425" tIns="91425">
            <a:noAutofit/>
          </a:bodyPr>
          <a:lstStyle/>
          <a:p>
            <a:pPr indent="-228600" lvl="0" marL="4572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One major effect is neighboring countries such as China and Pakistan have begun producing onions of the same quality and pungency and their onions are a lot more cheaper in the international markets.</a:t>
            </a:r>
          </a:p>
          <a:p>
            <a:pPr indent="-228600" lvl="0" marL="4572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Moreover, Thailand, Indonesia and Sri Lanka who were traditional buyers of the Indian onions have begun to produce onions and also export them. Since the competitiveness has increased, India has not been able to match up both in terms of quality and policies.</a:t>
            </a:r>
          </a:p>
          <a:p>
            <a:pPr indent="0" lvl="0" marL="0" marR="0" rtl="0" algn="l">
              <a:lnSpc>
                <a:spcPct val="90000"/>
              </a:lnSpc>
              <a:spcBef>
                <a:spcPts val="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838200" y="365125"/>
            <a:ext cx="10515599" cy="1325700"/>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             TOP 10 EXPORT DESTINATION </a:t>
            </a:r>
          </a:p>
        </p:txBody>
      </p:sp>
      <p:pic>
        <p:nvPicPr>
          <p:cNvPr id="243" name="Shape 243"/>
          <p:cNvPicPr preferRelativeResize="0"/>
          <p:nvPr/>
        </p:nvPicPr>
        <p:blipFill rotWithShape="1">
          <a:blip r:embed="rId3">
            <a:alphaModFix/>
          </a:blip>
          <a:srcRect b="0" l="0" r="0" t="0"/>
          <a:stretch/>
        </p:blipFill>
        <p:spPr>
          <a:xfrm>
            <a:off x="627349" y="1319600"/>
            <a:ext cx="10726449" cy="48253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838200" y="-156825"/>
            <a:ext cx="10515599" cy="1325700"/>
          </a:xfrm>
          <a:prstGeom prst="rect">
            <a:avLst/>
          </a:prstGeom>
          <a:noFill/>
          <a:ln>
            <a:noFill/>
          </a:ln>
        </p:spPr>
        <p:txBody>
          <a:bodyPr anchorCtr="0" anchor="ctr" bIns="91425" lIns="91425" rIns="91425" tIns="91425">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IMPORT</a:t>
            </a:r>
          </a:p>
        </p:txBody>
      </p:sp>
      <p:sp>
        <p:nvSpPr>
          <p:cNvPr id="249" name="Shape 249"/>
          <p:cNvSpPr txBox="1"/>
          <p:nvPr>
            <p:ph idx="1" type="body"/>
          </p:nvPr>
        </p:nvSpPr>
        <p:spPr>
          <a:xfrm>
            <a:off x="838200" y="756275"/>
            <a:ext cx="10515599" cy="4351199"/>
          </a:xfrm>
          <a:prstGeom prst="rect">
            <a:avLst/>
          </a:prstGeom>
          <a:noFill/>
          <a:ln>
            <a:noFill/>
          </a:ln>
        </p:spPr>
        <p:txBody>
          <a:bodyPr anchorCtr="0" anchor="t" bIns="91425" lIns="91425" rIns="91425" tIns="91425">
            <a:noAutofit/>
          </a:bodyPr>
          <a:lstStyle/>
          <a:p>
            <a:pPr indent="-228600" lvl="0" marL="4572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India ranks 115 for importing the onions.</a:t>
            </a:r>
          </a:p>
          <a:p>
            <a:pPr indent="-228600" lvl="0" marL="4572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India has imported 813 MT onion of worth 253 (000USD), which is only 0.01% of total import across the all country.</a:t>
            </a:r>
          </a:p>
          <a:p>
            <a:pPr indent="0" lvl="0" marL="0" marR="0" rtl="0" algn="l">
              <a:lnSpc>
                <a:spcPct val="90000"/>
              </a:lnSpc>
              <a:spcBef>
                <a:spcPts val="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pic>
        <p:nvPicPr>
          <p:cNvPr id="250" name="Shape 250"/>
          <p:cNvPicPr preferRelativeResize="0"/>
          <p:nvPr/>
        </p:nvPicPr>
        <p:blipFill rotWithShape="1">
          <a:blip r:embed="rId3">
            <a:alphaModFix/>
          </a:blip>
          <a:srcRect b="0" l="0" r="0" t="0"/>
          <a:stretch/>
        </p:blipFill>
        <p:spPr>
          <a:xfrm>
            <a:off x="1040825" y="2309775"/>
            <a:ext cx="10080247" cy="4448423"/>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1998609" y="362519"/>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        Based on volume of business</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                (Sub Classification)</a:t>
            </a:r>
          </a:p>
        </p:txBody>
      </p:sp>
      <p:grpSp>
        <p:nvGrpSpPr>
          <p:cNvPr id="256" name="Shape 256"/>
          <p:cNvGrpSpPr/>
          <p:nvPr/>
        </p:nvGrpSpPr>
        <p:grpSpPr>
          <a:xfrm>
            <a:off x="3049916" y="1825880"/>
            <a:ext cx="6092165" cy="4350823"/>
            <a:chOff x="2211716" y="255"/>
            <a:chExt cx="6092165" cy="4350823"/>
          </a:xfrm>
        </p:grpSpPr>
        <p:sp>
          <p:nvSpPr>
            <p:cNvPr id="257" name="Shape 257"/>
            <p:cNvSpPr/>
            <p:nvPr/>
          </p:nvSpPr>
          <p:spPr>
            <a:xfrm>
              <a:off x="5112748" y="1658197"/>
              <a:ext cx="1595566" cy="759344"/>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258" name="Shape 258"/>
            <p:cNvSpPr/>
            <p:nvPr/>
          </p:nvSpPr>
          <p:spPr>
            <a:xfrm>
              <a:off x="3517180" y="1658197"/>
              <a:ext cx="1595566" cy="759344"/>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259" name="Shape 259"/>
            <p:cNvSpPr/>
            <p:nvPr/>
          </p:nvSpPr>
          <p:spPr>
            <a:xfrm>
              <a:off x="3807282" y="255"/>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0" name="Shape 260"/>
            <p:cNvSpPr/>
            <p:nvPr/>
          </p:nvSpPr>
          <p:spPr>
            <a:xfrm>
              <a:off x="4097387" y="275855"/>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1" name="Shape 261"/>
            <p:cNvSpPr txBox="1"/>
            <p:nvPr/>
          </p:nvSpPr>
          <p:spPr>
            <a:xfrm>
              <a:off x="4145946" y="324412"/>
              <a:ext cx="2513809" cy="1560821"/>
            </a:xfrm>
            <a:prstGeom prst="rect">
              <a:avLst/>
            </a:prstGeom>
            <a:noFill/>
            <a:ln>
              <a:noFill/>
            </a:ln>
          </p:spPr>
          <p:txBody>
            <a:bodyPr anchorCtr="0" anchor="ctr" bIns="152400" lIns="152400" rIns="152400" tIns="152400">
              <a:noAutofit/>
            </a:bodyPr>
            <a:lstStyle/>
            <a:p>
              <a:pPr indent="0" lvl="0" marL="0" marR="0" rtl="0" algn="ctr">
                <a:lnSpc>
                  <a:spcPct val="90000"/>
                </a:lnSpc>
                <a:spcBef>
                  <a:spcPts val="0"/>
                </a:spcBef>
                <a:spcAft>
                  <a:spcPts val="0"/>
                </a:spcAft>
                <a:buClr>
                  <a:schemeClr val="dk1"/>
                </a:buClr>
                <a:buSzPct val="25000"/>
                <a:buFont typeface="Calibri"/>
                <a:buNone/>
              </a:pPr>
              <a:r>
                <a:rPr b="0" i="0" lang="en-US" sz="4000" u="none" cap="none" strike="noStrike">
                  <a:solidFill>
                    <a:schemeClr val="dk1"/>
                  </a:solidFill>
                  <a:latin typeface="Calibri"/>
                  <a:ea typeface="Calibri"/>
                  <a:cs typeface="Calibri"/>
                  <a:sym typeface="Calibri"/>
                </a:rPr>
                <a:t>Volume of business</a:t>
              </a:r>
            </a:p>
          </p:txBody>
        </p:sp>
        <p:sp>
          <p:nvSpPr>
            <p:cNvPr id="262" name="Shape 262"/>
            <p:cNvSpPr/>
            <p:nvPr/>
          </p:nvSpPr>
          <p:spPr>
            <a:xfrm>
              <a:off x="2211716" y="2417541"/>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3" name="Shape 263"/>
            <p:cNvSpPr/>
            <p:nvPr/>
          </p:nvSpPr>
          <p:spPr>
            <a:xfrm>
              <a:off x="2501817" y="2693140"/>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4" name="Shape 264"/>
            <p:cNvSpPr txBox="1"/>
            <p:nvPr/>
          </p:nvSpPr>
          <p:spPr>
            <a:xfrm>
              <a:off x="2550376" y="2741699"/>
              <a:ext cx="2513809" cy="1560821"/>
            </a:xfrm>
            <a:prstGeom prst="rect">
              <a:avLst/>
            </a:prstGeom>
            <a:noFill/>
            <a:ln>
              <a:noFill/>
            </a:ln>
          </p:spPr>
          <p:txBody>
            <a:bodyPr anchorCtr="0" anchor="ctr" bIns="152400" lIns="152400" rIns="152400" tIns="152400">
              <a:noAutofit/>
            </a:bodyPr>
            <a:lstStyle/>
            <a:p>
              <a:pPr indent="0" lvl="0" marL="0" marR="0" rtl="0" algn="ctr">
                <a:lnSpc>
                  <a:spcPct val="90000"/>
                </a:lnSpc>
                <a:spcBef>
                  <a:spcPts val="0"/>
                </a:spcBef>
                <a:spcAft>
                  <a:spcPts val="0"/>
                </a:spcAft>
                <a:buClr>
                  <a:schemeClr val="dk1"/>
                </a:buClr>
                <a:buSzPct val="25000"/>
                <a:buFont typeface="Calibri"/>
                <a:buNone/>
              </a:pPr>
              <a:r>
                <a:rPr b="0" i="0" lang="en-US" sz="4000" u="none" cap="none" strike="noStrike">
                  <a:solidFill>
                    <a:schemeClr val="dk1"/>
                  </a:solidFill>
                  <a:latin typeface="Calibri"/>
                  <a:ea typeface="Calibri"/>
                  <a:cs typeface="Calibri"/>
                  <a:sym typeface="Calibri"/>
                </a:rPr>
                <a:t>Wholesale</a:t>
              </a:r>
            </a:p>
          </p:txBody>
        </p:sp>
        <p:sp>
          <p:nvSpPr>
            <p:cNvPr id="265" name="Shape 265"/>
            <p:cNvSpPr/>
            <p:nvPr/>
          </p:nvSpPr>
          <p:spPr>
            <a:xfrm>
              <a:off x="5402851" y="2417541"/>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6" name="Shape 266"/>
            <p:cNvSpPr/>
            <p:nvPr/>
          </p:nvSpPr>
          <p:spPr>
            <a:xfrm>
              <a:off x="5692953" y="2693140"/>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67" name="Shape 267"/>
            <p:cNvSpPr txBox="1"/>
            <p:nvPr/>
          </p:nvSpPr>
          <p:spPr>
            <a:xfrm>
              <a:off x="5741512" y="2741699"/>
              <a:ext cx="2513809" cy="1560821"/>
            </a:xfrm>
            <a:prstGeom prst="rect">
              <a:avLst/>
            </a:prstGeom>
            <a:noFill/>
            <a:ln>
              <a:noFill/>
            </a:ln>
          </p:spPr>
          <p:txBody>
            <a:bodyPr anchorCtr="0" anchor="ctr" bIns="152400" lIns="152400" rIns="152400" tIns="152400">
              <a:noAutofit/>
            </a:bodyPr>
            <a:lstStyle/>
            <a:p>
              <a:pPr indent="0" lvl="0" marL="0" marR="0" rtl="0" algn="ctr">
                <a:lnSpc>
                  <a:spcPct val="90000"/>
                </a:lnSpc>
                <a:spcBef>
                  <a:spcPts val="0"/>
                </a:spcBef>
                <a:spcAft>
                  <a:spcPts val="0"/>
                </a:spcAft>
                <a:buClr>
                  <a:schemeClr val="dk1"/>
                </a:buClr>
                <a:buSzPct val="25000"/>
                <a:buFont typeface="Calibri"/>
                <a:buNone/>
              </a:pPr>
              <a:r>
                <a:rPr b="0" i="0" lang="en-US" sz="4000" u="none" cap="none" strike="noStrike">
                  <a:solidFill>
                    <a:schemeClr val="dk1"/>
                  </a:solidFill>
                  <a:latin typeface="Calibri"/>
                  <a:ea typeface="Calibri"/>
                  <a:cs typeface="Calibri"/>
                  <a:sym typeface="Calibri"/>
                </a:rPr>
                <a:t>Retail</a:t>
              </a:r>
            </a:p>
          </p:txBody>
        </p: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838200" y="500062"/>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Based on volume of business</a:t>
            </a:r>
          </a:p>
        </p:txBody>
      </p:sp>
      <p:sp>
        <p:nvSpPr>
          <p:cNvPr id="273" name="Shape 273"/>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“Wholesale” and “Retail Market”</a:t>
            </a:r>
          </a:p>
          <a:p>
            <a:pPr indent="0" lvl="0" marL="45720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When we consider market of farmers and traders it is considered as wholesale market(APMC Market), but when it is seen from point of view of local vendors and consumers it is considered as retail market(Vegetable Market).</a:t>
            </a:r>
          </a:p>
          <a:p>
            <a:pPr indent="-228600" lvl="0" marL="22860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2995847" y="299770"/>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   Based on nature of goods</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       	 (Sub Classification)</a:t>
            </a:r>
          </a:p>
        </p:txBody>
      </p:sp>
      <p:grpSp>
        <p:nvGrpSpPr>
          <p:cNvPr id="279" name="Shape 279"/>
          <p:cNvGrpSpPr/>
          <p:nvPr/>
        </p:nvGrpSpPr>
        <p:grpSpPr>
          <a:xfrm>
            <a:off x="3049916" y="1825880"/>
            <a:ext cx="6092165" cy="4350823"/>
            <a:chOff x="2211716" y="255"/>
            <a:chExt cx="6092165" cy="4350823"/>
          </a:xfrm>
        </p:grpSpPr>
        <p:sp>
          <p:nvSpPr>
            <p:cNvPr id="280" name="Shape 280"/>
            <p:cNvSpPr/>
            <p:nvPr/>
          </p:nvSpPr>
          <p:spPr>
            <a:xfrm>
              <a:off x="5112748" y="1658197"/>
              <a:ext cx="1595566" cy="759344"/>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281" name="Shape 281"/>
            <p:cNvSpPr/>
            <p:nvPr/>
          </p:nvSpPr>
          <p:spPr>
            <a:xfrm>
              <a:off x="3517180" y="1658197"/>
              <a:ext cx="1595566" cy="759344"/>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282" name="Shape 282"/>
            <p:cNvSpPr/>
            <p:nvPr/>
          </p:nvSpPr>
          <p:spPr>
            <a:xfrm>
              <a:off x="3807282" y="255"/>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3" name="Shape 283"/>
            <p:cNvSpPr/>
            <p:nvPr/>
          </p:nvSpPr>
          <p:spPr>
            <a:xfrm>
              <a:off x="4097387" y="275855"/>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4" name="Shape 284"/>
            <p:cNvSpPr txBox="1"/>
            <p:nvPr/>
          </p:nvSpPr>
          <p:spPr>
            <a:xfrm>
              <a:off x="4145946" y="324412"/>
              <a:ext cx="2513809" cy="1560821"/>
            </a:xfrm>
            <a:prstGeom prst="rect">
              <a:avLst/>
            </a:prstGeom>
            <a:noFill/>
            <a:ln>
              <a:noFill/>
            </a:ln>
          </p:spPr>
          <p:txBody>
            <a:bodyPr anchorCtr="0" anchor="ctr" bIns="118100" lIns="118100" rIns="118100" tIns="118100">
              <a:noAutofit/>
            </a:bodyPr>
            <a:lstStyle/>
            <a:p>
              <a:pPr indent="0" lvl="0" marL="0" marR="0" rtl="0" algn="ctr">
                <a:lnSpc>
                  <a:spcPct val="90000"/>
                </a:lnSpc>
                <a:spcBef>
                  <a:spcPts val="0"/>
                </a:spcBef>
                <a:spcAft>
                  <a:spcPts val="0"/>
                </a:spcAft>
                <a:buClr>
                  <a:schemeClr val="dk1"/>
                </a:buClr>
                <a:buSzPct val="25000"/>
                <a:buFont typeface="Calibri"/>
                <a:buNone/>
              </a:pPr>
              <a:r>
                <a:rPr b="0" i="0" lang="en-US" sz="3100" u="none" cap="none" strike="noStrike">
                  <a:solidFill>
                    <a:schemeClr val="dk1"/>
                  </a:solidFill>
                  <a:latin typeface="Calibri"/>
                  <a:ea typeface="Calibri"/>
                  <a:cs typeface="Calibri"/>
                  <a:sym typeface="Calibri"/>
                </a:rPr>
                <a:t>Based on nature of goods</a:t>
              </a:r>
            </a:p>
          </p:txBody>
        </p:sp>
        <p:sp>
          <p:nvSpPr>
            <p:cNvPr id="285" name="Shape 285"/>
            <p:cNvSpPr/>
            <p:nvPr/>
          </p:nvSpPr>
          <p:spPr>
            <a:xfrm>
              <a:off x="2211716" y="2417541"/>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6" name="Shape 286"/>
            <p:cNvSpPr/>
            <p:nvPr/>
          </p:nvSpPr>
          <p:spPr>
            <a:xfrm>
              <a:off x="2501817" y="2693140"/>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7" name="Shape 287"/>
            <p:cNvSpPr txBox="1"/>
            <p:nvPr/>
          </p:nvSpPr>
          <p:spPr>
            <a:xfrm>
              <a:off x="2550376" y="2741699"/>
              <a:ext cx="2513809" cy="1560821"/>
            </a:xfrm>
            <a:prstGeom prst="rect">
              <a:avLst/>
            </a:prstGeom>
            <a:noFill/>
            <a:ln>
              <a:noFill/>
            </a:ln>
          </p:spPr>
          <p:txBody>
            <a:bodyPr anchorCtr="0" anchor="ctr" bIns="118100" lIns="118100" rIns="118100" tIns="118100">
              <a:noAutofit/>
            </a:bodyPr>
            <a:lstStyle/>
            <a:p>
              <a:pPr indent="0" lvl="0" marL="0" marR="0" rtl="0" algn="ctr">
                <a:lnSpc>
                  <a:spcPct val="90000"/>
                </a:lnSpc>
                <a:spcBef>
                  <a:spcPts val="0"/>
                </a:spcBef>
                <a:spcAft>
                  <a:spcPts val="0"/>
                </a:spcAft>
                <a:buClr>
                  <a:schemeClr val="dk1"/>
                </a:buClr>
                <a:buSzPct val="25000"/>
                <a:buFont typeface="Calibri"/>
                <a:buNone/>
              </a:pPr>
              <a:r>
                <a:rPr b="0" i="0" lang="en-US" sz="3100" u="none" cap="none" strike="noStrike">
                  <a:solidFill>
                    <a:schemeClr val="dk1"/>
                  </a:solidFill>
                  <a:latin typeface="Calibri"/>
                  <a:ea typeface="Calibri"/>
                  <a:cs typeface="Calibri"/>
                  <a:sym typeface="Calibri"/>
                </a:rPr>
                <a:t>Commodity market</a:t>
              </a:r>
            </a:p>
          </p:txBody>
        </p:sp>
        <p:sp>
          <p:nvSpPr>
            <p:cNvPr id="288" name="Shape 288"/>
            <p:cNvSpPr/>
            <p:nvPr/>
          </p:nvSpPr>
          <p:spPr>
            <a:xfrm>
              <a:off x="5402851" y="2417541"/>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89" name="Shape 289"/>
            <p:cNvSpPr/>
            <p:nvPr/>
          </p:nvSpPr>
          <p:spPr>
            <a:xfrm>
              <a:off x="5692953" y="2693140"/>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0" name="Shape 290"/>
            <p:cNvSpPr txBox="1"/>
            <p:nvPr/>
          </p:nvSpPr>
          <p:spPr>
            <a:xfrm>
              <a:off x="5741512" y="2741699"/>
              <a:ext cx="2513809" cy="1560821"/>
            </a:xfrm>
            <a:prstGeom prst="rect">
              <a:avLst/>
            </a:prstGeom>
            <a:noFill/>
            <a:ln>
              <a:noFill/>
            </a:ln>
          </p:spPr>
          <p:txBody>
            <a:bodyPr anchorCtr="0" anchor="ctr" bIns="118100" lIns="118100" rIns="118100" tIns="118100">
              <a:noAutofit/>
            </a:bodyPr>
            <a:lstStyle/>
            <a:p>
              <a:pPr indent="0" lvl="0" marL="0" marR="0" rtl="0" algn="ctr">
                <a:lnSpc>
                  <a:spcPct val="90000"/>
                </a:lnSpc>
                <a:spcBef>
                  <a:spcPts val="0"/>
                </a:spcBef>
                <a:spcAft>
                  <a:spcPts val="0"/>
                </a:spcAft>
                <a:buClr>
                  <a:schemeClr val="dk1"/>
                </a:buClr>
                <a:buSzPct val="25000"/>
                <a:buFont typeface="Calibri"/>
                <a:buNone/>
              </a:pPr>
              <a:r>
                <a:rPr b="0" i="0" lang="en-US" sz="3100" u="none" cap="none" strike="noStrike">
                  <a:solidFill>
                    <a:schemeClr val="dk1"/>
                  </a:solidFill>
                  <a:latin typeface="Calibri"/>
                  <a:ea typeface="Calibri"/>
                  <a:cs typeface="Calibri"/>
                  <a:sym typeface="Calibri"/>
                </a:rPr>
                <a:t>Capital market</a:t>
              </a:r>
            </a:p>
          </p:txBody>
        </p:sp>
      </p:gr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947382" y="500062"/>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Based on nature of goods</a:t>
            </a:r>
          </a:p>
        </p:txBody>
      </p:sp>
      <p:sp>
        <p:nvSpPr>
          <p:cNvPr id="296" name="Shape 296"/>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Onion belongs to “Commodity Market”</a:t>
            </a:r>
          </a:p>
          <a:p>
            <a:pPr indent="0" lvl="0" marL="45720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The Onion is considered as Agricultural Commodity and thus its market is called commodity market.</a:t>
            </a:r>
          </a:p>
          <a:p>
            <a:pPr indent="-228600" lvl="0" marL="22860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1676400" y="435449"/>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		Based on competition</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		   (Sub Classification)</a:t>
            </a:r>
          </a:p>
        </p:txBody>
      </p:sp>
      <p:grpSp>
        <p:nvGrpSpPr>
          <p:cNvPr id="302" name="Shape 302"/>
          <p:cNvGrpSpPr/>
          <p:nvPr/>
        </p:nvGrpSpPr>
        <p:grpSpPr>
          <a:xfrm>
            <a:off x="841279" y="2150037"/>
            <a:ext cx="10509438" cy="3683988"/>
            <a:chOff x="3079" y="324412"/>
            <a:chExt cx="10509438" cy="3683988"/>
          </a:xfrm>
        </p:grpSpPr>
        <p:sp>
          <p:nvSpPr>
            <p:cNvPr id="303" name="Shape 303"/>
            <p:cNvSpPr/>
            <p:nvPr/>
          </p:nvSpPr>
          <p:spPr>
            <a:xfrm>
              <a:off x="5135596" y="1739708"/>
              <a:ext cx="4032690" cy="639730"/>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304" name="Shape 304"/>
            <p:cNvSpPr/>
            <p:nvPr/>
          </p:nvSpPr>
          <p:spPr>
            <a:xfrm>
              <a:off x="5135596" y="1739708"/>
              <a:ext cx="1344229" cy="639730"/>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305" name="Shape 305"/>
            <p:cNvSpPr/>
            <p:nvPr/>
          </p:nvSpPr>
          <p:spPr>
            <a:xfrm>
              <a:off x="3791366" y="1739708"/>
              <a:ext cx="1344229" cy="639730"/>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306" name="Shape 306"/>
            <p:cNvSpPr/>
            <p:nvPr/>
          </p:nvSpPr>
          <p:spPr>
            <a:xfrm>
              <a:off x="1102904" y="1739708"/>
              <a:ext cx="4032690" cy="639730"/>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307" name="Shape 307"/>
            <p:cNvSpPr/>
            <p:nvPr/>
          </p:nvSpPr>
          <p:spPr>
            <a:xfrm>
              <a:off x="4035771" y="342932"/>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8" name="Shape 308"/>
            <p:cNvSpPr/>
            <p:nvPr/>
          </p:nvSpPr>
          <p:spPr>
            <a:xfrm>
              <a:off x="4280176" y="575118"/>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9" name="Shape 309"/>
            <p:cNvSpPr txBox="1"/>
            <p:nvPr/>
          </p:nvSpPr>
          <p:spPr>
            <a:xfrm>
              <a:off x="4145946" y="324412"/>
              <a:ext cx="2513809" cy="1560821"/>
            </a:xfrm>
            <a:prstGeom prst="rect">
              <a:avLst/>
            </a:prstGeom>
            <a:noFill/>
            <a:ln>
              <a:noFill/>
            </a:ln>
          </p:spPr>
          <p:txBody>
            <a:bodyPr anchorCtr="0" anchor="ctr" bIns="99050" lIns="99050" rIns="99050" tIns="99050">
              <a:noAutofit/>
            </a:bodyPr>
            <a:lstStyle/>
            <a:p>
              <a:pPr indent="0" lvl="0" marL="0" marR="0" rtl="0" algn="ctr">
                <a:lnSpc>
                  <a:spcPct val="90000"/>
                </a:lnSpc>
                <a:spcBef>
                  <a:spcPts val="0"/>
                </a:spcBef>
                <a:spcAft>
                  <a:spcPts val="0"/>
                </a:spcAft>
                <a:buClr>
                  <a:schemeClr val="dk1"/>
                </a:buClr>
                <a:buSzPct val="25000"/>
                <a:buFont typeface="Calibri"/>
                <a:buNone/>
              </a:pPr>
              <a:r>
                <a:rPr b="0" i="0" lang="en-US" sz="2600" u="none" cap="none" strike="noStrike">
                  <a:solidFill>
                    <a:schemeClr val="dk1"/>
                  </a:solidFill>
                  <a:latin typeface="Calibri"/>
                  <a:ea typeface="Calibri"/>
                  <a:cs typeface="Calibri"/>
                  <a:sym typeface="Calibri"/>
                </a:rPr>
                <a:t>Competition</a:t>
              </a:r>
            </a:p>
          </p:txBody>
        </p:sp>
        <p:sp>
          <p:nvSpPr>
            <p:cNvPr id="310" name="Shape 310"/>
            <p:cNvSpPr/>
            <p:nvPr/>
          </p:nvSpPr>
          <p:spPr>
            <a:xfrm>
              <a:off x="3079"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1" name="Shape 311"/>
            <p:cNvSpPr/>
            <p:nvPr/>
          </p:nvSpPr>
          <p:spPr>
            <a:xfrm>
              <a:off x="247486"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2" name="Shape 312"/>
            <p:cNvSpPr txBox="1"/>
            <p:nvPr/>
          </p:nvSpPr>
          <p:spPr>
            <a:xfrm>
              <a:off x="288394" y="2652535"/>
              <a:ext cx="2117828" cy="1314956"/>
            </a:xfrm>
            <a:prstGeom prst="rect">
              <a:avLst/>
            </a:prstGeom>
            <a:noFill/>
            <a:ln>
              <a:noFill/>
            </a:ln>
          </p:spPr>
          <p:txBody>
            <a:bodyPr anchorCtr="0" anchor="ctr" bIns="99050" lIns="99050" rIns="99050" tIns="99050">
              <a:noAutofit/>
            </a:bodyPr>
            <a:lstStyle/>
            <a:p>
              <a:pPr indent="0" lvl="0" marL="0" marR="0" rtl="0" algn="ctr">
                <a:lnSpc>
                  <a:spcPct val="90000"/>
                </a:lnSpc>
                <a:spcBef>
                  <a:spcPts val="0"/>
                </a:spcBef>
                <a:spcAft>
                  <a:spcPts val="0"/>
                </a:spcAft>
                <a:buClr>
                  <a:schemeClr val="dk1"/>
                </a:buClr>
                <a:buSzPct val="25000"/>
                <a:buFont typeface="Calibri"/>
                <a:buNone/>
              </a:pPr>
              <a:r>
                <a:rPr b="0" i="0" lang="en-US" sz="2600" u="none" cap="none" strike="noStrike">
                  <a:solidFill>
                    <a:schemeClr val="dk1"/>
                  </a:solidFill>
                  <a:latin typeface="Calibri"/>
                  <a:ea typeface="Calibri"/>
                  <a:cs typeface="Calibri"/>
                  <a:sym typeface="Calibri"/>
                </a:rPr>
                <a:t>Perfectly Competitive Market</a:t>
              </a:r>
            </a:p>
          </p:txBody>
        </p:sp>
        <p:sp>
          <p:nvSpPr>
            <p:cNvPr id="313" name="Shape 313"/>
            <p:cNvSpPr/>
            <p:nvPr/>
          </p:nvSpPr>
          <p:spPr>
            <a:xfrm>
              <a:off x="2691541"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4" name="Shape 314"/>
            <p:cNvSpPr/>
            <p:nvPr/>
          </p:nvSpPr>
          <p:spPr>
            <a:xfrm>
              <a:off x="2935947"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5" name="Shape 315"/>
            <p:cNvSpPr txBox="1"/>
            <p:nvPr/>
          </p:nvSpPr>
          <p:spPr>
            <a:xfrm>
              <a:off x="2976857" y="2652535"/>
              <a:ext cx="2117828" cy="1314956"/>
            </a:xfrm>
            <a:prstGeom prst="rect">
              <a:avLst/>
            </a:prstGeom>
            <a:noFill/>
            <a:ln>
              <a:noFill/>
            </a:ln>
          </p:spPr>
          <p:txBody>
            <a:bodyPr anchorCtr="0" anchor="ctr" bIns="99050" lIns="99050" rIns="99050" tIns="99050">
              <a:noAutofit/>
            </a:bodyPr>
            <a:lstStyle/>
            <a:p>
              <a:pPr indent="0" lvl="0" marL="0" marR="0" rtl="0" algn="ctr">
                <a:lnSpc>
                  <a:spcPct val="90000"/>
                </a:lnSpc>
                <a:spcBef>
                  <a:spcPts val="0"/>
                </a:spcBef>
                <a:spcAft>
                  <a:spcPts val="0"/>
                </a:spcAft>
                <a:buClr>
                  <a:schemeClr val="dk1"/>
                </a:buClr>
                <a:buSzPct val="25000"/>
                <a:buFont typeface="Calibri"/>
                <a:buNone/>
              </a:pPr>
              <a:r>
                <a:rPr b="0" i="0" lang="en-US" sz="2600" u="none" cap="none" strike="noStrike">
                  <a:solidFill>
                    <a:schemeClr val="dk1"/>
                  </a:solidFill>
                  <a:latin typeface="Calibri"/>
                  <a:ea typeface="Calibri"/>
                  <a:cs typeface="Calibri"/>
                  <a:sym typeface="Calibri"/>
                </a:rPr>
                <a:t>Monopoly Market</a:t>
              </a:r>
            </a:p>
          </p:txBody>
        </p:sp>
        <p:sp>
          <p:nvSpPr>
            <p:cNvPr id="316" name="Shape 316"/>
            <p:cNvSpPr/>
            <p:nvPr/>
          </p:nvSpPr>
          <p:spPr>
            <a:xfrm>
              <a:off x="5380001"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7" name="Shape 317"/>
            <p:cNvSpPr/>
            <p:nvPr/>
          </p:nvSpPr>
          <p:spPr>
            <a:xfrm>
              <a:off x="5624407"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8" name="Shape 318"/>
            <p:cNvSpPr txBox="1"/>
            <p:nvPr/>
          </p:nvSpPr>
          <p:spPr>
            <a:xfrm>
              <a:off x="5665317" y="2652535"/>
              <a:ext cx="2117828" cy="1314956"/>
            </a:xfrm>
            <a:prstGeom prst="rect">
              <a:avLst/>
            </a:prstGeom>
            <a:noFill/>
            <a:ln>
              <a:noFill/>
            </a:ln>
          </p:spPr>
          <p:txBody>
            <a:bodyPr anchorCtr="0" anchor="ctr" bIns="99050" lIns="99050" rIns="99050" tIns="99050">
              <a:noAutofit/>
            </a:bodyPr>
            <a:lstStyle/>
            <a:p>
              <a:pPr indent="0" lvl="0" marL="0" marR="0" rtl="0" algn="ctr">
                <a:lnSpc>
                  <a:spcPct val="90000"/>
                </a:lnSpc>
                <a:spcBef>
                  <a:spcPts val="0"/>
                </a:spcBef>
                <a:spcAft>
                  <a:spcPts val="0"/>
                </a:spcAft>
                <a:buClr>
                  <a:schemeClr val="dk1"/>
                </a:buClr>
                <a:buSzPct val="25000"/>
                <a:buFont typeface="Calibri"/>
                <a:buNone/>
              </a:pPr>
              <a:r>
                <a:rPr b="0" i="0" lang="en-US" sz="2600" u="none" cap="none" strike="noStrike">
                  <a:solidFill>
                    <a:schemeClr val="dk1"/>
                  </a:solidFill>
                  <a:latin typeface="Calibri"/>
                  <a:ea typeface="Calibri"/>
                  <a:cs typeface="Calibri"/>
                  <a:sym typeface="Calibri"/>
                </a:rPr>
                <a:t>Monopolistic Market</a:t>
              </a:r>
            </a:p>
          </p:txBody>
        </p:sp>
        <p:sp>
          <p:nvSpPr>
            <p:cNvPr id="319" name="Shape 319"/>
            <p:cNvSpPr/>
            <p:nvPr/>
          </p:nvSpPr>
          <p:spPr>
            <a:xfrm>
              <a:off x="8068463"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20" name="Shape 320"/>
            <p:cNvSpPr/>
            <p:nvPr/>
          </p:nvSpPr>
          <p:spPr>
            <a:xfrm>
              <a:off x="8312867"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21" name="Shape 321"/>
            <p:cNvSpPr txBox="1"/>
            <p:nvPr/>
          </p:nvSpPr>
          <p:spPr>
            <a:xfrm>
              <a:off x="8353778" y="2652535"/>
              <a:ext cx="2117828" cy="1314956"/>
            </a:xfrm>
            <a:prstGeom prst="rect">
              <a:avLst/>
            </a:prstGeom>
            <a:noFill/>
            <a:ln>
              <a:noFill/>
            </a:ln>
          </p:spPr>
          <p:txBody>
            <a:bodyPr anchorCtr="0" anchor="ctr" bIns="99050" lIns="99050" rIns="99050" tIns="99050">
              <a:noAutofit/>
            </a:bodyPr>
            <a:lstStyle/>
            <a:p>
              <a:pPr indent="0" lvl="0" marL="0" marR="0" rtl="0" algn="ctr">
                <a:lnSpc>
                  <a:spcPct val="90000"/>
                </a:lnSpc>
                <a:spcBef>
                  <a:spcPts val="0"/>
                </a:spcBef>
                <a:spcAft>
                  <a:spcPts val="0"/>
                </a:spcAft>
                <a:buClr>
                  <a:schemeClr val="dk1"/>
                </a:buClr>
                <a:buSzPct val="25000"/>
                <a:buFont typeface="Calibri"/>
                <a:buNone/>
              </a:pPr>
              <a:r>
                <a:rPr b="0" i="0" lang="en-US" sz="2600" u="none" cap="none" strike="noStrike">
                  <a:solidFill>
                    <a:schemeClr val="dk1"/>
                  </a:solidFill>
                  <a:latin typeface="Calibri"/>
                  <a:ea typeface="Calibri"/>
                  <a:cs typeface="Calibri"/>
                  <a:sym typeface="Calibri"/>
                </a:rPr>
                <a:t>Oligopoly Market </a:t>
              </a:r>
            </a:p>
          </p:txBody>
        </p:sp>
      </p:gr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Galdeano"/>
              <a:buNone/>
            </a:pPr>
            <a:r>
              <a:rPr b="0" i="0" lang="en-US" sz="4400" u="none" cap="none" strike="noStrike">
                <a:solidFill>
                  <a:schemeClr val="dk1"/>
                </a:solidFill>
                <a:latin typeface="Galdeano"/>
                <a:ea typeface="Galdeano"/>
                <a:cs typeface="Galdeano"/>
                <a:sym typeface="Galdeano"/>
              </a:rPr>
              <a:t>Group members	</a:t>
            </a:r>
          </a:p>
        </p:txBody>
      </p:sp>
      <p:sp>
        <p:nvSpPr>
          <p:cNvPr id="92" name="Shape 92"/>
          <p:cNvSpPr txBox="1"/>
          <p:nvPr>
            <p:ph idx="1" type="body"/>
          </p:nvPr>
        </p:nvSpPr>
        <p:spPr>
          <a:xfrm>
            <a:off x="752650" y="1460350"/>
            <a:ext cx="10515599" cy="4895999"/>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100000"/>
              <a:buFont typeface="Arial"/>
              <a:buChar char="•"/>
            </a:pPr>
            <a:r>
              <a:rPr b="0" i="0" lang="en-US" sz="2800" u="none" cap="none" strike="noStrike">
                <a:solidFill>
                  <a:schemeClr val="dk1"/>
                </a:solidFill>
                <a:latin typeface="Galdeano"/>
                <a:ea typeface="Galdeano"/>
                <a:cs typeface="Galdeano"/>
                <a:sym typeface="Galdeano"/>
              </a:rPr>
              <a:t>Maunil Vyas			1401007</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Galdeano"/>
                <a:ea typeface="Galdeano"/>
                <a:cs typeface="Galdeano"/>
                <a:sym typeface="Galdeano"/>
              </a:rPr>
              <a:t>Deep Patel				1401010	</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Galdeano"/>
                <a:ea typeface="Galdeano"/>
                <a:cs typeface="Galdeano"/>
                <a:sym typeface="Galdeano"/>
              </a:rPr>
              <a:t>Shreyas Patel			1401025</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Galdeano"/>
                <a:ea typeface="Galdeano"/>
                <a:cs typeface="Galdeano"/>
                <a:sym typeface="Galdeano"/>
              </a:rPr>
              <a:t>Jay Dangar				1401043</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Galdeano"/>
                <a:ea typeface="Galdeano"/>
                <a:cs typeface="Galdeano"/>
                <a:sym typeface="Galdeano"/>
              </a:rPr>
              <a:t>Pratham Solanki		1401049</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Galdeano"/>
                <a:ea typeface="Galdeano"/>
                <a:cs typeface="Galdeano"/>
                <a:sym typeface="Galdeano"/>
              </a:rPr>
              <a:t>Ashutosh Kakadiya	1401075</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Galdeano"/>
                <a:ea typeface="Galdeano"/>
                <a:cs typeface="Galdeano"/>
                <a:sym typeface="Galdeano"/>
              </a:rPr>
              <a:t>Deep Talati				1401085</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Galdeano"/>
                <a:ea typeface="Galdeano"/>
                <a:cs typeface="Galdeano"/>
                <a:sym typeface="Galdeano"/>
              </a:rPr>
              <a:t>Harsh Mehta			1401086</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Galdeano"/>
                <a:ea typeface="Galdeano"/>
                <a:cs typeface="Galdeano"/>
                <a:sym typeface="Galdeano"/>
              </a:rPr>
              <a:t>Kishan Raval			1401117</a:t>
            </a:r>
          </a:p>
          <a:p>
            <a:pPr indent="-228600" lvl="0" marL="228600" marR="0" rtl="0" algn="l">
              <a:lnSpc>
                <a:spcPct val="80000"/>
              </a:lnSpc>
              <a:spcBef>
                <a:spcPts val="1000"/>
              </a:spcBef>
              <a:spcAft>
                <a:spcPts val="0"/>
              </a:spcAft>
              <a:buClr>
                <a:schemeClr val="dk1"/>
              </a:buClr>
              <a:buSzPct val="25000"/>
              <a:buFont typeface="Arial"/>
              <a:buNone/>
            </a:pPr>
            <a:r>
              <a:t/>
            </a:r>
            <a:endParaRPr b="0" i="0" sz="2800" u="none" cap="none" strike="noStrike">
              <a:solidFill>
                <a:schemeClr val="dk1"/>
              </a:solidFill>
              <a:latin typeface="Galdeano"/>
              <a:ea typeface="Galdeano"/>
              <a:cs typeface="Galdeano"/>
              <a:sym typeface="Galdeano"/>
            </a:endParaRPr>
          </a:p>
        </p:txBody>
      </p:sp>
      <p:sp>
        <p:nvSpPr>
          <p:cNvPr id="93" name="Shape 93"/>
          <p:cNvSpPr txBox="1"/>
          <p:nvPr>
            <p:ph idx="11" type="ftr"/>
          </p:nvPr>
        </p:nvSpPr>
        <p:spPr>
          <a:xfrm>
            <a:off x="4038600" y="6356350"/>
            <a:ext cx="4114800" cy="365125"/>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888888"/>
              </a:buClr>
              <a:buSzPct val="25000"/>
              <a:buFont typeface="Galdeano"/>
              <a:buNone/>
            </a:pPr>
            <a:r>
              <a:rPr b="0" i="0" lang="en-US" sz="1200" u="none" cap="none" strike="noStrike">
                <a:solidFill>
                  <a:srgbClr val="888888"/>
                </a:solidFill>
                <a:latin typeface="Galdeano"/>
                <a:ea typeface="Galdeano"/>
                <a:cs typeface="Galdeano"/>
                <a:sym typeface="Galdeano"/>
              </a:rPr>
              <a:t>Survey of Onion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Nature of competition</a:t>
            </a:r>
          </a:p>
        </p:txBody>
      </p:sp>
      <p:sp>
        <p:nvSpPr>
          <p:cNvPr id="327" name="Shape 32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Onion belongs to “Perfectly Competitive Market”</a:t>
            </a:r>
          </a:p>
          <a:p>
            <a:pPr indent="-228600" lvl="0" marL="685800" marR="0" rtl="0" algn="l">
              <a:lnSpc>
                <a:spcPct val="90000"/>
              </a:lnSpc>
              <a:spcBef>
                <a:spcPts val="1000"/>
              </a:spcBef>
              <a:spcAft>
                <a:spcPts val="0"/>
              </a:spcAft>
              <a:buClr>
                <a:schemeClr val="dk1"/>
              </a:buClr>
              <a:buSzPct val="25000"/>
              <a:buFont typeface="Arial"/>
              <a:buNone/>
            </a:pPr>
            <a:r>
              <a:rPr b="1" i="0" lang="en-US" sz="2800" u="none" cap="none" strike="noStrike">
                <a:solidFill>
                  <a:schemeClr val="dk1"/>
                </a:solidFill>
                <a:latin typeface="Calibri"/>
                <a:ea typeface="Calibri"/>
                <a:cs typeface="Calibri"/>
                <a:sym typeface="Calibri"/>
              </a:rPr>
              <a:t>Reasons</a:t>
            </a:r>
            <a:r>
              <a:rPr b="0" i="0" lang="en-US" sz="2800" u="none" cap="none" strike="noStrike">
                <a:solidFill>
                  <a:schemeClr val="dk1"/>
                </a:solidFill>
                <a:latin typeface="Calibri"/>
                <a:ea typeface="Calibri"/>
                <a:cs typeface="Calibri"/>
                <a:sym typeface="Calibri"/>
              </a:rPr>
              <a:t>:</a:t>
            </a:r>
          </a:p>
          <a:p>
            <a:pPr indent="-457200" lvl="0" marL="965200" marR="0" rtl="0" algn="l">
              <a:lnSpc>
                <a:spcPct val="90000"/>
              </a:lnSpc>
              <a:spcBef>
                <a:spcPts val="100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Large numbers of sellers and consumers</a:t>
            </a:r>
          </a:p>
          <a:p>
            <a:pPr indent="-457200" lvl="0" marL="965200" marR="0" rtl="0" algn="l">
              <a:lnSpc>
                <a:spcPct val="90000"/>
              </a:lnSpc>
              <a:spcBef>
                <a:spcPts val="100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All sellers are selling identical products</a:t>
            </a:r>
          </a:p>
          <a:p>
            <a:pPr indent="-457200" lvl="0" marL="965200" marR="0" rtl="0" algn="l">
              <a:lnSpc>
                <a:spcPct val="90000"/>
              </a:lnSpc>
              <a:spcBef>
                <a:spcPts val="100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Some sellers have relatively small market shares (</a:t>
            </a:r>
            <a:r>
              <a:rPr b="1" i="0" lang="en-US" sz="2800" u="none" cap="none" strike="noStrike">
                <a:solidFill>
                  <a:schemeClr val="dk1"/>
                </a:solidFill>
                <a:latin typeface="Calibri"/>
                <a:ea typeface="Calibri"/>
                <a:cs typeface="Calibri"/>
                <a:sym typeface="Calibri"/>
              </a:rPr>
              <a:t>not all</a:t>
            </a:r>
            <a:r>
              <a:rPr b="0" i="0" lang="en-US" sz="2800" u="none" cap="none" strike="noStrike">
                <a:solidFill>
                  <a:schemeClr val="dk1"/>
                </a:solidFill>
                <a:latin typeface="Calibri"/>
                <a:ea typeface="Calibri"/>
                <a:cs typeface="Calibri"/>
                <a:sym typeface="Calibri"/>
              </a:rPr>
              <a:t>) </a:t>
            </a:r>
          </a:p>
          <a:p>
            <a:pPr indent="-457200" lvl="0" marL="965200" marR="0" rtl="0" algn="l">
              <a:lnSpc>
                <a:spcPct val="90000"/>
              </a:lnSpc>
              <a:spcBef>
                <a:spcPts val="100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Buyers have complete information about the product</a:t>
            </a:r>
          </a:p>
          <a:p>
            <a:pPr indent="-457200" lvl="0" marL="965200" marR="0" rtl="0" algn="l">
              <a:lnSpc>
                <a:spcPct val="90000"/>
              </a:lnSpc>
              <a:spcBef>
                <a:spcPts val="100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Sellers are price takers (</a:t>
            </a:r>
            <a:r>
              <a:rPr b="1" i="0" lang="en-US" sz="2800" u="none" cap="none" strike="noStrike">
                <a:solidFill>
                  <a:schemeClr val="dk1"/>
                </a:solidFill>
                <a:latin typeface="Calibri"/>
                <a:ea typeface="Calibri"/>
                <a:cs typeface="Calibri"/>
                <a:sym typeface="Calibri"/>
              </a:rPr>
              <a:t>not always</a:t>
            </a:r>
            <a:r>
              <a:rPr b="0" i="0" lang="en-US" sz="2800" u="none" cap="none" strike="noStrike">
                <a:solidFill>
                  <a:schemeClr val="dk1"/>
                </a:solidFill>
                <a:latin typeface="Calibri"/>
                <a:ea typeface="Calibri"/>
                <a:cs typeface="Calibri"/>
                <a:sym typeface="Calibri"/>
              </a:rPr>
              <a:t>)</a:t>
            </a:r>
          </a:p>
          <a:p>
            <a:pPr indent="-457200" lvl="0" marL="965200" marR="0" rtl="0" algn="l">
              <a:lnSpc>
                <a:spcPct val="90000"/>
              </a:lnSpc>
              <a:spcBef>
                <a:spcPts val="1000"/>
              </a:spcBef>
              <a:spcAft>
                <a:spcPts val="0"/>
              </a:spcAft>
              <a:buClr>
                <a:schemeClr val="dk1"/>
              </a:buClr>
              <a:buSzPct val="100000"/>
              <a:buFont typeface="Noto Sans Symbols"/>
              <a:buChar char="•"/>
            </a:pPr>
            <a:r>
              <a:rPr b="0" i="0" lang="en-US" sz="2800" u="none" cap="none" strike="noStrike">
                <a:solidFill>
                  <a:schemeClr val="dk1"/>
                </a:solidFill>
                <a:latin typeface="Calibri"/>
                <a:ea typeface="Calibri"/>
                <a:cs typeface="Calibri"/>
                <a:sym typeface="Calibri"/>
              </a:rPr>
              <a:t>Free entry and exit. (</a:t>
            </a:r>
            <a:r>
              <a:rPr b="1" i="0" lang="en-US" sz="2800" u="none" cap="none" strike="noStrike">
                <a:solidFill>
                  <a:schemeClr val="dk1"/>
                </a:solidFill>
                <a:latin typeface="Calibri"/>
                <a:ea typeface="Calibri"/>
                <a:cs typeface="Calibri"/>
                <a:sym typeface="Calibri"/>
              </a:rPr>
              <a:t>very less restrictions</a:t>
            </a:r>
            <a:r>
              <a:rPr b="0" i="0" lang="en-US" sz="2800" u="none" cap="none" strike="noStrike">
                <a:solidFill>
                  <a:schemeClr val="dk1"/>
                </a:solidFill>
                <a:latin typeface="Calibri"/>
                <a:ea typeface="Calibri"/>
                <a:cs typeface="Calibri"/>
                <a:sym typeface="Calibri"/>
              </a:rPr>
              <a:t>) </a:t>
            </a:r>
          </a:p>
          <a:p>
            <a:pPr indent="0" lvl="0" marL="50800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2240156" y="362519"/>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    Based on Demand and Supply</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	      (Sub Classification)</a:t>
            </a:r>
          </a:p>
        </p:txBody>
      </p:sp>
      <p:grpSp>
        <p:nvGrpSpPr>
          <p:cNvPr id="333" name="Shape 333"/>
          <p:cNvGrpSpPr/>
          <p:nvPr/>
        </p:nvGrpSpPr>
        <p:grpSpPr>
          <a:xfrm>
            <a:off x="3049916" y="1825880"/>
            <a:ext cx="6092165" cy="4350823"/>
            <a:chOff x="2211716" y="255"/>
            <a:chExt cx="6092165" cy="4350823"/>
          </a:xfrm>
        </p:grpSpPr>
        <p:sp>
          <p:nvSpPr>
            <p:cNvPr id="334" name="Shape 334"/>
            <p:cNvSpPr/>
            <p:nvPr/>
          </p:nvSpPr>
          <p:spPr>
            <a:xfrm>
              <a:off x="5112748" y="1658197"/>
              <a:ext cx="1595566" cy="759344"/>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335" name="Shape 335"/>
            <p:cNvSpPr/>
            <p:nvPr/>
          </p:nvSpPr>
          <p:spPr>
            <a:xfrm>
              <a:off x="3517180" y="1658197"/>
              <a:ext cx="1595566" cy="759344"/>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336" name="Shape 336"/>
            <p:cNvSpPr/>
            <p:nvPr/>
          </p:nvSpPr>
          <p:spPr>
            <a:xfrm>
              <a:off x="3807282" y="255"/>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37" name="Shape 337"/>
            <p:cNvSpPr/>
            <p:nvPr/>
          </p:nvSpPr>
          <p:spPr>
            <a:xfrm>
              <a:off x="4097387" y="275855"/>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38" name="Shape 338"/>
            <p:cNvSpPr txBox="1"/>
            <p:nvPr/>
          </p:nvSpPr>
          <p:spPr>
            <a:xfrm>
              <a:off x="4145946" y="324412"/>
              <a:ext cx="2513809" cy="1560821"/>
            </a:xfrm>
            <a:prstGeom prst="rect">
              <a:avLst/>
            </a:prstGeom>
            <a:noFill/>
            <a:ln>
              <a:noFill/>
            </a:ln>
          </p:spPr>
          <p:txBody>
            <a:bodyPr anchorCtr="0" anchor="ctr" bIns="148575" lIns="148575" rIns="148575" tIns="148575">
              <a:noAutofit/>
            </a:bodyPr>
            <a:lstStyle/>
            <a:p>
              <a:pPr indent="0" lvl="0" marL="0" marR="0" rtl="0" algn="ctr">
                <a:lnSpc>
                  <a:spcPct val="90000"/>
                </a:lnSpc>
                <a:spcBef>
                  <a:spcPts val="0"/>
                </a:spcBef>
                <a:spcAft>
                  <a:spcPts val="0"/>
                </a:spcAft>
                <a:buClr>
                  <a:schemeClr val="dk1"/>
                </a:buClr>
                <a:buSzPct val="25000"/>
                <a:buFont typeface="Calibri"/>
                <a:buNone/>
              </a:pPr>
              <a:r>
                <a:rPr b="0" i="0" lang="en-US" sz="3900" u="none" cap="none" strike="noStrike">
                  <a:solidFill>
                    <a:schemeClr val="dk1"/>
                  </a:solidFill>
                  <a:latin typeface="Calibri"/>
                  <a:ea typeface="Calibri"/>
                  <a:cs typeface="Calibri"/>
                  <a:sym typeface="Calibri"/>
                </a:rPr>
                <a:t>Demand and Supply</a:t>
              </a:r>
            </a:p>
          </p:txBody>
        </p:sp>
        <p:sp>
          <p:nvSpPr>
            <p:cNvPr id="339" name="Shape 339"/>
            <p:cNvSpPr/>
            <p:nvPr/>
          </p:nvSpPr>
          <p:spPr>
            <a:xfrm>
              <a:off x="2211716" y="2417541"/>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0" name="Shape 340"/>
            <p:cNvSpPr/>
            <p:nvPr/>
          </p:nvSpPr>
          <p:spPr>
            <a:xfrm>
              <a:off x="2501817" y="2693140"/>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1" name="Shape 341"/>
            <p:cNvSpPr txBox="1"/>
            <p:nvPr/>
          </p:nvSpPr>
          <p:spPr>
            <a:xfrm>
              <a:off x="2550376" y="2741699"/>
              <a:ext cx="2513809" cy="1560821"/>
            </a:xfrm>
            <a:prstGeom prst="rect">
              <a:avLst/>
            </a:prstGeom>
            <a:noFill/>
            <a:ln>
              <a:noFill/>
            </a:ln>
          </p:spPr>
          <p:txBody>
            <a:bodyPr anchorCtr="0" anchor="ctr" bIns="148575" lIns="148575" rIns="148575" tIns="148575">
              <a:noAutofit/>
            </a:bodyPr>
            <a:lstStyle/>
            <a:p>
              <a:pPr indent="0" lvl="0" marL="0" marR="0" rtl="0" algn="ctr">
                <a:lnSpc>
                  <a:spcPct val="90000"/>
                </a:lnSpc>
                <a:spcBef>
                  <a:spcPts val="0"/>
                </a:spcBef>
                <a:spcAft>
                  <a:spcPts val="0"/>
                </a:spcAft>
                <a:buClr>
                  <a:schemeClr val="dk1"/>
                </a:buClr>
                <a:buSzPct val="25000"/>
                <a:buFont typeface="Calibri"/>
                <a:buNone/>
              </a:pPr>
              <a:r>
                <a:rPr b="0" i="0" lang="en-US" sz="3900" u="none" cap="none" strike="noStrike">
                  <a:solidFill>
                    <a:schemeClr val="dk1"/>
                  </a:solidFill>
                  <a:latin typeface="Calibri"/>
                  <a:ea typeface="Calibri"/>
                  <a:cs typeface="Calibri"/>
                  <a:sym typeface="Calibri"/>
                </a:rPr>
                <a:t>Seller’s Market</a:t>
              </a:r>
            </a:p>
          </p:txBody>
        </p:sp>
        <p:sp>
          <p:nvSpPr>
            <p:cNvPr id="342" name="Shape 342"/>
            <p:cNvSpPr/>
            <p:nvPr/>
          </p:nvSpPr>
          <p:spPr>
            <a:xfrm>
              <a:off x="5402851" y="2417541"/>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3" name="Shape 343"/>
            <p:cNvSpPr/>
            <p:nvPr/>
          </p:nvSpPr>
          <p:spPr>
            <a:xfrm>
              <a:off x="5692953" y="2693140"/>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4" name="Shape 344"/>
            <p:cNvSpPr txBox="1"/>
            <p:nvPr/>
          </p:nvSpPr>
          <p:spPr>
            <a:xfrm>
              <a:off x="5741512" y="2741699"/>
              <a:ext cx="2513809" cy="1560821"/>
            </a:xfrm>
            <a:prstGeom prst="rect">
              <a:avLst/>
            </a:prstGeom>
            <a:noFill/>
            <a:ln>
              <a:noFill/>
            </a:ln>
          </p:spPr>
          <p:txBody>
            <a:bodyPr anchorCtr="0" anchor="ctr" bIns="148575" lIns="148575" rIns="148575" tIns="148575">
              <a:noAutofit/>
            </a:bodyPr>
            <a:lstStyle/>
            <a:p>
              <a:pPr indent="0" lvl="0" marL="0" marR="0" rtl="0" algn="ctr">
                <a:lnSpc>
                  <a:spcPct val="90000"/>
                </a:lnSpc>
                <a:spcBef>
                  <a:spcPts val="0"/>
                </a:spcBef>
                <a:spcAft>
                  <a:spcPts val="0"/>
                </a:spcAft>
                <a:buClr>
                  <a:schemeClr val="dk1"/>
                </a:buClr>
                <a:buSzPct val="25000"/>
                <a:buFont typeface="Calibri"/>
                <a:buNone/>
              </a:pPr>
              <a:r>
                <a:rPr b="0" i="0" lang="en-US" sz="3900" u="none" cap="none" strike="noStrike">
                  <a:solidFill>
                    <a:schemeClr val="dk1"/>
                  </a:solidFill>
                  <a:latin typeface="Calibri"/>
                  <a:ea typeface="Calibri"/>
                  <a:cs typeface="Calibri"/>
                  <a:sym typeface="Calibri"/>
                </a:rPr>
                <a:t>Buyer’s Market</a:t>
              </a:r>
            </a:p>
          </p:txBody>
        </p:sp>
      </p:gr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Demand and Supply</a:t>
            </a:r>
          </a:p>
        </p:txBody>
      </p:sp>
      <p:sp>
        <p:nvSpPr>
          <p:cNvPr id="350" name="Shape 350"/>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Seller’s Market and Consumer’s Market</a:t>
            </a:r>
          </a:p>
          <a:p>
            <a:pPr indent="0" lvl="0" marL="45720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Here, this classification changes according to time. </a:t>
            </a:r>
          </a:p>
          <a:p>
            <a:pPr indent="0" lvl="0" marL="45720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Two Conditions are Possible </a:t>
            </a:r>
          </a:p>
          <a:p>
            <a:pPr indent="0" lvl="0" marL="457200" marR="0" rtl="0" algn="l">
              <a:lnSpc>
                <a:spcPct val="90000"/>
              </a:lnSpc>
              <a:spcBef>
                <a:spcPts val="1000"/>
              </a:spcBef>
              <a:spcAft>
                <a:spcPts val="0"/>
              </a:spcAft>
              <a:buClr>
                <a:schemeClr val="dk1"/>
              </a:buClr>
              <a:buSzPct val="25000"/>
              <a:buFont typeface="Arial"/>
              <a:buNone/>
            </a:pPr>
            <a:r>
              <a:rPr b="1" i="0" lang="en-US" sz="2800" u="none" cap="none" strike="noStrike">
                <a:solidFill>
                  <a:schemeClr val="dk1"/>
                </a:solidFill>
                <a:latin typeface="Calibri"/>
                <a:ea typeface="Calibri"/>
                <a:cs typeface="Calibri"/>
                <a:sym typeface="Calibri"/>
              </a:rPr>
              <a:t>Supply &gt; Demand </a:t>
            </a:r>
            <a:r>
              <a:rPr b="0" i="0" lang="en-US" sz="2800" u="none" cap="none" strike="noStrike">
                <a:solidFill>
                  <a:schemeClr val="dk1"/>
                </a:solidFill>
                <a:latin typeface="Calibri"/>
                <a:ea typeface="Calibri"/>
                <a:cs typeface="Calibri"/>
                <a:sym typeface="Calibri"/>
              </a:rPr>
              <a:t>: Consumer’s Market	</a:t>
            </a:r>
          </a:p>
          <a:p>
            <a:pPr indent="0" lvl="0" marL="457200" marR="0" rtl="0" algn="l">
              <a:lnSpc>
                <a:spcPct val="90000"/>
              </a:lnSpc>
              <a:spcBef>
                <a:spcPts val="1000"/>
              </a:spcBef>
              <a:spcAft>
                <a:spcPts val="0"/>
              </a:spcAft>
              <a:buClr>
                <a:schemeClr val="dk1"/>
              </a:buClr>
              <a:buSzPct val="25000"/>
              <a:buFont typeface="Arial"/>
              <a:buNone/>
            </a:pPr>
            <a:r>
              <a:rPr b="1" i="0" lang="en-US" sz="2800" u="none" cap="none" strike="noStrike">
                <a:solidFill>
                  <a:schemeClr val="dk1"/>
                </a:solidFill>
                <a:latin typeface="Calibri"/>
                <a:ea typeface="Calibri"/>
                <a:cs typeface="Calibri"/>
                <a:sym typeface="Calibri"/>
              </a:rPr>
              <a:t>Demand &gt; Supply </a:t>
            </a:r>
            <a:r>
              <a:rPr b="0" i="0" lang="en-US" sz="2800" u="none" cap="none" strike="noStrike">
                <a:solidFill>
                  <a:schemeClr val="dk1"/>
                </a:solidFill>
                <a:latin typeface="Calibri"/>
                <a:ea typeface="Calibri"/>
                <a:cs typeface="Calibri"/>
                <a:sym typeface="Calibri"/>
              </a:rPr>
              <a:t>: Seller’s Market </a:t>
            </a:r>
          </a:p>
          <a:p>
            <a:pPr indent="0" lvl="0" marL="45720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1490930" y="39624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Based on transaction(Sub Classification)</a:t>
            </a:r>
          </a:p>
        </p:txBody>
      </p:sp>
      <p:grpSp>
        <p:nvGrpSpPr>
          <p:cNvPr id="356" name="Shape 356"/>
          <p:cNvGrpSpPr/>
          <p:nvPr/>
        </p:nvGrpSpPr>
        <p:grpSpPr>
          <a:xfrm>
            <a:off x="3049916" y="1825880"/>
            <a:ext cx="6092165" cy="4350823"/>
            <a:chOff x="2211716" y="255"/>
            <a:chExt cx="6092165" cy="4350823"/>
          </a:xfrm>
        </p:grpSpPr>
        <p:sp>
          <p:nvSpPr>
            <p:cNvPr id="357" name="Shape 357"/>
            <p:cNvSpPr/>
            <p:nvPr/>
          </p:nvSpPr>
          <p:spPr>
            <a:xfrm>
              <a:off x="5112748" y="1658197"/>
              <a:ext cx="1595566" cy="759344"/>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358" name="Shape 358"/>
            <p:cNvSpPr/>
            <p:nvPr/>
          </p:nvSpPr>
          <p:spPr>
            <a:xfrm>
              <a:off x="3517180" y="1658197"/>
              <a:ext cx="1595566" cy="759344"/>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359" name="Shape 359"/>
            <p:cNvSpPr/>
            <p:nvPr/>
          </p:nvSpPr>
          <p:spPr>
            <a:xfrm>
              <a:off x="3807282" y="255"/>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60" name="Shape 360"/>
            <p:cNvSpPr/>
            <p:nvPr/>
          </p:nvSpPr>
          <p:spPr>
            <a:xfrm>
              <a:off x="4097387" y="275855"/>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61" name="Shape 361"/>
            <p:cNvSpPr txBox="1"/>
            <p:nvPr/>
          </p:nvSpPr>
          <p:spPr>
            <a:xfrm>
              <a:off x="4097387" y="324412"/>
              <a:ext cx="2562368" cy="1560821"/>
            </a:xfrm>
            <a:prstGeom prst="rect">
              <a:avLst/>
            </a:prstGeom>
            <a:noFill/>
            <a:ln>
              <a:noFill/>
            </a:ln>
          </p:spPr>
          <p:txBody>
            <a:bodyPr anchorCtr="0" anchor="ctr" bIns="140950" lIns="140950" rIns="140950" tIns="140950">
              <a:noAutofit/>
            </a:bodyPr>
            <a:lstStyle/>
            <a:p>
              <a:pPr indent="0" lvl="0" marL="0" marR="0" rtl="0" algn="ctr">
                <a:lnSpc>
                  <a:spcPct val="90000"/>
                </a:lnSpc>
                <a:spcBef>
                  <a:spcPts val="0"/>
                </a:spcBef>
                <a:spcAft>
                  <a:spcPts val="0"/>
                </a:spcAft>
                <a:buClr>
                  <a:schemeClr val="dk1"/>
                </a:buClr>
                <a:buSzPct val="25000"/>
                <a:buFont typeface="Calibri"/>
                <a:buNone/>
              </a:pPr>
              <a:r>
                <a:rPr b="0" i="0" lang="en-US" sz="3700" u="none" cap="none" strike="noStrike">
                  <a:solidFill>
                    <a:schemeClr val="dk1"/>
                  </a:solidFill>
                  <a:latin typeface="Calibri"/>
                  <a:ea typeface="Calibri"/>
                  <a:cs typeface="Calibri"/>
                  <a:sym typeface="Calibri"/>
                </a:rPr>
                <a:t>Transaction</a:t>
              </a:r>
            </a:p>
          </p:txBody>
        </p:sp>
        <p:sp>
          <p:nvSpPr>
            <p:cNvPr id="362" name="Shape 362"/>
            <p:cNvSpPr/>
            <p:nvPr/>
          </p:nvSpPr>
          <p:spPr>
            <a:xfrm>
              <a:off x="2211716" y="2417541"/>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63" name="Shape 363"/>
            <p:cNvSpPr/>
            <p:nvPr/>
          </p:nvSpPr>
          <p:spPr>
            <a:xfrm>
              <a:off x="2501817" y="2693140"/>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64" name="Shape 364"/>
            <p:cNvSpPr txBox="1"/>
            <p:nvPr/>
          </p:nvSpPr>
          <p:spPr>
            <a:xfrm>
              <a:off x="2550376" y="2741699"/>
              <a:ext cx="2513809" cy="1560821"/>
            </a:xfrm>
            <a:prstGeom prst="rect">
              <a:avLst/>
            </a:prstGeom>
            <a:noFill/>
            <a:ln>
              <a:noFill/>
            </a:ln>
          </p:spPr>
          <p:txBody>
            <a:bodyPr anchorCtr="0" anchor="ctr" bIns="140950" lIns="140950" rIns="140950" tIns="140950">
              <a:noAutofit/>
            </a:bodyPr>
            <a:lstStyle/>
            <a:p>
              <a:pPr indent="0" lvl="0" marL="0" marR="0" rtl="0" algn="ctr">
                <a:lnSpc>
                  <a:spcPct val="90000"/>
                </a:lnSpc>
                <a:spcBef>
                  <a:spcPts val="0"/>
                </a:spcBef>
                <a:spcAft>
                  <a:spcPts val="0"/>
                </a:spcAft>
                <a:buClr>
                  <a:schemeClr val="dk1"/>
                </a:buClr>
                <a:buSzPct val="25000"/>
                <a:buFont typeface="Calibri"/>
                <a:buNone/>
              </a:pPr>
              <a:r>
                <a:rPr b="0" i="0" lang="en-US" sz="3700" u="none" cap="none" strike="noStrike">
                  <a:solidFill>
                    <a:schemeClr val="dk1"/>
                  </a:solidFill>
                  <a:latin typeface="Calibri"/>
                  <a:ea typeface="Calibri"/>
                  <a:cs typeface="Calibri"/>
                  <a:sym typeface="Calibri"/>
                </a:rPr>
                <a:t>Spot</a:t>
              </a:r>
            </a:p>
          </p:txBody>
        </p:sp>
        <p:sp>
          <p:nvSpPr>
            <p:cNvPr id="365" name="Shape 365"/>
            <p:cNvSpPr/>
            <p:nvPr/>
          </p:nvSpPr>
          <p:spPr>
            <a:xfrm>
              <a:off x="5402851" y="2417541"/>
              <a:ext cx="2610928" cy="1657939"/>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66" name="Shape 366"/>
            <p:cNvSpPr/>
            <p:nvPr/>
          </p:nvSpPr>
          <p:spPr>
            <a:xfrm>
              <a:off x="5692953" y="2693140"/>
              <a:ext cx="2610928" cy="1657939"/>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67" name="Shape 367"/>
            <p:cNvSpPr txBox="1"/>
            <p:nvPr/>
          </p:nvSpPr>
          <p:spPr>
            <a:xfrm>
              <a:off x="5741512" y="2741699"/>
              <a:ext cx="2513809" cy="1560821"/>
            </a:xfrm>
            <a:prstGeom prst="rect">
              <a:avLst/>
            </a:prstGeom>
            <a:noFill/>
            <a:ln>
              <a:noFill/>
            </a:ln>
          </p:spPr>
          <p:txBody>
            <a:bodyPr anchorCtr="0" anchor="ctr" bIns="140950" lIns="140950" rIns="140950" tIns="140950">
              <a:noAutofit/>
            </a:bodyPr>
            <a:lstStyle/>
            <a:p>
              <a:pPr indent="0" lvl="0" marL="0" marR="0" rtl="0" algn="ctr">
                <a:lnSpc>
                  <a:spcPct val="90000"/>
                </a:lnSpc>
                <a:spcBef>
                  <a:spcPts val="0"/>
                </a:spcBef>
                <a:spcAft>
                  <a:spcPts val="0"/>
                </a:spcAft>
                <a:buClr>
                  <a:schemeClr val="dk1"/>
                </a:buClr>
                <a:buSzPct val="25000"/>
                <a:buFont typeface="Calibri"/>
                <a:buNone/>
              </a:pPr>
              <a:r>
                <a:rPr b="0" i="0" lang="en-US" sz="3700" u="none" cap="none" strike="noStrike">
                  <a:solidFill>
                    <a:schemeClr val="dk1"/>
                  </a:solidFill>
                  <a:latin typeface="Calibri"/>
                  <a:ea typeface="Calibri"/>
                  <a:cs typeface="Calibri"/>
                  <a:sym typeface="Calibri"/>
                </a:rPr>
                <a:t>Future</a:t>
              </a:r>
            </a:p>
          </p:txBody>
        </p:sp>
      </p:gr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838200" y="105818"/>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Based on transactions</a:t>
            </a:r>
          </a:p>
        </p:txBody>
      </p:sp>
      <p:sp>
        <p:nvSpPr>
          <p:cNvPr id="373" name="Shape 373"/>
          <p:cNvSpPr txBox="1"/>
          <p:nvPr>
            <p:ph idx="1" type="body"/>
          </p:nvPr>
        </p:nvSpPr>
        <p:spPr>
          <a:xfrm>
            <a:off x="838199" y="2506661"/>
            <a:ext cx="10515599" cy="4351338"/>
          </a:xfrm>
          <a:prstGeom prst="rect">
            <a:avLst/>
          </a:prstGeom>
          <a:noFill/>
          <a:ln>
            <a:noFill/>
          </a:ln>
        </p:spPr>
        <p:txBody>
          <a:bodyPr anchorCtr="0" anchor="t" bIns="45700" lIns="91425" rIns="91425" tIns="45700">
            <a:noAutofit/>
          </a:bodyPr>
          <a:lstStyle/>
          <a:p>
            <a:pPr indent="-508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Spot Transaction</a:t>
            </a:r>
          </a:p>
          <a:p>
            <a:pPr indent="0" lvl="0" marL="17780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The transaction between local sellers(Retailers) and traders termed as “Spot transaction”.</a:t>
            </a:r>
          </a:p>
          <a:p>
            <a:pPr indent="-50800" lvl="0" marL="228600" marR="0" rtl="0" algn="l">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Future Transaction</a:t>
            </a:r>
          </a:p>
          <a:p>
            <a:pPr indent="0" lvl="0" marL="17780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When there is need of export and import of onions at that time one has to consider the future effect on onion so this kind transaction termed as “Future Transaction”</a:t>
            </a:r>
          </a:p>
        </p:txBody>
      </p:sp>
      <p:sp>
        <p:nvSpPr>
          <p:cNvPr id="374" name="Shape 374"/>
          <p:cNvSpPr txBox="1"/>
          <p:nvPr/>
        </p:nvSpPr>
        <p:spPr>
          <a:xfrm>
            <a:off x="838200" y="1323833"/>
            <a:ext cx="11021703" cy="95410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2800" u="none" cap="none" strike="noStrike">
                <a:solidFill>
                  <a:srgbClr val="000000"/>
                </a:solidFill>
                <a:latin typeface="Arial"/>
                <a:ea typeface="Arial"/>
                <a:cs typeface="Arial"/>
                <a:sym typeface="Arial"/>
              </a:rPr>
              <a:t>Onion belongs to both of this market categories based on it’s transaction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Special Thanks to….</a:t>
            </a:r>
          </a:p>
        </p:txBody>
      </p:sp>
      <p:sp>
        <p:nvSpPr>
          <p:cNvPr id="380" name="Shape 380"/>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Mr. Chittranjan M. Patel (Joint Director, Department of Horticulture, Government of Gujarat).</a:t>
            </a:r>
          </a:p>
          <a:p>
            <a:pPr indent="0" lvl="0" marL="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Guided By,</a:t>
            </a:r>
          </a:p>
          <a:p>
            <a:pPr indent="0" lvl="0" marL="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Rita Sharma </a:t>
            </a:r>
          </a:p>
          <a:p>
            <a:pPr indent="0" lvl="0" marL="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Anmol Anubhai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p:nvPr/>
        </p:nvSpPr>
        <p:spPr>
          <a:xfrm>
            <a:off x="356448" y="115200"/>
            <a:ext cx="11320800" cy="1738200"/>
          </a:xfrm>
          <a:prstGeom prst="rect">
            <a:avLst/>
          </a:prstGeom>
          <a:solidFill>
            <a:schemeClr val="lt1"/>
          </a:solidFill>
          <a:ln cap="flat" cmpd="sng" w="127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1F3864"/>
              </a:buClr>
              <a:buSzPct val="25000"/>
              <a:buFont typeface="Calibri"/>
              <a:buNone/>
            </a:pPr>
            <a:r>
              <a:rPr b="0" i="0" lang="en-US" sz="8000" u="none" cap="none" strike="noStrike">
                <a:solidFill>
                  <a:srgbClr val="1F3864"/>
                </a:solidFill>
                <a:latin typeface="Calibri"/>
                <a:ea typeface="Calibri"/>
                <a:cs typeface="Calibri"/>
                <a:sym typeface="Calibri"/>
              </a:rPr>
              <a:t>Market Analysis Of Onion</a:t>
            </a:r>
          </a:p>
        </p:txBody>
      </p:sp>
      <p:pic>
        <p:nvPicPr>
          <p:cNvPr id="99" name="Shape 99"/>
          <p:cNvPicPr preferRelativeResize="0"/>
          <p:nvPr/>
        </p:nvPicPr>
        <p:blipFill rotWithShape="1">
          <a:blip r:embed="rId3">
            <a:alphaModFix/>
          </a:blip>
          <a:srcRect b="0" l="0" r="0" t="0"/>
          <a:stretch/>
        </p:blipFill>
        <p:spPr>
          <a:xfrm>
            <a:off x="2091775" y="1928200"/>
            <a:ext cx="8626748" cy="47159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354908" y="312644"/>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Market Classification</a:t>
            </a:r>
          </a:p>
        </p:txBody>
      </p:sp>
      <p:grpSp>
        <p:nvGrpSpPr>
          <p:cNvPr id="105" name="Shape 105"/>
          <p:cNvGrpSpPr/>
          <p:nvPr/>
        </p:nvGrpSpPr>
        <p:grpSpPr>
          <a:xfrm>
            <a:off x="285085" y="2326342"/>
            <a:ext cx="11528041" cy="1987261"/>
            <a:chOff x="3731" y="2326342"/>
            <a:chExt cx="11528041" cy="1987261"/>
          </a:xfrm>
        </p:grpSpPr>
        <p:sp>
          <p:nvSpPr>
            <p:cNvPr id="106" name="Shape 106"/>
            <p:cNvSpPr/>
            <p:nvPr/>
          </p:nvSpPr>
          <p:spPr>
            <a:xfrm>
              <a:off x="5701500" y="3083616"/>
              <a:ext cx="5101490" cy="346833"/>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107" name="Shape 107"/>
            <p:cNvSpPr/>
            <p:nvPr/>
          </p:nvSpPr>
          <p:spPr>
            <a:xfrm>
              <a:off x="5701500" y="3083616"/>
              <a:ext cx="3643921" cy="346833"/>
            </a:xfrm>
            <a:custGeom>
              <a:pathLst>
                <a:path extrusionOk="0" h="120000" w="120000">
                  <a:moveTo>
                    <a:pt x="0" y="0"/>
                  </a:moveTo>
                  <a:lnTo>
                    <a:pt x="0" y="81776"/>
                  </a:lnTo>
                  <a:lnTo>
                    <a:pt x="119999" y="81776"/>
                  </a:lnTo>
                  <a:lnTo>
                    <a:pt x="119999" y="120000"/>
                  </a:lnTo>
                </a:path>
              </a:pathLst>
            </a:custGeom>
            <a:noFill/>
            <a:ln cap="flat" cmpd="sng" w="12700">
              <a:solidFill>
                <a:srgbClr val="487AA8"/>
              </a:solidFill>
              <a:prstDash val="solid"/>
              <a:miter/>
              <a:headEnd len="med" w="med" type="none"/>
              <a:tailEnd len="med" w="med" type="none"/>
            </a:ln>
          </p:spPr>
        </p:sp>
        <p:sp>
          <p:nvSpPr>
            <p:cNvPr id="108" name="Shape 108"/>
            <p:cNvSpPr/>
            <p:nvPr/>
          </p:nvSpPr>
          <p:spPr>
            <a:xfrm>
              <a:off x="5701500" y="3083616"/>
              <a:ext cx="2186352" cy="346833"/>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109" name="Shape 109"/>
            <p:cNvSpPr/>
            <p:nvPr/>
          </p:nvSpPr>
          <p:spPr>
            <a:xfrm>
              <a:off x="5701500" y="3083616"/>
              <a:ext cx="728783" cy="346833"/>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110" name="Shape 110"/>
            <p:cNvSpPr/>
            <p:nvPr/>
          </p:nvSpPr>
          <p:spPr>
            <a:xfrm>
              <a:off x="4972714" y="3083616"/>
              <a:ext cx="728783" cy="346833"/>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111" name="Shape 111"/>
            <p:cNvSpPr/>
            <p:nvPr/>
          </p:nvSpPr>
          <p:spPr>
            <a:xfrm>
              <a:off x="3515146" y="3083616"/>
              <a:ext cx="2186352" cy="346833"/>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112" name="Shape 112"/>
            <p:cNvSpPr/>
            <p:nvPr/>
          </p:nvSpPr>
          <p:spPr>
            <a:xfrm>
              <a:off x="2057576" y="3083616"/>
              <a:ext cx="3643921" cy="346833"/>
            </a:xfrm>
            <a:custGeom>
              <a:pathLst>
                <a:path extrusionOk="0" h="120000" w="120000">
                  <a:moveTo>
                    <a:pt x="119999" y="0"/>
                  </a:moveTo>
                  <a:lnTo>
                    <a:pt x="119999"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113" name="Shape 113"/>
            <p:cNvSpPr/>
            <p:nvPr/>
          </p:nvSpPr>
          <p:spPr>
            <a:xfrm>
              <a:off x="600008" y="3083616"/>
              <a:ext cx="5101490" cy="346833"/>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114" name="Shape 114"/>
            <p:cNvSpPr/>
            <p:nvPr/>
          </p:nvSpPr>
          <p:spPr>
            <a:xfrm>
              <a:off x="5105221" y="2326342"/>
              <a:ext cx="1192555" cy="757272"/>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a:off x="5237728" y="2452225"/>
              <a:ext cx="1192555" cy="757272"/>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txBox="1"/>
            <p:nvPr/>
          </p:nvSpPr>
          <p:spPr>
            <a:xfrm>
              <a:off x="5259907" y="2474405"/>
              <a:ext cx="1148196" cy="712913"/>
            </a:xfrm>
            <a:prstGeom prst="rect">
              <a:avLst/>
            </a:prstGeom>
            <a:noFill/>
            <a:ln>
              <a:noFill/>
            </a:ln>
          </p:spPr>
          <p:txBody>
            <a:bodyPr anchorCtr="0" anchor="ctr" bIns="53325" lIns="53325" rIns="53325" tIns="53325">
              <a:noAutofit/>
            </a:bodyPr>
            <a:lstStyle/>
            <a:p>
              <a:pPr indent="0" lvl="0" marL="0" marR="0" rtl="0" algn="ctr">
                <a:lnSpc>
                  <a:spcPct val="90000"/>
                </a:lnSpc>
                <a:spcBef>
                  <a:spcPts val="0"/>
                </a:spcBef>
                <a:spcAft>
                  <a:spcPts val="0"/>
                </a:spcAft>
                <a:buClr>
                  <a:schemeClr val="dk1"/>
                </a:buClr>
                <a:buSzPct val="25000"/>
                <a:buFont typeface="Calibri"/>
                <a:buNone/>
              </a:pPr>
              <a:r>
                <a:rPr b="0" i="0" lang="en-US" sz="1400" u="none" cap="none" strike="noStrike">
                  <a:solidFill>
                    <a:schemeClr val="dk1"/>
                  </a:solidFill>
                  <a:latin typeface="Calibri"/>
                  <a:ea typeface="Calibri"/>
                  <a:cs typeface="Calibri"/>
                  <a:sym typeface="Calibri"/>
                </a:rPr>
                <a:t>Market</a:t>
              </a:r>
            </a:p>
          </p:txBody>
        </p:sp>
        <p:sp>
          <p:nvSpPr>
            <p:cNvPr id="117" name="Shape 117"/>
            <p:cNvSpPr/>
            <p:nvPr/>
          </p:nvSpPr>
          <p:spPr>
            <a:xfrm>
              <a:off x="3731" y="3430451"/>
              <a:ext cx="1192555" cy="757272"/>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a:off x="136235" y="3556332"/>
              <a:ext cx="1192555" cy="757272"/>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txBox="1"/>
            <p:nvPr/>
          </p:nvSpPr>
          <p:spPr>
            <a:xfrm>
              <a:off x="158417" y="3578512"/>
              <a:ext cx="1148196" cy="712913"/>
            </a:xfrm>
            <a:prstGeom prst="rect">
              <a:avLst/>
            </a:prstGeom>
            <a:noFill/>
            <a:ln>
              <a:noFill/>
            </a:ln>
          </p:spPr>
          <p:txBody>
            <a:bodyPr anchorCtr="0" anchor="ctr" bIns="53325" lIns="53325" rIns="53325" tIns="53325">
              <a:noAutofit/>
            </a:bodyPr>
            <a:lstStyle/>
            <a:p>
              <a:pPr indent="0" lvl="0" marL="0" marR="0" rtl="0" algn="ctr">
                <a:lnSpc>
                  <a:spcPct val="90000"/>
                </a:lnSpc>
                <a:spcBef>
                  <a:spcPts val="0"/>
                </a:spcBef>
                <a:spcAft>
                  <a:spcPts val="0"/>
                </a:spcAft>
                <a:buClr>
                  <a:schemeClr val="dk1"/>
                </a:buClr>
                <a:buSzPct val="25000"/>
                <a:buFont typeface="Calibri"/>
                <a:buNone/>
              </a:pPr>
              <a:r>
                <a:rPr b="0" i="0" lang="en-US" sz="1400" u="none" cap="none" strike="noStrike">
                  <a:solidFill>
                    <a:schemeClr val="dk1"/>
                  </a:solidFill>
                  <a:latin typeface="Calibri"/>
                  <a:ea typeface="Calibri"/>
                  <a:cs typeface="Calibri"/>
                  <a:sym typeface="Calibri"/>
                </a:rPr>
                <a:t>Time</a:t>
              </a:r>
            </a:p>
          </p:txBody>
        </p:sp>
        <p:sp>
          <p:nvSpPr>
            <p:cNvPr id="120" name="Shape 120"/>
            <p:cNvSpPr/>
            <p:nvPr/>
          </p:nvSpPr>
          <p:spPr>
            <a:xfrm>
              <a:off x="1461300" y="3430451"/>
              <a:ext cx="1192555" cy="757272"/>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a:off x="1593804" y="3556332"/>
              <a:ext cx="1192555" cy="757272"/>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txBox="1"/>
            <p:nvPr/>
          </p:nvSpPr>
          <p:spPr>
            <a:xfrm>
              <a:off x="1615986" y="3578512"/>
              <a:ext cx="1148196" cy="712913"/>
            </a:xfrm>
            <a:prstGeom prst="rect">
              <a:avLst/>
            </a:prstGeom>
            <a:noFill/>
            <a:ln>
              <a:noFill/>
            </a:ln>
          </p:spPr>
          <p:txBody>
            <a:bodyPr anchorCtr="0" anchor="ctr" bIns="53325" lIns="53325" rIns="53325" tIns="53325">
              <a:noAutofit/>
            </a:bodyPr>
            <a:lstStyle/>
            <a:p>
              <a:pPr indent="0" lvl="0" marL="0" marR="0" rtl="0" algn="ctr">
                <a:lnSpc>
                  <a:spcPct val="90000"/>
                </a:lnSpc>
                <a:spcBef>
                  <a:spcPts val="0"/>
                </a:spcBef>
                <a:spcAft>
                  <a:spcPts val="0"/>
                </a:spcAft>
                <a:buClr>
                  <a:schemeClr val="dk1"/>
                </a:buClr>
                <a:buSzPct val="25000"/>
                <a:buFont typeface="Calibri"/>
                <a:buNone/>
              </a:pPr>
              <a:r>
                <a:rPr b="0" i="0" lang="en-US" sz="1400" u="none" cap="none" strike="noStrike">
                  <a:solidFill>
                    <a:schemeClr val="dk1"/>
                  </a:solidFill>
                  <a:latin typeface="Calibri"/>
                  <a:ea typeface="Calibri"/>
                  <a:cs typeface="Calibri"/>
                  <a:sym typeface="Calibri"/>
                </a:rPr>
                <a:t>Regulation</a:t>
              </a:r>
            </a:p>
          </p:txBody>
        </p:sp>
        <p:sp>
          <p:nvSpPr>
            <p:cNvPr id="123" name="Shape 123"/>
            <p:cNvSpPr/>
            <p:nvPr/>
          </p:nvSpPr>
          <p:spPr>
            <a:xfrm>
              <a:off x="2918867" y="3430451"/>
              <a:ext cx="1192555" cy="757272"/>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a:off x="3051375" y="3556332"/>
              <a:ext cx="1192555" cy="757272"/>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5" name="Shape 125"/>
            <p:cNvSpPr txBox="1"/>
            <p:nvPr/>
          </p:nvSpPr>
          <p:spPr>
            <a:xfrm>
              <a:off x="3073555" y="3578512"/>
              <a:ext cx="1148196" cy="712913"/>
            </a:xfrm>
            <a:prstGeom prst="rect">
              <a:avLst/>
            </a:prstGeom>
            <a:noFill/>
            <a:ln>
              <a:noFill/>
            </a:ln>
          </p:spPr>
          <p:txBody>
            <a:bodyPr anchorCtr="0" anchor="ctr" bIns="53325" lIns="53325" rIns="53325" tIns="53325">
              <a:noAutofit/>
            </a:bodyPr>
            <a:lstStyle/>
            <a:p>
              <a:pPr indent="0" lvl="0" marL="0" marR="0" rtl="0" algn="ctr">
                <a:lnSpc>
                  <a:spcPct val="90000"/>
                </a:lnSpc>
                <a:spcBef>
                  <a:spcPts val="0"/>
                </a:spcBef>
                <a:spcAft>
                  <a:spcPts val="0"/>
                </a:spcAft>
                <a:buClr>
                  <a:schemeClr val="dk1"/>
                </a:buClr>
                <a:buSzPct val="25000"/>
                <a:buFont typeface="Calibri"/>
                <a:buNone/>
              </a:pPr>
              <a:r>
                <a:rPr b="0" i="0" lang="en-US" sz="1400" u="none" cap="none" strike="noStrike">
                  <a:solidFill>
                    <a:schemeClr val="dk1"/>
                  </a:solidFill>
                  <a:latin typeface="Calibri"/>
                  <a:ea typeface="Calibri"/>
                  <a:cs typeface="Calibri"/>
                  <a:sym typeface="Calibri"/>
                </a:rPr>
                <a:t>Based on Volume of business</a:t>
              </a:r>
            </a:p>
          </p:txBody>
        </p:sp>
        <p:sp>
          <p:nvSpPr>
            <p:cNvPr id="126" name="Shape 126"/>
            <p:cNvSpPr/>
            <p:nvPr/>
          </p:nvSpPr>
          <p:spPr>
            <a:xfrm>
              <a:off x="4376437" y="3430451"/>
              <a:ext cx="1192555" cy="757272"/>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4508944" y="3556332"/>
              <a:ext cx="1192555" cy="757272"/>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txBox="1"/>
            <p:nvPr/>
          </p:nvSpPr>
          <p:spPr>
            <a:xfrm>
              <a:off x="4531123" y="3578512"/>
              <a:ext cx="1148196" cy="712913"/>
            </a:xfrm>
            <a:prstGeom prst="rect">
              <a:avLst/>
            </a:prstGeom>
            <a:noFill/>
            <a:ln>
              <a:noFill/>
            </a:ln>
          </p:spPr>
          <p:txBody>
            <a:bodyPr anchorCtr="0" anchor="ctr" bIns="53325" lIns="53325" rIns="53325" tIns="53325">
              <a:noAutofit/>
            </a:bodyPr>
            <a:lstStyle/>
            <a:p>
              <a:pPr indent="0" lvl="0" marL="0" marR="0" rtl="0" algn="ctr">
                <a:lnSpc>
                  <a:spcPct val="90000"/>
                </a:lnSpc>
                <a:spcBef>
                  <a:spcPts val="0"/>
                </a:spcBef>
                <a:spcAft>
                  <a:spcPts val="0"/>
                </a:spcAft>
                <a:buClr>
                  <a:schemeClr val="dk1"/>
                </a:buClr>
                <a:buSzPct val="25000"/>
                <a:buFont typeface="Calibri"/>
                <a:buNone/>
              </a:pPr>
              <a:r>
                <a:rPr b="0" i="0" lang="en-US" sz="1400" u="none" cap="none" strike="noStrike">
                  <a:solidFill>
                    <a:schemeClr val="dk1"/>
                  </a:solidFill>
                  <a:latin typeface="Calibri"/>
                  <a:ea typeface="Calibri"/>
                  <a:cs typeface="Calibri"/>
                  <a:sym typeface="Calibri"/>
                </a:rPr>
                <a:t>Based on Nature of goods</a:t>
              </a:r>
            </a:p>
          </p:txBody>
        </p:sp>
        <p:sp>
          <p:nvSpPr>
            <p:cNvPr id="129" name="Shape 129"/>
            <p:cNvSpPr/>
            <p:nvPr/>
          </p:nvSpPr>
          <p:spPr>
            <a:xfrm>
              <a:off x="5834005" y="3430451"/>
              <a:ext cx="1192555" cy="757272"/>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5966512" y="3556332"/>
              <a:ext cx="1192555" cy="757272"/>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txBox="1"/>
            <p:nvPr/>
          </p:nvSpPr>
          <p:spPr>
            <a:xfrm>
              <a:off x="5988692" y="3578512"/>
              <a:ext cx="1148196" cy="712913"/>
            </a:xfrm>
            <a:prstGeom prst="rect">
              <a:avLst/>
            </a:prstGeom>
            <a:noFill/>
            <a:ln>
              <a:noFill/>
            </a:ln>
          </p:spPr>
          <p:txBody>
            <a:bodyPr anchorCtr="0" anchor="ctr" bIns="53325" lIns="53325" rIns="53325" tIns="53325">
              <a:noAutofit/>
            </a:bodyPr>
            <a:lstStyle/>
            <a:p>
              <a:pPr indent="0" lvl="0" marL="0" marR="0" rtl="0" algn="ctr">
                <a:lnSpc>
                  <a:spcPct val="90000"/>
                </a:lnSpc>
                <a:spcBef>
                  <a:spcPts val="0"/>
                </a:spcBef>
                <a:spcAft>
                  <a:spcPts val="0"/>
                </a:spcAft>
                <a:buClr>
                  <a:schemeClr val="dk1"/>
                </a:buClr>
                <a:buSzPct val="25000"/>
                <a:buFont typeface="Calibri"/>
                <a:buNone/>
              </a:pPr>
              <a:r>
                <a:rPr b="0" i="0" lang="en-US" sz="1400" u="none" cap="none" strike="noStrike">
                  <a:solidFill>
                    <a:schemeClr val="dk1"/>
                  </a:solidFill>
                  <a:latin typeface="Calibri"/>
                  <a:ea typeface="Calibri"/>
                  <a:cs typeface="Calibri"/>
                  <a:sym typeface="Calibri"/>
                </a:rPr>
                <a:t>Competition</a:t>
              </a:r>
            </a:p>
          </p:txBody>
        </p:sp>
        <p:sp>
          <p:nvSpPr>
            <p:cNvPr id="132" name="Shape 132"/>
            <p:cNvSpPr/>
            <p:nvPr/>
          </p:nvSpPr>
          <p:spPr>
            <a:xfrm>
              <a:off x="7291575" y="3430451"/>
              <a:ext cx="1192555" cy="757272"/>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a:off x="7424081" y="3556332"/>
              <a:ext cx="1192555" cy="757272"/>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txBox="1"/>
            <p:nvPr/>
          </p:nvSpPr>
          <p:spPr>
            <a:xfrm>
              <a:off x="7446260" y="3578512"/>
              <a:ext cx="1148196" cy="712913"/>
            </a:xfrm>
            <a:prstGeom prst="rect">
              <a:avLst/>
            </a:prstGeom>
            <a:noFill/>
            <a:ln>
              <a:noFill/>
            </a:ln>
          </p:spPr>
          <p:txBody>
            <a:bodyPr anchorCtr="0" anchor="ctr" bIns="53325" lIns="53325" rIns="53325" tIns="53325">
              <a:noAutofit/>
            </a:bodyPr>
            <a:lstStyle/>
            <a:p>
              <a:pPr indent="0" lvl="0" marL="0" marR="0" rtl="0" algn="ctr">
                <a:lnSpc>
                  <a:spcPct val="90000"/>
                </a:lnSpc>
                <a:spcBef>
                  <a:spcPts val="0"/>
                </a:spcBef>
                <a:spcAft>
                  <a:spcPts val="0"/>
                </a:spcAft>
                <a:buClr>
                  <a:schemeClr val="dk1"/>
                </a:buClr>
                <a:buSzPct val="25000"/>
                <a:buFont typeface="Calibri"/>
                <a:buNone/>
              </a:pPr>
              <a:r>
                <a:rPr b="0" i="0" lang="en-US" sz="1400" u="none" cap="none" strike="noStrike">
                  <a:solidFill>
                    <a:schemeClr val="dk1"/>
                  </a:solidFill>
                  <a:latin typeface="Calibri"/>
                  <a:ea typeface="Calibri"/>
                  <a:cs typeface="Calibri"/>
                  <a:sym typeface="Calibri"/>
                </a:rPr>
                <a:t>Area</a:t>
              </a:r>
            </a:p>
          </p:txBody>
        </p:sp>
        <p:sp>
          <p:nvSpPr>
            <p:cNvPr id="135" name="Shape 135"/>
            <p:cNvSpPr/>
            <p:nvPr/>
          </p:nvSpPr>
          <p:spPr>
            <a:xfrm>
              <a:off x="8749142" y="3430451"/>
              <a:ext cx="1192555" cy="757272"/>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8881650" y="3556332"/>
              <a:ext cx="1192555" cy="757272"/>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txBox="1"/>
            <p:nvPr/>
          </p:nvSpPr>
          <p:spPr>
            <a:xfrm>
              <a:off x="8903828" y="3578512"/>
              <a:ext cx="1148196" cy="712913"/>
            </a:xfrm>
            <a:prstGeom prst="rect">
              <a:avLst/>
            </a:prstGeom>
            <a:noFill/>
            <a:ln>
              <a:noFill/>
            </a:ln>
          </p:spPr>
          <p:txBody>
            <a:bodyPr anchorCtr="0" anchor="ctr" bIns="53325" lIns="53325" rIns="53325" tIns="53325">
              <a:noAutofit/>
            </a:bodyPr>
            <a:lstStyle/>
            <a:p>
              <a:pPr indent="0" lvl="0" marL="0" marR="0" rtl="0" algn="ctr">
                <a:lnSpc>
                  <a:spcPct val="90000"/>
                </a:lnSpc>
                <a:spcBef>
                  <a:spcPts val="0"/>
                </a:spcBef>
                <a:spcAft>
                  <a:spcPts val="0"/>
                </a:spcAft>
                <a:buClr>
                  <a:schemeClr val="dk1"/>
                </a:buClr>
                <a:buSzPct val="25000"/>
                <a:buFont typeface="Calibri"/>
                <a:buNone/>
              </a:pPr>
              <a:r>
                <a:rPr b="0" i="0" lang="en-US" sz="1400" u="none" cap="none" strike="noStrike">
                  <a:solidFill>
                    <a:schemeClr val="dk1"/>
                  </a:solidFill>
                  <a:latin typeface="Calibri"/>
                  <a:ea typeface="Calibri"/>
                  <a:cs typeface="Calibri"/>
                  <a:sym typeface="Calibri"/>
                </a:rPr>
                <a:t>Demand and Supply</a:t>
              </a:r>
            </a:p>
          </p:txBody>
        </p:sp>
        <p:sp>
          <p:nvSpPr>
            <p:cNvPr id="138" name="Shape 138"/>
            <p:cNvSpPr/>
            <p:nvPr/>
          </p:nvSpPr>
          <p:spPr>
            <a:xfrm>
              <a:off x="10206710" y="3430451"/>
              <a:ext cx="1192555" cy="757272"/>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10339217" y="3556332"/>
              <a:ext cx="1192555" cy="757272"/>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txBox="1"/>
            <p:nvPr/>
          </p:nvSpPr>
          <p:spPr>
            <a:xfrm>
              <a:off x="10361399" y="3578512"/>
              <a:ext cx="1148196" cy="712913"/>
            </a:xfrm>
            <a:prstGeom prst="rect">
              <a:avLst/>
            </a:prstGeom>
            <a:noFill/>
            <a:ln>
              <a:noFill/>
            </a:ln>
          </p:spPr>
          <p:txBody>
            <a:bodyPr anchorCtr="0" anchor="ctr" bIns="53325" lIns="53325" rIns="53325" tIns="53325">
              <a:noAutofit/>
            </a:bodyPr>
            <a:lstStyle/>
            <a:p>
              <a:pPr indent="0" lvl="0" marL="0" marR="0" rtl="0" algn="ctr">
                <a:lnSpc>
                  <a:spcPct val="90000"/>
                </a:lnSpc>
                <a:spcBef>
                  <a:spcPts val="0"/>
                </a:spcBef>
                <a:spcAft>
                  <a:spcPts val="0"/>
                </a:spcAft>
                <a:buClr>
                  <a:schemeClr val="dk1"/>
                </a:buClr>
                <a:buSzPct val="25000"/>
                <a:buFont typeface="Calibri"/>
                <a:buNone/>
              </a:pPr>
              <a:r>
                <a:rPr b="0" i="0" lang="en-US" sz="1400" u="none" cap="none" strike="noStrike">
                  <a:solidFill>
                    <a:schemeClr val="dk1"/>
                  </a:solidFill>
                  <a:latin typeface="Calibri"/>
                  <a:ea typeface="Calibri"/>
                  <a:cs typeface="Calibri"/>
                  <a:sym typeface="Calibri"/>
                </a:rPr>
                <a:t>Transactions</a:t>
              </a:r>
            </a:p>
          </p:txBody>
        </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2304631" y="203263"/>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Based on time (Sub Classification) </a:t>
            </a:r>
          </a:p>
        </p:txBody>
      </p:sp>
      <p:grpSp>
        <p:nvGrpSpPr>
          <p:cNvPr id="146" name="Shape 146"/>
          <p:cNvGrpSpPr/>
          <p:nvPr/>
        </p:nvGrpSpPr>
        <p:grpSpPr>
          <a:xfrm>
            <a:off x="841279" y="2168557"/>
            <a:ext cx="10509438" cy="3665469"/>
            <a:chOff x="3079" y="342932"/>
            <a:chExt cx="10509438" cy="3665469"/>
          </a:xfrm>
        </p:grpSpPr>
        <p:sp>
          <p:nvSpPr>
            <p:cNvPr id="147" name="Shape 147"/>
            <p:cNvSpPr/>
            <p:nvPr/>
          </p:nvSpPr>
          <p:spPr>
            <a:xfrm>
              <a:off x="5135596" y="1739708"/>
              <a:ext cx="4032690" cy="639730"/>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148" name="Shape 148"/>
            <p:cNvSpPr/>
            <p:nvPr/>
          </p:nvSpPr>
          <p:spPr>
            <a:xfrm>
              <a:off x="5135596" y="1739708"/>
              <a:ext cx="1344229" cy="639730"/>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149" name="Shape 149"/>
            <p:cNvSpPr/>
            <p:nvPr/>
          </p:nvSpPr>
          <p:spPr>
            <a:xfrm>
              <a:off x="3791366" y="1739708"/>
              <a:ext cx="1344229" cy="639730"/>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150" name="Shape 150"/>
            <p:cNvSpPr/>
            <p:nvPr/>
          </p:nvSpPr>
          <p:spPr>
            <a:xfrm>
              <a:off x="1102904" y="1739708"/>
              <a:ext cx="4032690" cy="639730"/>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151" name="Shape 151"/>
            <p:cNvSpPr/>
            <p:nvPr/>
          </p:nvSpPr>
          <p:spPr>
            <a:xfrm>
              <a:off x="4035771" y="342932"/>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a:off x="4280176" y="575118"/>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txBox="1"/>
            <p:nvPr/>
          </p:nvSpPr>
          <p:spPr>
            <a:xfrm>
              <a:off x="4321087" y="616027"/>
              <a:ext cx="2117828" cy="1314956"/>
            </a:xfrm>
            <a:prstGeom prst="rect">
              <a:avLst/>
            </a:prstGeom>
            <a:noFill/>
            <a:ln>
              <a:noFill/>
            </a:ln>
          </p:spPr>
          <p:txBody>
            <a:bodyPr anchorCtr="0" anchor="ctr" bIns="129525" lIns="129525" rIns="129525" tIns="129525">
              <a:noAutofit/>
            </a:bodyPr>
            <a:lstStyle/>
            <a:p>
              <a:pPr indent="0" lvl="0" marL="0" marR="0" rtl="0" algn="ctr">
                <a:lnSpc>
                  <a:spcPct val="90000"/>
                </a:lnSpc>
                <a:spcBef>
                  <a:spcPts val="0"/>
                </a:spcBef>
                <a:spcAft>
                  <a:spcPts val="0"/>
                </a:spcAft>
                <a:buClr>
                  <a:schemeClr val="dk1"/>
                </a:buClr>
                <a:buSzPct val="25000"/>
                <a:buFont typeface="Calibri"/>
                <a:buNone/>
              </a:pPr>
              <a:r>
                <a:rPr b="0" i="0" lang="en-US" sz="3400" u="none" cap="none" strike="noStrike">
                  <a:solidFill>
                    <a:schemeClr val="dk1"/>
                  </a:solidFill>
                  <a:latin typeface="Calibri"/>
                  <a:ea typeface="Calibri"/>
                  <a:cs typeface="Calibri"/>
                  <a:sym typeface="Calibri"/>
                </a:rPr>
                <a:t>Time</a:t>
              </a:r>
            </a:p>
          </p:txBody>
        </p:sp>
        <p:sp>
          <p:nvSpPr>
            <p:cNvPr id="154" name="Shape 154"/>
            <p:cNvSpPr/>
            <p:nvPr/>
          </p:nvSpPr>
          <p:spPr>
            <a:xfrm>
              <a:off x="3079"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247486"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txBox="1"/>
            <p:nvPr/>
          </p:nvSpPr>
          <p:spPr>
            <a:xfrm>
              <a:off x="288394" y="2652535"/>
              <a:ext cx="2117828" cy="1314956"/>
            </a:xfrm>
            <a:prstGeom prst="rect">
              <a:avLst/>
            </a:prstGeom>
            <a:noFill/>
            <a:ln>
              <a:noFill/>
            </a:ln>
          </p:spPr>
          <p:txBody>
            <a:bodyPr anchorCtr="0" anchor="ctr" bIns="129525" lIns="129525" rIns="129525" tIns="129525">
              <a:noAutofit/>
            </a:bodyPr>
            <a:lstStyle/>
            <a:p>
              <a:pPr indent="0" lvl="0" marL="0" marR="0" rtl="0" algn="ctr">
                <a:lnSpc>
                  <a:spcPct val="90000"/>
                </a:lnSpc>
                <a:spcBef>
                  <a:spcPts val="0"/>
                </a:spcBef>
                <a:spcAft>
                  <a:spcPts val="0"/>
                </a:spcAft>
                <a:buClr>
                  <a:schemeClr val="dk1"/>
                </a:buClr>
                <a:buSzPct val="25000"/>
                <a:buFont typeface="Calibri"/>
                <a:buNone/>
              </a:pPr>
              <a:r>
                <a:rPr b="0" i="0" lang="en-US" sz="3400" u="none" cap="none" strike="noStrike">
                  <a:solidFill>
                    <a:schemeClr val="dk1"/>
                  </a:solidFill>
                  <a:latin typeface="Calibri"/>
                  <a:ea typeface="Calibri"/>
                  <a:cs typeface="Calibri"/>
                  <a:sym typeface="Calibri"/>
                </a:rPr>
                <a:t>Very short period</a:t>
              </a:r>
            </a:p>
          </p:txBody>
        </p:sp>
        <p:sp>
          <p:nvSpPr>
            <p:cNvPr id="157" name="Shape 157"/>
            <p:cNvSpPr/>
            <p:nvPr/>
          </p:nvSpPr>
          <p:spPr>
            <a:xfrm>
              <a:off x="2691541"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2935947"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txBox="1"/>
            <p:nvPr/>
          </p:nvSpPr>
          <p:spPr>
            <a:xfrm>
              <a:off x="2976857" y="2652535"/>
              <a:ext cx="2117828" cy="1314956"/>
            </a:xfrm>
            <a:prstGeom prst="rect">
              <a:avLst/>
            </a:prstGeom>
            <a:noFill/>
            <a:ln>
              <a:noFill/>
            </a:ln>
          </p:spPr>
          <p:txBody>
            <a:bodyPr anchorCtr="0" anchor="ctr" bIns="129525" lIns="129525" rIns="129525" tIns="129525">
              <a:noAutofit/>
            </a:bodyPr>
            <a:lstStyle/>
            <a:p>
              <a:pPr indent="0" lvl="0" marL="0" marR="0" rtl="0" algn="ctr">
                <a:lnSpc>
                  <a:spcPct val="90000"/>
                </a:lnSpc>
                <a:spcBef>
                  <a:spcPts val="0"/>
                </a:spcBef>
                <a:spcAft>
                  <a:spcPts val="0"/>
                </a:spcAft>
                <a:buClr>
                  <a:schemeClr val="dk1"/>
                </a:buClr>
                <a:buSzPct val="25000"/>
                <a:buFont typeface="Calibri"/>
                <a:buNone/>
              </a:pPr>
              <a:r>
                <a:rPr b="0" i="0" lang="en-US" sz="3400" u="none" cap="none" strike="noStrike">
                  <a:solidFill>
                    <a:schemeClr val="dk1"/>
                  </a:solidFill>
                  <a:latin typeface="Calibri"/>
                  <a:ea typeface="Calibri"/>
                  <a:cs typeface="Calibri"/>
                  <a:sym typeface="Calibri"/>
                </a:rPr>
                <a:t>Short period</a:t>
              </a:r>
            </a:p>
          </p:txBody>
        </p:sp>
        <p:sp>
          <p:nvSpPr>
            <p:cNvPr id="160" name="Shape 160"/>
            <p:cNvSpPr/>
            <p:nvPr/>
          </p:nvSpPr>
          <p:spPr>
            <a:xfrm>
              <a:off x="5380001"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5624407"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txBox="1"/>
            <p:nvPr/>
          </p:nvSpPr>
          <p:spPr>
            <a:xfrm>
              <a:off x="5665317" y="2652535"/>
              <a:ext cx="2117828" cy="1314956"/>
            </a:xfrm>
            <a:prstGeom prst="rect">
              <a:avLst/>
            </a:prstGeom>
            <a:noFill/>
            <a:ln>
              <a:noFill/>
            </a:ln>
          </p:spPr>
          <p:txBody>
            <a:bodyPr anchorCtr="0" anchor="ctr" bIns="129525" lIns="129525" rIns="129525" tIns="129525">
              <a:noAutofit/>
            </a:bodyPr>
            <a:lstStyle/>
            <a:p>
              <a:pPr indent="0" lvl="0" marL="0" marR="0" rtl="0" algn="ctr">
                <a:lnSpc>
                  <a:spcPct val="90000"/>
                </a:lnSpc>
                <a:spcBef>
                  <a:spcPts val="0"/>
                </a:spcBef>
                <a:spcAft>
                  <a:spcPts val="0"/>
                </a:spcAft>
                <a:buClr>
                  <a:schemeClr val="dk1"/>
                </a:buClr>
                <a:buSzPct val="25000"/>
                <a:buFont typeface="Calibri"/>
                <a:buNone/>
              </a:pPr>
              <a:r>
                <a:rPr b="0" i="0" lang="en-US" sz="3400" u="none" cap="none" strike="noStrike">
                  <a:solidFill>
                    <a:schemeClr val="dk1"/>
                  </a:solidFill>
                  <a:latin typeface="Calibri"/>
                  <a:ea typeface="Calibri"/>
                  <a:cs typeface="Calibri"/>
                  <a:sym typeface="Calibri"/>
                </a:rPr>
                <a:t>Long period</a:t>
              </a:r>
            </a:p>
          </p:txBody>
        </p:sp>
        <p:sp>
          <p:nvSpPr>
            <p:cNvPr id="163" name="Shape 163"/>
            <p:cNvSpPr/>
            <p:nvPr/>
          </p:nvSpPr>
          <p:spPr>
            <a:xfrm>
              <a:off x="8068463"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4" name="Shape 164"/>
            <p:cNvSpPr/>
            <p:nvPr/>
          </p:nvSpPr>
          <p:spPr>
            <a:xfrm>
              <a:off x="8312867"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5" name="Shape 165"/>
            <p:cNvSpPr txBox="1"/>
            <p:nvPr/>
          </p:nvSpPr>
          <p:spPr>
            <a:xfrm>
              <a:off x="8353778" y="2652535"/>
              <a:ext cx="2117828" cy="1314956"/>
            </a:xfrm>
            <a:prstGeom prst="rect">
              <a:avLst/>
            </a:prstGeom>
            <a:noFill/>
            <a:ln>
              <a:noFill/>
            </a:ln>
          </p:spPr>
          <p:txBody>
            <a:bodyPr anchorCtr="0" anchor="ctr" bIns="129525" lIns="129525" rIns="129525" tIns="129525">
              <a:noAutofit/>
            </a:bodyPr>
            <a:lstStyle/>
            <a:p>
              <a:pPr indent="0" lvl="0" marL="0" marR="0" rtl="0" algn="ctr">
                <a:lnSpc>
                  <a:spcPct val="90000"/>
                </a:lnSpc>
                <a:spcBef>
                  <a:spcPts val="0"/>
                </a:spcBef>
                <a:spcAft>
                  <a:spcPts val="0"/>
                </a:spcAft>
                <a:buClr>
                  <a:schemeClr val="dk1"/>
                </a:buClr>
                <a:buSzPct val="25000"/>
                <a:buFont typeface="Calibri"/>
                <a:buNone/>
              </a:pPr>
              <a:r>
                <a:rPr b="0" i="0" lang="en-US" sz="3400" u="none" cap="none" strike="noStrike">
                  <a:solidFill>
                    <a:schemeClr val="dk1"/>
                  </a:solidFill>
                  <a:latin typeface="Calibri"/>
                  <a:ea typeface="Calibri"/>
                  <a:cs typeface="Calibri"/>
                  <a:sym typeface="Calibri"/>
                </a:rPr>
                <a:t>Very long period</a:t>
              </a:r>
            </a:p>
          </p:txBody>
        </p:sp>
      </p:gr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838200" y="500062"/>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Based on time</a:t>
            </a:r>
          </a:p>
        </p:txBody>
      </p:sp>
      <p:sp>
        <p:nvSpPr>
          <p:cNvPr id="171" name="Shape 17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Onion belongs to a “Short period Market”</a:t>
            </a:r>
          </a:p>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Reason</a:t>
            </a:r>
            <a:r>
              <a:rPr b="0" i="0" lang="en-US" sz="2800" u="none" cap="none" strike="noStrike">
                <a:solidFill>
                  <a:schemeClr val="dk1"/>
                </a:solidFill>
                <a:latin typeface="Calibri"/>
                <a:ea typeface="Calibri"/>
                <a:cs typeface="Calibri"/>
                <a:sym typeface="Calibri"/>
              </a:rPr>
              <a:t>:</a:t>
            </a:r>
          </a:p>
          <a:p>
            <a:pPr indent="0" lvl="0" marL="45720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The onion is a perishable product, so the amount of time when onion is there in market is lesser.</a:t>
            </a:r>
          </a:p>
          <a:p>
            <a:pPr indent="-228600" lvl="0" marL="22860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1445654" y="280091"/>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Based on regulation (Sub Classification) </a:t>
            </a:r>
          </a:p>
        </p:txBody>
      </p:sp>
      <p:grpSp>
        <p:nvGrpSpPr>
          <p:cNvPr id="177" name="Shape 177"/>
          <p:cNvGrpSpPr/>
          <p:nvPr/>
        </p:nvGrpSpPr>
        <p:grpSpPr>
          <a:xfrm>
            <a:off x="3042817" y="1957819"/>
            <a:ext cx="5669085" cy="3556714"/>
            <a:chOff x="2204617" y="132194"/>
            <a:chExt cx="5669085" cy="3556714"/>
          </a:xfrm>
        </p:grpSpPr>
        <p:sp>
          <p:nvSpPr>
            <p:cNvPr id="178" name="Shape 178"/>
            <p:cNvSpPr/>
            <p:nvPr/>
          </p:nvSpPr>
          <p:spPr>
            <a:xfrm>
              <a:off x="5208930" y="1537175"/>
              <a:ext cx="1312651" cy="513206"/>
            </a:xfrm>
            <a:custGeom>
              <a:pathLst>
                <a:path extrusionOk="0" h="120000" w="120000">
                  <a:moveTo>
                    <a:pt x="0" y="0"/>
                  </a:moveTo>
                  <a:lnTo>
                    <a:pt x="0" y="72073"/>
                  </a:lnTo>
                  <a:lnTo>
                    <a:pt x="120000" y="72073"/>
                  </a:lnTo>
                  <a:lnTo>
                    <a:pt x="120000" y="120000"/>
                  </a:lnTo>
                </a:path>
              </a:pathLst>
            </a:custGeom>
            <a:noFill/>
            <a:ln cap="flat" cmpd="sng" w="12700">
              <a:solidFill>
                <a:srgbClr val="487AA8"/>
              </a:solidFill>
              <a:prstDash val="solid"/>
              <a:miter/>
              <a:headEnd len="med" w="med" type="none"/>
              <a:tailEnd len="med" w="med" type="none"/>
            </a:ln>
          </p:spPr>
        </p:sp>
        <p:sp>
          <p:nvSpPr>
            <p:cNvPr id="179" name="Shape 179"/>
            <p:cNvSpPr/>
            <p:nvPr/>
          </p:nvSpPr>
          <p:spPr>
            <a:xfrm>
              <a:off x="3310901" y="1537175"/>
              <a:ext cx="1898029" cy="512248"/>
            </a:xfrm>
            <a:custGeom>
              <a:pathLst>
                <a:path extrusionOk="0" h="120000" w="120000">
                  <a:moveTo>
                    <a:pt x="120000" y="0"/>
                  </a:moveTo>
                  <a:lnTo>
                    <a:pt x="120000" y="71983"/>
                  </a:lnTo>
                  <a:lnTo>
                    <a:pt x="0" y="71983"/>
                  </a:lnTo>
                  <a:lnTo>
                    <a:pt x="0" y="120000"/>
                  </a:lnTo>
                </a:path>
              </a:pathLst>
            </a:custGeom>
            <a:noFill/>
            <a:ln cap="flat" cmpd="sng" w="12700">
              <a:solidFill>
                <a:srgbClr val="487AA8"/>
              </a:solidFill>
              <a:prstDash val="solid"/>
              <a:miter/>
              <a:headEnd len="med" w="med" type="none"/>
              <a:tailEnd len="med" w="med" type="none"/>
            </a:ln>
          </p:spPr>
        </p:sp>
        <p:sp>
          <p:nvSpPr>
            <p:cNvPr id="180" name="Shape 180"/>
            <p:cNvSpPr/>
            <p:nvPr/>
          </p:nvSpPr>
          <p:spPr>
            <a:xfrm>
              <a:off x="4102648" y="132194"/>
              <a:ext cx="2212564" cy="1404978"/>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1" name="Shape 181"/>
            <p:cNvSpPr/>
            <p:nvPr/>
          </p:nvSpPr>
          <p:spPr>
            <a:xfrm>
              <a:off x="4348489" y="365743"/>
              <a:ext cx="2212564" cy="1404978"/>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txBox="1"/>
            <p:nvPr/>
          </p:nvSpPr>
          <p:spPr>
            <a:xfrm>
              <a:off x="4395937" y="417052"/>
              <a:ext cx="2117700" cy="1314900"/>
            </a:xfrm>
            <a:prstGeom prst="rect">
              <a:avLst/>
            </a:prstGeom>
            <a:noFill/>
            <a:ln>
              <a:noFill/>
            </a:ln>
          </p:spPr>
          <p:txBody>
            <a:bodyPr anchorCtr="0" anchor="ctr" bIns="125725" lIns="125725" rIns="125725" tIns="125725">
              <a:noAutofit/>
            </a:bodyPr>
            <a:lstStyle/>
            <a:p>
              <a:pPr indent="0" lvl="0" marL="0" marR="0" rtl="0" algn="ctr">
                <a:lnSpc>
                  <a:spcPct val="90000"/>
                </a:lnSpc>
                <a:spcBef>
                  <a:spcPts val="0"/>
                </a:spcBef>
                <a:spcAft>
                  <a:spcPts val="0"/>
                </a:spcAft>
                <a:buClr>
                  <a:schemeClr val="dk1"/>
                </a:buClr>
                <a:buSzPct val="25000"/>
                <a:buFont typeface="Calibri"/>
                <a:buNone/>
              </a:pPr>
              <a:r>
                <a:rPr b="0" i="0" lang="en-US" sz="3300" u="none" cap="none" strike="noStrike">
                  <a:solidFill>
                    <a:schemeClr val="dk1"/>
                  </a:solidFill>
                  <a:latin typeface="Calibri"/>
                  <a:ea typeface="Calibri"/>
                  <a:cs typeface="Calibri"/>
                  <a:sym typeface="Calibri"/>
                </a:rPr>
                <a:t>Regulation</a:t>
              </a:r>
            </a:p>
          </p:txBody>
        </p:sp>
        <p:sp>
          <p:nvSpPr>
            <p:cNvPr id="183" name="Shape 183"/>
            <p:cNvSpPr/>
            <p:nvPr/>
          </p:nvSpPr>
          <p:spPr>
            <a:xfrm>
              <a:off x="2204617" y="2049424"/>
              <a:ext cx="2212564" cy="1404978"/>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4" name="Shape 184"/>
            <p:cNvSpPr/>
            <p:nvPr/>
          </p:nvSpPr>
          <p:spPr>
            <a:xfrm>
              <a:off x="2450458" y="2282973"/>
              <a:ext cx="2212564" cy="1404978"/>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5" name="Shape 185"/>
            <p:cNvSpPr txBox="1"/>
            <p:nvPr/>
          </p:nvSpPr>
          <p:spPr>
            <a:xfrm>
              <a:off x="2491608" y="2324123"/>
              <a:ext cx="2130264" cy="1322677"/>
            </a:xfrm>
            <a:prstGeom prst="rect">
              <a:avLst/>
            </a:prstGeom>
            <a:noFill/>
            <a:ln>
              <a:noFill/>
            </a:ln>
          </p:spPr>
          <p:txBody>
            <a:bodyPr anchorCtr="0" anchor="ctr" bIns="125725" lIns="125725" rIns="125725" tIns="125725">
              <a:noAutofit/>
            </a:bodyPr>
            <a:lstStyle/>
            <a:p>
              <a:pPr indent="0" lvl="0" marL="0" marR="0" rtl="0" algn="ctr">
                <a:lnSpc>
                  <a:spcPct val="90000"/>
                </a:lnSpc>
                <a:spcBef>
                  <a:spcPts val="0"/>
                </a:spcBef>
                <a:spcAft>
                  <a:spcPts val="0"/>
                </a:spcAft>
                <a:buClr>
                  <a:schemeClr val="dk1"/>
                </a:buClr>
                <a:buSzPct val="25000"/>
                <a:buFont typeface="Calibri"/>
                <a:buNone/>
              </a:pPr>
              <a:r>
                <a:rPr b="0" i="0" lang="en-US" sz="3300" u="none" cap="none" strike="noStrike">
                  <a:solidFill>
                    <a:schemeClr val="dk1"/>
                  </a:solidFill>
                  <a:latin typeface="Calibri"/>
                  <a:ea typeface="Calibri"/>
                  <a:cs typeface="Calibri"/>
                  <a:sym typeface="Calibri"/>
                </a:rPr>
                <a:t>Regulated</a:t>
              </a:r>
            </a:p>
          </p:txBody>
        </p:sp>
        <p:sp>
          <p:nvSpPr>
            <p:cNvPr id="186" name="Shape 186"/>
            <p:cNvSpPr/>
            <p:nvPr/>
          </p:nvSpPr>
          <p:spPr>
            <a:xfrm>
              <a:off x="5415300" y="2050382"/>
              <a:ext cx="2212564" cy="1404978"/>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7" name="Shape 187"/>
            <p:cNvSpPr/>
            <p:nvPr/>
          </p:nvSpPr>
          <p:spPr>
            <a:xfrm>
              <a:off x="5661139" y="2283931"/>
              <a:ext cx="2212564" cy="1404978"/>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8" name="Shape 188"/>
            <p:cNvSpPr txBox="1"/>
            <p:nvPr/>
          </p:nvSpPr>
          <p:spPr>
            <a:xfrm>
              <a:off x="5702289" y="2325081"/>
              <a:ext cx="2130264" cy="1322677"/>
            </a:xfrm>
            <a:prstGeom prst="rect">
              <a:avLst/>
            </a:prstGeom>
            <a:noFill/>
            <a:ln>
              <a:noFill/>
            </a:ln>
          </p:spPr>
          <p:txBody>
            <a:bodyPr anchorCtr="0" anchor="ctr" bIns="125725" lIns="125725" rIns="125725" tIns="125725">
              <a:noAutofit/>
            </a:bodyPr>
            <a:lstStyle/>
            <a:p>
              <a:pPr indent="0" lvl="0" marL="0" marR="0" rtl="0" algn="ctr">
                <a:lnSpc>
                  <a:spcPct val="90000"/>
                </a:lnSpc>
                <a:spcBef>
                  <a:spcPts val="0"/>
                </a:spcBef>
                <a:spcAft>
                  <a:spcPts val="0"/>
                </a:spcAft>
                <a:buClr>
                  <a:schemeClr val="dk1"/>
                </a:buClr>
                <a:buSzPct val="25000"/>
                <a:buFont typeface="Calibri"/>
                <a:buNone/>
              </a:pPr>
              <a:r>
                <a:rPr b="0" i="0" lang="en-US" sz="3300" u="none" cap="none" strike="noStrike">
                  <a:solidFill>
                    <a:schemeClr val="dk1"/>
                  </a:solidFill>
                  <a:latin typeface="Calibri"/>
                  <a:ea typeface="Calibri"/>
                  <a:cs typeface="Calibri"/>
                  <a:sym typeface="Calibri"/>
                </a:rPr>
                <a:t>Non-</a:t>
              </a:r>
            </a:p>
            <a:p>
              <a:pPr indent="0" lvl="0" marL="0" marR="0" rtl="0" algn="ctr">
                <a:lnSpc>
                  <a:spcPct val="90000"/>
                </a:lnSpc>
                <a:spcBef>
                  <a:spcPts val="0"/>
                </a:spcBef>
                <a:spcAft>
                  <a:spcPts val="0"/>
                </a:spcAft>
                <a:buClr>
                  <a:schemeClr val="dk1"/>
                </a:buClr>
                <a:buSzPct val="25000"/>
                <a:buFont typeface="Calibri"/>
                <a:buNone/>
              </a:pPr>
              <a:r>
                <a:rPr b="0" i="0" lang="en-US" sz="3300" u="none" cap="none" strike="noStrike">
                  <a:solidFill>
                    <a:schemeClr val="dk1"/>
                  </a:solidFill>
                  <a:latin typeface="Calibri"/>
                  <a:ea typeface="Calibri"/>
                  <a:cs typeface="Calibri"/>
                  <a:sym typeface="Calibri"/>
                </a:rPr>
                <a:t>regulated </a:t>
              </a:r>
            </a:p>
          </p:txBody>
        </p:sp>
      </p:gr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838199" y="500062"/>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Based on regulations</a:t>
            </a:r>
          </a:p>
        </p:txBody>
      </p:sp>
      <p:sp>
        <p:nvSpPr>
          <p:cNvPr id="194" name="Shape 194"/>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Onion Belongs to “Regulated Market”</a:t>
            </a:r>
          </a:p>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Reason:</a:t>
            </a:r>
          </a:p>
          <a:p>
            <a:pPr indent="0" lvl="0" marL="457200" marR="0" rtl="0" algn="l">
              <a:lnSpc>
                <a:spcPct val="90000"/>
              </a:lnSpc>
              <a:spcBef>
                <a:spcPts val="100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Generally the trading of onion takes place according to rules and regulations made by the central bodies (here APMC, Government)</a:t>
            </a:r>
          </a:p>
          <a:p>
            <a:pPr indent="-228600" lvl="0" marL="228600" marR="0" rtl="0" algn="l">
              <a:lnSpc>
                <a:spcPct val="90000"/>
              </a:lnSpc>
              <a:spcBef>
                <a:spcPts val="100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2304631" y="260700"/>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dk1"/>
              </a:buClr>
              <a:buSzPct val="25000"/>
              <a:buFont typeface="Calibri"/>
              <a:buNone/>
            </a:pPr>
            <a:r>
              <a:rPr b="0" i="0" lang="en-US" sz="4400" u="none" cap="none" strike="noStrike">
                <a:solidFill>
                  <a:schemeClr val="dk1"/>
                </a:solidFill>
                <a:latin typeface="Calibri"/>
                <a:ea typeface="Calibri"/>
                <a:cs typeface="Calibri"/>
                <a:sym typeface="Calibri"/>
              </a:rPr>
              <a:t>Based on Area (Sub Classification) </a:t>
            </a:r>
          </a:p>
        </p:txBody>
      </p:sp>
      <p:grpSp>
        <p:nvGrpSpPr>
          <p:cNvPr id="200" name="Shape 200"/>
          <p:cNvGrpSpPr/>
          <p:nvPr/>
        </p:nvGrpSpPr>
        <p:grpSpPr>
          <a:xfrm>
            <a:off x="841279" y="2168557"/>
            <a:ext cx="10509438" cy="3665469"/>
            <a:chOff x="3079" y="342932"/>
            <a:chExt cx="10509438" cy="3665469"/>
          </a:xfrm>
        </p:grpSpPr>
        <p:sp>
          <p:nvSpPr>
            <p:cNvPr id="201" name="Shape 201"/>
            <p:cNvSpPr/>
            <p:nvPr/>
          </p:nvSpPr>
          <p:spPr>
            <a:xfrm>
              <a:off x="5135596" y="1739708"/>
              <a:ext cx="4032690" cy="639730"/>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202" name="Shape 202"/>
            <p:cNvSpPr/>
            <p:nvPr/>
          </p:nvSpPr>
          <p:spPr>
            <a:xfrm>
              <a:off x="5135596" y="1739708"/>
              <a:ext cx="1344229" cy="639730"/>
            </a:xfrm>
            <a:custGeom>
              <a:pathLst>
                <a:path extrusionOk="0" h="120000" w="120000">
                  <a:moveTo>
                    <a:pt x="0" y="0"/>
                  </a:moveTo>
                  <a:lnTo>
                    <a:pt x="0" y="81776"/>
                  </a:lnTo>
                  <a:lnTo>
                    <a:pt x="120000" y="81776"/>
                  </a:lnTo>
                  <a:lnTo>
                    <a:pt x="120000" y="120000"/>
                  </a:lnTo>
                </a:path>
              </a:pathLst>
            </a:custGeom>
            <a:noFill/>
            <a:ln cap="flat" cmpd="sng" w="12700">
              <a:solidFill>
                <a:srgbClr val="487AA8"/>
              </a:solidFill>
              <a:prstDash val="solid"/>
              <a:miter/>
              <a:headEnd len="med" w="med" type="none"/>
              <a:tailEnd len="med" w="med" type="none"/>
            </a:ln>
          </p:spPr>
        </p:sp>
        <p:sp>
          <p:nvSpPr>
            <p:cNvPr id="203" name="Shape 203"/>
            <p:cNvSpPr/>
            <p:nvPr/>
          </p:nvSpPr>
          <p:spPr>
            <a:xfrm>
              <a:off x="3791366" y="1739708"/>
              <a:ext cx="1344229" cy="639730"/>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204" name="Shape 204"/>
            <p:cNvSpPr/>
            <p:nvPr/>
          </p:nvSpPr>
          <p:spPr>
            <a:xfrm>
              <a:off x="1102904" y="1739708"/>
              <a:ext cx="4032690" cy="639730"/>
            </a:xfrm>
            <a:custGeom>
              <a:pathLst>
                <a:path extrusionOk="0" h="120000" w="120000">
                  <a:moveTo>
                    <a:pt x="120000" y="0"/>
                  </a:moveTo>
                  <a:lnTo>
                    <a:pt x="120000" y="81776"/>
                  </a:lnTo>
                  <a:lnTo>
                    <a:pt x="0" y="81776"/>
                  </a:lnTo>
                  <a:lnTo>
                    <a:pt x="0" y="120000"/>
                  </a:lnTo>
                </a:path>
              </a:pathLst>
            </a:custGeom>
            <a:noFill/>
            <a:ln cap="flat" cmpd="sng" w="12700">
              <a:solidFill>
                <a:srgbClr val="487AA8"/>
              </a:solidFill>
              <a:prstDash val="solid"/>
              <a:miter/>
              <a:headEnd len="med" w="med" type="none"/>
              <a:tailEnd len="med" w="med" type="none"/>
            </a:ln>
          </p:spPr>
        </p:sp>
        <p:sp>
          <p:nvSpPr>
            <p:cNvPr id="205" name="Shape 205"/>
            <p:cNvSpPr/>
            <p:nvPr/>
          </p:nvSpPr>
          <p:spPr>
            <a:xfrm>
              <a:off x="4035771" y="342932"/>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6" name="Shape 206"/>
            <p:cNvSpPr/>
            <p:nvPr/>
          </p:nvSpPr>
          <p:spPr>
            <a:xfrm>
              <a:off x="4280176" y="575118"/>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7" name="Shape 207"/>
            <p:cNvSpPr txBox="1"/>
            <p:nvPr/>
          </p:nvSpPr>
          <p:spPr>
            <a:xfrm>
              <a:off x="4321087" y="616027"/>
              <a:ext cx="2117828" cy="1314956"/>
            </a:xfrm>
            <a:prstGeom prst="rect">
              <a:avLst/>
            </a:prstGeom>
            <a:noFill/>
            <a:ln>
              <a:noFill/>
            </a:ln>
          </p:spPr>
          <p:txBody>
            <a:bodyPr anchorCtr="0" anchor="ctr" bIns="106675" lIns="106675" rIns="106675" tIns="106675">
              <a:noAutofit/>
            </a:bodyPr>
            <a:lstStyle/>
            <a:p>
              <a:pPr indent="0" lvl="0" marL="0" marR="0" rtl="0" algn="ctr">
                <a:lnSpc>
                  <a:spcPct val="90000"/>
                </a:lnSpc>
                <a:spcBef>
                  <a:spcPts val="0"/>
                </a:spcBef>
                <a:spcAft>
                  <a:spcPts val="0"/>
                </a:spcAft>
                <a:buClr>
                  <a:schemeClr val="dk1"/>
                </a:buClr>
                <a:buSzPct val="25000"/>
                <a:buFont typeface="Calibri"/>
                <a:buNone/>
              </a:pPr>
              <a:r>
                <a:rPr b="0" i="0" lang="en-US" sz="2800" u="none" cap="none" strike="noStrike">
                  <a:solidFill>
                    <a:schemeClr val="dk1"/>
                  </a:solidFill>
                  <a:latin typeface="Calibri"/>
                  <a:ea typeface="Calibri"/>
                  <a:cs typeface="Calibri"/>
                  <a:sym typeface="Calibri"/>
                </a:rPr>
                <a:t>Area</a:t>
              </a:r>
            </a:p>
          </p:txBody>
        </p:sp>
        <p:sp>
          <p:nvSpPr>
            <p:cNvPr id="208" name="Shape 208"/>
            <p:cNvSpPr/>
            <p:nvPr/>
          </p:nvSpPr>
          <p:spPr>
            <a:xfrm>
              <a:off x="3079"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9" name="Shape 209"/>
            <p:cNvSpPr/>
            <p:nvPr/>
          </p:nvSpPr>
          <p:spPr>
            <a:xfrm>
              <a:off x="247486"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0" name="Shape 210"/>
            <p:cNvSpPr txBox="1"/>
            <p:nvPr/>
          </p:nvSpPr>
          <p:spPr>
            <a:xfrm>
              <a:off x="288394" y="2652535"/>
              <a:ext cx="2117828" cy="1314956"/>
            </a:xfrm>
            <a:prstGeom prst="rect">
              <a:avLst/>
            </a:prstGeom>
            <a:noFill/>
            <a:ln>
              <a:noFill/>
            </a:ln>
          </p:spPr>
          <p:txBody>
            <a:bodyPr anchorCtr="0" anchor="ctr" bIns="106675" lIns="106675" rIns="106675" tIns="106675">
              <a:noAutofit/>
            </a:bodyPr>
            <a:lstStyle/>
            <a:p>
              <a:pPr indent="0" lvl="0" marL="0" marR="0" rtl="0" algn="ctr">
                <a:lnSpc>
                  <a:spcPct val="90000"/>
                </a:lnSpc>
                <a:spcBef>
                  <a:spcPts val="0"/>
                </a:spcBef>
                <a:spcAft>
                  <a:spcPts val="0"/>
                </a:spcAft>
                <a:buClr>
                  <a:schemeClr val="dk1"/>
                </a:buClr>
                <a:buSzPct val="25000"/>
                <a:buFont typeface="Calibri"/>
                <a:buNone/>
              </a:pPr>
              <a:r>
                <a:rPr b="0" i="0" lang="en-US" sz="2800" u="none" cap="none" strike="noStrike">
                  <a:solidFill>
                    <a:schemeClr val="dk1"/>
                  </a:solidFill>
                  <a:latin typeface="Calibri"/>
                  <a:ea typeface="Calibri"/>
                  <a:cs typeface="Calibri"/>
                  <a:sym typeface="Calibri"/>
                </a:rPr>
                <a:t>Local</a:t>
              </a:r>
            </a:p>
          </p:txBody>
        </p:sp>
        <p:sp>
          <p:nvSpPr>
            <p:cNvPr id="211" name="Shape 211"/>
            <p:cNvSpPr/>
            <p:nvPr/>
          </p:nvSpPr>
          <p:spPr>
            <a:xfrm>
              <a:off x="2691541"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2" name="Shape 212"/>
            <p:cNvSpPr/>
            <p:nvPr/>
          </p:nvSpPr>
          <p:spPr>
            <a:xfrm>
              <a:off x="2935947"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3" name="Shape 213"/>
            <p:cNvSpPr txBox="1"/>
            <p:nvPr/>
          </p:nvSpPr>
          <p:spPr>
            <a:xfrm>
              <a:off x="2976857" y="2652535"/>
              <a:ext cx="2117828" cy="1314956"/>
            </a:xfrm>
            <a:prstGeom prst="rect">
              <a:avLst/>
            </a:prstGeom>
            <a:noFill/>
            <a:ln>
              <a:noFill/>
            </a:ln>
          </p:spPr>
          <p:txBody>
            <a:bodyPr anchorCtr="0" anchor="ctr" bIns="106675" lIns="106675" rIns="106675" tIns="106675">
              <a:noAutofit/>
            </a:bodyPr>
            <a:lstStyle/>
            <a:p>
              <a:pPr indent="0" lvl="0" marL="0" marR="0" rtl="0" algn="ctr">
                <a:lnSpc>
                  <a:spcPct val="90000"/>
                </a:lnSpc>
                <a:spcBef>
                  <a:spcPts val="0"/>
                </a:spcBef>
                <a:spcAft>
                  <a:spcPts val="0"/>
                </a:spcAft>
                <a:buClr>
                  <a:schemeClr val="dk1"/>
                </a:buClr>
                <a:buSzPct val="25000"/>
                <a:buFont typeface="Calibri"/>
                <a:buNone/>
              </a:pPr>
              <a:r>
                <a:rPr b="0" i="0" lang="en-US" sz="2800" u="none" cap="none" strike="noStrike">
                  <a:solidFill>
                    <a:schemeClr val="dk1"/>
                  </a:solidFill>
                  <a:latin typeface="Calibri"/>
                  <a:ea typeface="Calibri"/>
                  <a:cs typeface="Calibri"/>
                  <a:sym typeface="Calibri"/>
                </a:rPr>
                <a:t>Regional</a:t>
              </a:r>
            </a:p>
          </p:txBody>
        </p:sp>
        <p:sp>
          <p:nvSpPr>
            <p:cNvPr id="214" name="Shape 214"/>
            <p:cNvSpPr/>
            <p:nvPr/>
          </p:nvSpPr>
          <p:spPr>
            <a:xfrm>
              <a:off x="5380001"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5" name="Shape 215"/>
            <p:cNvSpPr/>
            <p:nvPr/>
          </p:nvSpPr>
          <p:spPr>
            <a:xfrm>
              <a:off x="5624407"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6" name="Shape 216"/>
            <p:cNvSpPr txBox="1"/>
            <p:nvPr/>
          </p:nvSpPr>
          <p:spPr>
            <a:xfrm>
              <a:off x="5665317" y="2652535"/>
              <a:ext cx="2117828" cy="1314956"/>
            </a:xfrm>
            <a:prstGeom prst="rect">
              <a:avLst/>
            </a:prstGeom>
            <a:noFill/>
            <a:ln>
              <a:noFill/>
            </a:ln>
          </p:spPr>
          <p:txBody>
            <a:bodyPr anchorCtr="0" anchor="ctr" bIns="106675" lIns="106675" rIns="106675" tIns="106675">
              <a:noAutofit/>
            </a:bodyPr>
            <a:lstStyle/>
            <a:p>
              <a:pPr indent="0" lvl="0" marL="0" marR="0" rtl="0" algn="ctr">
                <a:lnSpc>
                  <a:spcPct val="90000"/>
                </a:lnSpc>
                <a:spcBef>
                  <a:spcPts val="0"/>
                </a:spcBef>
                <a:spcAft>
                  <a:spcPts val="0"/>
                </a:spcAft>
                <a:buClr>
                  <a:schemeClr val="dk1"/>
                </a:buClr>
                <a:buSzPct val="25000"/>
                <a:buFont typeface="Calibri"/>
                <a:buNone/>
              </a:pPr>
              <a:r>
                <a:rPr b="0" i="0" lang="en-US" sz="2800" u="none" cap="none" strike="noStrike">
                  <a:solidFill>
                    <a:schemeClr val="dk1"/>
                  </a:solidFill>
                  <a:latin typeface="Calibri"/>
                  <a:ea typeface="Calibri"/>
                  <a:cs typeface="Calibri"/>
                  <a:sym typeface="Calibri"/>
                </a:rPr>
                <a:t>National</a:t>
              </a:r>
            </a:p>
          </p:txBody>
        </p:sp>
        <p:sp>
          <p:nvSpPr>
            <p:cNvPr id="217" name="Shape 217"/>
            <p:cNvSpPr/>
            <p:nvPr/>
          </p:nvSpPr>
          <p:spPr>
            <a:xfrm>
              <a:off x="8068463" y="2379441"/>
              <a:ext cx="2199649" cy="1396775"/>
            </a:xfrm>
            <a:prstGeom prst="roundRect">
              <a:avLst>
                <a:gd fmla="val 10000" name="adj"/>
              </a:avLst>
            </a:prstGeom>
            <a:solidFill>
              <a:srgbClr val="599BD5"/>
            </a:solidFill>
            <a:ln cap="flat" cmpd="sng" w="12700">
              <a:solidFill>
                <a:schemeClr val="lt1"/>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p:nvPr/>
          </p:nvSpPr>
          <p:spPr>
            <a:xfrm>
              <a:off x="8312867" y="2611625"/>
              <a:ext cx="2199649" cy="1396775"/>
            </a:xfrm>
            <a:prstGeom prst="roundRect">
              <a:avLst>
                <a:gd fmla="val 10000" name="adj"/>
              </a:avLst>
            </a:prstGeom>
            <a:solidFill>
              <a:schemeClr val="lt1">
                <a:alpha val="89411"/>
              </a:schemeClr>
            </a:solidFill>
            <a:ln cap="flat" cmpd="sng" w="12700">
              <a:solidFill>
                <a:srgbClr val="599BD5"/>
              </a:solidFill>
              <a:prstDash val="solid"/>
              <a:miter/>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9" name="Shape 219"/>
            <p:cNvSpPr txBox="1"/>
            <p:nvPr/>
          </p:nvSpPr>
          <p:spPr>
            <a:xfrm>
              <a:off x="8353778" y="2652535"/>
              <a:ext cx="2117828" cy="1314956"/>
            </a:xfrm>
            <a:prstGeom prst="rect">
              <a:avLst/>
            </a:prstGeom>
            <a:noFill/>
            <a:ln>
              <a:noFill/>
            </a:ln>
          </p:spPr>
          <p:txBody>
            <a:bodyPr anchorCtr="0" anchor="ctr" bIns="106675" lIns="106675" rIns="106675" tIns="106675">
              <a:noAutofit/>
            </a:bodyPr>
            <a:lstStyle/>
            <a:p>
              <a:pPr indent="0" lvl="0" marL="0" marR="0" rtl="0" algn="ctr">
                <a:lnSpc>
                  <a:spcPct val="90000"/>
                </a:lnSpc>
                <a:spcBef>
                  <a:spcPts val="0"/>
                </a:spcBef>
                <a:spcAft>
                  <a:spcPts val="0"/>
                </a:spcAft>
                <a:buClr>
                  <a:schemeClr val="dk1"/>
                </a:buClr>
                <a:buSzPct val="25000"/>
                <a:buFont typeface="Calibri"/>
                <a:buNone/>
              </a:pPr>
              <a:r>
                <a:rPr b="0" i="0" lang="en-US" sz="2800" u="none" cap="none" strike="noStrike">
                  <a:solidFill>
                    <a:schemeClr val="dk1"/>
                  </a:solidFill>
                  <a:latin typeface="Calibri"/>
                  <a:ea typeface="Calibri"/>
                  <a:cs typeface="Calibri"/>
                  <a:sym typeface="Calibri"/>
                </a:rPr>
                <a:t>International</a:t>
              </a:r>
            </a:p>
          </p:txBody>
        </p:sp>
      </p:gr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