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charts/colors2.xml" ContentType="application/vnd.ms-office.chartcolor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charts/chart3.xml" ContentType="application/vnd.openxmlformats-officedocument.drawingml.chart+xml"/>
  <Override PartName="/ppt/diagrams/layout1.xml" ContentType="application/vnd.openxmlformats-officedocument.drawingml.diagramLayout+xml"/>
  <Override PartName="/ppt/diagrams/data2.xml" ContentType="application/vnd.openxmlformats-officedocument.drawingml.diagramData+xml"/>
  <Override PartName="/ppt/charts/style5.xml" ContentType="application/vnd.ms-office.chartstyle+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charts/style1.xml" ContentType="application/vnd.ms-office.chartstyl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charts/colors5.xml" ContentType="application/vnd.ms-office.chartcolor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charts/colors1.xml" ContentType="application/vnd.ms-office.chartcolorstyle+xml"/>
  <Override PartName="/ppt/slideLayouts/slideLayout10.xml" ContentType="application/vnd.openxmlformats-officedocument.presentationml.slideLayout+xml"/>
  <Override PartName="/ppt/diagrams/layout2.xml" ContentType="application/vnd.openxmlformats-officedocument.drawingml.diagramLayout+xml"/>
  <Override PartName="/ppt/charts/chart6.xml" ContentType="application/vnd.openxmlformats-officedocument.drawingml.chart+xml"/>
  <Override PartName="/ppt/diagrams/data5.xml" ContentType="application/vnd.openxmlformats-officedocument.drawingml.diagramData+xml"/>
  <Override PartName="/ppt/diagrams/colors7.xml" ContentType="application/vnd.openxmlformats-officedocument.drawingml.diagramColors+xml"/>
  <Override PartName="/ppt/charts/chart4.xml" ContentType="application/vnd.openxmlformats-officedocument.drawingml.chart+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charts/chart2.xml" ContentType="application/vnd.openxmlformats-officedocument.drawingml.chart+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charts/style4.xml" ContentType="application/vnd.ms-office.chartstyle+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charts/style2.xml" ContentType="application/vnd.ms-office.chart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charts/colors4.xml" ContentType="application/vnd.ms-office.chartcolorstyl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charts/chart5.xml" ContentType="application/vnd.openxmlformats-officedocument.drawingml.chart+xml"/>
  <Override PartName="/ppt/diagrams/colors6.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diagrams/drawing5.xml" ContentType="application/vnd.ms-office.drawingml.diagramDrawing+xml"/>
  <Override PartName="/ppt/charts/style3.xml" ContentType="application/vnd.ms-office.chartstyl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rawings/drawing1.xml" ContentType="application/vnd.openxmlformats-officedocument.drawingml.chartshapes+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71"/>
  </p:notesMasterIdLst>
  <p:handoutMasterIdLst>
    <p:handoutMasterId r:id="rId72"/>
  </p:handoutMasterIdLst>
  <p:sldIdLst>
    <p:sldId id="265" r:id="rId3"/>
    <p:sldId id="367" r:id="rId4"/>
    <p:sldId id="305" r:id="rId5"/>
    <p:sldId id="297" r:id="rId6"/>
    <p:sldId id="298" r:id="rId7"/>
    <p:sldId id="299" r:id="rId8"/>
    <p:sldId id="300" r:id="rId9"/>
    <p:sldId id="301" r:id="rId10"/>
    <p:sldId id="302" r:id="rId11"/>
    <p:sldId id="303" r:id="rId12"/>
    <p:sldId id="343" r:id="rId13"/>
    <p:sldId id="287" r:id="rId14"/>
    <p:sldId id="286" r:id="rId15"/>
    <p:sldId id="288" r:id="rId16"/>
    <p:sldId id="353" r:id="rId17"/>
    <p:sldId id="371" r:id="rId18"/>
    <p:sldId id="378" r:id="rId19"/>
    <p:sldId id="374" r:id="rId20"/>
    <p:sldId id="344" r:id="rId21"/>
    <p:sldId id="359" r:id="rId22"/>
    <p:sldId id="360" r:id="rId23"/>
    <p:sldId id="342" r:id="rId24"/>
    <p:sldId id="346" r:id="rId25"/>
    <p:sldId id="351" r:id="rId26"/>
    <p:sldId id="352" r:id="rId27"/>
    <p:sldId id="375" r:id="rId28"/>
    <p:sldId id="376" r:id="rId29"/>
    <p:sldId id="377" r:id="rId30"/>
    <p:sldId id="361" r:id="rId31"/>
    <p:sldId id="363" r:id="rId32"/>
    <p:sldId id="364" r:id="rId33"/>
    <p:sldId id="365" r:id="rId34"/>
    <p:sldId id="366" r:id="rId35"/>
    <p:sldId id="358" r:id="rId36"/>
    <p:sldId id="356" r:id="rId37"/>
    <p:sldId id="357" r:id="rId38"/>
    <p:sldId id="290" r:id="rId39"/>
    <p:sldId id="317" r:id="rId40"/>
    <p:sldId id="307" r:id="rId41"/>
    <p:sldId id="308" r:id="rId42"/>
    <p:sldId id="309" r:id="rId43"/>
    <p:sldId id="310" r:id="rId44"/>
    <p:sldId id="311" r:id="rId45"/>
    <p:sldId id="312" r:id="rId46"/>
    <p:sldId id="313" r:id="rId47"/>
    <p:sldId id="314" r:id="rId48"/>
    <p:sldId id="315" r:id="rId49"/>
    <p:sldId id="316" r:id="rId50"/>
    <p:sldId id="381" r:id="rId51"/>
    <p:sldId id="382" r:id="rId52"/>
    <p:sldId id="383" r:id="rId53"/>
    <p:sldId id="321" r:id="rId54"/>
    <p:sldId id="322" r:id="rId55"/>
    <p:sldId id="324" r:id="rId56"/>
    <p:sldId id="326" r:id="rId57"/>
    <p:sldId id="327" r:id="rId58"/>
    <p:sldId id="333" r:id="rId59"/>
    <p:sldId id="332" r:id="rId60"/>
    <p:sldId id="362" r:id="rId61"/>
    <p:sldId id="331" r:id="rId62"/>
    <p:sldId id="340" r:id="rId63"/>
    <p:sldId id="335" r:id="rId64"/>
    <p:sldId id="336" r:id="rId65"/>
    <p:sldId id="337" r:id="rId66"/>
    <p:sldId id="338" r:id="rId67"/>
    <p:sldId id="339" r:id="rId68"/>
    <p:sldId id="372" r:id="rId69"/>
    <p:sldId id="37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plotArea>
      <c:layout/>
      <c:pieChart>
        <c:varyColors val="1"/>
        <c:ser>
          <c:idx val="2"/>
          <c:order val="0"/>
          <c:tx>
            <c:strRef>
              <c:f>Sheet1!$E$1</c:f>
              <c:strCache>
                <c:ptCount val="1"/>
                <c:pt idx="0">
                  <c:v>Total Trade</c:v>
                </c:pt>
              </c:strCache>
            </c:strRef>
          </c:tx>
          <c:explosion val="4"/>
          <c:dP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P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dPt>
          <c:dPt>
            <c:idx val="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dPt>
          <c:dP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dPt>
          <c:dP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dPt>
          <c:dPt>
            <c:idx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dPt>
          <c:dPt>
            <c:idx val="7"/>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c:spPr>
          </c:dPt>
          <c:dPt>
            <c:idx val="8"/>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c:spPr>
          </c:dPt>
          <c:dPt>
            <c:idx val="9"/>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2"/>
                    </a:solidFill>
                    <a:latin typeface="+mn-lt"/>
                    <a:ea typeface="+mn-ea"/>
                    <a:cs typeface="+mn-cs"/>
                  </a:defRPr>
                </a:pPr>
                <a:endParaRPr lang="en-US"/>
              </a:p>
            </c:txPr>
            <c:dLblPos val="ctr"/>
            <c:showVal val="1"/>
            <c:showLeaderLines val="1"/>
            <c:leaderLines>
              <c:spPr>
                <a:ln w="9525">
                  <a:solidFill>
                    <a:schemeClr val="tx2">
                      <a:lumMod val="35000"/>
                      <a:lumOff val="65000"/>
                    </a:schemeClr>
                  </a:solidFill>
                </a:ln>
                <a:effectLst/>
              </c:spPr>
            </c:leaderLines>
            <c:extLst>
              <c:ext xmlns:c15="http://schemas.microsoft.com/office/drawing/2012/chart" uri="{CE6537A1-D6FC-4f65-9D91-7224C49458BB}">
                <c15:layout/>
              </c:ext>
            </c:extLst>
          </c:dLbls>
          <c:cat>
            <c:multiLvlStrRef>
              <c:f>Sheet1!$A$2:$B$11</c:f>
              <c:multiLvlStrCache>
                <c:ptCount val="10"/>
                <c:lvl>
                  <c:pt idx="0">
                    <c:v>China</c:v>
                  </c:pt>
                  <c:pt idx="1">
                    <c:v>USA</c:v>
                  </c:pt>
                  <c:pt idx="2">
                    <c:v>UAE</c:v>
                  </c:pt>
                  <c:pt idx="3">
                    <c:v>Saudi Arabia</c:v>
                  </c:pt>
                  <c:pt idx="4">
                    <c:v>Switzerland</c:v>
                  </c:pt>
                  <c:pt idx="5">
                    <c:v>Germany</c:v>
                  </c:pt>
                  <c:pt idx="6">
                    <c:v>Hong Kong</c:v>
                  </c:pt>
                  <c:pt idx="7">
                    <c:v>Indonesia</c:v>
                  </c:pt>
                  <c:pt idx="8">
                    <c:v>South Corea</c:v>
                  </c:pt>
                  <c:pt idx="9">
                    <c:v>Singapore</c:v>
                  </c:pt>
                </c:lvl>
                <c:lvl>
                  <c:pt idx="0">
                    <c:v>1</c:v>
                  </c:pt>
                  <c:pt idx="1">
                    <c:v>2</c:v>
                  </c:pt>
                  <c:pt idx="2">
                    <c:v>3</c:v>
                  </c:pt>
                  <c:pt idx="3">
                    <c:v>4</c:v>
                  </c:pt>
                  <c:pt idx="4">
                    <c:v>5</c:v>
                  </c:pt>
                  <c:pt idx="5">
                    <c:v>6</c:v>
                  </c:pt>
                  <c:pt idx="6">
                    <c:v>7</c:v>
                  </c:pt>
                  <c:pt idx="7">
                    <c:v>8</c:v>
                  </c:pt>
                  <c:pt idx="8">
                    <c:v>9</c:v>
                  </c:pt>
                  <c:pt idx="9">
                    <c:v>10</c:v>
                  </c:pt>
                </c:lvl>
              </c:multiLvlStrCache>
            </c:multiLvlStrRef>
          </c:cat>
          <c:val>
            <c:numRef>
              <c:f>Sheet1!$E$2:$E$11</c:f>
              <c:numCache>
                <c:formatCode>General</c:formatCode>
                <c:ptCount val="10"/>
                <c:pt idx="0">
                  <c:v>72.349999999999994</c:v>
                </c:pt>
                <c:pt idx="1">
                  <c:v>64.27000000000001</c:v>
                </c:pt>
                <c:pt idx="2">
                  <c:v>59.040000000000006</c:v>
                </c:pt>
                <c:pt idx="3">
                  <c:v>39.410000000000004</c:v>
                </c:pt>
                <c:pt idx="4">
                  <c:v>23.2</c:v>
                </c:pt>
                <c:pt idx="5">
                  <c:v>20.329999999999988</c:v>
                </c:pt>
                <c:pt idx="6">
                  <c:v>19.170000000000005</c:v>
                </c:pt>
                <c:pt idx="7">
                  <c:v>19.04</c:v>
                </c:pt>
                <c:pt idx="8">
                  <c:v>18.13000000000002</c:v>
                </c:pt>
                <c:pt idx="9">
                  <c:v>17.12</c:v>
                </c:pt>
              </c:numCache>
            </c:numRef>
          </c:val>
        </c:ser>
        <c:firstSliceAng val="0"/>
        <c:extLst>
          <c:ext xmlns:c15="http://schemas.microsoft.com/office/drawing/2012/chart" uri="{02D57815-91ED-43cb-92C2-25804820EDAC}">
            <c15:filteredPieSeries>
              <c15:ser>
                <c:idx val="0"/>
                <c:order val="0"/>
                <c:tx>
                  <c:strRef>
                    <c:extLst>
                      <c:ext uri="{02D57815-91ED-43cb-92C2-25804820EDAC}">
                        <c15:formulaRef>
                          <c15:sqref>Sheet1!$C$1</c15:sqref>
                        </c15:formulaRef>
                      </c:ext>
                    </c:extLst>
                    <c:strCache>
                      <c:ptCount val="1"/>
                      <c:pt idx="0">
                        <c:v>Export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c:spPr>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c:spPr>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c:spPr>
                </c:dPt>
                <c:cat>
                  <c:multiLvlStrRef>
                    <c:extLst>
                      <c:ext uri="{02D57815-91ED-43cb-92C2-25804820EDAC}">
                        <c15:formulaRef>
                          <c15:sqref>Sheet1!$A$2:$B$11</c15:sqref>
                        </c15:formulaRef>
                      </c:ext>
                    </c:extLst>
                    <c:multiLvlStrCache>
                      <c:ptCount val="10"/>
                      <c:lvl>
                        <c:pt idx="0">
                          <c:v>China</c:v>
                        </c:pt>
                        <c:pt idx="1">
                          <c:v>USA</c:v>
                        </c:pt>
                        <c:pt idx="2">
                          <c:v>UAE</c:v>
                        </c:pt>
                        <c:pt idx="3">
                          <c:v>Saudi Arabia</c:v>
                        </c:pt>
                        <c:pt idx="4">
                          <c:v>Switzerland</c:v>
                        </c:pt>
                        <c:pt idx="5">
                          <c:v>Germany</c:v>
                        </c:pt>
                        <c:pt idx="6">
                          <c:v>Hong Kong</c:v>
                        </c:pt>
                        <c:pt idx="7">
                          <c:v>Indonesia</c:v>
                        </c:pt>
                        <c:pt idx="8">
                          <c:v>South Corea</c:v>
                        </c:pt>
                        <c:pt idx="9">
                          <c:v>Singapore</c:v>
                        </c:pt>
                      </c:lvl>
                      <c:lvl>
                        <c:pt idx="0">
                          <c:v>1</c:v>
                        </c:pt>
                        <c:pt idx="1">
                          <c:v>2</c:v>
                        </c:pt>
                        <c:pt idx="2">
                          <c:v>3</c:v>
                        </c:pt>
                        <c:pt idx="3">
                          <c:v>4</c:v>
                        </c:pt>
                        <c:pt idx="4">
                          <c:v>5</c:v>
                        </c:pt>
                        <c:pt idx="5">
                          <c:v>6</c:v>
                        </c:pt>
                        <c:pt idx="6">
                          <c:v>7</c:v>
                        </c:pt>
                        <c:pt idx="7">
                          <c:v>8</c:v>
                        </c:pt>
                        <c:pt idx="8">
                          <c:v>9</c:v>
                        </c:pt>
                        <c:pt idx="9">
                          <c:v>10</c:v>
                        </c:pt>
                      </c:lvl>
                    </c:multiLvlStrCache>
                  </c:multiLvlStrRef>
                </c:cat>
                <c:val>
                  <c:numRef>
                    <c:extLst>
                      <c:ext uri="{02D57815-91ED-43cb-92C2-25804820EDAC}">
                        <c15:formulaRef>
                          <c15:sqref>Sheet1!$C$2:$C$11</c15:sqref>
                        </c15:formulaRef>
                      </c:ext>
                    </c:extLst>
                    <c:numCache>
                      <c:formatCode>General</c:formatCode>
                      <c:ptCount val="10"/>
                      <c:pt idx="0">
                        <c:v>11.94</c:v>
                      </c:pt>
                      <c:pt idx="1">
                        <c:v>42.45</c:v>
                      </c:pt>
                      <c:pt idx="2">
                        <c:v>33.03</c:v>
                      </c:pt>
                      <c:pt idx="3">
                        <c:v>11.17</c:v>
                      </c:pt>
                      <c:pt idx="4">
                        <c:v>1.07</c:v>
                      </c:pt>
                      <c:pt idx="5">
                        <c:v>7.54</c:v>
                      </c:pt>
                      <c:pt idx="6">
                        <c:v>13.6</c:v>
                      </c:pt>
                      <c:pt idx="7">
                        <c:v>4.04</c:v>
                      </c:pt>
                      <c:pt idx="8">
                        <c:v>4.5999999999999996</c:v>
                      </c:pt>
                      <c:pt idx="9">
                        <c:v>10</c:v>
                      </c:pt>
                    </c:numCache>
                  </c:numRef>
                </c:val>
              </c15:ser>
            </c15:filteredPieSeries>
            <c15:filteredPieSeries>
              <c15:ser>
                <c:idx val="1"/>
                <c:order val="1"/>
                <c:tx>
                  <c:strRef>
                    <c:extLst xmlns:c15="http://schemas.microsoft.com/office/drawing/2012/chart">
                      <c:ext xmlns:c15="http://schemas.microsoft.com/office/drawing/2012/chart" uri="{02D57815-91ED-43cb-92C2-25804820EDAC}">
                        <c15:formulaRef>
                          <c15:sqref>Sheet1!$D$1</c15:sqref>
                        </c15:formulaRef>
                      </c:ext>
                    </c:extLst>
                    <c:strCache>
                      <c:ptCount val="1"/>
                      <c:pt idx="0">
                        <c:v>Import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c:spPr>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c:spPr>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c:spPr>
                </c:dPt>
                <c:cat>
                  <c:multiLvlStrRef>
                    <c:extLst xmlns:c15="http://schemas.microsoft.com/office/drawing/2012/chart">
                      <c:ext xmlns:c15="http://schemas.microsoft.com/office/drawing/2012/chart" uri="{02D57815-91ED-43cb-92C2-25804820EDAC}">
                        <c15:formulaRef>
                          <c15:sqref>Sheet1!$A$2:$B$11</c15:sqref>
                        </c15:formulaRef>
                      </c:ext>
                    </c:extLst>
                    <c:multiLvlStrCache>
                      <c:ptCount val="10"/>
                      <c:lvl>
                        <c:pt idx="0">
                          <c:v>China</c:v>
                        </c:pt>
                        <c:pt idx="1">
                          <c:v>USA</c:v>
                        </c:pt>
                        <c:pt idx="2">
                          <c:v>UAE</c:v>
                        </c:pt>
                        <c:pt idx="3">
                          <c:v>Saudi Arabia</c:v>
                        </c:pt>
                        <c:pt idx="4">
                          <c:v>Switzerland</c:v>
                        </c:pt>
                        <c:pt idx="5">
                          <c:v>Germany</c:v>
                        </c:pt>
                        <c:pt idx="6">
                          <c:v>Hong Kong</c:v>
                        </c:pt>
                        <c:pt idx="7">
                          <c:v>Indonesia</c:v>
                        </c:pt>
                        <c:pt idx="8">
                          <c:v>South Corea</c:v>
                        </c:pt>
                        <c:pt idx="9">
                          <c:v>Singapore</c:v>
                        </c:pt>
                      </c:lvl>
                      <c:lvl>
                        <c:pt idx="0">
                          <c:v>1</c:v>
                        </c:pt>
                        <c:pt idx="1">
                          <c:v>2</c:v>
                        </c:pt>
                        <c:pt idx="2">
                          <c:v>3</c:v>
                        </c:pt>
                        <c:pt idx="3">
                          <c:v>4</c:v>
                        </c:pt>
                        <c:pt idx="4">
                          <c:v>5</c:v>
                        </c:pt>
                        <c:pt idx="5">
                          <c:v>6</c:v>
                        </c:pt>
                        <c:pt idx="6">
                          <c:v>7</c:v>
                        </c:pt>
                        <c:pt idx="7">
                          <c:v>8</c:v>
                        </c:pt>
                        <c:pt idx="8">
                          <c:v>9</c:v>
                        </c:pt>
                        <c:pt idx="9">
                          <c:v>10</c:v>
                        </c:pt>
                      </c:lvl>
                    </c:multiLvlStrCache>
                  </c:multiLvlStrRef>
                </c:cat>
                <c:val>
                  <c:numRef>
                    <c:extLst xmlns:c15="http://schemas.microsoft.com/office/drawing/2012/chart">
                      <c:ext xmlns:c15="http://schemas.microsoft.com/office/drawing/2012/chart" uri="{02D57815-91ED-43cb-92C2-25804820EDAC}">
                        <c15:formulaRef>
                          <c15:sqref>Sheet1!$D$2:$D$11</c15:sqref>
                        </c15:formulaRef>
                      </c:ext>
                    </c:extLst>
                    <c:numCache>
                      <c:formatCode>General</c:formatCode>
                      <c:ptCount val="10"/>
                      <c:pt idx="0">
                        <c:v>60.41</c:v>
                      </c:pt>
                      <c:pt idx="1">
                        <c:v>21.82</c:v>
                      </c:pt>
                      <c:pt idx="2">
                        <c:v>26.01</c:v>
                      </c:pt>
                      <c:pt idx="3">
                        <c:v>28.24</c:v>
                      </c:pt>
                      <c:pt idx="4">
                        <c:v>22.13</c:v>
                      </c:pt>
                      <c:pt idx="5">
                        <c:v>12.79</c:v>
                      </c:pt>
                      <c:pt idx="6">
                        <c:v>5.57</c:v>
                      </c:pt>
                      <c:pt idx="7">
                        <c:v>15</c:v>
                      </c:pt>
                      <c:pt idx="8">
                        <c:v>13.53</c:v>
                      </c:pt>
                      <c:pt idx="9">
                        <c:v>7.12</c:v>
                      </c:pt>
                    </c:numCache>
                  </c:numRef>
                </c:val>
              </c15:ser>
            </c15:filteredPieSeries>
          </c:ext>
        </c:extLst>
      </c:pieChart>
      <c:spPr>
        <a:noFill/>
        <a:ln>
          <a:noFill/>
        </a:ln>
        <a:effectLst/>
      </c:spPr>
    </c:plotArea>
    <c:legend>
      <c:legendPos val="b"/>
      <c:layout/>
      <c:spPr>
        <a:noFill/>
        <a:ln>
          <a:noFill/>
        </a:ln>
        <a:effectLst/>
      </c:spPr>
      <c:txPr>
        <a:bodyPr rot="0" spcFirstLastPara="1" vertOverflow="ellipsis" vert="horz" wrap="square" anchor="ctr" anchorCtr="1"/>
        <a:lstStyle/>
        <a:p>
          <a:pPr>
            <a:defRPr sz="1500" b="0" i="0" u="none" strike="noStrike" kern="1200" baseline="0">
              <a:solidFill>
                <a:schemeClr val="tx2"/>
              </a:solidFill>
              <a:latin typeface="+mn-lt"/>
              <a:ea typeface="+mn-ea"/>
              <a:cs typeface="+mn-cs"/>
            </a:defRPr>
          </a:pPr>
          <a:endParaRPr lang="en-US"/>
        </a:p>
      </c:txPr>
    </c:legend>
    <c:plotVisOnly val="1"/>
    <c:dispBlanksAs val="zero"/>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lotArea>
      <c:layout/>
      <c:pieChart>
        <c:varyColors val="1"/>
        <c:ser>
          <c:idx val="0"/>
          <c:order val="0"/>
          <c:tx>
            <c:strRef>
              <c:f>Sheet2!$C$1</c:f>
              <c:strCache>
                <c:ptCount val="1"/>
                <c:pt idx="0">
                  <c:v>Export</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Pt>
            <c:idx val="6"/>
            <c:spPr>
              <a:solidFill>
                <a:schemeClr val="accent1">
                  <a:lumMod val="60000"/>
                </a:schemeClr>
              </a:solidFill>
              <a:ln w="19050">
                <a:solidFill>
                  <a:schemeClr val="lt1"/>
                </a:solidFill>
              </a:ln>
              <a:effectLst/>
            </c:spPr>
          </c:dPt>
          <c:dPt>
            <c:idx val="7"/>
            <c:spPr>
              <a:solidFill>
                <a:schemeClr val="accent2">
                  <a:lumMod val="60000"/>
                </a:schemeClr>
              </a:solidFill>
              <a:ln w="19050">
                <a:solidFill>
                  <a:schemeClr val="lt1"/>
                </a:solidFill>
              </a:ln>
              <a:effectLst/>
            </c:spPr>
          </c:dPt>
          <c:dPt>
            <c:idx val="8"/>
            <c:spPr>
              <a:solidFill>
                <a:schemeClr val="accent3">
                  <a:lumMod val="60000"/>
                </a:schemeClr>
              </a:solidFill>
              <a:ln w="19050">
                <a:solidFill>
                  <a:schemeClr val="lt1"/>
                </a:solidFill>
              </a:ln>
              <a:effectLst/>
            </c:spPr>
          </c:dPt>
          <c:dPt>
            <c:idx val="9"/>
            <c:spPr>
              <a:solidFill>
                <a:schemeClr val="accent4">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Val val="1"/>
            <c:extLst>
              <c:ext xmlns:c15="http://schemas.microsoft.com/office/drawing/2012/chart" uri="{CE6537A1-D6FC-4f65-9D91-7224C49458BB}">
                <c15:layout/>
              </c:ext>
            </c:extLst>
          </c:dLbls>
          <c:cat>
            <c:multiLvlStrRef>
              <c:f>Sheet2!$A$2:$B$11</c:f>
              <c:multiLvlStrCache>
                <c:ptCount val="10"/>
                <c:lvl>
                  <c:pt idx="0">
                    <c:v>Canada</c:v>
                  </c:pt>
                  <c:pt idx="1">
                    <c:v>China</c:v>
                  </c:pt>
                  <c:pt idx="2">
                    <c:v>Mexico</c:v>
                  </c:pt>
                  <c:pt idx="3">
                    <c:v>Japan</c:v>
                  </c:pt>
                  <c:pt idx="4">
                    <c:v>Germany</c:v>
                  </c:pt>
                  <c:pt idx="5">
                    <c:v>South Korea</c:v>
                  </c:pt>
                  <c:pt idx="6">
                    <c:v>United Kingdom</c:v>
                  </c:pt>
                  <c:pt idx="7">
                    <c:v>France</c:v>
                  </c:pt>
                  <c:pt idx="8">
                    <c:v>Brazil</c:v>
                  </c:pt>
                  <c:pt idx="9">
                    <c:v>India</c:v>
                  </c:pt>
                </c:lvl>
                <c:lvl>
                  <c:pt idx="0">
                    <c:v>1</c:v>
                  </c:pt>
                  <c:pt idx="1">
                    <c:v>2</c:v>
                  </c:pt>
                  <c:pt idx="2">
                    <c:v>3</c:v>
                  </c:pt>
                  <c:pt idx="3">
                    <c:v>4</c:v>
                  </c:pt>
                  <c:pt idx="4">
                    <c:v>5</c:v>
                  </c:pt>
                  <c:pt idx="5">
                    <c:v>6</c:v>
                  </c:pt>
                  <c:pt idx="6">
                    <c:v>7</c:v>
                  </c:pt>
                  <c:pt idx="7">
                    <c:v>8</c:v>
                  </c:pt>
                  <c:pt idx="8">
                    <c:v>9</c:v>
                  </c:pt>
                  <c:pt idx="9">
                    <c:v>11</c:v>
                  </c:pt>
                </c:lvl>
              </c:multiLvlStrCache>
            </c:multiLvlStrRef>
          </c:cat>
          <c:val>
            <c:numRef>
              <c:f>Sheet2!$C$2:$C$11</c:f>
              <c:numCache>
                <c:formatCode>General</c:formatCode>
                <c:ptCount val="10"/>
                <c:pt idx="0">
                  <c:v>312</c:v>
                </c:pt>
                <c:pt idx="1">
                  <c:v>124</c:v>
                </c:pt>
                <c:pt idx="2">
                  <c:v>240.3</c:v>
                </c:pt>
                <c:pt idx="3">
                  <c:v>67</c:v>
                </c:pt>
                <c:pt idx="4">
                  <c:v>49.4</c:v>
                </c:pt>
                <c:pt idx="5">
                  <c:v>44.5</c:v>
                </c:pt>
                <c:pt idx="6">
                  <c:v>59.9</c:v>
                </c:pt>
                <c:pt idx="7">
                  <c:v>31.2</c:v>
                </c:pt>
                <c:pt idx="8">
                  <c:v>42.4</c:v>
                </c:pt>
                <c:pt idx="9">
                  <c:v>21.6</c:v>
                </c:pt>
              </c:numCache>
            </c:numRef>
          </c:val>
        </c:ser>
        <c:ser>
          <c:idx val="1"/>
          <c:order val="1"/>
          <c:tx>
            <c:strRef>
              <c:f>Sheet2!$D$1</c:f>
              <c:strCache>
                <c:ptCount val="1"/>
                <c:pt idx="0">
                  <c:v>Import</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Pt>
            <c:idx val="6"/>
            <c:spPr>
              <a:solidFill>
                <a:schemeClr val="accent1">
                  <a:lumMod val="60000"/>
                </a:schemeClr>
              </a:solidFill>
              <a:ln w="19050">
                <a:solidFill>
                  <a:schemeClr val="lt1"/>
                </a:solidFill>
              </a:ln>
              <a:effectLst/>
            </c:spPr>
          </c:dPt>
          <c:dPt>
            <c:idx val="7"/>
            <c:spPr>
              <a:solidFill>
                <a:schemeClr val="accent2">
                  <a:lumMod val="60000"/>
                </a:schemeClr>
              </a:solidFill>
              <a:ln w="19050">
                <a:solidFill>
                  <a:schemeClr val="lt1"/>
                </a:solidFill>
              </a:ln>
              <a:effectLst/>
            </c:spPr>
          </c:dPt>
          <c:dPt>
            <c:idx val="8"/>
            <c:spPr>
              <a:solidFill>
                <a:schemeClr val="accent3">
                  <a:lumMod val="60000"/>
                </a:schemeClr>
              </a:solidFill>
              <a:ln w="19050">
                <a:solidFill>
                  <a:schemeClr val="lt1"/>
                </a:solidFill>
              </a:ln>
              <a:effectLst/>
            </c:spPr>
          </c:dPt>
          <c:dPt>
            <c:idx val="9"/>
            <c:spPr>
              <a:solidFill>
                <a:schemeClr val="accent4">
                  <a:lumMod val="60000"/>
                </a:schemeClr>
              </a:solidFill>
              <a:ln w="19050">
                <a:solidFill>
                  <a:schemeClr val="lt1"/>
                </a:solidFill>
              </a:ln>
              <a:effectLst/>
            </c:spPr>
          </c:dPt>
          <c:cat>
            <c:multiLvlStrRef>
              <c:f>Sheet2!$A$2:$B$11</c:f>
              <c:multiLvlStrCache>
                <c:ptCount val="10"/>
                <c:lvl>
                  <c:pt idx="0">
                    <c:v>Canada</c:v>
                  </c:pt>
                  <c:pt idx="1">
                    <c:v>China</c:v>
                  </c:pt>
                  <c:pt idx="2">
                    <c:v>Mexico</c:v>
                  </c:pt>
                  <c:pt idx="3">
                    <c:v>Japan</c:v>
                  </c:pt>
                  <c:pt idx="4">
                    <c:v>Germany</c:v>
                  </c:pt>
                  <c:pt idx="5">
                    <c:v>South Korea</c:v>
                  </c:pt>
                  <c:pt idx="6">
                    <c:v>United Kingdom</c:v>
                  </c:pt>
                  <c:pt idx="7">
                    <c:v>France</c:v>
                  </c:pt>
                  <c:pt idx="8">
                    <c:v>Brazil</c:v>
                  </c:pt>
                  <c:pt idx="9">
                    <c:v>India</c:v>
                  </c:pt>
                </c:lvl>
                <c:lvl>
                  <c:pt idx="0">
                    <c:v>1</c:v>
                  </c:pt>
                  <c:pt idx="1">
                    <c:v>2</c:v>
                  </c:pt>
                  <c:pt idx="2">
                    <c:v>3</c:v>
                  </c:pt>
                  <c:pt idx="3">
                    <c:v>4</c:v>
                  </c:pt>
                  <c:pt idx="4">
                    <c:v>5</c:v>
                  </c:pt>
                  <c:pt idx="5">
                    <c:v>6</c:v>
                  </c:pt>
                  <c:pt idx="6">
                    <c:v>7</c:v>
                  </c:pt>
                  <c:pt idx="7">
                    <c:v>8</c:v>
                  </c:pt>
                  <c:pt idx="8">
                    <c:v>9</c:v>
                  </c:pt>
                  <c:pt idx="9">
                    <c:v>11</c:v>
                  </c:pt>
                </c:lvl>
              </c:multiLvlStrCache>
            </c:multiLvlStrRef>
          </c:cat>
          <c:val>
            <c:numRef>
              <c:f>Sheet2!$D$2:$D$11</c:f>
              <c:numCache>
                <c:formatCode>General</c:formatCode>
                <c:ptCount val="10"/>
                <c:pt idx="0">
                  <c:v>346.1</c:v>
                </c:pt>
                <c:pt idx="1">
                  <c:v>466.7</c:v>
                </c:pt>
                <c:pt idx="2">
                  <c:v>294.2</c:v>
                </c:pt>
                <c:pt idx="3">
                  <c:v>133.9</c:v>
                </c:pt>
                <c:pt idx="4">
                  <c:v>123.2</c:v>
                </c:pt>
                <c:pt idx="5">
                  <c:v>69.599999999999994</c:v>
                </c:pt>
                <c:pt idx="6">
                  <c:v>54</c:v>
                </c:pt>
                <c:pt idx="7">
                  <c:v>47</c:v>
                </c:pt>
                <c:pt idx="8">
                  <c:v>30.3</c:v>
                </c:pt>
                <c:pt idx="9">
                  <c:v>45.2</c:v>
                </c:pt>
              </c:numCache>
            </c:numRef>
          </c:val>
        </c:ser>
        <c:ser>
          <c:idx val="2"/>
          <c:order val="2"/>
          <c:tx>
            <c:strRef>
              <c:f>Sheet2!$E$1</c:f>
              <c:strCache>
                <c:ptCount val="1"/>
                <c:pt idx="0">
                  <c:v>Total Trade</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Pt>
            <c:idx val="6"/>
            <c:spPr>
              <a:solidFill>
                <a:schemeClr val="accent1">
                  <a:lumMod val="60000"/>
                </a:schemeClr>
              </a:solidFill>
              <a:ln w="19050">
                <a:solidFill>
                  <a:schemeClr val="lt1"/>
                </a:solidFill>
              </a:ln>
              <a:effectLst/>
            </c:spPr>
          </c:dPt>
          <c:dPt>
            <c:idx val="7"/>
            <c:spPr>
              <a:solidFill>
                <a:schemeClr val="accent2">
                  <a:lumMod val="60000"/>
                </a:schemeClr>
              </a:solidFill>
              <a:ln w="19050">
                <a:solidFill>
                  <a:schemeClr val="lt1"/>
                </a:solidFill>
              </a:ln>
              <a:effectLst/>
            </c:spPr>
          </c:dPt>
          <c:dPt>
            <c:idx val="8"/>
            <c:spPr>
              <a:solidFill>
                <a:schemeClr val="accent3">
                  <a:lumMod val="60000"/>
                </a:schemeClr>
              </a:solidFill>
              <a:ln w="19050">
                <a:solidFill>
                  <a:schemeClr val="lt1"/>
                </a:solidFill>
              </a:ln>
              <a:effectLst/>
            </c:spPr>
          </c:dPt>
          <c:dPt>
            <c:idx val="9"/>
            <c:spPr>
              <a:solidFill>
                <a:schemeClr val="accent4">
                  <a:lumMod val="60000"/>
                </a:schemeClr>
              </a:solidFill>
              <a:ln w="19050">
                <a:solidFill>
                  <a:schemeClr val="lt1"/>
                </a:solidFill>
              </a:ln>
              <a:effectLst/>
            </c:spPr>
          </c:dPt>
          <c:cat>
            <c:multiLvlStrRef>
              <c:f>Sheet2!$A$2:$B$11</c:f>
              <c:multiLvlStrCache>
                <c:ptCount val="10"/>
                <c:lvl>
                  <c:pt idx="0">
                    <c:v>Canada</c:v>
                  </c:pt>
                  <c:pt idx="1">
                    <c:v>China</c:v>
                  </c:pt>
                  <c:pt idx="2">
                    <c:v>Mexico</c:v>
                  </c:pt>
                  <c:pt idx="3">
                    <c:v>Japan</c:v>
                  </c:pt>
                  <c:pt idx="4">
                    <c:v>Germany</c:v>
                  </c:pt>
                  <c:pt idx="5">
                    <c:v>South Korea</c:v>
                  </c:pt>
                  <c:pt idx="6">
                    <c:v>United Kingdom</c:v>
                  </c:pt>
                  <c:pt idx="7">
                    <c:v>France</c:v>
                  </c:pt>
                  <c:pt idx="8">
                    <c:v>Brazil</c:v>
                  </c:pt>
                  <c:pt idx="9">
                    <c:v>India</c:v>
                  </c:pt>
                </c:lvl>
                <c:lvl>
                  <c:pt idx="0">
                    <c:v>1</c:v>
                  </c:pt>
                  <c:pt idx="1">
                    <c:v>2</c:v>
                  </c:pt>
                  <c:pt idx="2">
                    <c:v>3</c:v>
                  </c:pt>
                  <c:pt idx="3">
                    <c:v>4</c:v>
                  </c:pt>
                  <c:pt idx="4">
                    <c:v>5</c:v>
                  </c:pt>
                  <c:pt idx="5">
                    <c:v>6</c:v>
                  </c:pt>
                  <c:pt idx="6">
                    <c:v>7</c:v>
                  </c:pt>
                  <c:pt idx="7">
                    <c:v>8</c:v>
                  </c:pt>
                  <c:pt idx="8">
                    <c:v>9</c:v>
                  </c:pt>
                  <c:pt idx="9">
                    <c:v>11</c:v>
                  </c:pt>
                </c:lvl>
              </c:multiLvlStrCache>
            </c:multiLvlStrRef>
          </c:cat>
          <c:val>
            <c:numRef>
              <c:f>Sheet2!$E$2:$E$11</c:f>
              <c:numCache>
                <c:formatCode>General</c:formatCode>
                <c:ptCount val="10"/>
                <c:pt idx="0">
                  <c:v>658.1</c:v>
                </c:pt>
                <c:pt idx="1">
                  <c:v>590.70000000000005</c:v>
                </c:pt>
                <c:pt idx="2">
                  <c:v>534.5</c:v>
                </c:pt>
                <c:pt idx="3">
                  <c:v>200.9</c:v>
                </c:pt>
                <c:pt idx="4">
                  <c:v>172.6</c:v>
                </c:pt>
                <c:pt idx="5">
                  <c:v>114.1</c:v>
                </c:pt>
                <c:pt idx="6">
                  <c:v>107.9</c:v>
                </c:pt>
                <c:pt idx="7">
                  <c:v>78.2</c:v>
                </c:pt>
                <c:pt idx="8">
                  <c:v>72.8</c:v>
                </c:pt>
                <c:pt idx="9">
                  <c:v>66.900000000000006</c:v>
                </c:pt>
              </c:numCache>
            </c:numRef>
          </c:val>
        </c:ser>
        <c:firstSliceAng val="0"/>
      </c:pieChart>
      <c:spPr>
        <a:noFill/>
        <a:ln>
          <a:noFill/>
        </a:ln>
        <a:effectLst/>
      </c:spPr>
    </c:plotArea>
    <c:legend>
      <c:legendPos val="b"/>
      <c:layout>
        <c:manualLayout>
          <c:xMode val="edge"/>
          <c:yMode val="edge"/>
          <c:x val="7.2843500907584333E-2"/>
          <c:y val="0.80063956894426758"/>
          <c:w val="0.79754274031252459"/>
          <c:h val="0.1838761730798657"/>
        </c:manualLayout>
      </c:layout>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smtClean="0">
                <a:effectLst/>
              </a:rPr>
              <a:t>Trade in Goods with India each year in Million US$</a:t>
            </a:r>
            <a:endParaRPr lang="en-IN" dirty="0">
              <a:effectLst/>
            </a:endParaRPr>
          </a:p>
        </c:rich>
      </c:tx>
      <c:layout/>
      <c:spPr>
        <a:noFill/>
        <a:ln>
          <a:noFill/>
        </a:ln>
        <a:effectLst/>
      </c:spPr>
    </c:title>
    <c:plotArea>
      <c:layout/>
      <c:barChart>
        <c:barDir val="col"/>
        <c:grouping val="clustered"/>
        <c:ser>
          <c:idx val="0"/>
          <c:order val="0"/>
          <c:tx>
            <c:strRef>
              <c:f>Sheet1!$B$1</c:f>
              <c:strCache>
                <c:ptCount val="1"/>
                <c:pt idx="0">
                  <c:v>Imports</c:v>
                </c:pt>
              </c:strCache>
            </c:strRef>
          </c:tx>
          <c:spPr>
            <a:solidFill>
              <a:schemeClr val="accent1"/>
            </a:solidFill>
            <a:ln>
              <a:noFill/>
            </a:ln>
            <a:effectLst/>
          </c:spPr>
          <c:cat>
            <c:numRef>
              <c:f>Sheet1!$A$2:$A$32</c:f>
              <c:numCache>
                <c:formatCode>General</c:formatCode>
                <c:ptCount val="31"/>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numCache>
            </c:numRef>
          </c:cat>
          <c:val>
            <c:numRef>
              <c:f>Sheet1!$B$2:$B$32</c:f>
              <c:numCache>
                <c:formatCode>General</c:formatCode>
                <c:ptCount val="31"/>
                <c:pt idx="0">
                  <c:v>1641.9</c:v>
                </c:pt>
                <c:pt idx="1">
                  <c:v>1536.2</c:v>
                </c:pt>
                <c:pt idx="2">
                  <c:v>1463.6</c:v>
                </c:pt>
                <c:pt idx="3">
                  <c:v>2500.1</c:v>
                </c:pt>
                <c:pt idx="4">
                  <c:v>2457.5</c:v>
                </c:pt>
                <c:pt idx="5">
                  <c:v>2486.1999999999998</c:v>
                </c:pt>
                <c:pt idx="6">
                  <c:v>1999.4</c:v>
                </c:pt>
                <c:pt idx="7">
                  <c:v>1917.1</c:v>
                </c:pt>
                <c:pt idx="8">
                  <c:v>2777.9</c:v>
                </c:pt>
                <c:pt idx="9">
                  <c:v>2293.8000000000002</c:v>
                </c:pt>
                <c:pt idx="10">
                  <c:v>3295.8</c:v>
                </c:pt>
                <c:pt idx="11">
                  <c:v>3328.2</c:v>
                </c:pt>
                <c:pt idx="12">
                  <c:v>3607.5</c:v>
                </c:pt>
                <c:pt idx="13">
                  <c:v>3564.5</c:v>
                </c:pt>
                <c:pt idx="14">
                  <c:v>3687.8</c:v>
                </c:pt>
                <c:pt idx="15">
                  <c:v>3667.3</c:v>
                </c:pt>
                <c:pt idx="16">
                  <c:v>3757</c:v>
                </c:pt>
                <c:pt idx="17">
                  <c:v>4101</c:v>
                </c:pt>
                <c:pt idx="18">
                  <c:v>4979.7</c:v>
                </c:pt>
                <c:pt idx="19">
                  <c:v>6109.4</c:v>
                </c:pt>
                <c:pt idx="20">
                  <c:v>7918.6</c:v>
                </c:pt>
                <c:pt idx="21">
                  <c:v>9673.6</c:v>
                </c:pt>
                <c:pt idx="22">
                  <c:v>14968.8</c:v>
                </c:pt>
                <c:pt idx="23">
                  <c:v>17682.099999999977</c:v>
                </c:pt>
                <c:pt idx="24">
                  <c:v>16441.400000000001</c:v>
                </c:pt>
                <c:pt idx="25">
                  <c:v>19248.900000000001</c:v>
                </c:pt>
                <c:pt idx="26">
                  <c:v>21542.2</c:v>
                </c:pt>
                <c:pt idx="27">
                  <c:v>22105.7</c:v>
                </c:pt>
                <c:pt idx="28">
                  <c:v>21811.4</c:v>
                </c:pt>
                <c:pt idx="29">
                  <c:v>21607.5</c:v>
                </c:pt>
                <c:pt idx="30">
                  <c:v>21529.599999999977</c:v>
                </c:pt>
              </c:numCache>
            </c:numRef>
          </c:val>
        </c:ser>
        <c:ser>
          <c:idx val="1"/>
          <c:order val="1"/>
          <c:tx>
            <c:strRef>
              <c:f>Sheet1!$C$1</c:f>
              <c:strCache>
                <c:ptCount val="1"/>
                <c:pt idx="0">
                  <c:v>Exports</c:v>
                </c:pt>
              </c:strCache>
            </c:strRef>
          </c:tx>
          <c:spPr>
            <a:solidFill>
              <a:schemeClr val="accent2"/>
            </a:solidFill>
            <a:ln>
              <a:noFill/>
            </a:ln>
            <a:effectLst/>
          </c:spPr>
          <c:cat>
            <c:numRef>
              <c:f>Sheet1!$A$2:$A$32</c:f>
              <c:numCache>
                <c:formatCode>General</c:formatCode>
                <c:ptCount val="31"/>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numCache>
            </c:numRef>
          </c:cat>
          <c:val>
            <c:numRef>
              <c:f>Sheet1!$C$2:$C$32</c:f>
              <c:numCache>
                <c:formatCode>General</c:formatCode>
                <c:ptCount val="31"/>
                <c:pt idx="0">
                  <c:v>2294.6999999999998</c:v>
                </c:pt>
                <c:pt idx="1">
                  <c:v>2283.1999999999998</c:v>
                </c:pt>
                <c:pt idx="2">
                  <c:v>2528.4</c:v>
                </c:pt>
                <c:pt idx="3">
                  <c:v>2939.5</c:v>
                </c:pt>
                <c:pt idx="4">
                  <c:v>3314.4</c:v>
                </c:pt>
                <c:pt idx="5">
                  <c:v>3196.8</c:v>
                </c:pt>
                <c:pt idx="6">
                  <c:v>3192.4</c:v>
                </c:pt>
                <c:pt idx="7">
                  <c:v>3779.7</c:v>
                </c:pt>
                <c:pt idx="8">
                  <c:v>4553.6000000000004</c:v>
                </c:pt>
                <c:pt idx="9">
                  <c:v>5309.6</c:v>
                </c:pt>
                <c:pt idx="10">
                  <c:v>5726.3</c:v>
                </c:pt>
                <c:pt idx="11">
                  <c:v>6169.5</c:v>
                </c:pt>
                <c:pt idx="12">
                  <c:v>7322.5</c:v>
                </c:pt>
                <c:pt idx="13">
                  <c:v>8237.2000000000007</c:v>
                </c:pt>
                <c:pt idx="14">
                  <c:v>9070.7999999999884</c:v>
                </c:pt>
                <c:pt idx="15">
                  <c:v>10686.6</c:v>
                </c:pt>
                <c:pt idx="16">
                  <c:v>9737.2999999999884</c:v>
                </c:pt>
                <c:pt idx="17">
                  <c:v>11818.4</c:v>
                </c:pt>
                <c:pt idx="18">
                  <c:v>13055.3</c:v>
                </c:pt>
                <c:pt idx="19">
                  <c:v>15572</c:v>
                </c:pt>
                <c:pt idx="20">
                  <c:v>18804.2</c:v>
                </c:pt>
                <c:pt idx="21">
                  <c:v>21830.799999999996</c:v>
                </c:pt>
                <c:pt idx="22">
                  <c:v>24073.3</c:v>
                </c:pt>
                <c:pt idx="23">
                  <c:v>25704.400000000001</c:v>
                </c:pt>
                <c:pt idx="24">
                  <c:v>21166</c:v>
                </c:pt>
                <c:pt idx="25">
                  <c:v>29532.9</c:v>
                </c:pt>
                <c:pt idx="26">
                  <c:v>36154.5</c:v>
                </c:pt>
                <c:pt idx="27">
                  <c:v>40512.6</c:v>
                </c:pt>
                <c:pt idx="28">
                  <c:v>41808.5</c:v>
                </c:pt>
                <c:pt idx="29">
                  <c:v>45244</c:v>
                </c:pt>
                <c:pt idx="30">
                  <c:v>44741.4</c:v>
                </c:pt>
              </c:numCache>
            </c:numRef>
          </c:val>
        </c:ser>
        <c:gapWidth val="219"/>
        <c:overlap val="-27"/>
        <c:axId val="72133248"/>
        <c:axId val="73728384"/>
      </c:barChart>
      <c:catAx>
        <c:axId val="7213324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728384"/>
        <c:crosses val="autoZero"/>
        <c:auto val="1"/>
        <c:lblAlgn val="ctr"/>
        <c:lblOffset val="100"/>
      </c:catAx>
      <c:valAx>
        <c:axId val="7372838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33248"/>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Imports</a:t>
            </a:r>
          </a:p>
        </c:rich>
      </c:tx>
      <c:layout>
        <c:manualLayout>
          <c:xMode val="edge"/>
          <c:yMode val="edge"/>
          <c:x val="0.46811966167700103"/>
          <c:y val="6.2852020806295525E-2"/>
        </c:manualLayout>
      </c:layout>
      <c:spPr>
        <a:noFill/>
        <a:ln>
          <a:noFill/>
        </a:ln>
        <a:effectLst/>
      </c:spPr>
    </c:title>
    <c:plotArea>
      <c:layout/>
      <c:pieChart>
        <c:varyColors val="1"/>
        <c:ser>
          <c:idx val="0"/>
          <c:order val="0"/>
          <c:tx>
            <c:strRef>
              <c:f>Sheet1!$B$1</c:f>
              <c:strCache>
                <c:ptCount val="1"/>
                <c:pt idx="0">
                  <c:v>Imports</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showVal val="1"/>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Sheet1!$A$2:$A$7</c:f>
              <c:strCache>
                <c:ptCount val="6"/>
                <c:pt idx="0">
                  <c:v>Pearls, precious and semi-precious stones, imitation jewellery etc - 16%</c:v>
                </c:pt>
                <c:pt idx="1">
                  <c:v>Nuclear reactors, boilers, machinery etc. - 14%</c:v>
                </c:pt>
                <c:pt idx="2">
                  <c:v>Aircraft, spacecraft and parts - 11%</c:v>
                </c:pt>
                <c:pt idx="3">
                  <c:v>Electrical machinery, equipment, devices and parts - 8%</c:v>
                </c:pt>
                <c:pt idx="4">
                  <c:v>Mineral fuels, waxes and oils etc. - 6%</c:v>
                </c:pt>
                <c:pt idx="5">
                  <c:v>Others - 45%</c:v>
                </c:pt>
              </c:strCache>
            </c:strRef>
          </c:cat>
          <c:val>
            <c:numRef>
              <c:f>Sheet1!$B$2:$B$7</c:f>
              <c:numCache>
                <c:formatCode>General</c:formatCode>
                <c:ptCount val="6"/>
                <c:pt idx="0">
                  <c:v>16</c:v>
                </c:pt>
                <c:pt idx="1">
                  <c:v>14</c:v>
                </c:pt>
                <c:pt idx="2">
                  <c:v>11</c:v>
                </c:pt>
                <c:pt idx="3">
                  <c:v>8</c:v>
                </c:pt>
                <c:pt idx="4">
                  <c:v>6</c:v>
                </c:pt>
                <c:pt idx="5">
                  <c:v>45</c:v>
                </c:pt>
              </c:numCache>
            </c:numRef>
          </c:val>
        </c:ser>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chart>
  <c:spPr>
    <a:noFill/>
    <a:ln>
      <a:noFill/>
    </a:ln>
    <a:effectLst/>
  </c:spPr>
  <c:txPr>
    <a:bodyPr/>
    <a:lstStyle/>
    <a:p>
      <a:pPr>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Rate</a:t>
            </a:r>
          </a:p>
        </c:rich>
      </c:tx>
      <c:layout>
        <c:manualLayout>
          <c:xMode val="edge"/>
          <c:yMode val="edge"/>
          <c:x val="0.47752849566130912"/>
          <c:y val="4.0574285886578097E-2"/>
        </c:manualLayout>
      </c:layout>
      <c:spPr>
        <a:noFill/>
        <a:ln>
          <a:noFill/>
        </a:ln>
        <a:effectLst/>
      </c:spPr>
    </c:title>
    <c:plotArea>
      <c:layout/>
      <c:pieChart>
        <c:varyColors val="1"/>
        <c:ser>
          <c:idx val="0"/>
          <c:order val="0"/>
          <c:tx>
            <c:strRef>
              <c:f>Sheet2!$B$1</c:f>
              <c:strCache>
                <c:ptCount val="1"/>
                <c:pt idx="0">
                  <c:v>Rate</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showVal val="1"/>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Sheet2!$A$2:$A$7</c:f>
              <c:strCache>
                <c:ptCount val="6"/>
                <c:pt idx="0">
                  <c:v>Pearls, precious and semi-precious stones, imitation jewellery etc. - 20%</c:v>
                </c:pt>
                <c:pt idx="1">
                  <c:v>Mineral fuels, waxes and oils etc. - 9%</c:v>
                </c:pt>
                <c:pt idx="2">
                  <c:v>Pharmaceutical products - 9%</c:v>
                </c:pt>
                <c:pt idx="3">
                  <c:v>Textile articles - 5%</c:v>
                </c:pt>
                <c:pt idx="4">
                  <c:v>Nuclear reactors, boilers, machinery etc - 5%</c:v>
                </c:pt>
                <c:pt idx="5">
                  <c:v>Others - 52%</c:v>
                </c:pt>
              </c:strCache>
            </c:strRef>
          </c:cat>
          <c:val>
            <c:numRef>
              <c:f>Sheet2!$B$2:$B$7</c:f>
              <c:numCache>
                <c:formatCode>General</c:formatCode>
                <c:ptCount val="6"/>
                <c:pt idx="0">
                  <c:v>20</c:v>
                </c:pt>
                <c:pt idx="1">
                  <c:v>9</c:v>
                </c:pt>
                <c:pt idx="2">
                  <c:v>9</c:v>
                </c:pt>
                <c:pt idx="3">
                  <c:v>5</c:v>
                </c:pt>
                <c:pt idx="4">
                  <c:v>5</c:v>
                </c:pt>
                <c:pt idx="5">
                  <c:v>52</c:v>
                </c:pt>
              </c:numCache>
            </c:numRef>
          </c:val>
        </c:ser>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chart>
  <c:spPr>
    <a:noFill/>
    <a:ln>
      <a:noFill/>
    </a:ln>
    <a:effectLst/>
  </c:spPr>
  <c:txPr>
    <a:bodyPr/>
    <a:lstStyle/>
    <a:p>
      <a:pPr>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tx>
        <c:rich>
          <a:bodyPr/>
          <a:lstStyle/>
          <a:p>
            <a:pPr>
              <a:defRPr/>
            </a:pPr>
            <a:r>
              <a:rPr lang="en-US" sz="1600" dirty="0">
                <a:latin typeface="Arial" pitchFamily="34" charset="0"/>
                <a:cs typeface="Arial" pitchFamily="34" charset="0"/>
              </a:rPr>
              <a:t>Jobs Supported by Exports of Goods and Services</a:t>
            </a:r>
          </a:p>
          <a:p>
            <a:pPr>
              <a:defRPr/>
            </a:pPr>
            <a:r>
              <a:rPr lang="en-US" sz="1200" b="0" dirty="0">
                <a:latin typeface="Arial" pitchFamily="34" charset="0"/>
                <a:cs typeface="Arial" pitchFamily="34" charset="0"/>
              </a:rPr>
              <a:t>Millions</a:t>
            </a:r>
          </a:p>
        </c:rich>
      </c:tx>
      <c:layout>
        <c:manualLayout>
          <c:xMode val="edge"/>
          <c:yMode val="edge"/>
          <c:x val="0.20123853211009293"/>
          <c:y val="0"/>
        </c:manualLayout>
      </c:layout>
    </c:title>
    <c:plotArea>
      <c:layout/>
      <c:barChart>
        <c:barDir val="col"/>
        <c:grouping val="clustered"/>
        <c:ser>
          <c:idx val="0"/>
          <c:order val="0"/>
          <c:tx>
            <c:strRef>
              <c:f>Sheet1!$A$2</c:f>
              <c:strCache>
                <c:ptCount val="1"/>
                <c:pt idx="0">
                  <c:v>Millions of jobs</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dPt>
            <c:idx val="16"/>
            <c:spPr>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c:spPr>
          </c:dPt>
          <c:dLbls>
            <c:spPr>
              <a:noFill/>
              <a:ln>
                <a:noFill/>
              </a:ln>
              <a:effectLst/>
            </c:spPr>
            <c:txPr>
              <a:bodyPr/>
              <a:lstStyle/>
              <a:p>
                <a:pPr>
                  <a:defRPr sz="1200" b="1">
                    <a:latin typeface="Arial" pitchFamily="34" charset="0"/>
                    <a:cs typeface="Arial" pitchFamily="34" charset="0"/>
                  </a:defRPr>
                </a:pPr>
                <a:endParaRPr lang="en-US"/>
              </a:p>
            </c:txPr>
            <c:showVal val="1"/>
            <c:extLst>
              <c:ext xmlns:c15="http://schemas.microsoft.com/office/drawing/2012/chart" uri="{CE6537A1-D6FC-4f65-9D91-7224C49458BB}">
                <c15:layout/>
                <c15:showLeaderLines val="0"/>
              </c:ext>
            </c:extLst>
          </c:dLbls>
          <c:cat>
            <c:numRef>
              <c:f>Sheet1!$B$1:$R$1</c:f>
              <c:numCache>
                <c:formatCode>General</c:formatCode>
                <c:ptCount val="17"/>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numCache>
            </c:numRef>
          </c:cat>
          <c:val>
            <c:numRef>
              <c:f>Sheet1!$B$2:$R$2</c:f>
              <c:numCache>
                <c:formatCode>0.0</c:formatCode>
                <c:ptCount val="17"/>
                <c:pt idx="0">
                  <c:v>7.4</c:v>
                </c:pt>
                <c:pt idx="1">
                  <c:v>7.8</c:v>
                </c:pt>
                <c:pt idx="2">
                  <c:v>8.6</c:v>
                </c:pt>
                <c:pt idx="3">
                  <c:v>8.8000000000000007</c:v>
                </c:pt>
                <c:pt idx="4">
                  <c:v>9.3000000000000007</c:v>
                </c:pt>
                <c:pt idx="5">
                  <c:v>9</c:v>
                </c:pt>
                <c:pt idx="6">
                  <c:v>8.8000000000000007</c:v>
                </c:pt>
                <c:pt idx="7">
                  <c:v>9.2000000000000011</c:v>
                </c:pt>
                <c:pt idx="8">
                  <c:v>8.5</c:v>
                </c:pt>
                <c:pt idx="9">
                  <c:v>7.8</c:v>
                </c:pt>
                <c:pt idx="10">
                  <c:v>7.6</c:v>
                </c:pt>
                <c:pt idx="11">
                  <c:v>8</c:v>
                </c:pt>
                <c:pt idx="12">
                  <c:v>8.3000000000000007</c:v>
                </c:pt>
                <c:pt idx="13">
                  <c:v>8.9</c:v>
                </c:pt>
                <c:pt idx="14">
                  <c:v>9.5</c:v>
                </c:pt>
                <c:pt idx="15">
                  <c:v>10.3</c:v>
                </c:pt>
                <c:pt idx="16">
                  <c:v>8.5</c:v>
                </c:pt>
              </c:numCache>
            </c:numRef>
          </c:val>
        </c:ser>
        <c:dLbls>
          <c:showVal val="1"/>
        </c:dLbls>
        <c:gapWidth val="95"/>
        <c:axId val="75707136"/>
        <c:axId val="75708672"/>
      </c:barChart>
      <c:catAx>
        <c:axId val="75707136"/>
        <c:scaling>
          <c:orientation val="minMax"/>
        </c:scaling>
        <c:axPos val="b"/>
        <c:numFmt formatCode="General" sourceLinked="1"/>
        <c:majorTickMark val="none"/>
        <c:tickLblPos val="nextTo"/>
        <c:txPr>
          <a:bodyPr/>
          <a:lstStyle/>
          <a:p>
            <a:pPr>
              <a:defRPr>
                <a:latin typeface="Arial" pitchFamily="34" charset="0"/>
                <a:cs typeface="Arial" pitchFamily="34" charset="0"/>
              </a:defRPr>
            </a:pPr>
            <a:endParaRPr lang="en-US"/>
          </a:p>
        </c:txPr>
        <c:crossAx val="75708672"/>
        <c:crosses val="autoZero"/>
        <c:auto val="1"/>
        <c:lblAlgn val="ctr"/>
        <c:lblOffset val="100"/>
      </c:catAx>
      <c:valAx>
        <c:axId val="75708672"/>
        <c:scaling>
          <c:orientation val="minMax"/>
        </c:scaling>
        <c:axPos val="l"/>
        <c:majorGridlines/>
        <c:numFmt formatCode="0.0" sourceLinked="1"/>
        <c:tickLblPos val="nextTo"/>
        <c:txPr>
          <a:bodyPr/>
          <a:lstStyle/>
          <a:p>
            <a:pPr>
              <a:defRPr>
                <a:latin typeface="Arial" pitchFamily="34" charset="0"/>
                <a:cs typeface="Arial" pitchFamily="34" charset="0"/>
              </a:defRPr>
            </a:pPr>
            <a:endParaRPr lang="en-US"/>
          </a:p>
        </c:txPr>
        <c:crossAx val="75707136"/>
        <c:crosses val="autoZero"/>
        <c:crossBetween val="between"/>
      </c:valAx>
    </c:plotArea>
    <c:plotVisOnly val="1"/>
    <c:dispBlanksAs val="gap"/>
  </c:chart>
  <c:spPr>
    <a:solidFill>
      <a:schemeClr val="bg1">
        <a:lumMod val="85000"/>
      </a:schemeClr>
    </a:solidFill>
    <a:scene3d>
      <a:camera prst="orthographicFront"/>
      <a:lightRig rig="threePt" dir="t"/>
    </a:scene3d>
    <a:sp3d>
      <a:bevelT/>
    </a:sp3d>
  </c:spPr>
  <c:externalData r:id="rId2"/>
  <c:userShapes r:id="rId3"/>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7C4FD4-15D2-494D-A698-DD60306626C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91A15F06-3D2E-4476-92CC-85DC0CA7CB51}">
      <dgm:prSet/>
      <dgm:spPr/>
      <dgm:t>
        <a:bodyPr/>
        <a:lstStyle/>
        <a:p>
          <a:pPr rtl="0"/>
          <a:r>
            <a:rPr lang="en-IN" dirty="0" smtClean="0"/>
            <a:t>USA has favourable terms of International trade</a:t>
          </a:r>
          <a:endParaRPr lang="en-IN" dirty="0"/>
        </a:p>
      </dgm:t>
    </dgm:pt>
    <dgm:pt modelId="{204C1AF3-A9A8-4837-8248-16F5BB590204}" type="parTrans" cxnId="{7343F4E9-0F7B-4A8F-89FE-D49E774240D0}">
      <dgm:prSet/>
      <dgm:spPr/>
      <dgm:t>
        <a:bodyPr/>
        <a:lstStyle/>
        <a:p>
          <a:endParaRPr lang="en-IN"/>
        </a:p>
      </dgm:t>
    </dgm:pt>
    <dgm:pt modelId="{77036129-CAC4-4333-9E42-2573E7D70707}" type="sibTrans" cxnId="{7343F4E9-0F7B-4A8F-89FE-D49E774240D0}">
      <dgm:prSet/>
      <dgm:spPr/>
      <dgm:t>
        <a:bodyPr/>
        <a:lstStyle/>
        <a:p>
          <a:endParaRPr lang="en-IN"/>
        </a:p>
      </dgm:t>
    </dgm:pt>
    <dgm:pt modelId="{31942BD1-4D61-46D4-A45C-DD2B09D7CE53}">
      <dgm:prSet/>
      <dgm:spPr/>
      <dgm:t>
        <a:bodyPr/>
        <a:lstStyle/>
        <a:p>
          <a:pPr rtl="0"/>
          <a:r>
            <a:rPr lang="en-IN" dirty="0" smtClean="0"/>
            <a:t>Bilateral trade is led by India each year</a:t>
          </a:r>
          <a:endParaRPr lang="en-IN" dirty="0"/>
        </a:p>
      </dgm:t>
    </dgm:pt>
    <dgm:pt modelId="{5D734925-BF4F-463A-85D2-FABB1E247F95}" type="parTrans" cxnId="{610C8A1A-B8B4-43F6-98A0-71AC45CD73AE}">
      <dgm:prSet/>
      <dgm:spPr/>
      <dgm:t>
        <a:bodyPr/>
        <a:lstStyle/>
        <a:p>
          <a:endParaRPr lang="en-IN"/>
        </a:p>
      </dgm:t>
    </dgm:pt>
    <dgm:pt modelId="{10D6D01A-9ADA-4E83-9C1F-70F2B3C04843}" type="sibTrans" cxnId="{610C8A1A-B8B4-43F6-98A0-71AC45CD73AE}">
      <dgm:prSet/>
      <dgm:spPr/>
      <dgm:t>
        <a:bodyPr/>
        <a:lstStyle/>
        <a:p>
          <a:endParaRPr lang="en-IN"/>
        </a:p>
      </dgm:t>
    </dgm:pt>
    <dgm:pt modelId="{BD5E4BC1-D021-478E-B4C9-886FD78B1CFB}" type="pres">
      <dgm:prSet presAssocID="{D87C4FD4-15D2-494D-A698-DD60306626C3}" presName="linear" presStyleCnt="0">
        <dgm:presLayoutVars>
          <dgm:animLvl val="lvl"/>
          <dgm:resizeHandles val="exact"/>
        </dgm:presLayoutVars>
      </dgm:prSet>
      <dgm:spPr/>
      <dgm:t>
        <a:bodyPr/>
        <a:lstStyle/>
        <a:p>
          <a:endParaRPr lang="en-US"/>
        </a:p>
      </dgm:t>
    </dgm:pt>
    <dgm:pt modelId="{B9E6E4E5-93BA-474A-BF4F-1C1433A39BD6}" type="pres">
      <dgm:prSet presAssocID="{91A15F06-3D2E-4476-92CC-85DC0CA7CB51}" presName="parentText" presStyleLbl="node1" presStyleIdx="0" presStyleCnt="2">
        <dgm:presLayoutVars>
          <dgm:chMax val="0"/>
          <dgm:bulletEnabled val="1"/>
        </dgm:presLayoutVars>
      </dgm:prSet>
      <dgm:spPr/>
      <dgm:t>
        <a:bodyPr/>
        <a:lstStyle/>
        <a:p>
          <a:endParaRPr lang="en-US"/>
        </a:p>
      </dgm:t>
    </dgm:pt>
    <dgm:pt modelId="{609228C8-2597-48D0-967E-5CFB715925AD}" type="pres">
      <dgm:prSet presAssocID="{77036129-CAC4-4333-9E42-2573E7D70707}" presName="spacer" presStyleCnt="0"/>
      <dgm:spPr/>
    </dgm:pt>
    <dgm:pt modelId="{C2C023B3-4C45-4872-86DF-EED31C279499}" type="pres">
      <dgm:prSet presAssocID="{31942BD1-4D61-46D4-A45C-DD2B09D7CE53}" presName="parentText" presStyleLbl="node1" presStyleIdx="1" presStyleCnt="2">
        <dgm:presLayoutVars>
          <dgm:chMax val="0"/>
          <dgm:bulletEnabled val="1"/>
        </dgm:presLayoutVars>
      </dgm:prSet>
      <dgm:spPr/>
      <dgm:t>
        <a:bodyPr/>
        <a:lstStyle/>
        <a:p>
          <a:endParaRPr lang="en-US"/>
        </a:p>
      </dgm:t>
    </dgm:pt>
  </dgm:ptLst>
  <dgm:cxnLst>
    <dgm:cxn modelId="{7343F4E9-0F7B-4A8F-89FE-D49E774240D0}" srcId="{D87C4FD4-15D2-494D-A698-DD60306626C3}" destId="{91A15F06-3D2E-4476-92CC-85DC0CA7CB51}" srcOrd="0" destOrd="0" parTransId="{204C1AF3-A9A8-4837-8248-16F5BB590204}" sibTransId="{77036129-CAC4-4333-9E42-2573E7D70707}"/>
    <dgm:cxn modelId="{6005A44E-9F54-46C0-A4C7-DFD4EF7BC293}" type="presOf" srcId="{31942BD1-4D61-46D4-A45C-DD2B09D7CE53}" destId="{C2C023B3-4C45-4872-86DF-EED31C279499}" srcOrd="0" destOrd="0" presId="urn:microsoft.com/office/officeart/2005/8/layout/vList2"/>
    <dgm:cxn modelId="{899F9C76-E9C0-4AE5-B163-5E7B7A36BCFC}" type="presOf" srcId="{91A15F06-3D2E-4476-92CC-85DC0CA7CB51}" destId="{B9E6E4E5-93BA-474A-BF4F-1C1433A39BD6}" srcOrd="0" destOrd="0" presId="urn:microsoft.com/office/officeart/2005/8/layout/vList2"/>
    <dgm:cxn modelId="{D2E4258C-DD8C-4796-9986-10EAD67F0CA4}" type="presOf" srcId="{D87C4FD4-15D2-494D-A698-DD60306626C3}" destId="{BD5E4BC1-D021-478E-B4C9-886FD78B1CFB}" srcOrd="0" destOrd="0" presId="urn:microsoft.com/office/officeart/2005/8/layout/vList2"/>
    <dgm:cxn modelId="{610C8A1A-B8B4-43F6-98A0-71AC45CD73AE}" srcId="{D87C4FD4-15D2-494D-A698-DD60306626C3}" destId="{31942BD1-4D61-46D4-A45C-DD2B09D7CE53}" srcOrd="1" destOrd="0" parTransId="{5D734925-BF4F-463A-85D2-FABB1E247F95}" sibTransId="{10D6D01A-9ADA-4E83-9C1F-70F2B3C04843}"/>
    <dgm:cxn modelId="{5456D902-20E4-4D45-A6FE-4B83CFED5214}" type="presParOf" srcId="{BD5E4BC1-D021-478E-B4C9-886FD78B1CFB}" destId="{B9E6E4E5-93BA-474A-BF4F-1C1433A39BD6}" srcOrd="0" destOrd="0" presId="urn:microsoft.com/office/officeart/2005/8/layout/vList2"/>
    <dgm:cxn modelId="{ED41AB24-A293-4004-8923-9E62B97EBBD4}" type="presParOf" srcId="{BD5E4BC1-D021-478E-B4C9-886FD78B1CFB}" destId="{609228C8-2597-48D0-967E-5CFB715925AD}" srcOrd="1" destOrd="0" presId="urn:microsoft.com/office/officeart/2005/8/layout/vList2"/>
    <dgm:cxn modelId="{1DF601A6-5606-45AB-AE58-E469EC5506BD}" type="presParOf" srcId="{BD5E4BC1-D021-478E-B4C9-886FD78B1CFB}" destId="{C2C023B3-4C45-4872-86DF-EED31C279499}" srcOrd="2"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510BDD-D5CF-41CE-99B2-83E35E2EFA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105FA85-7828-4EBE-A7D3-247D60BEA769}">
      <dgm:prSet/>
      <dgm:spPr/>
      <dgm:t>
        <a:bodyPr/>
        <a:lstStyle/>
        <a:p>
          <a:pPr rtl="0"/>
          <a:r>
            <a:rPr lang="en-IN" dirty="0" smtClean="0"/>
            <a:t>India Mainly imports aircrafts, boilers as well as electrical machinery</a:t>
          </a:r>
          <a:endParaRPr lang="en-IN" dirty="0"/>
        </a:p>
      </dgm:t>
    </dgm:pt>
    <dgm:pt modelId="{83E0E1E5-E0C1-4161-A476-094E7E0F07FC}" type="parTrans" cxnId="{4B1E128E-8673-4479-ACAE-288CE348CA8D}">
      <dgm:prSet/>
      <dgm:spPr/>
      <dgm:t>
        <a:bodyPr/>
        <a:lstStyle/>
        <a:p>
          <a:endParaRPr lang="en-IN"/>
        </a:p>
      </dgm:t>
    </dgm:pt>
    <dgm:pt modelId="{18AD8189-5C89-43E1-B839-458E87BD1B3B}" type="sibTrans" cxnId="{4B1E128E-8673-4479-ACAE-288CE348CA8D}">
      <dgm:prSet/>
      <dgm:spPr/>
      <dgm:t>
        <a:bodyPr/>
        <a:lstStyle/>
        <a:p>
          <a:endParaRPr lang="en-IN"/>
        </a:p>
      </dgm:t>
    </dgm:pt>
    <dgm:pt modelId="{8EA470AA-AA9E-4E49-8082-4CB7718C4F41}" type="pres">
      <dgm:prSet presAssocID="{5E510BDD-D5CF-41CE-99B2-83E35E2EFAF9}" presName="linear" presStyleCnt="0">
        <dgm:presLayoutVars>
          <dgm:animLvl val="lvl"/>
          <dgm:resizeHandles val="exact"/>
        </dgm:presLayoutVars>
      </dgm:prSet>
      <dgm:spPr/>
      <dgm:t>
        <a:bodyPr/>
        <a:lstStyle/>
        <a:p>
          <a:endParaRPr lang="en-IN"/>
        </a:p>
      </dgm:t>
    </dgm:pt>
    <dgm:pt modelId="{225F8331-C416-4D75-949B-48FBD03E3F40}" type="pres">
      <dgm:prSet presAssocID="{1105FA85-7828-4EBE-A7D3-247D60BEA769}" presName="parentText" presStyleLbl="node1" presStyleIdx="0" presStyleCnt="1" custScaleY="116055">
        <dgm:presLayoutVars>
          <dgm:chMax val="0"/>
          <dgm:bulletEnabled val="1"/>
        </dgm:presLayoutVars>
      </dgm:prSet>
      <dgm:spPr/>
      <dgm:t>
        <a:bodyPr/>
        <a:lstStyle/>
        <a:p>
          <a:endParaRPr lang="en-IN"/>
        </a:p>
      </dgm:t>
    </dgm:pt>
  </dgm:ptLst>
  <dgm:cxnLst>
    <dgm:cxn modelId="{D280CCFC-26AD-4189-931F-4BB0060D3647}" type="presOf" srcId="{1105FA85-7828-4EBE-A7D3-247D60BEA769}" destId="{225F8331-C416-4D75-949B-48FBD03E3F40}" srcOrd="0" destOrd="0" presId="urn:microsoft.com/office/officeart/2005/8/layout/vList2"/>
    <dgm:cxn modelId="{4B1E128E-8673-4479-ACAE-288CE348CA8D}" srcId="{5E510BDD-D5CF-41CE-99B2-83E35E2EFAF9}" destId="{1105FA85-7828-4EBE-A7D3-247D60BEA769}" srcOrd="0" destOrd="0" parTransId="{83E0E1E5-E0C1-4161-A476-094E7E0F07FC}" sibTransId="{18AD8189-5C89-43E1-B839-458E87BD1B3B}"/>
    <dgm:cxn modelId="{65B45A66-5B39-475C-A85D-124DEF89A8BA}" type="presOf" srcId="{5E510BDD-D5CF-41CE-99B2-83E35E2EFAF9}" destId="{8EA470AA-AA9E-4E49-8082-4CB7718C4F41}" srcOrd="0" destOrd="0" presId="urn:microsoft.com/office/officeart/2005/8/layout/vList2"/>
    <dgm:cxn modelId="{350B0B02-4134-43FF-8A0C-315CA3EB1237}" type="presParOf" srcId="{8EA470AA-AA9E-4E49-8082-4CB7718C4F41}" destId="{225F8331-C416-4D75-949B-48FBD03E3F40}"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15CD79-27A2-4B57-95B6-3011B0515E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E1A8D34-FE47-4707-8B28-8A9F0C4C39F3}">
      <dgm:prSet custT="1"/>
      <dgm:spPr/>
      <dgm:t>
        <a:bodyPr/>
        <a:lstStyle/>
        <a:p>
          <a:pPr rtl="0"/>
          <a:r>
            <a:rPr lang="en-IN" sz="2000" dirty="0" smtClean="0"/>
            <a:t>Exports mainly consists of products like pearls, precious stones, minerals and fuels</a:t>
          </a:r>
          <a:endParaRPr lang="en-IN" sz="2000" dirty="0"/>
        </a:p>
      </dgm:t>
    </dgm:pt>
    <dgm:pt modelId="{09772EEF-5EBD-4D00-BEA0-C972CDAA4629}" type="parTrans" cxnId="{C0D3A582-3B25-41D8-B011-A3C9AB2FE897}">
      <dgm:prSet/>
      <dgm:spPr/>
      <dgm:t>
        <a:bodyPr/>
        <a:lstStyle/>
        <a:p>
          <a:endParaRPr lang="en-IN"/>
        </a:p>
      </dgm:t>
    </dgm:pt>
    <dgm:pt modelId="{5702D166-263B-4264-81E4-F2121AD3F08A}" type="sibTrans" cxnId="{C0D3A582-3B25-41D8-B011-A3C9AB2FE897}">
      <dgm:prSet/>
      <dgm:spPr/>
      <dgm:t>
        <a:bodyPr/>
        <a:lstStyle/>
        <a:p>
          <a:endParaRPr lang="en-IN"/>
        </a:p>
      </dgm:t>
    </dgm:pt>
    <dgm:pt modelId="{7EF245DD-1F8D-4026-A192-1D3A3B19F6E0}" type="pres">
      <dgm:prSet presAssocID="{2615CD79-27A2-4B57-95B6-3011B0515EBE}" presName="linear" presStyleCnt="0">
        <dgm:presLayoutVars>
          <dgm:animLvl val="lvl"/>
          <dgm:resizeHandles val="exact"/>
        </dgm:presLayoutVars>
      </dgm:prSet>
      <dgm:spPr/>
      <dgm:t>
        <a:bodyPr/>
        <a:lstStyle/>
        <a:p>
          <a:endParaRPr lang="en-IN"/>
        </a:p>
      </dgm:t>
    </dgm:pt>
    <dgm:pt modelId="{B8730F1B-1BDE-42F5-B9BC-48BD0833D148}" type="pres">
      <dgm:prSet presAssocID="{2E1A8D34-FE47-4707-8B28-8A9F0C4C39F3}" presName="parentText" presStyleLbl="node1" presStyleIdx="0" presStyleCnt="1" custLinFactNeighborX="-6175">
        <dgm:presLayoutVars>
          <dgm:chMax val="0"/>
          <dgm:bulletEnabled val="1"/>
        </dgm:presLayoutVars>
      </dgm:prSet>
      <dgm:spPr/>
      <dgm:t>
        <a:bodyPr/>
        <a:lstStyle/>
        <a:p>
          <a:endParaRPr lang="en-IN"/>
        </a:p>
      </dgm:t>
    </dgm:pt>
  </dgm:ptLst>
  <dgm:cxnLst>
    <dgm:cxn modelId="{02C70BC9-EBBF-4B44-A3CB-AF230DBB9F32}" type="presOf" srcId="{2E1A8D34-FE47-4707-8B28-8A9F0C4C39F3}" destId="{B8730F1B-1BDE-42F5-B9BC-48BD0833D148}" srcOrd="0" destOrd="0" presId="urn:microsoft.com/office/officeart/2005/8/layout/vList2"/>
    <dgm:cxn modelId="{3F4D1BCA-AFC4-49FE-890B-7AEB38F8C1C6}" type="presOf" srcId="{2615CD79-27A2-4B57-95B6-3011B0515EBE}" destId="{7EF245DD-1F8D-4026-A192-1D3A3B19F6E0}" srcOrd="0" destOrd="0" presId="urn:microsoft.com/office/officeart/2005/8/layout/vList2"/>
    <dgm:cxn modelId="{C0D3A582-3B25-41D8-B011-A3C9AB2FE897}" srcId="{2615CD79-27A2-4B57-95B6-3011B0515EBE}" destId="{2E1A8D34-FE47-4707-8B28-8A9F0C4C39F3}" srcOrd="0" destOrd="0" parTransId="{09772EEF-5EBD-4D00-BEA0-C972CDAA4629}" sibTransId="{5702D166-263B-4264-81E4-F2121AD3F08A}"/>
    <dgm:cxn modelId="{FCBC633F-9704-4ED1-8CBD-6E2F8D146EB1}" type="presParOf" srcId="{7EF245DD-1F8D-4026-A192-1D3A3B19F6E0}" destId="{B8730F1B-1BDE-42F5-B9BC-48BD0833D148}"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D56D30-5D66-4E96-A4C3-046C2B9A0B7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F7A18D0-E941-48EB-9BFF-2196C5962D87}">
      <dgm:prSet custT="1"/>
      <dgm:spPr/>
      <dgm:t>
        <a:bodyPr/>
        <a:lstStyle/>
        <a:p>
          <a:pPr rtl="0"/>
          <a:r>
            <a:rPr lang="en-US" sz="1500" dirty="0" smtClean="0"/>
            <a:t>In 2008, US exports reached the highest level since the 1870’s contributing 13% of total US GDP </a:t>
          </a:r>
        </a:p>
        <a:p>
          <a:pPr rtl="0"/>
          <a:r>
            <a:rPr lang="en-US" sz="1500" dirty="0" smtClean="0"/>
            <a:t>and supported 10.3 million jobs. The economic recession of the past two years temporarily Halted this significant growth.  </a:t>
          </a:r>
          <a:endParaRPr lang="en-IN" sz="1500" dirty="0"/>
        </a:p>
      </dgm:t>
    </dgm:pt>
    <dgm:pt modelId="{9B848883-27EB-49D2-86AF-A1326A8E1003}" type="parTrans" cxnId="{13963614-7D04-49A0-8220-C610BAE61080}">
      <dgm:prSet/>
      <dgm:spPr/>
      <dgm:t>
        <a:bodyPr/>
        <a:lstStyle/>
        <a:p>
          <a:endParaRPr lang="en-IN"/>
        </a:p>
      </dgm:t>
    </dgm:pt>
    <dgm:pt modelId="{798FE94E-2BF7-49D5-B365-20F8603F05A3}" type="sibTrans" cxnId="{13963614-7D04-49A0-8220-C610BAE61080}">
      <dgm:prSet/>
      <dgm:spPr/>
      <dgm:t>
        <a:bodyPr/>
        <a:lstStyle/>
        <a:p>
          <a:endParaRPr lang="en-IN"/>
        </a:p>
      </dgm:t>
    </dgm:pt>
    <dgm:pt modelId="{662167CD-2C17-47F5-AD6E-12AC0F030BB6}">
      <dgm:prSet custT="1"/>
      <dgm:spPr/>
      <dgm:t>
        <a:bodyPr/>
        <a:lstStyle/>
        <a:p>
          <a:pPr rtl="0"/>
          <a:r>
            <a:rPr lang="en-US" sz="1500" dirty="0" smtClean="0"/>
            <a:t>The NEI is a part of a long-term growth strategy to reverse the trend of the past two years</a:t>
          </a:r>
          <a:endParaRPr lang="en-IN" sz="1500" dirty="0"/>
        </a:p>
      </dgm:t>
    </dgm:pt>
    <dgm:pt modelId="{E580DF4E-77FE-4616-8300-10C841A58866}" type="parTrans" cxnId="{BE19A685-D63C-4F0A-BBFC-9BE84C7C2320}">
      <dgm:prSet/>
      <dgm:spPr/>
      <dgm:t>
        <a:bodyPr/>
        <a:lstStyle/>
        <a:p>
          <a:endParaRPr lang="en-IN"/>
        </a:p>
      </dgm:t>
    </dgm:pt>
    <dgm:pt modelId="{F5D38E9D-DC1E-43DD-B06D-9D866EBBB0D6}" type="sibTrans" cxnId="{BE19A685-D63C-4F0A-BBFC-9BE84C7C2320}">
      <dgm:prSet/>
      <dgm:spPr/>
      <dgm:t>
        <a:bodyPr/>
        <a:lstStyle/>
        <a:p>
          <a:endParaRPr lang="en-IN"/>
        </a:p>
      </dgm:t>
    </dgm:pt>
    <dgm:pt modelId="{A8245856-4F76-4012-9FAC-86B9AAAE3156}" type="pres">
      <dgm:prSet presAssocID="{45D56D30-5D66-4E96-A4C3-046C2B9A0B76}" presName="linear" presStyleCnt="0">
        <dgm:presLayoutVars>
          <dgm:animLvl val="lvl"/>
          <dgm:resizeHandles val="exact"/>
        </dgm:presLayoutVars>
      </dgm:prSet>
      <dgm:spPr/>
      <dgm:t>
        <a:bodyPr/>
        <a:lstStyle/>
        <a:p>
          <a:endParaRPr lang="en-US"/>
        </a:p>
      </dgm:t>
    </dgm:pt>
    <dgm:pt modelId="{B163E907-8716-427D-9A31-7A479DE8DA91}" type="pres">
      <dgm:prSet presAssocID="{CF7A18D0-E941-48EB-9BFF-2196C5962D87}" presName="parentText" presStyleLbl="node1" presStyleIdx="0" presStyleCnt="2" custScaleY="257858">
        <dgm:presLayoutVars>
          <dgm:chMax val="0"/>
          <dgm:bulletEnabled val="1"/>
        </dgm:presLayoutVars>
      </dgm:prSet>
      <dgm:spPr/>
      <dgm:t>
        <a:bodyPr/>
        <a:lstStyle/>
        <a:p>
          <a:endParaRPr lang="en-US"/>
        </a:p>
      </dgm:t>
    </dgm:pt>
    <dgm:pt modelId="{98915CCE-597E-4B10-AC97-F56D554701D0}" type="pres">
      <dgm:prSet presAssocID="{798FE94E-2BF7-49D5-B365-20F8603F05A3}" presName="spacer" presStyleCnt="0"/>
      <dgm:spPr/>
    </dgm:pt>
    <dgm:pt modelId="{3E214A41-4E0B-4E4D-B3D6-4DA5935A3A5D}" type="pres">
      <dgm:prSet presAssocID="{662167CD-2C17-47F5-AD6E-12AC0F030BB6}" presName="parentText" presStyleLbl="node1" presStyleIdx="1" presStyleCnt="2">
        <dgm:presLayoutVars>
          <dgm:chMax val="0"/>
          <dgm:bulletEnabled val="1"/>
        </dgm:presLayoutVars>
      </dgm:prSet>
      <dgm:spPr/>
      <dgm:t>
        <a:bodyPr/>
        <a:lstStyle/>
        <a:p>
          <a:endParaRPr lang="en-US"/>
        </a:p>
      </dgm:t>
    </dgm:pt>
  </dgm:ptLst>
  <dgm:cxnLst>
    <dgm:cxn modelId="{BE19A685-D63C-4F0A-BBFC-9BE84C7C2320}" srcId="{45D56D30-5D66-4E96-A4C3-046C2B9A0B76}" destId="{662167CD-2C17-47F5-AD6E-12AC0F030BB6}" srcOrd="1" destOrd="0" parTransId="{E580DF4E-77FE-4616-8300-10C841A58866}" sibTransId="{F5D38E9D-DC1E-43DD-B06D-9D866EBBB0D6}"/>
    <dgm:cxn modelId="{A79D3D41-8E7E-4DFB-B297-B4B370E775BE}" type="presOf" srcId="{662167CD-2C17-47F5-AD6E-12AC0F030BB6}" destId="{3E214A41-4E0B-4E4D-B3D6-4DA5935A3A5D}" srcOrd="0" destOrd="0" presId="urn:microsoft.com/office/officeart/2005/8/layout/vList2"/>
    <dgm:cxn modelId="{21B02EE0-B888-4659-A25F-B19FA9154876}" type="presOf" srcId="{45D56D30-5D66-4E96-A4C3-046C2B9A0B76}" destId="{A8245856-4F76-4012-9FAC-86B9AAAE3156}" srcOrd="0" destOrd="0" presId="urn:microsoft.com/office/officeart/2005/8/layout/vList2"/>
    <dgm:cxn modelId="{13963614-7D04-49A0-8220-C610BAE61080}" srcId="{45D56D30-5D66-4E96-A4C3-046C2B9A0B76}" destId="{CF7A18D0-E941-48EB-9BFF-2196C5962D87}" srcOrd="0" destOrd="0" parTransId="{9B848883-27EB-49D2-86AF-A1326A8E1003}" sibTransId="{798FE94E-2BF7-49D5-B365-20F8603F05A3}"/>
    <dgm:cxn modelId="{9DDB5541-0595-413F-9ADE-773EED64AA91}" type="presOf" srcId="{CF7A18D0-E941-48EB-9BFF-2196C5962D87}" destId="{B163E907-8716-427D-9A31-7A479DE8DA91}" srcOrd="0" destOrd="0" presId="urn:microsoft.com/office/officeart/2005/8/layout/vList2"/>
    <dgm:cxn modelId="{88D0EF57-8A3A-4314-8851-DB672B0A499A}" type="presParOf" srcId="{A8245856-4F76-4012-9FAC-86B9AAAE3156}" destId="{B163E907-8716-427D-9A31-7A479DE8DA91}" srcOrd="0" destOrd="0" presId="urn:microsoft.com/office/officeart/2005/8/layout/vList2"/>
    <dgm:cxn modelId="{433DA89A-7164-4D30-8EFE-A6E0FA3EE6BA}" type="presParOf" srcId="{A8245856-4F76-4012-9FAC-86B9AAAE3156}" destId="{98915CCE-597E-4B10-AC97-F56D554701D0}" srcOrd="1" destOrd="0" presId="urn:microsoft.com/office/officeart/2005/8/layout/vList2"/>
    <dgm:cxn modelId="{E0E1D507-D3FB-41C9-94A7-C0DF0FF105B7}" type="presParOf" srcId="{A8245856-4F76-4012-9FAC-86B9AAAE3156}" destId="{3E214A41-4E0B-4E4D-B3D6-4DA5935A3A5D}" srcOrd="2"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F49E97-735A-4E64-AE27-661183A0871F}" type="doc">
      <dgm:prSet loTypeId="urn:microsoft.com/office/officeart/2005/8/layout/matrix3" loCatId="matrix" qsTypeId="urn:microsoft.com/office/officeart/2005/8/quickstyle/simple1" qsCatId="simple" csTypeId="urn:microsoft.com/office/officeart/2005/8/colors/accent1_1" csCatId="accent1" phldr="1"/>
      <dgm:spPr/>
      <dgm:t>
        <a:bodyPr/>
        <a:lstStyle/>
        <a:p>
          <a:endParaRPr lang="en-US"/>
        </a:p>
      </dgm:t>
    </dgm:pt>
    <dgm:pt modelId="{3AA5C579-3684-4418-917C-96F1217CB72E}">
      <dgm:prSet phldrT="[Text]" custT="1"/>
      <dgm:spPr/>
      <dgm:t>
        <a:bodyPr/>
        <a:lstStyle/>
        <a:p>
          <a:r>
            <a:rPr lang="en-US" sz="1400" b="1" u="sng" smtClean="0"/>
            <a:t>Access to Credit</a:t>
          </a:r>
          <a:r>
            <a:rPr lang="en-US" sz="1400" b="0" smtClean="0"/>
            <a:t>: </a:t>
          </a:r>
          <a:r>
            <a:rPr lang="en-US" sz="1400" smtClean="0"/>
            <a:t>The Export-Import Bank has increased its loan approvals by nearly 20% thus far this fiscal year (11 months to Aug 2010) over the same period last fiscal year, from $18.3 billion to $21.5 billion. Small business approvals have increased from $3.6 billion to $4.1 billion.  The estimated total number of U.S. jobs supported by Ex-Im Bank financing has increased from 170,000 to 200,000 over this period.</a:t>
          </a:r>
          <a:endParaRPr lang="en-US" sz="900" b="0" dirty="0"/>
        </a:p>
      </dgm:t>
    </dgm:pt>
    <dgm:pt modelId="{008B9665-D050-4A72-8803-3A022776B703}" type="parTrans" cxnId="{0A955C2D-9E39-4F18-9767-9090312CA32B}">
      <dgm:prSet/>
      <dgm:spPr/>
      <dgm:t>
        <a:bodyPr/>
        <a:lstStyle/>
        <a:p>
          <a:endParaRPr lang="en-US"/>
        </a:p>
      </dgm:t>
    </dgm:pt>
    <dgm:pt modelId="{42F6C2D8-B8BC-41AA-899E-9A86C91FC29C}" type="sibTrans" cxnId="{0A955C2D-9E39-4F18-9767-9090312CA32B}">
      <dgm:prSet/>
      <dgm:spPr/>
      <dgm:t>
        <a:bodyPr/>
        <a:lstStyle/>
        <a:p>
          <a:endParaRPr lang="en-US"/>
        </a:p>
      </dgm:t>
    </dgm:pt>
    <dgm:pt modelId="{F8B1FC3F-1428-45F5-BAB5-509A79D4788E}">
      <dgm:prSet custT="1"/>
      <dgm:spPr/>
      <dgm:t>
        <a:bodyPr/>
        <a:lstStyle/>
        <a:p>
          <a:r>
            <a:rPr lang="en-US" sz="1400" b="1" u="sng" smtClean="0"/>
            <a:t>Trade Advocacy</a:t>
          </a:r>
          <a:r>
            <a:rPr lang="en-US" sz="1400" b="1" smtClean="0"/>
            <a:t>: </a:t>
          </a:r>
          <a:r>
            <a:rPr lang="en-US" sz="1400" b="0" smtClean="0"/>
            <a:t>The Advocacy Center has assisted US companies competing for international contracts and other exporting opportunities to support $13.4 billion in US export content since the announcement of the NEI,.  These projects support an estimated 70,000 jobs</a:t>
          </a:r>
          <a:r>
            <a:rPr lang="en-US" sz="1500" b="0" smtClean="0"/>
            <a:t>.</a:t>
          </a:r>
          <a:endParaRPr lang="en-US" sz="1500" b="0" dirty="0"/>
        </a:p>
      </dgm:t>
    </dgm:pt>
    <dgm:pt modelId="{4B2153DA-49BD-46D7-83EA-60505E16A5BB}" type="parTrans" cxnId="{48F9F70F-B4C3-4DD3-9765-B72ABF87433D}">
      <dgm:prSet/>
      <dgm:spPr/>
      <dgm:t>
        <a:bodyPr/>
        <a:lstStyle/>
        <a:p>
          <a:endParaRPr lang="en-US"/>
        </a:p>
      </dgm:t>
    </dgm:pt>
    <dgm:pt modelId="{C6C19EBD-0557-49A1-B4F3-F984F76E426E}" type="sibTrans" cxnId="{48F9F70F-B4C3-4DD3-9765-B72ABF87433D}">
      <dgm:prSet/>
      <dgm:spPr/>
      <dgm:t>
        <a:bodyPr/>
        <a:lstStyle/>
        <a:p>
          <a:endParaRPr lang="en-US"/>
        </a:p>
      </dgm:t>
    </dgm:pt>
    <dgm:pt modelId="{B2E762E7-A32D-43F4-9B90-AE3A65C07F9D}">
      <dgm:prSet custT="1"/>
      <dgm:spPr/>
      <dgm:t>
        <a:bodyPr/>
        <a:lstStyle/>
        <a:p>
          <a:r>
            <a:rPr lang="en-US" sz="1400" b="1" u="sng" dirty="0" smtClean="0"/>
            <a:t>Export Promotion</a:t>
          </a:r>
          <a:r>
            <a:rPr lang="en-US" sz="1400" b="1" dirty="0" smtClean="0"/>
            <a:t>: </a:t>
          </a:r>
          <a:r>
            <a:rPr lang="en-US" sz="1400" dirty="0" smtClean="0"/>
            <a:t>The Department of Commerce has increased trade missions and reverse trade missions, which connect buyers and sellers to one another, in hopes of securing successful business deals.  This year alone, Commerce has led 28trade missions  with companies anticipating approximately $2 billion in export sales.  </a:t>
          </a:r>
          <a:endParaRPr lang="en-US" sz="1400" dirty="0"/>
        </a:p>
      </dgm:t>
    </dgm:pt>
    <dgm:pt modelId="{8E322DAB-A2D3-4B63-93A9-B8F583AF6552}" type="parTrans" cxnId="{29766784-E715-441C-9E51-887F18EE8197}">
      <dgm:prSet/>
      <dgm:spPr/>
      <dgm:t>
        <a:bodyPr/>
        <a:lstStyle/>
        <a:p>
          <a:endParaRPr lang="en-US"/>
        </a:p>
      </dgm:t>
    </dgm:pt>
    <dgm:pt modelId="{87B4D60B-5EE3-4002-BB36-F686EBC48C0A}" type="sibTrans" cxnId="{29766784-E715-441C-9E51-887F18EE8197}">
      <dgm:prSet/>
      <dgm:spPr/>
      <dgm:t>
        <a:bodyPr/>
        <a:lstStyle/>
        <a:p>
          <a:endParaRPr lang="en-US"/>
        </a:p>
      </dgm:t>
    </dgm:pt>
    <dgm:pt modelId="{A5DF39F9-10B5-4117-9814-2A3ACBBF1B33}">
      <dgm:prSet custT="1"/>
      <dgm:spPr/>
      <dgm:t>
        <a:bodyPr/>
        <a:lstStyle/>
        <a:p>
          <a:r>
            <a:rPr lang="en-US" sz="1400" b="1" u="sng" smtClean="0"/>
            <a:t>Barriers to Trade</a:t>
          </a:r>
          <a:r>
            <a:rPr lang="en-US" sz="1400" b="1" smtClean="0"/>
            <a:t>: </a:t>
          </a:r>
          <a:r>
            <a:rPr lang="en-US" sz="1400" smtClean="0"/>
            <a:t>Efforts by USTR and other agencies to remove trade barriers are having results, including signing an agreement with China to reopen a pork market worth $250 million. </a:t>
          </a:r>
          <a:endParaRPr lang="en-US" sz="1400" dirty="0"/>
        </a:p>
      </dgm:t>
    </dgm:pt>
    <dgm:pt modelId="{AB32F7E3-B7BF-4B3B-8247-726B5CADB6D4}" type="parTrans" cxnId="{35C013B6-0C32-4E1D-9FBF-1BFC6D3CC2E1}">
      <dgm:prSet/>
      <dgm:spPr/>
      <dgm:t>
        <a:bodyPr/>
        <a:lstStyle/>
        <a:p>
          <a:endParaRPr lang="en-US"/>
        </a:p>
      </dgm:t>
    </dgm:pt>
    <dgm:pt modelId="{C1E0DA22-723C-4668-A90A-B03D039FF18F}" type="sibTrans" cxnId="{35C013B6-0C32-4E1D-9FBF-1BFC6D3CC2E1}">
      <dgm:prSet/>
      <dgm:spPr/>
      <dgm:t>
        <a:bodyPr/>
        <a:lstStyle/>
        <a:p>
          <a:endParaRPr lang="en-US"/>
        </a:p>
      </dgm:t>
    </dgm:pt>
    <dgm:pt modelId="{9550C9A7-C33E-453C-B6E9-D6C957CB8133}" type="pres">
      <dgm:prSet presAssocID="{FCF49E97-735A-4E64-AE27-661183A0871F}" presName="matrix" presStyleCnt="0">
        <dgm:presLayoutVars>
          <dgm:chMax val="1"/>
          <dgm:dir/>
          <dgm:resizeHandles val="exact"/>
        </dgm:presLayoutVars>
      </dgm:prSet>
      <dgm:spPr/>
      <dgm:t>
        <a:bodyPr/>
        <a:lstStyle/>
        <a:p>
          <a:endParaRPr lang="en-US"/>
        </a:p>
      </dgm:t>
    </dgm:pt>
    <dgm:pt modelId="{199F9106-F038-48B5-9704-32B2479153C3}" type="pres">
      <dgm:prSet presAssocID="{FCF49E97-735A-4E64-AE27-661183A0871F}" presName="diamond" presStyleLbl="bgShp" presStyleIdx="0" presStyleCnt="1" custLinFactNeighborX="-189"/>
      <dgm:spPr/>
      <dgm:t>
        <a:bodyPr/>
        <a:lstStyle/>
        <a:p>
          <a:endParaRPr lang="en-IN"/>
        </a:p>
      </dgm:t>
    </dgm:pt>
    <dgm:pt modelId="{144D7A0E-7410-4DD6-8CBF-CC4D61AFE1C3}" type="pres">
      <dgm:prSet presAssocID="{FCF49E97-735A-4E64-AE27-661183A0871F}" presName="quad1" presStyleLbl="node1" presStyleIdx="0" presStyleCnt="4" custScaleX="199961" custLinFactY="7731" custLinFactNeighborX="-48679" custLinFactNeighborY="100000">
        <dgm:presLayoutVars>
          <dgm:chMax val="0"/>
          <dgm:chPref val="0"/>
          <dgm:bulletEnabled val="1"/>
        </dgm:presLayoutVars>
      </dgm:prSet>
      <dgm:spPr/>
      <dgm:t>
        <a:bodyPr/>
        <a:lstStyle/>
        <a:p>
          <a:endParaRPr lang="en-US"/>
        </a:p>
      </dgm:t>
    </dgm:pt>
    <dgm:pt modelId="{C489C1CB-DA61-4550-8B04-89C193B8EA73}" type="pres">
      <dgm:prSet presAssocID="{FCF49E97-735A-4E64-AE27-661183A0871F}" presName="quad2" presStyleLbl="node1" presStyleIdx="1" presStyleCnt="4" custScaleX="209907" custLinFactNeighborX="62277" custLinFactNeighborY="2836">
        <dgm:presLayoutVars>
          <dgm:chMax val="0"/>
          <dgm:chPref val="0"/>
          <dgm:bulletEnabled val="1"/>
        </dgm:presLayoutVars>
      </dgm:prSet>
      <dgm:spPr/>
      <dgm:t>
        <a:bodyPr/>
        <a:lstStyle/>
        <a:p>
          <a:endParaRPr lang="en-US"/>
        </a:p>
      </dgm:t>
    </dgm:pt>
    <dgm:pt modelId="{39631FA3-FBEB-4EBB-85AB-463D003F2286}" type="pres">
      <dgm:prSet presAssocID="{FCF49E97-735A-4E64-AE27-661183A0871F}" presName="quad3" presStyleLbl="node1" presStyleIdx="2" presStyleCnt="4" custScaleX="203108" custLinFactY="-4856" custLinFactNeighborX="-50991" custLinFactNeighborY="-100000">
        <dgm:presLayoutVars>
          <dgm:chMax val="0"/>
          <dgm:chPref val="0"/>
          <dgm:bulletEnabled val="1"/>
        </dgm:presLayoutVars>
      </dgm:prSet>
      <dgm:spPr/>
      <dgm:t>
        <a:bodyPr/>
        <a:lstStyle/>
        <a:p>
          <a:endParaRPr lang="en-US"/>
        </a:p>
      </dgm:t>
    </dgm:pt>
    <dgm:pt modelId="{EBB4293C-04B3-41E4-B203-F707F908C86D}" type="pres">
      <dgm:prSet presAssocID="{FCF49E97-735A-4E64-AE27-661183A0871F}" presName="quad4" presStyleLbl="node1" presStyleIdx="3" presStyleCnt="4" custScaleX="216706" custLinFactNeighborX="61791" custLinFactNeighborY="3924">
        <dgm:presLayoutVars>
          <dgm:chMax val="0"/>
          <dgm:chPref val="0"/>
          <dgm:bulletEnabled val="1"/>
        </dgm:presLayoutVars>
      </dgm:prSet>
      <dgm:spPr/>
      <dgm:t>
        <a:bodyPr/>
        <a:lstStyle/>
        <a:p>
          <a:endParaRPr lang="en-US"/>
        </a:p>
      </dgm:t>
    </dgm:pt>
  </dgm:ptLst>
  <dgm:cxnLst>
    <dgm:cxn modelId="{0A955C2D-9E39-4F18-9767-9090312CA32B}" srcId="{FCF49E97-735A-4E64-AE27-661183A0871F}" destId="{3AA5C579-3684-4418-917C-96F1217CB72E}" srcOrd="0" destOrd="0" parTransId="{008B9665-D050-4A72-8803-3A022776B703}" sibTransId="{42F6C2D8-B8BC-41AA-899E-9A86C91FC29C}"/>
    <dgm:cxn modelId="{44DF0E1A-5E74-4286-9590-9DF19CC55D14}" type="presOf" srcId="{A5DF39F9-10B5-4117-9814-2A3ACBBF1B33}" destId="{EBB4293C-04B3-41E4-B203-F707F908C86D}" srcOrd="0" destOrd="0" presId="urn:microsoft.com/office/officeart/2005/8/layout/matrix3"/>
    <dgm:cxn modelId="{C4D426FF-E5B1-42AA-A223-F981B30667ED}" type="presOf" srcId="{FCF49E97-735A-4E64-AE27-661183A0871F}" destId="{9550C9A7-C33E-453C-B6E9-D6C957CB8133}" srcOrd="0" destOrd="0" presId="urn:microsoft.com/office/officeart/2005/8/layout/matrix3"/>
    <dgm:cxn modelId="{1D97B8CF-B399-42CC-96BB-443A29C77F5D}" type="presOf" srcId="{3AA5C579-3684-4418-917C-96F1217CB72E}" destId="{144D7A0E-7410-4DD6-8CBF-CC4D61AFE1C3}" srcOrd="0" destOrd="0" presId="urn:microsoft.com/office/officeart/2005/8/layout/matrix3"/>
    <dgm:cxn modelId="{DFA77962-CDF8-4244-96E6-3F005BB279CC}" type="presOf" srcId="{B2E762E7-A32D-43F4-9B90-AE3A65C07F9D}" destId="{39631FA3-FBEB-4EBB-85AB-463D003F2286}" srcOrd="0" destOrd="0" presId="urn:microsoft.com/office/officeart/2005/8/layout/matrix3"/>
    <dgm:cxn modelId="{29766784-E715-441C-9E51-887F18EE8197}" srcId="{FCF49E97-735A-4E64-AE27-661183A0871F}" destId="{B2E762E7-A32D-43F4-9B90-AE3A65C07F9D}" srcOrd="2" destOrd="0" parTransId="{8E322DAB-A2D3-4B63-93A9-B8F583AF6552}" sibTransId="{87B4D60B-5EE3-4002-BB36-F686EBC48C0A}"/>
    <dgm:cxn modelId="{35C013B6-0C32-4E1D-9FBF-1BFC6D3CC2E1}" srcId="{FCF49E97-735A-4E64-AE27-661183A0871F}" destId="{A5DF39F9-10B5-4117-9814-2A3ACBBF1B33}" srcOrd="3" destOrd="0" parTransId="{AB32F7E3-B7BF-4B3B-8247-726B5CADB6D4}" sibTransId="{C1E0DA22-723C-4668-A90A-B03D039FF18F}"/>
    <dgm:cxn modelId="{48F9F70F-B4C3-4DD3-9765-B72ABF87433D}" srcId="{FCF49E97-735A-4E64-AE27-661183A0871F}" destId="{F8B1FC3F-1428-45F5-BAB5-509A79D4788E}" srcOrd="1" destOrd="0" parTransId="{4B2153DA-49BD-46D7-83EA-60505E16A5BB}" sibTransId="{C6C19EBD-0557-49A1-B4F3-F984F76E426E}"/>
    <dgm:cxn modelId="{AC12A550-38BA-4389-BAAE-20FAD0EB9BFA}" type="presOf" srcId="{F8B1FC3F-1428-45F5-BAB5-509A79D4788E}" destId="{C489C1CB-DA61-4550-8B04-89C193B8EA73}" srcOrd="0" destOrd="0" presId="urn:microsoft.com/office/officeart/2005/8/layout/matrix3"/>
    <dgm:cxn modelId="{22A33720-7460-48FA-8E7E-8D6FC85287EE}" type="presParOf" srcId="{9550C9A7-C33E-453C-B6E9-D6C957CB8133}" destId="{199F9106-F038-48B5-9704-32B2479153C3}" srcOrd="0" destOrd="0" presId="urn:microsoft.com/office/officeart/2005/8/layout/matrix3"/>
    <dgm:cxn modelId="{F587117A-DB43-4C98-A2EE-CB8631985593}" type="presParOf" srcId="{9550C9A7-C33E-453C-B6E9-D6C957CB8133}" destId="{144D7A0E-7410-4DD6-8CBF-CC4D61AFE1C3}" srcOrd="1" destOrd="0" presId="urn:microsoft.com/office/officeart/2005/8/layout/matrix3"/>
    <dgm:cxn modelId="{159D1CF5-7BCC-415E-87E5-1810CF53C435}" type="presParOf" srcId="{9550C9A7-C33E-453C-B6E9-D6C957CB8133}" destId="{C489C1CB-DA61-4550-8B04-89C193B8EA73}" srcOrd="2" destOrd="0" presId="urn:microsoft.com/office/officeart/2005/8/layout/matrix3"/>
    <dgm:cxn modelId="{268A4B2B-A979-4A62-AED6-860E5338080E}" type="presParOf" srcId="{9550C9A7-C33E-453C-B6E9-D6C957CB8133}" destId="{39631FA3-FBEB-4EBB-85AB-463D003F2286}" srcOrd="3" destOrd="0" presId="urn:microsoft.com/office/officeart/2005/8/layout/matrix3"/>
    <dgm:cxn modelId="{BC5A1ECD-DC8F-4C12-BE1A-2B87A8606D01}" type="presParOf" srcId="{9550C9A7-C33E-453C-B6E9-D6C957CB8133}" destId="{EBB4293C-04B3-41E4-B203-F707F908C86D}" srcOrd="4" destOrd="0" presId="urn:microsoft.com/office/officeart/2005/8/layout/matrix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8E9261-2165-433F-A158-E06FDD2AA504}" type="doc">
      <dgm:prSet loTypeId="urn:microsoft.com/office/officeart/2005/8/layout/default#1" loCatId="list" qsTypeId="urn:microsoft.com/office/officeart/2005/8/quickstyle/3d1" qsCatId="3D" csTypeId="urn:microsoft.com/office/officeart/2005/8/colors/accent3_4" csCatId="accent3" phldr="1"/>
      <dgm:spPr/>
      <dgm:t>
        <a:bodyPr/>
        <a:lstStyle/>
        <a:p>
          <a:endParaRPr lang="en-US"/>
        </a:p>
      </dgm:t>
    </dgm:pt>
    <dgm:pt modelId="{A7B1996B-CA3D-4ECB-8D69-980F4B0EAEC2}">
      <dgm:prSet phldrT="[Text]"/>
      <dgm:spPr/>
      <dgm:t>
        <a:bodyPr/>
        <a:lstStyle/>
        <a:p>
          <a:r>
            <a:rPr lang="en-US" b="1" i="0" dirty="0" smtClean="0"/>
            <a:t>Increase access to export financing to ensure good opportunities do not fall through  the cracks. </a:t>
          </a:r>
          <a:endParaRPr lang="en-US" b="1" i="0" dirty="0">
            <a:latin typeface="+mj-lt"/>
          </a:endParaRPr>
        </a:p>
      </dgm:t>
    </dgm:pt>
    <dgm:pt modelId="{B937931C-6F29-4922-A7A7-E5A1D8F1512C}" type="parTrans" cxnId="{A880EB93-B9AF-41EF-96BB-1AD9EBAEC0FE}">
      <dgm:prSet/>
      <dgm:spPr/>
      <dgm:t>
        <a:bodyPr/>
        <a:lstStyle/>
        <a:p>
          <a:endParaRPr lang="en-US"/>
        </a:p>
      </dgm:t>
    </dgm:pt>
    <dgm:pt modelId="{063B37ED-EFD4-40DB-BB96-C0BF60449700}" type="sibTrans" cxnId="{A880EB93-B9AF-41EF-96BB-1AD9EBAEC0FE}">
      <dgm:prSet/>
      <dgm:spPr/>
      <dgm:t>
        <a:bodyPr/>
        <a:lstStyle/>
        <a:p>
          <a:endParaRPr lang="en-US"/>
        </a:p>
      </dgm:t>
    </dgm:pt>
    <dgm:pt modelId="{0192CCB0-5882-46D8-8A6B-B06B036D64AB}">
      <dgm:prSet phldrT="[Text]"/>
      <dgm:spPr/>
      <dgm:t>
        <a:bodyPr/>
        <a:lstStyle/>
        <a:p>
          <a:r>
            <a:rPr lang="en-US" b="1" i="0" dirty="0" smtClean="0"/>
            <a:t>Promote policies that lead to strong, sustainable and balanced economic growth.</a:t>
          </a:r>
          <a:endParaRPr lang="en-US" b="1" i="0" dirty="0">
            <a:latin typeface="+mj-lt"/>
          </a:endParaRPr>
        </a:p>
      </dgm:t>
    </dgm:pt>
    <dgm:pt modelId="{ADE33940-0F63-4AA9-8609-090809EF1AA8}" type="parTrans" cxnId="{9D92D0E1-BF14-490A-BF4D-29798D4529D1}">
      <dgm:prSet/>
      <dgm:spPr/>
      <dgm:t>
        <a:bodyPr/>
        <a:lstStyle/>
        <a:p>
          <a:endParaRPr lang="en-US"/>
        </a:p>
      </dgm:t>
    </dgm:pt>
    <dgm:pt modelId="{935E7227-24C6-49BF-B931-10D74FF5D9B6}" type="sibTrans" cxnId="{9D92D0E1-BF14-490A-BF4D-29798D4529D1}">
      <dgm:prSet/>
      <dgm:spPr/>
      <dgm:t>
        <a:bodyPr/>
        <a:lstStyle/>
        <a:p>
          <a:endParaRPr lang="en-US"/>
        </a:p>
      </dgm:t>
    </dgm:pt>
    <dgm:pt modelId="{B1A9366C-68AC-4782-8C37-3AF134BE1FB0}">
      <dgm:prSet/>
      <dgm:spPr/>
      <dgm:t>
        <a:bodyPr/>
        <a:lstStyle/>
        <a:p>
          <a:r>
            <a:rPr lang="en-US" b="1" i="0" dirty="0" smtClean="0"/>
            <a:t>Reduce trade barriers in order to open as many new markets as possible. </a:t>
          </a:r>
          <a:endParaRPr lang="en-US" dirty="0"/>
        </a:p>
      </dgm:t>
    </dgm:pt>
    <dgm:pt modelId="{1F3E9233-3AA6-49DE-B498-7F3FDAB74416}" type="parTrans" cxnId="{894AF9FC-FA9F-484F-BA4F-E934ADDB5304}">
      <dgm:prSet/>
      <dgm:spPr/>
      <dgm:t>
        <a:bodyPr/>
        <a:lstStyle/>
        <a:p>
          <a:endParaRPr lang="en-US"/>
        </a:p>
      </dgm:t>
    </dgm:pt>
    <dgm:pt modelId="{6A1C4C8D-D788-4B56-8344-9CAA265A64C9}" type="sibTrans" cxnId="{894AF9FC-FA9F-484F-BA4F-E934ADDB5304}">
      <dgm:prSet/>
      <dgm:spPr/>
      <dgm:t>
        <a:bodyPr/>
        <a:lstStyle/>
        <a:p>
          <a:endParaRPr lang="en-US"/>
        </a:p>
      </dgm:t>
    </dgm:pt>
    <dgm:pt modelId="{E41026E6-4883-4E42-ADD7-F0051E7F079B}">
      <dgm:prSet phldrT="[Text]"/>
      <dgm:spPr/>
      <dgm:t>
        <a:bodyPr/>
        <a:lstStyle/>
        <a:p>
          <a:r>
            <a:rPr lang="en-US" b="1" i="0" dirty="0" smtClean="0">
              <a:latin typeface="+mj-lt"/>
            </a:rPr>
            <a:t>Improve trade advocacy and trade promotion efforts on behalf of U.S exporters.</a:t>
          </a:r>
          <a:endParaRPr lang="en-US" b="1" i="0" dirty="0">
            <a:latin typeface="+mj-lt"/>
          </a:endParaRPr>
        </a:p>
      </dgm:t>
    </dgm:pt>
    <dgm:pt modelId="{84A0C682-D6C7-4E67-B4FC-24DE1E126052}" type="sibTrans" cxnId="{82DCCCB5-1164-402F-BA8B-FF405727910F}">
      <dgm:prSet/>
      <dgm:spPr/>
      <dgm:t>
        <a:bodyPr/>
        <a:lstStyle/>
        <a:p>
          <a:endParaRPr lang="en-US"/>
        </a:p>
      </dgm:t>
    </dgm:pt>
    <dgm:pt modelId="{B67B3F90-5CEA-4029-8381-B1A6B17F9B79}" type="parTrans" cxnId="{82DCCCB5-1164-402F-BA8B-FF405727910F}">
      <dgm:prSet/>
      <dgm:spPr/>
      <dgm:t>
        <a:bodyPr/>
        <a:lstStyle/>
        <a:p>
          <a:endParaRPr lang="en-US"/>
        </a:p>
      </dgm:t>
    </dgm:pt>
    <dgm:pt modelId="{4A91C092-43F2-49EC-A4FB-3FD600AF2F19}">
      <dgm:prSet/>
      <dgm:spPr/>
      <dgm:t>
        <a:bodyPr/>
        <a:lstStyle/>
        <a:p>
          <a:r>
            <a:rPr lang="en-US" b="1" i="0" dirty="0" smtClean="0"/>
            <a:t>Robustly enforce trade rules to ensure our trading partners live up to their obligations.</a:t>
          </a:r>
          <a:endParaRPr lang="en-US" dirty="0"/>
        </a:p>
      </dgm:t>
    </dgm:pt>
    <dgm:pt modelId="{CE0B127A-F8C4-4F97-BC7E-0D10E23C63CE}" type="parTrans" cxnId="{F6B943D0-C2B9-4CFA-94FB-4FAC417324C3}">
      <dgm:prSet/>
      <dgm:spPr/>
      <dgm:t>
        <a:bodyPr/>
        <a:lstStyle/>
        <a:p>
          <a:endParaRPr lang="en-US"/>
        </a:p>
      </dgm:t>
    </dgm:pt>
    <dgm:pt modelId="{FCAD8ECC-EE10-4DA9-8FDF-9955F80592B4}" type="sibTrans" cxnId="{F6B943D0-C2B9-4CFA-94FB-4FAC417324C3}">
      <dgm:prSet/>
      <dgm:spPr/>
      <dgm:t>
        <a:bodyPr/>
        <a:lstStyle/>
        <a:p>
          <a:endParaRPr lang="en-US"/>
        </a:p>
      </dgm:t>
    </dgm:pt>
    <dgm:pt modelId="{489989EE-20A7-4424-8F9D-6D15BAFEA5B1}" type="pres">
      <dgm:prSet presAssocID="{7F8E9261-2165-433F-A158-E06FDD2AA504}" presName="diagram" presStyleCnt="0">
        <dgm:presLayoutVars>
          <dgm:dir/>
          <dgm:resizeHandles val="exact"/>
        </dgm:presLayoutVars>
      </dgm:prSet>
      <dgm:spPr/>
      <dgm:t>
        <a:bodyPr/>
        <a:lstStyle/>
        <a:p>
          <a:endParaRPr lang="en-US"/>
        </a:p>
      </dgm:t>
    </dgm:pt>
    <dgm:pt modelId="{E34B7704-56ED-44DA-9BD3-9E3180589617}" type="pres">
      <dgm:prSet presAssocID="{4A91C092-43F2-49EC-A4FB-3FD600AF2F19}" presName="node" presStyleLbl="node1" presStyleIdx="0" presStyleCnt="5" custScaleY="77980" custLinFactY="9910" custLinFactNeighborX="61849" custLinFactNeighborY="100000">
        <dgm:presLayoutVars>
          <dgm:bulletEnabled val="1"/>
        </dgm:presLayoutVars>
      </dgm:prSet>
      <dgm:spPr/>
      <dgm:t>
        <a:bodyPr/>
        <a:lstStyle/>
        <a:p>
          <a:endParaRPr lang="en-US"/>
        </a:p>
      </dgm:t>
    </dgm:pt>
    <dgm:pt modelId="{E4EEFE5D-A5A3-49D1-A199-C142582FBE3A}" type="pres">
      <dgm:prSet presAssocID="{FCAD8ECC-EE10-4DA9-8FDF-9955F80592B4}" presName="sibTrans" presStyleCnt="0"/>
      <dgm:spPr/>
      <dgm:t>
        <a:bodyPr/>
        <a:lstStyle/>
        <a:p>
          <a:endParaRPr lang="en-IN"/>
        </a:p>
      </dgm:t>
    </dgm:pt>
    <dgm:pt modelId="{1D2F7EC0-A1C0-4BA7-B07C-E14AF73B729D}" type="pres">
      <dgm:prSet presAssocID="{A7B1996B-CA3D-4ECB-8D69-980F4B0EAEC2}" presName="node" presStyleLbl="node1" presStyleIdx="1" presStyleCnt="5" custScaleY="100057" custLinFactNeighborX="252" custLinFactNeighborY="8904">
        <dgm:presLayoutVars>
          <dgm:bulletEnabled val="1"/>
        </dgm:presLayoutVars>
      </dgm:prSet>
      <dgm:spPr/>
      <dgm:t>
        <a:bodyPr/>
        <a:lstStyle/>
        <a:p>
          <a:endParaRPr lang="en-US"/>
        </a:p>
      </dgm:t>
    </dgm:pt>
    <dgm:pt modelId="{599F532A-6D26-4207-8F91-2EB10C0C1A92}" type="pres">
      <dgm:prSet presAssocID="{063B37ED-EFD4-40DB-BB96-C0BF60449700}" presName="sibTrans" presStyleCnt="0"/>
      <dgm:spPr/>
      <dgm:t>
        <a:bodyPr/>
        <a:lstStyle/>
        <a:p>
          <a:endParaRPr lang="en-US"/>
        </a:p>
      </dgm:t>
    </dgm:pt>
    <dgm:pt modelId="{927F27B5-283C-4B1F-8F2E-1E9A62F0B82A}" type="pres">
      <dgm:prSet presAssocID="{0192CCB0-5882-46D8-8A6B-B06B036D64AB}" presName="node" presStyleLbl="node1" presStyleIdx="2" presStyleCnt="5" custScaleY="78467" custLinFactY="10154" custLinFactNeighborX="-53277" custLinFactNeighborY="100000">
        <dgm:presLayoutVars>
          <dgm:bulletEnabled val="1"/>
        </dgm:presLayoutVars>
      </dgm:prSet>
      <dgm:spPr/>
      <dgm:t>
        <a:bodyPr/>
        <a:lstStyle/>
        <a:p>
          <a:endParaRPr lang="en-US"/>
        </a:p>
      </dgm:t>
    </dgm:pt>
    <dgm:pt modelId="{B3065BAF-792A-43F1-8041-FF0C74F1C481}" type="pres">
      <dgm:prSet presAssocID="{935E7227-24C6-49BF-B931-10D74FF5D9B6}" presName="sibTrans" presStyleCnt="0"/>
      <dgm:spPr/>
      <dgm:t>
        <a:bodyPr/>
        <a:lstStyle/>
        <a:p>
          <a:endParaRPr lang="en-US"/>
        </a:p>
      </dgm:t>
    </dgm:pt>
    <dgm:pt modelId="{0CE6AB93-AC09-40D8-9DE9-CE467206F738}" type="pres">
      <dgm:prSet presAssocID="{B1A9366C-68AC-4782-8C37-3AF134BE1FB0}" presName="node" presStyleLbl="node1" presStyleIdx="3" presStyleCnt="5" custScaleY="105993" custLinFactX="60126" custLinFactY="-10534" custLinFactNeighborX="100000" custLinFactNeighborY="-100000">
        <dgm:presLayoutVars>
          <dgm:bulletEnabled val="1"/>
        </dgm:presLayoutVars>
      </dgm:prSet>
      <dgm:spPr/>
      <dgm:t>
        <a:bodyPr/>
        <a:lstStyle/>
        <a:p>
          <a:endParaRPr lang="en-US"/>
        </a:p>
      </dgm:t>
    </dgm:pt>
    <dgm:pt modelId="{E268C1DC-40DA-4EE8-BC4E-57DBE2E77BFE}" type="pres">
      <dgm:prSet presAssocID="{6A1C4C8D-D788-4B56-8344-9CAA265A64C9}" presName="sibTrans" presStyleCnt="0"/>
      <dgm:spPr/>
      <dgm:t>
        <a:bodyPr/>
        <a:lstStyle/>
        <a:p>
          <a:endParaRPr lang="en-US"/>
        </a:p>
      </dgm:t>
    </dgm:pt>
    <dgm:pt modelId="{64249B4E-3548-4B5E-93F6-6471086600BF}" type="pres">
      <dgm:prSet presAssocID="{E41026E6-4883-4E42-ADD7-F0051E7F079B}" presName="node" presStyleLbl="node1" presStyleIdx="4" presStyleCnt="5" custScaleY="107247" custLinFactX="-59622" custLinFactY="-7820" custLinFactNeighborX="-100000" custLinFactNeighborY="-100000">
        <dgm:presLayoutVars>
          <dgm:bulletEnabled val="1"/>
        </dgm:presLayoutVars>
      </dgm:prSet>
      <dgm:spPr/>
      <dgm:t>
        <a:bodyPr/>
        <a:lstStyle/>
        <a:p>
          <a:endParaRPr lang="en-US"/>
        </a:p>
      </dgm:t>
    </dgm:pt>
  </dgm:ptLst>
  <dgm:cxnLst>
    <dgm:cxn modelId="{82DCCCB5-1164-402F-BA8B-FF405727910F}" srcId="{7F8E9261-2165-433F-A158-E06FDD2AA504}" destId="{E41026E6-4883-4E42-ADD7-F0051E7F079B}" srcOrd="4" destOrd="0" parTransId="{B67B3F90-5CEA-4029-8381-B1A6B17F9B79}" sibTransId="{84A0C682-D6C7-4E67-B4FC-24DE1E126052}"/>
    <dgm:cxn modelId="{894AF9FC-FA9F-484F-BA4F-E934ADDB5304}" srcId="{7F8E9261-2165-433F-A158-E06FDD2AA504}" destId="{B1A9366C-68AC-4782-8C37-3AF134BE1FB0}" srcOrd="3" destOrd="0" parTransId="{1F3E9233-3AA6-49DE-B498-7F3FDAB74416}" sibTransId="{6A1C4C8D-D788-4B56-8344-9CAA265A64C9}"/>
    <dgm:cxn modelId="{39AB60B5-8D2E-4388-BC48-0317201A72C0}" type="presOf" srcId="{7F8E9261-2165-433F-A158-E06FDD2AA504}" destId="{489989EE-20A7-4424-8F9D-6D15BAFEA5B1}" srcOrd="0" destOrd="0" presId="urn:microsoft.com/office/officeart/2005/8/layout/default#1"/>
    <dgm:cxn modelId="{F019D2D6-7031-49C8-B42F-BC60B41D9B4E}" type="presOf" srcId="{E41026E6-4883-4E42-ADD7-F0051E7F079B}" destId="{64249B4E-3548-4B5E-93F6-6471086600BF}" srcOrd="0" destOrd="0" presId="urn:microsoft.com/office/officeart/2005/8/layout/default#1"/>
    <dgm:cxn modelId="{FF764681-14AE-4A2E-AE71-7D96D280593A}" type="presOf" srcId="{4A91C092-43F2-49EC-A4FB-3FD600AF2F19}" destId="{E34B7704-56ED-44DA-9BD3-9E3180589617}" srcOrd="0" destOrd="0" presId="urn:microsoft.com/office/officeart/2005/8/layout/default#1"/>
    <dgm:cxn modelId="{824EA91A-FE6D-4491-9BD3-47BC5773D230}" type="presOf" srcId="{B1A9366C-68AC-4782-8C37-3AF134BE1FB0}" destId="{0CE6AB93-AC09-40D8-9DE9-CE467206F738}" srcOrd="0" destOrd="0" presId="urn:microsoft.com/office/officeart/2005/8/layout/default#1"/>
    <dgm:cxn modelId="{9D92D0E1-BF14-490A-BF4D-29798D4529D1}" srcId="{7F8E9261-2165-433F-A158-E06FDD2AA504}" destId="{0192CCB0-5882-46D8-8A6B-B06B036D64AB}" srcOrd="2" destOrd="0" parTransId="{ADE33940-0F63-4AA9-8609-090809EF1AA8}" sibTransId="{935E7227-24C6-49BF-B931-10D74FF5D9B6}"/>
    <dgm:cxn modelId="{A880EB93-B9AF-41EF-96BB-1AD9EBAEC0FE}" srcId="{7F8E9261-2165-433F-A158-E06FDD2AA504}" destId="{A7B1996B-CA3D-4ECB-8D69-980F4B0EAEC2}" srcOrd="1" destOrd="0" parTransId="{B937931C-6F29-4922-A7A7-E5A1D8F1512C}" sibTransId="{063B37ED-EFD4-40DB-BB96-C0BF60449700}"/>
    <dgm:cxn modelId="{675EC596-8E6B-4DBD-89B4-F4558F02B884}" type="presOf" srcId="{A7B1996B-CA3D-4ECB-8D69-980F4B0EAEC2}" destId="{1D2F7EC0-A1C0-4BA7-B07C-E14AF73B729D}" srcOrd="0" destOrd="0" presId="urn:microsoft.com/office/officeart/2005/8/layout/default#1"/>
    <dgm:cxn modelId="{F6B943D0-C2B9-4CFA-94FB-4FAC417324C3}" srcId="{7F8E9261-2165-433F-A158-E06FDD2AA504}" destId="{4A91C092-43F2-49EC-A4FB-3FD600AF2F19}" srcOrd="0" destOrd="0" parTransId="{CE0B127A-F8C4-4F97-BC7E-0D10E23C63CE}" sibTransId="{FCAD8ECC-EE10-4DA9-8FDF-9955F80592B4}"/>
    <dgm:cxn modelId="{13229F53-8565-41A2-8BAD-8D10228BDFCF}" type="presOf" srcId="{0192CCB0-5882-46D8-8A6B-B06B036D64AB}" destId="{927F27B5-283C-4B1F-8F2E-1E9A62F0B82A}" srcOrd="0" destOrd="0" presId="urn:microsoft.com/office/officeart/2005/8/layout/default#1"/>
    <dgm:cxn modelId="{013D6FBD-C2A5-4DDA-8A65-6D91DDEC4459}" type="presParOf" srcId="{489989EE-20A7-4424-8F9D-6D15BAFEA5B1}" destId="{E34B7704-56ED-44DA-9BD3-9E3180589617}" srcOrd="0" destOrd="0" presId="urn:microsoft.com/office/officeart/2005/8/layout/default#1"/>
    <dgm:cxn modelId="{8526AC41-7324-465F-A3F3-6DDB68857941}" type="presParOf" srcId="{489989EE-20A7-4424-8F9D-6D15BAFEA5B1}" destId="{E4EEFE5D-A5A3-49D1-A199-C142582FBE3A}" srcOrd="1" destOrd="0" presId="urn:microsoft.com/office/officeart/2005/8/layout/default#1"/>
    <dgm:cxn modelId="{9BA003D0-8621-4760-9048-C1FFEE8FB952}" type="presParOf" srcId="{489989EE-20A7-4424-8F9D-6D15BAFEA5B1}" destId="{1D2F7EC0-A1C0-4BA7-B07C-E14AF73B729D}" srcOrd="2" destOrd="0" presId="urn:microsoft.com/office/officeart/2005/8/layout/default#1"/>
    <dgm:cxn modelId="{5E2C5296-9FE5-4BBB-BD95-A3FE810BD203}" type="presParOf" srcId="{489989EE-20A7-4424-8F9D-6D15BAFEA5B1}" destId="{599F532A-6D26-4207-8F91-2EB10C0C1A92}" srcOrd="3" destOrd="0" presId="urn:microsoft.com/office/officeart/2005/8/layout/default#1"/>
    <dgm:cxn modelId="{859BA3D1-61E0-4FE2-BD03-31A6F244FCD9}" type="presParOf" srcId="{489989EE-20A7-4424-8F9D-6D15BAFEA5B1}" destId="{927F27B5-283C-4B1F-8F2E-1E9A62F0B82A}" srcOrd="4" destOrd="0" presId="urn:microsoft.com/office/officeart/2005/8/layout/default#1"/>
    <dgm:cxn modelId="{6B62A48E-C09B-440A-B050-121B14CDD983}" type="presParOf" srcId="{489989EE-20A7-4424-8F9D-6D15BAFEA5B1}" destId="{B3065BAF-792A-43F1-8041-FF0C74F1C481}" srcOrd="5" destOrd="0" presId="urn:microsoft.com/office/officeart/2005/8/layout/default#1"/>
    <dgm:cxn modelId="{56B0077B-FFD6-47A1-B3A7-385DAADCF0AB}" type="presParOf" srcId="{489989EE-20A7-4424-8F9D-6D15BAFEA5B1}" destId="{0CE6AB93-AC09-40D8-9DE9-CE467206F738}" srcOrd="6" destOrd="0" presId="urn:microsoft.com/office/officeart/2005/8/layout/default#1"/>
    <dgm:cxn modelId="{4AC661CC-5CA3-498F-A11E-A512863B30E0}" type="presParOf" srcId="{489989EE-20A7-4424-8F9D-6D15BAFEA5B1}" destId="{E268C1DC-40DA-4EE8-BC4E-57DBE2E77BFE}" srcOrd="7" destOrd="0" presId="urn:microsoft.com/office/officeart/2005/8/layout/default#1"/>
    <dgm:cxn modelId="{453C2B09-A289-48C6-BC46-0F1F56323F9C}" type="presParOf" srcId="{489989EE-20A7-4424-8F9D-6D15BAFEA5B1}" destId="{64249B4E-3548-4B5E-93F6-6471086600BF}" srcOrd="8" destOrd="0" presId="urn:microsoft.com/office/officeart/2005/8/layout/defaul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1638354-C632-4F1A-9405-1B425ED48DBF}" type="doc">
      <dgm:prSet loTypeId="urn:microsoft.com/office/officeart/2005/8/layout/default#3" loCatId="list" qsTypeId="urn:microsoft.com/office/officeart/2005/8/quickstyle/3d1" qsCatId="3D" csTypeId="urn:microsoft.com/office/officeart/2005/8/colors/accent3_5" csCatId="accent3" phldr="1"/>
      <dgm:spPr/>
      <dgm:t>
        <a:bodyPr/>
        <a:lstStyle/>
        <a:p>
          <a:endParaRPr lang="en-US"/>
        </a:p>
      </dgm:t>
    </dgm:pt>
    <dgm:pt modelId="{E5CE1560-A1FF-4E19-93AD-87A90A50F92B}">
      <dgm:prSet phldrT="[Text]"/>
      <dgm:spPr/>
      <dgm:t>
        <a:bodyPr/>
        <a:lstStyle/>
        <a:p>
          <a:r>
            <a:rPr lang="en-US" dirty="0" smtClean="0"/>
            <a:t>Improving the ease for doing business </a:t>
          </a:r>
          <a:endParaRPr lang="en-US" dirty="0"/>
        </a:p>
      </dgm:t>
    </dgm:pt>
    <dgm:pt modelId="{4187EEBF-98EF-469F-8963-F37819D27133}" type="parTrans" cxnId="{EF0F20CB-43F9-4629-978E-BB32351F6EA5}">
      <dgm:prSet/>
      <dgm:spPr/>
      <dgm:t>
        <a:bodyPr/>
        <a:lstStyle/>
        <a:p>
          <a:endParaRPr lang="en-US"/>
        </a:p>
      </dgm:t>
    </dgm:pt>
    <dgm:pt modelId="{B1829933-1ECC-4115-B248-2F4F029FE66F}" type="sibTrans" cxnId="{EF0F20CB-43F9-4629-978E-BB32351F6EA5}">
      <dgm:prSet/>
      <dgm:spPr/>
      <dgm:t>
        <a:bodyPr/>
        <a:lstStyle/>
        <a:p>
          <a:endParaRPr lang="en-US"/>
        </a:p>
      </dgm:t>
    </dgm:pt>
    <dgm:pt modelId="{867EDF47-3C59-4BBC-A193-57F5DF73FB89}">
      <dgm:prSet phldrT="[Text]"/>
      <dgm:spPr/>
      <dgm:t>
        <a:bodyPr/>
        <a:lstStyle/>
        <a:p>
          <a:r>
            <a:rPr lang="en-US" dirty="0" smtClean="0"/>
            <a:t>Financial inclusions </a:t>
          </a:r>
          <a:endParaRPr lang="en-US" dirty="0"/>
        </a:p>
      </dgm:t>
    </dgm:pt>
    <dgm:pt modelId="{B0DC2624-98D9-441D-AA94-BE650FA4730A}" type="parTrans" cxnId="{370E1954-ECB3-4DE8-8DEB-EC39C7B6E826}">
      <dgm:prSet/>
      <dgm:spPr/>
      <dgm:t>
        <a:bodyPr/>
        <a:lstStyle/>
        <a:p>
          <a:endParaRPr lang="en-US"/>
        </a:p>
      </dgm:t>
    </dgm:pt>
    <dgm:pt modelId="{A606A042-FD8F-4E68-A13F-E9FA8EEC2BA4}" type="sibTrans" cxnId="{370E1954-ECB3-4DE8-8DEB-EC39C7B6E826}">
      <dgm:prSet/>
      <dgm:spPr/>
      <dgm:t>
        <a:bodyPr/>
        <a:lstStyle/>
        <a:p>
          <a:endParaRPr lang="en-US"/>
        </a:p>
      </dgm:t>
    </dgm:pt>
    <dgm:pt modelId="{ED4F7966-0305-4BCF-A1A8-8E48CE0DFAEF}">
      <dgm:prSet phldrT="[Text]"/>
      <dgm:spPr/>
      <dgm:t>
        <a:bodyPr/>
        <a:lstStyle/>
        <a:p>
          <a:r>
            <a:rPr lang="en-US" dirty="0" smtClean="0"/>
            <a:t>Make in India </a:t>
          </a:r>
          <a:endParaRPr lang="en-US" dirty="0"/>
        </a:p>
      </dgm:t>
    </dgm:pt>
    <dgm:pt modelId="{C29394E2-2369-4676-89C0-D534F131B861}" type="parTrans" cxnId="{18BBEFA5-3E17-4FBD-B6AC-0C9AE284B3ED}">
      <dgm:prSet/>
      <dgm:spPr/>
      <dgm:t>
        <a:bodyPr/>
        <a:lstStyle/>
        <a:p>
          <a:endParaRPr lang="en-US"/>
        </a:p>
      </dgm:t>
    </dgm:pt>
    <dgm:pt modelId="{DB10489B-D506-470E-8187-5A0F5C1C9C6F}" type="sibTrans" cxnId="{18BBEFA5-3E17-4FBD-B6AC-0C9AE284B3ED}">
      <dgm:prSet/>
      <dgm:spPr/>
      <dgm:t>
        <a:bodyPr/>
        <a:lstStyle/>
        <a:p>
          <a:endParaRPr lang="en-US"/>
        </a:p>
      </dgm:t>
    </dgm:pt>
    <dgm:pt modelId="{C345C0DF-68D6-4D78-A0A7-8A3459BA1313}">
      <dgm:prSet phldrT="[Text]"/>
      <dgm:spPr/>
      <dgm:t>
        <a:bodyPr/>
        <a:lstStyle/>
        <a:p>
          <a:r>
            <a:rPr lang="en-US" dirty="0" smtClean="0"/>
            <a:t>Skill India </a:t>
          </a:r>
          <a:endParaRPr lang="en-US" dirty="0"/>
        </a:p>
      </dgm:t>
    </dgm:pt>
    <dgm:pt modelId="{25A2B8AD-1DCE-4F12-839D-ED8050282AEB}" type="parTrans" cxnId="{A222D860-2CFD-4E20-805C-7F5B41D1DB09}">
      <dgm:prSet/>
      <dgm:spPr/>
      <dgm:t>
        <a:bodyPr/>
        <a:lstStyle/>
        <a:p>
          <a:endParaRPr lang="en-US"/>
        </a:p>
      </dgm:t>
    </dgm:pt>
    <dgm:pt modelId="{1F1DFAF9-C2AF-43B7-9077-EB05A7F02B8F}" type="sibTrans" cxnId="{A222D860-2CFD-4E20-805C-7F5B41D1DB09}">
      <dgm:prSet/>
      <dgm:spPr/>
      <dgm:t>
        <a:bodyPr/>
        <a:lstStyle/>
        <a:p>
          <a:endParaRPr lang="en-US"/>
        </a:p>
      </dgm:t>
    </dgm:pt>
    <dgm:pt modelId="{8EAAF3B2-BE23-4B67-AC85-9AE229DAFD37}">
      <dgm:prSet phldrT="[Text]"/>
      <dgm:spPr/>
      <dgm:t>
        <a:bodyPr/>
        <a:lstStyle/>
        <a:p>
          <a:r>
            <a:rPr lang="en-US" dirty="0" smtClean="0"/>
            <a:t>Smart Cities </a:t>
          </a:r>
          <a:endParaRPr lang="en-US" dirty="0"/>
        </a:p>
      </dgm:t>
    </dgm:pt>
    <dgm:pt modelId="{FA3443F3-97C2-45F5-A958-EC02E17F23FD}" type="parTrans" cxnId="{05FC760D-E6CE-444E-B1CC-27D51740849A}">
      <dgm:prSet/>
      <dgm:spPr/>
      <dgm:t>
        <a:bodyPr/>
        <a:lstStyle/>
        <a:p>
          <a:endParaRPr lang="en-US"/>
        </a:p>
      </dgm:t>
    </dgm:pt>
    <dgm:pt modelId="{7F3F26A0-C8E8-4182-8011-3F9D9CBB5EF6}" type="sibTrans" cxnId="{05FC760D-E6CE-444E-B1CC-27D51740849A}">
      <dgm:prSet/>
      <dgm:spPr/>
      <dgm:t>
        <a:bodyPr/>
        <a:lstStyle/>
        <a:p>
          <a:endParaRPr lang="en-US"/>
        </a:p>
      </dgm:t>
    </dgm:pt>
    <dgm:pt modelId="{0213D204-D381-4F4F-9DE5-D8A34CC2C717}">
      <dgm:prSet phldrT="[Text]"/>
      <dgm:spPr/>
      <dgm:t>
        <a:bodyPr/>
        <a:lstStyle/>
        <a:p>
          <a:r>
            <a:rPr lang="en-US" dirty="0" smtClean="0"/>
            <a:t>Digital India</a:t>
          </a:r>
          <a:endParaRPr lang="en-US" dirty="0"/>
        </a:p>
      </dgm:t>
    </dgm:pt>
    <dgm:pt modelId="{E64BCF34-33F3-4C80-A7D6-9A54A2BE535D}" type="parTrans" cxnId="{E0D1A2C5-F111-4099-85D2-1CC2B8C7FB6E}">
      <dgm:prSet/>
      <dgm:spPr/>
      <dgm:t>
        <a:bodyPr/>
        <a:lstStyle/>
        <a:p>
          <a:endParaRPr lang="en-US"/>
        </a:p>
      </dgm:t>
    </dgm:pt>
    <dgm:pt modelId="{BF85140F-CE6D-49B5-A29B-A0BBE0CAD7C9}" type="sibTrans" cxnId="{E0D1A2C5-F111-4099-85D2-1CC2B8C7FB6E}">
      <dgm:prSet/>
      <dgm:spPr/>
      <dgm:t>
        <a:bodyPr/>
        <a:lstStyle/>
        <a:p>
          <a:endParaRPr lang="en-US"/>
        </a:p>
      </dgm:t>
    </dgm:pt>
    <dgm:pt modelId="{75A7C0AB-5309-4ABA-AD18-144473325ADF}" type="pres">
      <dgm:prSet presAssocID="{61638354-C632-4F1A-9405-1B425ED48DBF}" presName="diagram" presStyleCnt="0">
        <dgm:presLayoutVars>
          <dgm:dir/>
          <dgm:resizeHandles val="exact"/>
        </dgm:presLayoutVars>
      </dgm:prSet>
      <dgm:spPr/>
      <dgm:t>
        <a:bodyPr/>
        <a:lstStyle/>
        <a:p>
          <a:endParaRPr lang="en-US"/>
        </a:p>
      </dgm:t>
    </dgm:pt>
    <dgm:pt modelId="{8F297BAA-C962-4152-9867-E382E6239CC8}" type="pres">
      <dgm:prSet presAssocID="{E5CE1560-A1FF-4E19-93AD-87A90A50F92B}" presName="node" presStyleLbl="node1" presStyleIdx="0" presStyleCnt="6">
        <dgm:presLayoutVars>
          <dgm:bulletEnabled val="1"/>
        </dgm:presLayoutVars>
      </dgm:prSet>
      <dgm:spPr/>
      <dgm:t>
        <a:bodyPr/>
        <a:lstStyle/>
        <a:p>
          <a:endParaRPr lang="en-US"/>
        </a:p>
      </dgm:t>
    </dgm:pt>
    <dgm:pt modelId="{0478F69B-A287-4BAB-B6CB-B14646EA295E}" type="pres">
      <dgm:prSet presAssocID="{B1829933-1ECC-4115-B248-2F4F029FE66F}" presName="sibTrans" presStyleCnt="0"/>
      <dgm:spPr/>
      <dgm:t>
        <a:bodyPr/>
        <a:lstStyle/>
        <a:p>
          <a:endParaRPr lang="en-US"/>
        </a:p>
      </dgm:t>
    </dgm:pt>
    <dgm:pt modelId="{2633C0B7-8F54-4FDF-8B6B-A819D0EB769C}" type="pres">
      <dgm:prSet presAssocID="{867EDF47-3C59-4BBC-A193-57F5DF73FB89}" presName="node" presStyleLbl="node1" presStyleIdx="1" presStyleCnt="6">
        <dgm:presLayoutVars>
          <dgm:bulletEnabled val="1"/>
        </dgm:presLayoutVars>
      </dgm:prSet>
      <dgm:spPr/>
      <dgm:t>
        <a:bodyPr/>
        <a:lstStyle/>
        <a:p>
          <a:endParaRPr lang="en-US"/>
        </a:p>
      </dgm:t>
    </dgm:pt>
    <dgm:pt modelId="{C3A8784E-4E56-4E54-AF18-DCDAE2B98FBD}" type="pres">
      <dgm:prSet presAssocID="{A606A042-FD8F-4E68-A13F-E9FA8EEC2BA4}" presName="sibTrans" presStyleCnt="0"/>
      <dgm:spPr/>
      <dgm:t>
        <a:bodyPr/>
        <a:lstStyle/>
        <a:p>
          <a:endParaRPr lang="en-US"/>
        </a:p>
      </dgm:t>
    </dgm:pt>
    <dgm:pt modelId="{AC754109-0230-446A-86C4-AD9BE0760C9E}" type="pres">
      <dgm:prSet presAssocID="{ED4F7966-0305-4BCF-A1A8-8E48CE0DFAEF}" presName="node" presStyleLbl="node1" presStyleIdx="2" presStyleCnt="6">
        <dgm:presLayoutVars>
          <dgm:bulletEnabled val="1"/>
        </dgm:presLayoutVars>
      </dgm:prSet>
      <dgm:spPr/>
      <dgm:t>
        <a:bodyPr/>
        <a:lstStyle/>
        <a:p>
          <a:endParaRPr lang="en-US"/>
        </a:p>
      </dgm:t>
    </dgm:pt>
    <dgm:pt modelId="{7B9AA7C3-8603-4F8B-90A0-AA4C22693CC6}" type="pres">
      <dgm:prSet presAssocID="{DB10489B-D506-470E-8187-5A0F5C1C9C6F}" presName="sibTrans" presStyleCnt="0"/>
      <dgm:spPr/>
      <dgm:t>
        <a:bodyPr/>
        <a:lstStyle/>
        <a:p>
          <a:endParaRPr lang="en-US"/>
        </a:p>
      </dgm:t>
    </dgm:pt>
    <dgm:pt modelId="{2453A8E3-74DA-49EA-A7B8-0DDBBECE7229}" type="pres">
      <dgm:prSet presAssocID="{C345C0DF-68D6-4D78-A0A7-8A3459BA1313}" presName="node" presStyleLbl="node1" presStyleIdx="3" presStyleCnt="6">
        <dgm:presLayoutVars>
          <dgm:bulletEnabled val="1"/>
        </dgm:presLayoutVars>
      </dgm:prSet>
      <dgm:spPr/>
      <dgm:t>
        <a:bodyPr/>
        <a:lstStyle/>
        <a:p>
          <a:endParaRPr lang="en-US"/>
        </a:p>
      </dgm:t>
    </dgm:pt>
    <dgm:pt modelId="{FD602A33-F06A-40A8-AF30-19B451ADB667}" type="pres">
      <dgm:prSet presAssocID="{1F1DFAF9-C2AF-43B7-9077-EB05A7F02B8F}" presName="sibTrans" presStyleCnt="0"/>
      <dgm:spPr/>
      <dgm:t>
        <a:bodyPr/>
        <a:lstStyle/>
        <a:p>
          <a:endParaRPr lang="en-US"/>
        </a:p>
      </dgm:t>
    </dgm:pt>
    <dgm:pt modelId="{444EE707-2AE9-4FC7-9A68-C6027617C32D}" type="pres">
      <dgm:prSet presAssocID="{8EAAF3B2-BE23-4B67-AC85-9AE229DAFD37}" presName="node" presStyleLbl="node1" presStyleIdx="4" presStyleCnt="6">
        <dgm:presLayoutVars>
          <dgm:bulletEnabled val="1"/>
        </dgm:presLayoutVars>
      </dgm:prSet>
      <dgm:spPr/>
      <dgm:t>
        <a:bodyPr/>
        <a:lstStyle/>
        <a:p>
          <a:endParaRPr lang="en-US"/>
        </a:p>
      </dgm:t>
    </dgm:pt>
    <dgm:pt modelId="{AE24C7B1-0932-41D3-AEAB-CBA56039CFD3}" type="pres">
      <dgm:prSet presAssocID="{7F3F26A0-C8E8-4182-8011-3F9D9CBB5EF6}" presName="sibTrans" presStyleCnt="0"/>
      <dgm:spPr/>
      <dgm:t>
        <a:bodyPr/>
        <a:lstStyle/>
        <a:p>
          <a:endParaRPr lang="en-US"/>
        </a:p>
      </dgm:t>
    </dgm:pt>
    <dgm:pt modelId="{3F95CCD4-999F-467B-958D-23EBF6B1B37F}" type="pres">
      <dgm:prSet presAssocID="{0213D204-D381-4F4F-9DE5-D8A34CC2C717}" presName="node" presStyleLbl="node1" presStyleIdx="5" presStyleCnt="6">
        <dgm:presLayoutVars>
          <dgm:bulletEnabled val="1"/>
        </dgm:presLayoutVars>
      </dgm:prSet>
      <dgm:spPr/>
      <dgm:t>
        <a:bodyPr/>
        <a:lstStyle/>
        <a:p>
          <a:endParaRPr lang="en-US"/>
        </a:p>
      </dgm:t>
    </dgm:pt>
  </dgm:ptLst>
  <dgm:cxnLst>
    <dgm:cxn modelId="{A222D860-2CFD-4E20-805C-7F5B41D1DB09}" srcId="{61638354-C632-4F1A-9405-1B425ED48DBF}" destId="{C345C0DF-68D6-4D78-A0A7-8A3459BA1313}" srcOrd="3" destOrd="0" parTransId="{25A2B8AD-1DCE-4F12-839D-ED8050282AEB}" sibTransId="{1F1DFAF9-C2AF-43B7-9077-EB05A7F02B8F}"/>
    <dgm:cxn modelId="{7941F879-762E-47C1-B6CE-E46910CBFED0}" type="presOf" srcId="{61638354-C632-4F1A-9405-1B425ED48DBF}" destId="{75A7C0AB-5309-4ABA-AD18-144473325ADF}" srcOrd="0" destOrd="0" presId="urn:microsoft.com/office/officeart/2005/8/layout/default#3"/>
    <dgm:cxn modelId="{AF585568-0236-49D3-B1B6-DECE5518CB90}" type="presOf" srcId="{E5CE1560-A1FF-4E19-93AD-87A90A50F92B}" destId="{8F297BAA-C962-4152-9867-E382E6239CC8}" srcOrd="0" destOrd="0" presId="urn:microsoft.com/office/officeart/2005/8/layout/default#3"/>
    <dgm:cxn modelId="{5BD68EAA-BA63-421D-BD05-71280160106B}" type="presOf" srcId="{ED4F7966-0305-4BCF-A1A8-8E48CE0DFAEF}" destId="{AC754109-0230-446A-86C4-AD9BE0760C9E}" srcOrd="0" destOrd="0" presId="urn:microsoft.com/office/officeart/2005/8/layout/default#3"/>
    <dgm:cxn modelId="{512899F2-169C-4803-BD27-CF62672C3884}" type="presOf" srcId="{0213D204-D381-4F4F-9DE5-D8A34CC2C717}" destId="{3F95CCD4-999F-467B-958D-23EBF6B1B37F}" srcOrd="0" destOrd="0" presId="urn:microsoft.com/office/officeart/2005/8/layout/default#3"/>
    <dgm:cxn modelId="{9B750C19-4718-4CAA-9F84-9D6457BFFA31}" type="presOf" srcId="{867EDF47-3C59-4BBC-A193-57F5DF73FB89}" destId="{2633C0B7-8F54-4FDF-8B6B-A819D0EB769C}" srcOrd="0" destOrd="0" presId="urn:microsoft.com/office/officeart/2005/8/layout/default#3"/>
    <dgm:cxn modelId="{E0D1A2C5-F111-4099-85D2-1CC2B8C7FB6E}" srcId="{61638354-C632-4F1A-9405-1B425ED48DBF}" destId="{0213D204-D381-4F4F-9DE5-D8A34CC2C717}" srcOrd="5" destOrd="0" parTransId="{E64BCF34-33F3-4C80-A7D6-9A54A2BE535D}" sibTransId="{BF85140F-CE6D-49B5-A29B-A0BBE0CAD7C9}"/>
    <dgm:cxn modelId="{EF0F20CB-43F9-4629-978E-BB32351F6EA5}" srcId="{61638354-C632-4F1A-9405-1B425ED48DBF}" destId="{E5CE1560-A1FF-4E19-93AD-87A90A50F92B}" srcOrd="0" destOrd="0" parTransId="{4187EEBF-98EF-469F-8963-F37819D27133}" sibTransId="{B1829933-1ECC-4115-B248-2F4F029FE66F}"/>
    <dgm:cxn modelId="{05FC760D-E6CE-444E-B1CC-27D51740849A}" srcId="{61638354-C632-4F1A-9405-1B425ED48DBF}" destId="{8EAAF3B2-BE23-4B67-AC85-9AE229DAFD37}" srcOrd="4" destOrd="0" parTransId="{FA3443F3-97C2-45F5-A958-EC02E17F23FD}" sibTransId="{7F3F26A0-C8E8-4182-8011-3F9D9CBB5EF6}"/>
    <dgm:cxn modelId="{370E1954-ECB3-4DE8-8DEB-EC39C7B6E826}" srcId="{61638354-C632-4F1A-9405-1B425ED48DBF}" destId="{867EDF47-3C59-4BBC-A193-57F5DF73FB89}" srcOrd="1" destOrd="0" parTransId="{B0DC2624-98D9-441D-AA94-BE650FA4730A}" sibTransId="{A606A042-FD8F-4E68-A13F-E9FA8EEC2BA4}"/>
    <dgm:cxn modelId="{18BBEFA5-3E17-4FBD-B6AC-0C9AE284B3ED}" srcId="{61638354-C632-4F1A-9405-1B425ED48DBF}" destId="{ED4F7966-0305-4BCF-A1A8-8E48CE0DFAEF}" srcOrd="2" destOrd="0" parTransId="{C29394E2-2369-4676-89C0-D534F131B861}" sibTransId="{DB10489B-D506-470E-8187-5A0F5C1C9C6F}"/>
    <dgm:cxn modelId="{DFF4BADC-E0D6-46B8-9448-17B1FE912357}" type="presOf" srcId="{8EAAF3B2-BE23-4B67-AC85-9AE229DAFD37}" destId="{444EE707-2AE9-4FC7-9A68-C6027617C32D}" srcOrd="0" destOrd="0" presId="urn:microsoft.com/office/officeart/2005/8/layout/default#3"/>
    <dgm:cxn modelId="{6FE859A5-B8ED-4BFF-9ADB-3F0EAA52F975}" type="presOf" srcId="{C345C0DF-68D6-4D78-A0A7-8A3459BA1313}" destId="{2453A8E3-74DA-49EA-A7B8-0DDBBECE7229}" srcOrd="0" destOrd="0" presId="urn:microsoft.com/office/officeart/2005/8/layout/default#3"/>
    <dgm:cxn modelId="{325BB2B4-DBA4-462C-81B4-3FD68B8ED85D}" type="presParOf" srcId="{75A7C0AB-5309-4ABA-AD18-144473325ADF}" destId="{8F297BAA-C962-4152-9867-E382E6239CC8}" srcOrd="0" destOrd="0" presId="urn:microsoft.com/office/officeart/2005/8/layout/default#3"/>
    <dgm:cxn modelId="{89B4360F-AC2E-42CB-8A12-6089FAAB6A03}" type="presParOf" srcId="{75A7C0AB-5309-4ABA-AD18-144473325ADF}" destId="{0478F69B-A287-4BAB-B6CB-B14646EA295E}" srcOrd="1" destOrd="0" presId="urn:microsoft.com/office/officeart/2005/8/layout/default#3"/>
    <dgm:cxn modelId="{0DF3D940-A359-489A-BD80-04558B71C1B8}" type="presParOf" srcId="{75A7C0AB-5309-4ABA-AD18-144473325ADF}" destId="{2633C0B7-8F54-4FDF-8B6B-A819D0EB769C}" srcOrd="2" destOrd="0" presId="urn:microsoft.com/office/officeart/2005/8/layout/default#3"/>
    <dgm:cxn modelId="{46C48B4C-AC06-4E9E-A86B-019D61503013}" type="presParOf" srcId="{75A7C0AB-5309-4ABA-AD18-144473325ADF}" destId="{C3A8784E-4E56-4E54-AF18-DCDAE2B98FBD}" srcOrd="3" destOrd="0" presId="urn:microsoft.com/office/officeart/2005/8/layout/default#3"/>
    <dgm:cxn modelId="{59CDF639-8C85-4437-90EC-1E680CDD73B9}" type="presParOf" srcId="{75A7C0AB-5309-4ABA-AD18-144473325ADF}" destId="{AC754109-0230-446A-86C4-AD9BE0760C9E}" srcOrd="4" destOrd="0" presId="urn:microsoft.com/office/officeart/2005/8/layout/default#3"/>
    <dgm:cxn modelId="{BC8A05D2-050A-4E21-BD5F-2AD4E7C719AD}" type="presParOf" srcId="{75A7C0AB-5309-4ABA-AD18-144473325ADF}" destId="{7B9AA7C3-8603-4F8B-90A0-AA4C22693CC6}" srcOrd="5" destOrd="0" presId="urn:microsoft.com/office/officeart/2005/8/layout/default#3"/>
    <dgm:cxn modelId="{2C8FF51B-4B67-4365-AC63-A72126CE75A1}" type="presParOf" srcId="{75A7C0AB-5309-4ABA-AD18-144473325ADF}" destId="{2453A8E3-74DA-49EA-A7B8-0DDBBECE7229}" srcOrd="6" destOrd="0" presId="urn:microsoft.com/office/officeart/2005/8/layout/default#3"/>
    <dgm:cxn modelId="{9A92D8BD-53A0-4E6B-AE00-296AF629351E}" type="presParOf" srcId="{75A7C0AB-5309-4ABA-AD18-144473325ADF}" destId="{FD602A33-F06A-40A8-AF30-19B451ADB667}" srcOrd="7" destOrd="0" presId="urn:microsoft.com/office/officeart/2005/8/layout/default#3"/>
    <dgm:cxn modelId="{1F73368B-C3C3-4EEB-AE69-95A288488328}" type="presParOf" srcId="{75A7C0AB-5309-4ABA-AD18-144473325ADF}" destId="{444EE707-2AE9-4FC7-9A68-C6027617C32D}" srcOrd="8" destOrd="0" presId="urn:microsoft.com/office/officeart/2005/8/layout/default#3"/>
    <dgm:cxn modelId="{D108D01D-9562-4612-B010-AA2BCA93F090}" type="presParOf" srcId="{75A7C0AB-5309-4ABA-AD18-144473325ADF}" destId="{AE24C7B1-0932-41D3-AEAB-CBA56039CFD3}" srcOrd="9" destOrd="0" presId="urn:microsoft.com/office/officeart/2005/8/layout/default#3"/>
    <dgm:cxn modelId="{E697F667-09A7-4BF6-B1E3-923C2E634855}" type="presParOf" srcId="{75A7C0AB-5309-4ABA-AD18-144473325ADF}" destId="{3F95CCD4-999F-467B-958D-23EBF6B1B37F}" srcOrd="10" destOrd="0" presId="urn:microsoft.com/office/officeart/2005/8/layout/default#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6E4E5-93BA-474A-BF4F-1C1433A39BD6}">
      <dsp:nvSpPr>
        <dsp:cNvPr id="0" name=""/>
        <dsp:cNvSpPr/>
      </dsp:nvSpPr>
      <dsp:spPr>
        <a:xfrm>
          <a:off x="0" y="251155"/>
          <a:ext cx="5331655"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IN" sz="2000" kern="1200" dirty="0" smtClean="0"/>
            <a:t>USA has favourable terms of International trade</a:t>
          </a:r>
          <a:endParaRPr lang="en-IN" sz="2000" kern="1200" dirty="0"/>
        </a:p>
      </dsp:txBody>
      <dsp:txXfrm>
        <a:off x="23417" y="274572"/>
        <a:ext cx="5284821" cy="432866"/>
      </dsp:txXfrm>
    </dsp:sp>
    <dsp:sp modelId="{C2C023B3-4C45-4872-86DF-EED31C279499}">
      <dsp:nvSpPr>
        <dsp:cNvPr id="0" name=""/>
        <dsp:cNvSpPr/>
      </dsp:nvSpPr>
      <dsp:spPr>
        <a:xfrm>
          <a:off x="0" y="788455"/>
          <a:ext cx="5331655"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IN" sz="2000" kern="1200" dirty="0" smtClean="0"/>
            <a:t>Bilateral trade is led by India each year</a:t>
          </a:r>
          <a:endParaRPr lang="en-IN" sz="2000" kern="1200" dirty="0"/>
        </a:p>
      </dsp:txBody>
      <dsp:txXfrm>
        <a:off x="23417" y="811872"/>
        <a:ext cx="5284821" cy="432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F8331-C416-4D75-949B-48FBD03E3F40}">
      <dsp:nvSpPr>
        <dsp:cNvPr id="0" name=""/>
        <dsp:cNvSpPr/>
      </dsp:nvSpPr>
      <dsp:spPr>
        <a:xfrm>
          <a:off x="0" y="23080"/>
          <a:ext cx="5556739" cy="12003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IN" sz="2600" kern="1200" dirty="0" smtClean="0"/>
            <a:t>India Mainly imports aircrafts, boilers as well as electrical machinery</a:t>
          </a:r>
          <a:endParaRPr lang="en-IN" sz="2600" kern="1200" dirty="0"/>
        </a:p>
      </dsp:txBody>
      <dsp:txXfrm>
        <a:off x="58595" y="81675"/>
        <a:ext cx="5439549" cy="10831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30F1B-1BDE-42F5-B9BC-48BD0833D148}">
      <dsp:nvSpPr>
        <dsp:cNvPr id="0" name=""/>
        <dsp:cNvSpPr/>
      </dsp:nvSpPr>
      <dsp:spPr>
        <a:xfrm>
          <a:off x="0" y="1072689"/>
          <a:ext cx="6035039"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IN" sz="2000" kern="1200" dirty="0" smtClean="0"/>
            <a:t>Exports mainly consists of products like pearls, precious stones, minerals and fuels</a:t>
          </a:r>
          <a:endParaRPr lang="en-IN" sz="2000" kern="1200" dirty="0"/>
        </a:p>
      </dsp:txBody>
      <dsp:txXfrm>
        <a:off x="59399" y="1132088"/>
        <a:ext cx="5916241"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3E907-8716-427D-9A31-7A479DE8DA91}">
      <dsp:nvSpPr>
        <dsp:cNvPr id="0" name=""/>
        <dsp:cNvSpPr/>
      </dsp:nvSpPr>
      <dsp:spPr>
        <a:xfrm>
          <a:off x="0" y="57440"/>
          <a:ext cx="8280399" cy="940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In 2008, US exports reached the highest level since the 1870’s contributing 13% of total US GDP </a:t>
          </a:r>
        </a:p>
        <a:p>
          <a:pPr lvl="0" algn="l" defTabSz="666750" rtl="0">
            <a:lnSpc>
              <a:spcPct val="90000"/>
            </a:lnSpc>
            <a:spcBef>
              <a:spcPct val="0"/>
            </a:spcBef>
            <a:spcAft>
              <a:spcPct val="35000"/>
            </a:spcAft>
          </a:pPr>
          <a:r>
            <a:rPr lang="en-US" sz="1500" kern="1200" dirty="0" smtClean="0"/>
            <a:t>and supported 10.3 million jobs. The economic recession of the past two years temporarily Halted this significant growth.  </a:t>
          </a:r>
          <a:endParaRPr lang="en-IN" sz="1500" kern="1200" dirty="0"/>
        </a:p>
      </dsp:txBody>
      <dsp:txXfrm>
        <a:off x="45932" y="103372"/>
        <a:ext cx="8188535" cy="849066"/>
      </dsp:txXfrm>
    </dsp:sp>
    <dsp:sp modelId="{3E214A41-4E0B-4E4D-B3D6-4DA5935A3A5D}">
      <dsp:nvSpPr>
        <dsp:cNvPr id="0" name=""/>
        <dsp:cNvSpPr/>
      </dsp:nvSpPr>
      <dsp:spPr>
        <a:xfrm>
          <a:off x="0" y="1012757"/>
          <a:ext cx="8280399" cy="3649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The NEI is a part of a long-term growth strategy to reverse the trend of the past two years</a:t>
          </a:r>
          <a:endParaRPr lang="en-IN" sz="1500" kern="1200" dirty="0"/>
        </a:p>
      </dsp:txBody>
      <dsp:txXfrm>
        <a:off x="17813" y="1030570"/>
        <a:ext cx="8244773" cy="3292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F9106-F038-48B5-9704-32B2479153C3}">
      <dsp:nvSpPr>
        <dsp:cNvPr id="0" name=""/>
        <dsp:cNvSpPr/>
      </dsp:nvSpPr>
      <dsp:spPr>
        <a:xfrm>
          <a:off x="2239309" y="0"/>
          <a:ext cx="5859463" cy="5859463"/>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4D7A0E-7410-4DD6-8CBF-CC4D61AFE1C3}">
      <dsp:nvSpPr>
        <dsp:cNvPr id="0" name=""/>
        <dsp:cNvSpPr/>
      </dsp:nvSpPr>
      <dsp:spPr>
        <a:xfrm>
          <a:off x="552474" y="3018507"/>
          <a:ext cx="4569489" cy="228519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u="sng" kern="1200" smtClean="0"/>
            <a:t>Access to Credit</a:t>
          </a:r>
          <a:r>
            <a:rPr lang="en-US" sz="1400" b="0" kern="1200" smtClean="0"/>
            <a:t>: </a:t>
          </a:r>
          <a:r>
            <a:rPr lang="en-US" sz="1400" kern="1200" smtClean="0"/>
            <a:t>The Export-Import Bank has increased its loan approvals by nearly 20% thus far this fiscal year (11 months to Aug 2010) over the same period last fiscal year, from $18.3 billion to $21.5 billion. Small business approvals have increased from $3.6 billion to $4.1 billion.  The estimated total number of U.S. jobs supported by Ex-Im Bank financing has increased from 170,000 to 200,000 over this period.</a:t>
          </a:r>
          <a:endParaRPr lang="en-US" sz="900" b="0" kern="1200" dirty="0"/>
        </a:p>
      </dsp:txBody>
      <dsp:txXfrm>
        <a:off x="664028" y="3130061"/>
        <a:ext cx="4346381" cy="2062082"/>
      </dsp:txXfrm>
    </dsp:sp>
    <dsp:sp modelId="{C489C1CB-DA61-4550-8B04-89C193B8EA73}">
      <dsp:nvSpPr>
        <dsp:cNvPr id="0" name=""/>
        <dsp:cNvSpPr/>
      </dsp:nvSpPr>
      <dsp:spPr>
        <a:xfrm>
          <a:off x="5435362" y="621456"/>
          <a:ext cx="4796774" cy="228519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u="sng" kern="1200" smtClean="0"/>
            <a:t>Trade Advocacy</a:t>
          </a:r>
          <a:r>
            <a:rPr lang="en-US" sz="1400" b="1" kern="1200" smtClean="0"/>
            <a:t>: </a:t>
          </a:r>
          <a:r>
            <a:rPr lang="en-US" sz="1400" b="0" kern="1200" smtClean="0"/>
            <a:t>The Advocacy Center has assisted US companies competing for international contracts and other exporting opportunities to support $13.4 billion in US export content since the announcement of the NEI,.  These projects support an estimated 70,000 jobs</a:t>
          </a:r>
          <a:r>
            <a:rPr lang="en-US" sz="1500" b="0" kern="1200" smtClean="0"/>
            <a:t>.</a:t>
          </a:r>
          <a:endParaRPr lang="en-US" sz="1500" b="0" kern="1200" dirty="0"/>
        </a:p>
      </dsp:txBody>
      <dsp:txXfrm>
        <a:off x="5546916" y="733010"/>
        <a:ext cx="4573666" cy="2062082"/>
      </dsp:txXfrm>
    </dsp:sp>
    <dsp:sp modelId="{39631FA3-FBEB-4EBB-85AB-463D003F2286}">
      <dsp:nvSpPr>
        <dsp:cNvPr id="0" name=""/>
        <dsp:cNvSpPr/>
      </dsp:nvSpPr>
      <dsp:spPr>
        <a:xfrm>
          <a:off x="463683" y="621464"/>
          <a:ext cx="4641404" cy="228519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u="sng" kern="1200" dirty="0" smtClean="0"/>
            <a:t>Export Promotion</a:t>
          </a:r>
          <a:r>
            <a:rPr lang="en-US" sz="1400" b="1" kern="1200" dirty="0" smtClean="0"/>
            <a:t>: </a:t>
          </a:r>
          <a:r>
            <a:rPr lang="en-US" sz="1400" kern="1200" dirty="0" smtClean="0"/>
            <a:t>The Department of Commerce has increased trade missions and reverse trade missions, which connect buyers and sellers to one another, in hopes of securing successful business deals.  This year alone, Commerce has led 28trade missions  with companies anticipating approximately $2 billion in export sales.  </a:t>
          </a:r>
          <a:endParaRPr lang="en-US" sz="1400" kern="1200" dirty="0"/>
        </a:p>
      </dsp:txBody>
      <dsp:txXfrm>
        <a:off x="575237" y="733018"/>
        <a:ext cx="4418296" cy="2062082"/>
      </dsp:txXfrm>
    </dsp:sp>
    <dsp:sp modelId="{EBB4293C-04B3-41E4-B203-F707F908C86D}">
      <dsp:nvSpPr>
        <dsp:cNvPr id="0" name=""/>
        <dsp:cNvSpPr/>
      </dsp:nvSpPr>
      <dsp:spPr>
        <a:xfrm>
          <a:off x="5346571" y="3107294"/>
          <a:ext cx="4952145" cy="228519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u="sng" kern="1200" smtClean="0"/>
            <a:t>Barriers to Trade</a:t>
          </a:r>
          <a:r>
            <a:rPr lang="en-US" sz="1400" b="1" kern="1200" smtClean="0"/>
            <a:t>: </a:t>
          </a:r>
          <a:r>
            <a:rPr lang="en-US" sz="1400" kern="1200" smtClean="0"/>
            <a:t>Efforts by USTR and other agencies to remove trade barriers are having results, including signing an agreement with China to reopen a pork market worth $250 million. </a:t>
          </a:r>
          <a:endParaRPr lang="en-US" sz="1400" kern="1200" dirty="0"/>
        </a:p>
      </dsp:txBody>
      <dsp:txXfrm>
        <a:off x="5458125" y="3218848"/>
        <a:ext cx="4729037" cy="20620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B7704-56ED-44DA-9BD3-9E3180589617}">
      <dsp:nvSpPr>
        <dsp:cNvPr id="0" name=""/>
        <dsp:cNvSpPr/>
      </dsp:nvSpPr>
      <dsp:spPr>
        <a:xfrm>
          <a:off x="2032435" y="3055656"/>
          <a:ext cx="3286125" cy="1537512"/>
        </a:xfrm>
        <a:prstGeom prst="rect">
          <a:avLst/>
        </a:prstGeom>
        <a:gradFill rotWithShape="0">
          <a:gsLst>
            <a:gs pos="0">
              <a:schemeClr val="accent3">
                <a:shade val="50000"/>
                <a:hueOff val="0"/>
                <a:satOff val="0"/>
                <a:lumOff val="0"/>
                <a:alphaOff val="0"/>
                <a:satMod val="103000"/>
                <a:lumMod val="102000"/>
                <a:tint val="94000"/>
              </a:schemeClr>
            </a:gs>
            <a:gs pos="50000">
              <a:schemeClr val="accent3">
                <a:shade val="50000"/>
                <a:hueOff val="0"/>
                <a:satOff val="0"/>
                <a:lumOff val="0"/>
                <a:alphaOff val="0"/>
                <a:satMod val="110000"/>
                <a:lumMod val="100000"/>
                <a:shade val="100000"/>
              </a:schemeClr>
            </a:gs>
            <a:gs pos="100000">
              <a:schemeClr val="accent3">
                <a:shade val="5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i="0" kern="1200" dirty="0" smtClean="0"/>
            <a:t>Robustly enforce trade rules to ensure our trading partners live up to their obligations.</a:t>
          </a:r>
          <a:endParaRPr lang="en-US" sz="2200" kern="1200" dirty="0"/>
        </a:p>
      </dsp:txBody>
      <dsp:txXfrm>
        <a:off x="2032435" y="3055656"/>
        <a:ext cx="3286125" cy="1537512"/>
      </dsp:txXfrm>
    </dsp:sp>
    <dsp:sp modelId="{1D2F7EC0-A1C0-4BA7-B07C-E14AF73B729D}">
      <dsp:nvSpPr>
        <dsp:cNvPr id="0" name=""/>
        <dsp:cNvSpPr/>
      </dsp:nvSpPr>
      <dsp:spPr>
        <a:xfrm>
          <a:off x="3623018" y="846502"/>
          <a:ext cx="3286125" cy="1972798"/>
        </a:xfrm>
        <a:prstGeom prst="rect">
          <a:avLst/>
        </a:prstGeom>
        <a:gradFill rotWithShape="0">
          <a:gsLst>
            <a:gs pos="0">
              <a:schemeClr val="accent3">
                <a:shade val="50000"/>
                <a:hueOff val="335867"/>
                <a:satOff val="-23533"/>
                <a:lumOff val="20534"/>
                <a:alphaOff val="0"/>
                <a:satMod val="103000"/>
                <a:lumMod val="102000"/>
                <a:tint val="94000"/>
              </a:schemeClr>
            </a:gs>
            <a:gs pos="50000">
              <a:schemeClr val="accent3">
                <a:shade val="50000"/>
                <a:hueOff val="335867"/>
                <a:satOff val="-23533"/>
                <a:lumOff val="20534"/>
                <a:alphaOff val="0"/>
                <a:satMod val="110000"/>
                <a:lumMod val="100000"/>
                <a:shade val="100000"/>
              </a:schemeClr>
            </a:gs>
            <a:gs pos="100000">
              <a:schemeClr val="accent3">
                <a:shade val="50000"/>
                <a:hueOff val="335867"/>
                <a:satOff val="-23533"/>
                <a:lumOff val="2053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i="0" kern="1200" dirty="0" smtClean="0"/>
            <a:t>Increase access to export financing to ensure good opportunities do not fall through  the cracks. </a:t>
          </a:r>
          <a:endParaRPr lang="en-US" sz="2200" b="1" i="0" kern="1200" dirty="0">
            <a:latin typeface="+mj-lt"/>
          </a:endParaRPr>
        </a:p>
      </dsp:txBody>
      <dsp:txXfrm>
        <a:off x="3623018" y="846502"/>
        <a:ext cx="3286125" cy="1972798"/>
      </dsp:txXfrm>
    </dsp:sp>
    <dsp:sp modelId="{927F27B5-283C-4B1F-8F2E-1E9A62F0B82A}">
      <dsp:nvSpPr>
        <dsp:cNvPr id="0" name=""/>
        <dsp:cNvSpPr/>
      </dsp:nvSpPr>
      <dsp:spPr>
        <a:xfrm>
          <a:off x="5478726" y="3055665"/>
          <a:ext cx="3286125" cy="1547114"/>
        </a:xfrm>
        <a:prstGeom prst="rect">
          <a:avLst/>
        </a:prstGeom>
        <a:gradFill rotWithShape="0">
          <a:gsLst>
            <a:gs pos="0">
              <a:schemeClr val="accent3">
                <a:shade val="50000"/>
                <a:hueOff val="671734"/>
                <a:satOff val="-47066"/>
                <a:lumOff val="41068"/>
                <a:alphaOff val="0"/>
                <a:satMod val="103000"/>
                <a:lumMod val="102000"/>
                <a:tint val="94000"/>
              </a:schemeClr>
            </a:gs>
            <a:gs pos="50000">
              <a:schemeClr val="accent3">
                <a:shade val="50000"/>
                <a:hueOff val="671734"/>
                <a:satOff val="-47066"/>
                <a:lumOff val="41068"/>
                <a:alphaOff val="0"/>
                <a:satMod val="110000"/>
                <a:lumMod val="100000"/>
                <a:shade val="100000"/>
              </a:schemeClr>
            </a:gs>
            <a:gs pos="100000">
              <a:schemeClr val="accent3">
                <a:shade val="50000"/>
                <a:hueOff val="671734"/>
                <a:satOff val="-47066"/>
                <a:lumOff val="4106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i="0" kern="1200" dirty="0" smtClean="0"/>
            <a:t>Promote policies that lead to strong, sustainable and balanced economic growth.</a:t>
          </a:r>
          <a:endParaRPr lang="en-US" sz="2200" b="1" i="0" kern="1200" dirty="0">
            <a:latin typeface="+mj-lt"/>
          </a:endParaRPr>
        </a:p>
      </dsp:txBody>
      <dsp:txXfrm>
        <a:off x="5478726" y="3055665"/>
        <a:ext cx="3286125" cy="1547114"/>
      </dsp:txXfrm>
    </dsp:sp>
    <dsp:sp modelId="{0CE6AB93-AC09-40D8-9DE9-CE467206F738}">
      <dsp:nvSpPr>
        <dsp:cNvPr id="0" name=""/>
        <dsp:cNvSpPr/>
      </dsp:nvSpPr>
      <dsp:spPr>
        <a:xfrm>
          <a:off x="7069309" y="805347"/>
          <a:ext cx="3286125" cy="2089837"/>
        </a:xfrm>
        <a:prstGeom prst="rect">
          <a:avLst/>
        </a:prstGeom>
        <a:gradFill rotWithShape="0">
          <a:gsLst>
            <a:gs pos="0">
              <a:schemeClr val="accent3">
                <a:shade val="50000"/>
                <a:hueOff val="671734"/>
                <a:satOff val="-47066"/>
                <a:lumOff val="41068"/>
                <a:alphaOff val="0"/>
                <a:satMod val="103000"/>
                <a:lumMod val="102000"/>
                <a:tint val="94000"/>
              </a:schemeClr>
            </a:gs>
            <a:gs pos="50000">
              <a:schemeClr val="accent3">
                <a:shade val="50000"/>
                <a:hueOff val="671734"/>
                <a:satOff val="-47066"/>
                <a:lumOff val="41068"/>
                <a:alphaOff val="0"/>
                <a:satMod val="110000"/>
                <a:lumMod val="100000"/>
                <a:shade val="100000"/>
              </a:schemeClr>
            </a:gs>
            <a:gs pos="100000">
              <a:schemeClr val="accent3">
                <a:shade val="50000"/>
                <a:hueOff val="671734"/>
                <a:satOff val="-47066"/>
                <a:lumOff val="4106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i="0" kern="1200" dirty="0" smtClean="0"/>
            <a:t>Reduce trade barriers in order to open as many new markets as possible. </a:t>
          </a:r>
          <a:endParaRPr lang="en-US" sz="2200" kern="1200" dirty="0"/>
        </a:p>
      </dsp:txBody>
      <dsp:txXfrm>
        <a:off x="7069309" y="805347"/>
        <a:ext cx="3286125" cy="2089837"/>
      </dsp:txXfrm>
    </dsp:sp>
    <dsp:sp modelId="{64249B4E-3548-4B5E-93F6-6471086600BF}">
      <dsp:nvSpPr>
        <dsp:cNvPr id="0" name=""/>
        <dsp:cNvSpPr/>
      </dsp:nvSpPr>
      <dsp:spPr>
        <a:xfrm>
          <a:off x="176727" y="846496"/>
          <a:ext cx="3286125" cy="2114562"/>
        </a:xfrm>
        <a:prstGeom prst="rect">
          <a:avLst/>
        </a:prstGeom>
        <a:gradFill rotWithShape="0">
          <a:gsLst>
            <a:gs pos="0">
              <a:schemeClr val="accent3">
                <a:shade val="50000"/>
                <a:hueOff val="335867"/>
                <a:satOff val="-23533"/>
                <a:lumOff val="20534"/>
                <a:alphaOff val="0"/>
                <a:satMod val="103000"/>
                <a:lumMod val="102000"/>
                <a:tint val="94000"/>
              </a:schemeClr>
            </a:gs>
            <a:gs pos="50000">
              <a:schemeClr val="accent3">
                <a:shade val="50000"/>
                <a:hueOff val="335867"/>
                <a:satOff val="-23533"/>
                <a:lumOff val="20534"/>
                <a:alphaOff val="0"/>
                <a:satMod val="110000"/>
                <a:lumMod val="100000"/>
                <a:shade val="100000"/>
              </a:schemeClr>
            </a:gs>
            <a:gs pos="100000">
              <a:schemeClr val="accent3">
                <a:shade val="50000"/>
                <a:hueOff val="335867"/>
                <a:satOff val="-23533"/>
                <a:lumOff val="2053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b="1" i="0" kern="1200" dirty="0" smtClean="0">
              <a:latin typeface="+mj-lt"/>
            </a:rPr>
            <a:t>Improve trade advocacy and trade promotion efforts on behalf of U.S exporters.</a:t>
          </a:r>
          <a:endParaRPr lang="en-US" sz="2200" b="1" i="0" kern="1200" dirty="0">
            <a:latin typeface="+mj-lt"/>
          </a:endParaRPr>
        </a:p>
      </dsp:txBody>
      <dsp:txXfrm>
        <a:off x="176727" y="846496"/>
        <a:ext cx="3286125" cy="21145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97BAA-C962-4152-9867-E382E6239CC8}">
      <dsp:nvSpPr>
        <dsp:cNvPr id="0" name=""/>
        <dsp:cNvSpPr/>
      </dsp:nvSpPr>
      <dsp:spPr>
        <a:xfrm>
          <a:off x="0" y="203774"/>
          <a:ext cx="2527323" cy="1516394"/>
        </a:xfrm>
        <a:prstGeom prst="rect">
          <a:avLst/>
        </a:prstGeom>
        <a:gradFill rotWithShape="0">
          <a:gsLst>
            <a:gs pos="0">
              <a:schemeClr val="accent3">
                <a:alpha val="90000"/>
                <a:hueOff val="0"/>
                <a:satOff val="0"/>
                <a:lumOff val="0"/>
                <a:alphaOff val="0"/>
                <a:satMod val="103000"/>
                <a:lumMod val="102000"/>
                <a:tint val="94000"/>
              </a:schemeClr>
            </a:gs>
            <a:gs pos="50000">
              <a:schemeClr val="accent3">
                <a:alpha val="90000"/>
                <a:hueOff val="0"/>
                <a:satOff val="0"/>
                <a:lumOff val="0"/>
                <a:alphaOff val="0"/>
                <a:satMod val="110000"/>
                <a:lumMod val="100000"/>
                <a:shade val="100000"/>
              </a:schemeClr>
            </a:gs>
            <a:gs pos="100000">
              <a:schemeClr val="accent3">
                <a:alpha val="9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Improving the ease for doing business </a:t>
          </a:r>
          <a:endParaRPr lang="en-US" sz="3000" kern="1200" dirty="0"/>
        </a:p>
      </dsp:txBody>
      <dsp:txXfrm>
        <a:off x="0" y="203774"/>
        <a:ext cx="2527323" cy="1516394"/>
      </dsp:txXfrm>
    </dsp:sp>
    <dsp:sp modelId="{2633C0B7-8F54-4FDF-8B6B-A819D0EB769C}">
      <dsp:nvSpPr>
        <dsp:cNvPr id="0" name=""/>
        <dsp:cNvSpPr/>
      </dsp:nvSpPr>
      <dsp:spPr>
        <a:xfrm>
          <a:off x="2780056" y="203774"/>
          <a:ext cx="2527323" cy="1516394"/>
        </a:xfrm>
        <a:prstGeom prst="rect">
          <a:avLst/>
        </a:prstGeom>
        <a:gradFill rotWithShape="0">
          <a:gsLst>
            <a:gs pos="0">
              <a:schemeClr val="accent3">
                <a:alpha val="90000"/>
                <a:hueOff val="0"/>
                <a:satOff val="0"/>
                <a:lumOff val="0"/>
                <a:alphaOff val="-8000"/>
                <a:satMod val="103000"/>
                <a:lumMod val="102000"/>
                <a:tint val="94000"/>
              </a:schemeClr>
            </a:gs>
            <a:gs pos="50000">
              <a:schemeClr val="accent3">
                <a:alpha val="90000"/>
                <a:hueOff val="0"/>
                <a:satOff val="0"/>
                <a:lumOff val="0"/>
                <a:alphaOff val="-8000"/>
                <a:satMod val="110000"/>
                <a:lumMod val="100000"/>
                <a:shade val="100000"/>
              </a:schemeClr>
            </a:gs>
            <a:gs pos="100000">
              <a:schemeClr val="accent3">
                <a:alpha val="90000"/>
                <a:hueOff val="0"/>
                <a:satOff val="0"/>
                <a:lumOff val="0"/>
                <a:alphaOff val="-8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Financial inclusions </a:t>
          </a:r>
          <a:endParaRPr lang="en-US" sz="3000" kern="1200" dirty="0"/>
        </a:p>
      </dsp:txBody>
      <dsp:txXfrm>
        <a:off x="2780056" y="203774"/>
        <a:ext cx="2527323" cy="1516394"/>
      </dsp:txXfrm>
    </dsp:sp>
    <dsp:sp modelId="{AC754109-0230-446A-86C4-AD9BE0760C9E}">
      <dsp:nvSpPr>
        <dsp:cNvPr id="0" name=""/>
        <dsp:cNvSpPr/>
      </dsp:nvSpPr>
      <dsp:spPr>
        <a:xfrm>
          <a:off x="5560112" y="203774"/>
          <a:ext cx="2527323" cy="1516394"/>
        </a:xfrm>
        <a:prstGeom prst="rect">
          <a:avLst/>
        </a:prstGeom>
        <a:gradFill rotWithShape="0">
          <a:gsLst>
            <a:gs pos="0">
              <a:schemeClr val="accent3">
                <a:alpha val="90000"/>
                <a:hueOff val="0"/>
                <a:satOff val="0"/>
                <a:lumOff val="0"/>
                <a:alphaOff val="-16000"/>
                <a:satMod val="103000"/>
                <a:lumMod val="102000"/>
                <a:tint val="94000"/>
              </a:schemeClr>
            </a:gs>
            <a:gs pos="50000">
              <a:schemeClr val="accent3">
                <a:alpha val="90000"/>
                <a:hueOff val="0"/>
                <a:satOff val="0"/>
                <a:lumOff val="0"/>
                <a:alphaOff val="-16000"/>
                <a:satMod val="110000"/>
                <a:lumMod val="100000"/>
                <a:shade val="100000"/>
              </a:schemeClr>
            </a:gs>
            <a:gs pos="100000">
              <a:schemeClr val="accent3">
                <a:alpha val="90000"/>
                <a:hueOff val="0"/>
                <a:satOff val="0"/>
                <a:lumOff val="0"/>
                <a:alphaOff val="-16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Make in India </a:t>
          </a:r>
          <a:endParaRPr lang="en-US" sz="3000" kern="1200" dirty="0"/>
        </a:p>
      </dsp:txBody>
      <dsp:txXfrm>
        <a:off x="5560112" y="203774"/>
        <a:ext cx="2527323" cy="1516394"/>
      </dsp:txXfrm>
    </dsp:sp>
    <dsp:sp modelId="{2453A8E3-74DA-49EA-A7B8-0DDBBECE7229}">
      <dsp:nvSpPr>
        <dsp:cNvPr id="0" name=""/>
        <dsp:cNvSpPr/>
      </dsp:nvSpPr>
      <dsp:spPr>
        <a:xfrm>
          <a:off x="0" y="1972901"/>
          <a:ext cx="2527323" cy="1516394"/>
        </a:xfrm>
        <a:prstGeom prst="rect">
          <a:avLst/>
        </a:prstGeom>
        <a:gradFill rotWithShape="0">
          <a:gsLst>
            <a:gs pos="0">
              <a:schemeClr val="accent3">
                <a:alpha val="90000"/>
                <a:hueOff val="0"/>
                <a:satOff val="0"/>
                <a:lumOff val="0"/>
                <a:alphaOff val="-24000"/>
                <a:satMod val="103000"/>
                <a:lumMod val="102000"/>
                <a:tint val="94000"/>
              </a:schemeClr>
            </a:gs>
            <a:gs pos="50000">
              <a:schemeClr val="accent3">
                <a:alpha val="90000"/>
                <a:hueOff val="0"/>
                <a:satOff val="0"/>
                <a:lumOff val="0"/>
                <a:alphaOff val="-24000"/>
                <a:satMod val="110000"/>
                <a:lumMod val="100000"/>
                <a:shade val="100000"/>
              </a:schemeClr>
            </a:gs>
            <a:gs pos="100000">
              <a:schemeClr val="accent3">
                <a:alpha val="90000"/>
                <a:hueOff val="0"/>
                <a:satOff val="0"/>
                <a:lumOff val="0"/>
                <a:alphaOff val="-24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Skill India </a:t>
          </a:r>
          <a:endParaRPr lang="en-US" sz="3000" kern="1200" dirty="0"/>
        </a:p>
      </dsp:txBody>
      <dsp:txXfrm>
        <a:off x="0" y="1972901"/>
        <a:ext cx="2527323" cy="1516394"/>
      </dsp:txXfrm>
    </dsp:sp>
    <dsp:sp modelId="{444EE707-2AE9-4FC7-9A68-C6027617C32D}">
      <dsp:nvSpPr>
        <dsp:cNvPr id="0" name=""/>
        <dsp:cNvSpPr/>
      </dsp:nvSpPr>
      <dsp:spPr>
        <a:xfrm>
          <a:off x="2780056" y="1972901"/>
          <a:ext cx="2527323" cy="1516394"/>
        </a:xfrm>
        <a:prstGeom prst="rect">
          <a:avLst/>
        </a:prstGeom>
        <a:gradFill rotWithShape="0">
          <a:gsLst>
            <a:gs pos="0">
              <a:schemeClr val="accent3">
                <a:alpha val="90000"/>
                <a:hueOff val="0"/>
                <a:satOff val="0"/>
                <a:lumOff val="0"/>
                <a:alphaOff val="-32000"/>
                <a:satMod val="103000"/>
                <a:lumMod val="102000"/>
                <a:tint val="94000"/>
              </a:schemeClr>
            </a:gs>
            <a:gs pos="50000">
              <a:schemeClr val="accent3">
                <a:alpha val="90000"/>
                <a:hueOff val="0"/>
                <a:satOff val="0"/>
                <a:lumOff val="0"/>
                <a:alphaOff val="-32000"/>
                <a:satMod val="110000"/>
                <a:lumMod val="100000"/>
                <a:shade val="100000"/>
              </a:schemeClr>
            </a:gs>
            <a:gs pos="100000">
              <a:schemeClr val="accent3">
                <a:alpha val="90000"/>
                <a:hueOff val="0"/>
                <a:satOff val="0"/>
                <a:lumOff val="0"/>
                <a:alphaOff val="-32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Smart Cities </a:t>
          </a:r>
          <a:endParaRPr lang="en-US" sz="3000" kern="1200" dirty="0"/>
        </a:p>
      </dsp:txBody>
      <dsp:txXfrm>
        <a:off x="2780056" y="1972901"/>
        <a:ext cx="2527323" cy="1516394"/>
      </dsp:txXfrm>
    </dsp:sp>
    <dsp:sp modelId="{3F95CCD4-999F-467B-958D-23EBF6B1B37F}">
      <dsp:nvSpPr>
        <dsp:cNvPr id="0" name=""/>
        <dsp:cNvSpPr/>
      </dsp:nvSpPr>
      <dsp:spPr>
        <a:xfrm>
          <a:off x="5560112" y="1972901"/>
          <a:ext cx="2527323" cy="1516394"/>
        </a:xfrm>
        <a:prstGeom prst="rect">
          <a:avLst/>
        </a:prstGeom>
        <a:gradFill rotWithShape="0">
          <a:gsLst>
            <a:gs pos="0">
              <a:schemeClr val="accent3">
                <a:alpha val="90000"/>
                <a:hueOff val="0"/>
                <a:satOff val="0"/>
                <a:lumOff val="0"/>
                <a:alphaOff val="-40000"/>
                <a:satMod val="103000"/>
                <a:lumMod val="102000"/>
                <a:tint val="94000"/>
              </a:schemeClr>
            </a:gs>
            <a:gs pos="50000">
              <a:schemeClr val="accent3">
                <a:alpha val="90000"/>
                <a:hueOff val="0"/>
                <a:satOff val="0"/>
                <a:lumOff val="0"/>
                <a:alphaOff val="-40000"/>
                <a:satMod val="110000"/>
                <a:lumMod val="100000"/>
                <a:shade val="100000"/>
              </a:schemeClr>
            </a:gs>
            <a:gs pos="100000">
              <a:schemeClr val="accent3">
                <a:alpha val="90000"/>
                <a:hueOff val="0"/>
                <a:satOff val="0"/>
                <a:lumOff val="0"/>
                <a:alphaOff val="-40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Digital India</a:t>
          </a:r>
          <a:endParaRPr lang="en-US" sz="3000" kern="1200" dirty="0"/>
        </a:p>
      </dsp:txBody>
      <dsp:txXfrm>
        <a:off x="5560112" y="1972901"/>
        <a:ext cx="2527323" cy="15163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default#1">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3">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0.68519</cdr:x>
      <cdr:y>0.10204</cdr:y>
    </cdr:from>
    <cdr:to>
      <cdr:x>0.92593</cdr:x>
      <cdr:y>0.22449</cdr:y>
    </cdr:to>
    <cdr:sp macro="" textlink="">
      <cdr:nvSpPr>
        <cdr:cNvPr id="2" name="TextBox 1"/>
        <cdr:cNvSpPr txBox="1"/>
      </cdr:nvSpPr>
      <cdr:spPr>
        <a:xfrm xmlns:a="http://schemas.openxmlformats.org/drawingml/2006/main">
          <a:off x="5638800" y="381000"/>
          <a:ext cx="1981197" cy="457203"/>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US" sz="1200" b="1" dirty="0" smtClean="0">
              <a:latin typeface="Arial" pitchFamily="34" charset="0"/>
              <a:cs typeface="Arial" pitchFamily="34" charset="0"/>
            </a:rPr>
            <a:t>2009 is a preliminary estimate</a:t>
          </a:r>
          <a:endParaRPr lang="en-US" sz="1200" dirty="0">
            <a:latin typeface="Arial" pitchFamily="34" charset="0"/>
            <a:cs typeface="Arial" pitchFamily="34" charset="0"/>
          </a:endParaRPr>
        </a:p>
      </cdr:txBody>
    </cdr:sp>
  </cdr:relSizeAnchor>
  <cdr:relSizeAnchor xmlns:cdr="http://schemas.openxmlformats.org/drawingml/2006/chartDrawing">
    <cdr:from>
      <cdr:x>0.9537</cdr:x>
      <cdr:y>0.16327</cdr:y>
    </cdr:from>
    <cdr:to>
      <cdr:x>0.9539</cdr:x>
      <cdr:y>0.28571</cdr:y>
    </cdr:to>
    <cdr:sp macro="" textlink="">
      <cdr:nvSpPr>
        <cdr:cNvPr id="4" name="Straight Arrow Connector 3"/>
        <cdr:cNvSpPr/>
      </cdr:nvSpPr>
      <cdr:spPr bwMode="auto">
        <a:xfrm xmlns:a="http://schemas.openxmlformats.org/drawingml/2006/main" rot="5400000">
          <a:off x="7620794" y="837406"/>
          <a:ext cx="457200" cy="1588"/>
        </a:xfrm>
        <a:prstGeom xmlns:a="http://schemas.openxmlformats.org/drawingml/2006/main" prst="straightConnector1">
          <a:avLst/>
        </a:prstGeom>
        <a:solidFill xmlns:a="http://schemas.openxmlformats.org/drawingml/2006/main">
          <a:schemeClr val="accent1"/>
        </a:solidFill>
        <a:ln xmlns:a="http://schemas.openxmlformats.org/drawingml/2006/main" w="9525" cap="flat" cmpd="sng" algn="ctr">
          <a:solidFill>
            <a:schemeClr val="tx1"/>
          </a:solidFill>
          <a:prstDash val="solid"/>
          <a:round/>
          <a:headEnd type="none" w="med" len="med"/>
          <a:tailEnd type="arrow"/>
        </a:ln>
        <a:effectLst xmlns:a="http://schemas.openxmlformats.org/drawingml/2006/main"/>
      </cdr:spPr>
      <cdr:txBody>
        <a:bodyPr xmlns:a="http://schemas.openxmlformats.org/drawingml/2006/main" vert="horz" wrap="square" lIns="91440" tIns="45720" rIns="91440" bIns="45720" numCol="1" anchor="t" anchorCtr="0" compatLnSpc="1">
          <a:prstTxWarp prst="textNoShape">
            <a:avLst/>
          </a:prstTxWarp>
        </a:bodyPr>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pPr/>
              <a:t>22-Apr-16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pPr/>
              <a:t>‹#›</a:t>
            </a:fld>
            <a:endParaRPr/>
          </a:p>
        </p:txBody>
      </p:sp>
    </p:spTree>
    <p:extLst>
      <p:ext uri="{BB962C8B-B14F-4D97-AF65-F5344CB8AC3E}">
        <p14:creationId xmlns=""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pPr/>
              <a:t>22-Apr-16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pPr/>
              <a:t>‹#›</a:t>
            </a:fld>
            <a:endParaRPr/>
          </a:p>
        </p:txBody>
      </p:sp>
    </p:spTree>
    <p:extLst>
      <p:ext uri="{BB962C8B-B14F-4D97-AF65-F5344CB8AC3E}">
        <p14:creationId xmlns=""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 xmlns:p14="http://schemas.microsoft.com/office/powerpoint/2010/main" val="33828820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22-Apr-16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 xmlns:p14="http://schemas.microsoft.com/office/powerpoint/2010/main" val="3769307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smtClean="0"/>
              <a:t>Click to edit Master title style</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pPr/>
              <a:t>22-Apr-16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 xmlns:p14="http://schemas.microsoft.com/office/powerpoint/2010/main" val="13717346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pPr/>
              <a:t>22-Apr-16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 xmlns:p14="http://schemas.microsoft.com/office/powerpoint/2010/main" val="33385722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pPr/>
              <a:t>22-Apr-16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 xmlns:p14="http://schemas.microsoft.com/office/powerpoint/2010/main" val="27515582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pPr/>
              <a:t>22-Apr-16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 xmlns:p14="http://schemas.microsoft.com/office/powerpoint/2010/main" val="41593422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smtClean="0"/>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pPr/>
              <a:t>22-Apr-16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22-Apr-16</a:t>
            </a:fld>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DD7D43D-6574-4C7B-808D-C6C12215A4D4}" type="datetimeFigureOut">
              <a:rPr lang="en-US"/>
              <a:pPr/>
              <a:t>22-Apr-16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0ECE5F2-81AA-4605-B028-6FBA391056AF}" type="slidenum">
              <a:rPr/>
              <a:pPr/>
              <a:t>‹#›</a:t>
            </a:fld>
            <a:endParaRPr/>
          </a:p>
        </p:txBody>
      </p:sp>
    </p:spTree>
    <p:extLst>
      <p:ext uri="{BB962C8B-B14F-4D97-AF65-F5344CB8AC3E}">
        <p14:creationId xmlns="" xmlns:p14="http://schemas.microsoft.com/office/powerpoint/2010/main" val="31170784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E583DDF-CA54-461A-A486-592D2374C532}" type="datetimeFigureOut">
              <a:rPr lang="en-US"/>
              <a:pPr/>
              <a:t>22-Apr-16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 xmlns:p14="http://schemas.microsoft.com/office/powerpoint/2010/main" val="40570808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E583DDF-CA54-461A-A486-592D2374C532}" type="datetimeFigureOut">
              <a:rPr lang="en-US"/>
              <a:pPr/>
              <a:t>22-Apr-16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 xmlns:p14="http://schemas.microsoft.com/office/powerpoint/2010/main" val="8420110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22-Apr-16</a:t>
            </a:fld>
            <a:endParaRPr/>
          </a:p>
        </p:txBody>
      </p:sp>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 xmlns:p14="http://schemas.microsoft.com/office/powerpoint/2010/main" val="25590039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pPr/>
              <a:t>22-Apr-16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pPr/>
              <a:t>‹#›</a:t>
            </a:fld>
            <a:endParaRPr/>
          </a:p>
        </p:txBody>
      </p:sp>
    </p:spTree>
    <p:extLst>
      <p:ext uri="{BB962C8B-B14F-4D97-AF65-F5344CB8AC3E}">
        <p14:creationId xmlns="" xmlns:p14="http://schemas.microsoft.com/office/powerpoint/2010/main" val="14359466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9E583DDF-CA54-461A-A486-592D2374C532}" type="datetimeFigureOut">
              <a:rPr lang="en-US"/>
              <a:pPr/>
              <a:t>22-Apr-16</a:t>
            </a:fld>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CA8D9AD5-F248-4919-864A-CFD76CC027D6}" type="slidenum">
              <a:rPr/>
              <a:pPr/>
              <a:t>‹#›</a:t>
            </a:fld>
            <a:endParaRPr/>
          </a:p>
        </p:txBody>
      </p:sp>
    </p:spTree>
    <p:extLst>
      <p:ext uri="{BB962C8B-B14F-4D97-AF65-F5344CB8AC3E}">
        <p14:creationId xmlns=""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100000"/>
        <a:buFont typeface="Arial" pitchFamily="34" charset="0"/>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100000"/>
        <a:buFont typeface="Arial" pitchFamily="34" charset="0"/>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100000"/>
        <a:buFont typeface="Arial" pitchFamily="34" charset="0"/>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100000"/>
        <a:buFont typeface="Arial" pitchFamily="34" charset="0"/>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chart" Target="../charts/chart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americanbazaaronline.com/2015/07/14/indian-companies-invested-15-billion-created-91000-jobs-in-united-stat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chart" Target="../charts/chart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chart" Target="../charts/chart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INDIA - US  Trade</a:t>
            </a:r>
            <a:endParaRPr lang="en-US" dirty="0"/>
          </a:p>
        </p:txBody>
      </p:sp>
      <p:sp>
        <p:nvSpPr>
          <p:cNvPr id="4" name="Subtitle 3"/>
          <p:cNvSpPr>
            <a:spLocks noGrp="1"/>
          </p:cNvSpPr>
          <p:nvPr>
            <p:ph type="subTitle" idx="1"/>
          </p:nvPr>
        </p:nvSpPr>
        <p:spPr/>
        <p:txBody>
          <a:bodyPr/>
          <a:lstStyle/>
          <a:p>
            <a:r>
              <a:rPr lang="en-US" dirty="0" smtClean="0"/>
              <a:t>Economics </a:t>
            </a:r>
            <a:endParaRPr lang="en-US" dirty="0"/>
          </a:p>
        </p:txBody>
      </p:sp>
    </p:spTree>
    <p:extLst>
      <p:ext uri="{BB962C8B-B14F-4D97-AF65-F5344CB8AC3E}">
        <p14:creationId xmlns="" xmlns:p14="http://schemas.microsoft.com/office/powerpoint/2010/main" val="27988093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117" y="472252"/>
            <a:ext cx="9509760" cy="1233424"/>
          </a:xfrm>
        </p:spPr>
        <p:txBody>
          <a:bodyPr>
            <a:normAutofit/>
          </a:bodyPr>
          <a:lstStyle/>
          <a:p>
            <a:r>
              <a:rPr lang="en-IN" sz="3600" dirty="0" smtClean="0">
                <a:latin typeface="Times New Roman" panose="02020603050405020304" pitchFamily="18" charset="0"/>
                <a:cs typeface="Times New Roman" panose="02020603050405020304" pitchFamily="18" charset="0"/>
              </a:rPr>
              <a:t>% of Export to USA (Year 14-15)</a:t>
            </a:r>
            <a:endParaRPr lang="en-IN" sz="3600" dirty="0">
              <a:latin typeface="Times New Roman" panose="02020603050405020304" pitchFamily="18" charset="0"/>
              <a:cs typeface="Times New Roman" panose="02020603050405020304" pitchFamily="18" charset="0"/>
            </a:endParaRPr>
          </a:p>
        </p:txBody>
      </p:sp>
      <p:graphicFrame>
        <p:nvGraphicFramePr>
          <p:cNvPr id="4" name="Chart 3"/>
          <p:cNvGraphicFramePr>
            <a:graphicFrameLocks/>
          </p:cNvGraphicFramePr>
          <p:nvPr>
            <p:extLst>
              <p:ext uri="{D42A27DB-BD31-4B8C-83A1-F6EECF244321}">
                <p14:modId xmlns="" xmlns:p14="http://schemas.microsoft.com/office/powerpoint/2010/main" val="2441248949"/>
              </p:ext>
            </p:extLst>
          </p:nvPr>
        </p:nvGraphicFramePr>
        <p:xfrm>
          <a:off x="-1012874" y="1493740"/>
          <a:ext cx="8750104" cy="50080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Diagram 5"/>
          <p:cNvGraphicFramePr/>
          <p:nvPr>
            <p:extLst/>
          </p:nvPr>
        </p:nvGraphicFramePr>
        <p:xfrm>
          <a:off x="5711483" y="1223889"/>
          <a:ext cx="6035040" cy="33621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0918952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0" y="2175375"/>
            <a:ext cx="10058400" cy="1015663"/>
          </a:xfrm>
          <a:prstGeom prst="rect">
            <a:avLst/>
          </a:prstGeom>
          <a:noFill/>
        </p:spPr>
        <p:txBody>
          <a:bodyPr wrap="square" rtlCol="0">
            <a:spAutoFit/>
          </a:bodyPr>
          <a:lstStyle/>
          <a:p>
            <a:r>
              <a:rPr lang="en-US" sz="6000" b="1" dirty="0" smtClean="0">
                <a:latin typeface="Times New Roman" panose="02020603050405020304" pitchFamily="18" charset="0"/>
                <a:cs typeface="Times New Roman" panose="02020603050405020304" pitchFamily="18" charset="0"/>
              </a:rPr>
              <a:t>US Investment in India </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820685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926" y="172294"/>
            <a:ext cx="9509760" cy="1233424"/>
          </a:xfrm>
        </p:spPr>
        <p:txBody>
          <a:bodyPr>
            <a:normAutofit/>
          </a:bodyPr>
          <a:lstStyle/>
          <a:p>
            <a:r>
              <a:rPr lang="en-US" sz="3600" b="1" dirty="0" smtClean="0">
                <a:latin typeface="Times New Roman" panose="02020603050405020304" pitchFamily="18" charset="0"/>
                <a:cs typeface="Times New Roman" panose="02020603050405020304" pitchFamily="18" charset="0"/>
              </a:rPr>
              <a:t>Trade opportunities in India </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4900"/>
            <a:ext cx="10515600" cy="5117911"/>
          </a:xfrm>
        </p:spPr>
        <p:txBody>
          <a:bodyPr>
            <a:normAutofit/>
          </a:bodyPr>
          <a:lstStyle/>
          <a:p>
            <a:pPr>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Huge Population : </a:t>
            </a:r>
            <a:r>
              <a:rPr lang="en-US" dirty="0" smtClean="0">
                <a:latin typeface="Times New Roman" panose="02020603050405020304" pitchFamily="18" charset="0"/>
                <a:cs typeface="Times New Roman" panose="02020603050405020304" pitchFamily="18" charset="0"/>
              </a:rPr>
              <a:t>Indian </a:t>
            </a:r>
            <a:r>
              <a:rPr lang="en-US" dirty="0">
                <a:latin typeface="Times New Roman" panose="02020603050405020304" pitchFamily="18" charset="0"/>
                <a:cs typeface="Times New Roman" panose="02020603050405020304" pitchFamily="18" charset="0"/>
              </a:rPr>
              <a:t>growth likely to remain around 8% for the next few years, while the </a:t>
            </a:r>
            <a:r>
              <a:rPr lang="en-US" dirty="0" smtClean="0">
                <a:latin typeface="Times New Roman" panose="02020603050405020304" pitchFamily="18" charset="0"/>
                <a:cs typeface="Times New Roman" panose="02020603050405020304" pitchFamily="18" charset="0"/>
              </a:rPr>
              <a:t>US </a:t>
            </a:r>
            <a:r>
              <a:rPr lang="en-US" dirty="0">
                <a:latin typeface="Times New Roman" panose="02020603050405020304" pitchFamily="18" charset="0"/>
                <a:cs typeface="Times New Roman" panose="02020603050405020304" pitchFamily="18" charset="0"/>
              </a:rPr>
              <a:t>is likely to grow around 3</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Economical Status as a country: </a:t>
            </a:r>
            <a:r>
              <a:rPr lang="en-US" dirty="0" smtClean="0">
                <a:latin typeface="Times New Roman" panose="02020603050405020304" pitchFamily="18" charset="0"/>
                <a:cs typeface="Times New Roman" panose="02020603050405020304" pitchFamily="18" charset="0"/>
              </a:rPr>
              <a:t>Expect </a:t>
            </a:r>
            <a:r>
              <a:rPr lang="en-US" dirty="0">
                <a:latin typeface="Times New Roman" panose="02020603050405020304" pitchFamily="18" charset="0"/>
                <a:cs typeface="Times New Roman" panose="02020603050405020304" pitchFamily="18" charset="0"/>
              </a:rPr>
              <a:t>India to be the 3rd largest economy after the US and China by </a:t>
            </a:r>
            <a:r>
              <a:rPr lang="en-US" dirty="0" smtClean="0">
                <a:latin typeface="Times New Roman" panose="02020603050405020304" pitchFamily="18" charset="0"/>
                <a:cs typeface="Times New Roman" panose="02020603050405020304" pitchFamily="18" charset="0"/>
              </a:rPr>
              <a:t>2030</a:t>
            </a:r>
          </a:p>
          <a:p>
            <a:pPr>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Progress in GDP  year by year : </a:t>
            </a:r>
            <a:r>
              <a:rPr lang="en-US" dirty="0" smtClean="0">
                <a:latin typeface="Times New Roman" panose="02020603050405020304" pitchFamily="18" charset="0"/>
                <a:cs typeface="Times New Roman" panose="02020603050405020304" pitchFamily="18" charset="0"/>
              </a:rPr>
              <a:t>India </a:t>
            </a:r>
            <a:r>
              <a:rPr lang="en-US" dirty="0">
                <a:latin typeface="Times New Roman" panose="02020603050405020304" pitchFamily="18" charset="0"/>
                <a:cs typeface="Times New Roman" panose="02020603050405020304" pitchFamily="18" charset="0"/>
              </a:rPr>
              <a:t>ranks 9th in the world in terms of GDP at current prices, with a market size estimated to be at US$ 2.01 trillion for the year 2014 compared to US$ 1.84 trillion in 2013.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Government Efforts: </a:t>
            </a:r>
            <a:r>
              <a:rPr lang="en-US" dirty="0" smtClean="0">
                <a:latin typeface="Times New Roman" panose="02020603050405020304" pitchFamily="18" charset="0"/>
                <a:cs typeface="Times New Roman" panose="02020603050405020304" pitchFamily="18" charset="0"/>
              </a:rPr>
              <a:t> Government's effort to improve ease of doing business and relaxation in FDI norms is expected to yield results. Return on investments expected to be much higher in a fast growing market</a:t>
            </a:r>
          </a:p>
          <a:p>
            <a:pPr>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Skill gap and level of Productivity :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productivity levels in India are one-tenth of the levels in the US. Skill gap of about 347 million people in 20 high-growth sectors (infrastructure, IT, capital goods, </a:t>
            </a:r>
            <a:r>
              <a:rPr lang="en-US" dirty="0" smtClean="0">
                <a:latin typeface="Times New Roman" panose="02020603050405020304" pitchFamily="18" charset="0"/>
                <a:cs typeface="Times New Roman" panose="02020603050405020304" pitchFamily="18" charset="0"/>
              </a:rPr>
              <a:t>auto motives, telecom </a:t>
            </a:r>
            <a:r>
              <a:rPr lang="en-US" dirty="0" err="1" smtClean="0">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455537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54842" y="751469"/>
            <a:ext cx="10977193" cy="4495549"/>
          </a:xfrm>
          <a:prstGeom prst="rect">
            <a:avLst/>
          </a:prstGeom>
        </p:spPr>
      </p:pic>
      <p:sp>
        <p:nvSpPr>
          <p:cNvPr id="3" name="TextBox 2"/>
          <p:cNvSpPr txBox="1"/>
          <p:nvPr/>
        </p:nvSpPr>
        <p:spPr>
          <a:xfrm>
            <a:off x="3297184" y="74361"/>
            <a:ext cx="6305266" cy="584775"/>
          </a:xfrm>
          <a:prstGeom prst="rect">
            <a:avLst/>
          </a:prstGeom>
          <a:noFill/>
        </p:spPr>
        <p:txBody>
          <a:bodyPr wrap="square" rtlCol="0">
            <a:spAutoFit/>
          </a:bodyPr>
          <a:lstStyle/>
          <a:p>
            <a:r>
              <a:rPr lang="en-US" smtClean="0"/>
              <a:t> </a:t>
            </a:r>
            <a:r>
              <a:rPr lang="en-US" sz="3200" b="1" smtClean="0">
                <a:latin typeface="Times New Roman" panose="02020603050405020304" pitchFamily="18" charset="0"/>
                <a:cs typeface="Times New Roman" panose="02020603050405020304" pitchFamily="18" charset="0"/>
              </a:rPr>
              <a:t>US </a:t>
            </a:r>
            <a:r>
              <a:rPr lang="en-US" sz="3200" b="1" dirty="0" smtClean="0">
                <a:latin typeface="Times New Roman" panose="02020603050405020304" pitchFamily="18" charset="0"/>
                <a:cs typeface="Times New Roman" panose="02020603050405020304" pitchFamily="18" charset="0"/>
              </a:rPr>
              <a:t>– Investment  Flows in India  </a:t>
            </a:r>
            <a:endParaRPr lang="en-US"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54842" y="5431684"/>
            <a:ext cx="10877265"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US is the sixth largest investor in India.</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 investment into India is predominantly focused on the services sector, with a percentage share of 22%, followed by the automobile and computer segment with a percentage share of 12% respectively</a:t>
            </a:r>
          </a:p>
          <a:p>
            <a:r>
              <a:rPr lang="en-US" dirty="0" smtClean="0"/>
              <a:t> </a:t>
            </a:r>
            <a:endParaRPr lang="en-US" dirty="0"/>
          </a:p>
        </p:txBody>
      </p:sp>
    </p:spTree>
    <p:extLst>
      <p:ext uri="{BB962C8B-B14F-4D97-AF65-F5344CB8AC3E}">
        <p14:creationId xmlns="" xmlns:p14="http://schemas.microsoft.com/office/powerpoint/2010/main" val="8946069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371" y="467359"/>
            <a:ext cx="9509760" cy="1233424"/>
          </a:xfrm>
        </p:spPr>
        <p:txBody>
          <a:bodyPr>
            <a:normAutofit/>
          </a:bodyPr>
          <a:lstStyle/>
          <a:p>
            <a:r>
              <a:rPr lang="en-US" sz="3600" b="1" dirty="0" smtClean="0">
                <a:latin typeface="Times New Roman" panose="02020603050405020304" pitchFamily="18" charset="0"/>
                <a:cs typeface="Times New Roman" panose="02020603050405020304" pitchFamily="18" charset="0"/>
              </a:rPr>
              <a:t>Ease of doing Business in India </a:t>
            </a:r>
            <a:endParaRPr lang="en-US" sz="3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60779" y="1800625"/>
            <a:ext cx="10393907" cy="4159140"/>
          </a:xfrm>
          <a:prstGeom prst="rect">
            <a:avLst/>
          </a:prstGeom>
        </p:spPr>
      </p:pic>
      <p:sp>
        <p:nvSpPr>
          <p:cNvPr id="5" name="TextBox 4"/>
          <p:cNvSpPr txBox="1"/>
          <p:nvPr/>
        </p:nvSpPr>
        <p:spPr>
          <a:xfrm>
            <a:off x="3704118" y="6059607"/>
            <a:ext cx="8734567"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India currently placed 142 out of 189 countries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985611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0017" y="946254"/>
            <a:ext cx="6096000" cy="5355312"/>
          </a:xfrm>
          <a:prstGeom prst="rect">
            <a:avLst/>
          </a:prstGeom>
        </p:spPr>
        <p:txBody>
          <a:bodyPr>
            <a:spAutoFit/>
          </a:bodyPr>
          <a:lstStyle/>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Agilent</a:t>
            </a:r>
            <a:r>
              <a:rPr lang="en-IN" altLang="en-US" sz="2000" dirty="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Agro Tech</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American Express</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Amway</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Avaya</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Caltex</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Caterpillar</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CB Richard Ellis</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Cisco</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Citigroup</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Coca Cola</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Cognizant</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Colgate Palmolive</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CSC</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Cummins</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Discovery</a:t>
            </a:r>
          </a:p>
          <a:p>
            <a:pPr marL="285750" indent="-285750">
              <a:lnSpc>
                <a:spcPct val="90000"/>
              </a:lnSpc>
              <a:buFont typeface="Wingdings" panose="05000000000000000000" pitchFamily="2" charset="2"/>
              <a:buChar char="§"/>
            </a:pPr>
            <a:r>
              <a:rPr lang="en-US" altLang="en-US" sz="2000" dirty="0" err="1">
                <a:latin typeface="Times New Roman" panose="02020603050405020304" pitchFamily="18" charset="0"/>
                <a:cs typeface="Times New Roman" panose="02020603050405020304" pitchFamily="18" charset="0"/>
              </a:rPr>
              <a:t>Dupont</a:t>
            </a:r>
            <a:endParaRPr lang="en-US" altLang="en-US" sz="2000" dirty="0">
              <a:latin typeface="Times New Roman" panose="02020603050405020304" pitchFamily="18" charset="0"/>
              <a:cs typeface="Times New Roman" panose="02020603050405020304" pitchFamily="18" charset="0"/>
            </a:endParaRPr>
          </a:p>
          <a:p>
            <a:pPr marL="285750" indent="-285750">
              <a:lnSpc>
                <a:spcPct val="90000"/>
              </a:lnSpc>
              <a:buFont typeface="Wingdings" panose="05000000000000000000" pitchFamily="2" charset="2"/>
              <a:buChar char="§"/>
            </a:pPr>
            <a:r>
              <a:rPr lang="en-US" altLang="en-US" sz="2000" dirty="0" err="1">
                <a:latin typeface="Times New Roman" panose="02020603050405020304" pitchFamily="18" charset="0"/>
                <a:cs typeface="Times New Roman" panose="02020603050405020304" pitchFamily="18" charset="0"/>
              </a:rPr>
              <a:t>Metlife</a:t>
            </a:r>
            <a:r>
              <a:rPr lang="en-US" altLang="en-US" sz="2000" dirty="0">
                <a:latin typeface="Times New Roman" panose="02020603050405020304" pitchFamily="18" charset="0"/>
                <a:cs typeface="Times New Roman" panose="02020603050405020304" pitchFamily="18" charset="0"/>
              </a:rPr>
              <a:t> India</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Microsoft</a:t>
            </a:r>
          </a:p>
        </p:txBody>
      </p:sp>
      <p:sp>
        <p:nvSpPr>
          <p:cNvPr id="5" name="Rectangle 4"/>
          <p:cNvSpPr/>
          <p:nvPr/>
        </p:nvSpPr>
        <p:spPr>
          <a:xfrm>
            <a:off x="4412776" y="946254"/>
            <a:ext cx="6096000" cy="4801314"/>
          </a:xfrm>
          <a:prstGeom prst="rect">
            <a:avLst/>
          </a:prstGeom>
        </p:spPr>
        <p:txBody>
          <a:bodyPr>
            <a:spAutoFit/>
          </a:bodyPr>
          <a:lstStyle/>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EDS</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Eli Lilly</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Emerson Electric</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EXL</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Federal Express</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Ford</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Franklin Templeton</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General Motors</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Gillette</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Honeywell India</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Intel</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Johnson &amp; Johnson</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JPMorgan</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Kellogg India</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Kimberly Clark</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Kodak</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McDonalds</a:t>
            </a:r>
          </a:p>
        </p:txBody>
      </p:sp>
      <p:sp>
        <p:nvSpPr>
          <p:cNvPr id="6" name="Rectangle 5"/>
          <p:cNvSpPr/>
          <p:nvPr/>
        </p:nvSpPr>
        <p:spPr>
          <a:xfrm>
            <a:off x="8288741" y="946254"/>
            <a:ext cx="6096000" cy="4524315"/>
          </a:xfrm>
          <a:prstGeom prst="rect">
            <a:avLst/>
          </a:prstGeom>
        </p:spPr>
        <p:txBody>
          <a:bodyPr>
            <a:spAutoFit/>
          </a:bodyPr>
          <a:lstStyle/>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Morgan Stanley</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New York Life</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Ogilvy and Mather</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Oracle</a:t>
            </a:r>
          </a:p>
          <a:p>
            <a:pPr marL="285750" indent="-285750">
              <a:lnSpc>
                <a:spcPct val="90000"/>
              </a:lnSpc>
              <a:buFont typeface="Wingdings" panose="05000000000000000000" pitchFamily="2" charset="2"/>
              <a:buChar char="§"/>
            </a:pPr>
            <a:r>
              <a:rPr lang="en-US" altLang="en-US" sz="2000" dirty="0" err="1">
                <a:latin typeface="Times New Roman" panose="02020603050405020304" pitchFamily="18" charset="0"/>
                <a:cs typeface="Times New Roman" panose="02020603050405020304" pitchFamily="18" charset="0"/>
              </a:rPr>
              <a:t>Pepsico</a:t>
            </a:r>
            <a:endParaRPr lang="en-US" altLang="en-US" sz="2000" dirty="0">
              <a:latin typeface="Times New Roman" panose="02020603050405020304" pitchFamily="18" charset="0"/>
              <a:cs typeface="Times New Roman" panose="02020603050405020304" pitchFamily="18" charset="0"/>
            </a:endParaRP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Pfizer</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Pizza Hut</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Sun</a:t>
            </a: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Microsystems</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Texas</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Tecumseh</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Timex</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Tyco</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UPS India</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Visteon</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Whirlpool</a:t>
            </a:r>
          </a:p>
          <a:p>
            <a:pPr marL="285750" indent="-285750">
              <a:lnSpc>
                <a:spcPct val="9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Xerox </a:t>
            </a:r>
            <a:r>
              <a:rPr lang="en-US" altLang="en-US" sz="2000" dirty="0" err="1">
                <a:latin typeface="Times New Roman" panose="02020603050405020304" pitchFamily="18" charset="0"/>
                <a:cs typeface="Times New Roman" panose="02020603050405020304" pitchFamily="18" charset="0"/>
              </a:rPr>
              <a:t>Modicorp</a:t>
            </a:r>
            <a:endParaRPr lang="en-US" alt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1110017" y="214531"/>
            <a:ext cx="4804520" cy="523220"/>
          </a:xfrm>
          <a:prstGeom prst="rect">
            <a:avLst/>
          </a:prstGeom>
        </p:spPr>
        <p:txBody>
          <a:bodyPr wrap="none">
            <a:spAutoFit/>
          </a:bodyPr>
          <a:lstStyle/>
          <a:p>
            <a:r>
              <a:rPr lang="en-US" altLang="en-US" sz="2800" b="1" dirty="0">
                <a:latin typeface="Times New Roman" panose="02020603050405020304" pitchFamily="18" charset="0"/>
                <a:cs typeface="Times New Roman" panose="02020603050405020304" pitchFamily="18" charset="0"/>
              </a:rPr>
              <a:t>American </a:t>
            </a:r>
            <a:r>
              <a:rPr lang="en-US" altLang="en-US" sz="2800" b="1" dirty="0" smtClean="0">
                <a:latin typeface="Times New Roman" panose="02020603050405020304" pitchFamily="18" charset="0"/>
                <a:cs typeface="Times New Roman" panose="02020603050405020304" pitchFamily="18" charset="0"/>
              </a:rPr>
              <a:t>Companies in </a:t>
            </a:r>
            <a:r>
              <a:rPr lang="en-US" altLang="en-US" sz="2800" b="1" dirty="0">
                <a:latin typeface="Times New Roman" panose="02020603050405020304" pitchFamily="18" charset="0"/>
                <a:cs typeface="Times New Roman" panose="02020603050405020304" pitchFamily="18" charset="0"/>
              </a:rPr>
              <a:t>India</a:t>
            </a:r>
            <a:endParaRPr lang="en-US"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888459" y="6070734"/>
            <a:ext cx="10496282" cy="369332"/>
          </a:xfrm>
          <a:prstGeom prst="rect">
            <a:avLst/>
          </a:prstGeom>
          <a:noFill/>
        </p:spPr>
        <p:txBody>
          <a:bodyPr wrap="square" rtlCol="0">
            <a:spAutoFit/>
          </a:bodyPr>
          <a:lstStyle/>
          <a:p>
            <a:r>
              <a:rPr lang="en-US" u="sng" dirty="0" smtClean="0">
                <a:latin typeface="Times New Roman" panose="02020603050405020304" pitchFamily="18" charset="0"/>
                <a:cs typeface="Times New Roman" panose="02020603050405020304" pitchFamily="18" charset="0"/>
              </a:rPr>
              <a:t>These all companies play a vital role in trading between this two countries. </a:t>
            </a:r>
            <a:endParaRPr lang="en-US" u="sng"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149347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8" y="-178249"/>
            <a:ext cx="9509760" cy="1233424"/>
          </a:xfrm>
        </p:spPr>
        <p:txBody>
          <a:bodyPr>
            <a:normAutofit/>
          </a:bodyPr>
          <a:lstStyle/>
          <a:p>
            <a:r>
              <a:rPr lang="en-US" sz="3600" b="1" dirty="0" smtClean="0">
                <a:latin typeface="Times New Roman" panose="02020603050405020304" pitchFamily="18" charset="0"/>
                <a:cs typeface="Times New Roman" panose="02020603050405020304" pitchFamily="18" charset="0"/>
              </a:rPr>
              <a:t>US Companies impact on India </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69909" y="1386796"/>
            <a:ext cx="9509760" cy="4127627"/>
          </a:xfrm>
        </p:spPr>
        <p:txBody>
          <a:bodyPr/>
          <a:lstStyle/>
          <a:p>
            <a:r>
              <a:rPr lang="en-US" b="1" dirty="0"/>
              <a:t>Ford Motor Company (FMC</a:t>
            </a:r>
            <a:r>
              <a:rPr lang="en-US" b="1" dirty="0" smtClean="0"/>
              <a:t>)</a:t>
            </a:r>
          </a:p>
          <a:p>
            <a:r>
              <a:rPr lang="en-US" dirty="0"/>
              <a:t> I</a:t>
            </a:r>
            <a:r>
              <a:rPr lang="en-US" dirty="0" smtClean="0"/>
              <a:t>nvested more than $5 million in India</a:t>
            </a:r>
          </a:p>
          <a:p>
            <a:r>
              <a:rPr lang="en-US" dirty="0" smtClean="0"/>
              <a:t>Employs- 2000  </a:t>
            </a:r>
          </a:p>
          <a:p>
            <a:r>
              <a:rPr lang="en-US" b="1" dirty="0" smtClean="0"/>
              <a:t>CISCO</a:t>
            </a:r>
          </a:p>
          <a:p>
            <a:r>
              <a:rPr lang="en-US" dirty="0"/>
              <a:t>I</a:t>
            </a:r>
            <a:r>
              <a:rPr lang="en-US" dirty="0" smtClean="0"/>
              <a:t>nvested </a:t>
            </a:r>
            <a:r>
              <a:rPr lang="en-US" dirty="0"/>
              <a:t>over $150 million </a:t>
            </a:r>
            <a:endParaRPr lang="en-US" dirty="0" smtClean="0"/>
          </a:p>
          <a:p>
            <a:r>
              <a:rPr lang="en-US" dirty="0" smtClean="0"/>
              <a:t>Employs  </a:t>
            </a:r>
            <a:r>
              <a:rPr lang="en-US" dirty="0"/>
              <a:t>- </a:t>
            </a:r>
            <a:r>
              <a:rPr lang="en-US" dirty="0" smtClean="0"/>
              <a:t> </a:t>
            </a:r>
            <a:r>
              <a:rPr lang="en-US" dirty="0"/>
              <a:t>11,800+ </a:t>
            </a:r>
          </a:p>
        </p:txBody>
      </p:sp>
      <p:sp>
        <p:nvSpPr>
          <p:cNvPr id="4" name="TextBox 3"/>
          <p:cNvSpPr txBox="1"/>
          <p:nvPr/>
        </p:nvSpPr>
        <p:spPr>
          <a:xfrm>
            <a:off x="2614411" y="4481848"/>
            <a:ext cx="6503831" cy="369332"/>
          </a:xfrm>
          <a:prstGeom prst="rect">
            <a:avLst/>
          </a:prstGeom>
          <a:noFill/>
        </p:spPr>
        <p:txBody>
          <a:bodyPr wrap="square" rtlCol="0">
            <a:spAutoFit/>
          </a:bodyPr>
          <a:lstStyle/>
          <a:p>
            <a:r>
              <a:rPr lang="en-US" dirty="0" smtClean="0"/>
              <a:t>*There are many more companies……………</a:t>
            </a:r>
            <a:endParaRPr lang="en-US" dirty="0"/>
          </a:p>
        </p:txBody>
      </p:sp>
      <p:sp>
        <p:nvSpPr>
          <p:cNvPr id="5" name="TextBox 4"/>
          <p:cNvSpPr txBox="1"/>
          <p:nvPr/>
        </p:nvSpPr>
        <p:spPr>
          <a:xfrm>
            <a:off x="708338" y="5514423"/>
            <a:ext cx="10174310"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Conclusion</a:t>
            </a:r>
            <a:r>
              <a:rPr lang="en-US" dirty="0" smtClean="0">
                <a:latin typeface="Times New Roman" panose="02020603050405020304" pitchFamily="18" charset="0"/>
                <a:cs typeface="Times New Roman" panose="02020603050405020304" pitchFamily="18" charset="0"/>
              </a:rPr>
              <a:t>: The companies not only invest their money but also help in employment too , which is one of the basic need to overcome from unemployment in country like India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022062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189" y="2429986"/>
            <a:ext cx="10779617" cy="4127627"/>
          </a:xfrm>
        </p:spPr>
        <p:txBody>
          <a:bodyPr>
            <a:normAutofit/>
          </a:bodyPr>
          <a:lstStyle/>
          <a:p>
            <a:pPr marL="45720" indent="0">
              <a:buNone/>
            </a:pPr>
            <a:r>
              <a:rPr lang="en-US" sz="4400" b="1" dirty="0">
                <a:latin typeface="Times New Roman" panose="02020603050405020304" pitchFamily="18" charset="0"/>
                <a:cs typeface="Times New Roman" panose="02020603050405020304" pitchFamily="18" charset="0"/>
              </a:rPr>
              <a:t> Success Story of </a:t>
            </a:r>
            <a:r>
              <a:rPr lang="en-US" sz="4400" b="1" dirty="0" smtClean="0">
                <a:latin typeface="Times New Roman" panose="02020603050405020304" pitchFamily="18" charset="0"/>
                <a:cs typeface="Times New Roman" panose="02020603050405020304" pitchFamily="18" charset="0"/>
              </a:rPr>
              <a:t> a US Company </a:t>
            </a:r>
            <a:r>
              <a:rPr lang="en-US" sz="4400" b="1" dirty="0">
                <a:latin typeface="Times New Roman" panose="02020603050405020304" pitchFamily="18" charset="0"/>
                <a:cs typeface="Times New Roman" panose="02020603050405020304" pitchFamily="18" charset="0"/>
              </a:rPr>
              <a:t>in I</a:t>
            </a:r>
            <a:r>
              <a:rPr lang="en-US" sz="4400" b="1" dirty="0" smtClean="0">
                <a:latin typeface="Times New Roman" panose="02020603050405020304" pitchFamily="18" charset="0"/>
                <a:cs typeface="Times New Roman" panose="02020603050405020304" pitchFamily="18" charset="0"/>
              </a:rPr>
              <a:t>ndia </a:t>
            </a:r>
            <a:endParaRPr lang="en-US" sz="4400" b="1" dirty="0">
              <a:latin typeface="Times New Roman" panose="02020603050405020304" pitchFamily="18" charset="0"/>
              <a:cs typeface="Times New Roman" panose="02020603050405020304" pitchFamily="18" charset="0"/>
            </a:endParaRPr>
          </a:p>
          <a:p>
            <a:endParaRPr lang="en-US" sz="4400" b="1" dirty="0"/>
          </a:p>
        </p:txBody>
      </p:sp>
    </p:spTree>
    <p:extLst>
      <p:ext uri="{BB962C8B-B14F-4D97-AF65-F5344CB8AC3E}">
        <p14:creationId xmlns="" xmlns:p14="http://schemas.microsoft.com/office/powerpoint/2010/main" val="9955067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3M</a:t>
            </a:r>
            <a:endParaRPr lang="en-US" dirty="0"/>
          </a:p>
        </p:txBody>
      </p:sp>
      <p:pic>
        <p:nvPicPr>
          <p:cNvPr id="2050" name="Picture 2"/>
          <p:cNvPicPr>
            <a:picLocks noGrp="1" noChangeAspect="1" noChangeArrowheads="1"/>
          </p:cNvPicPr>
          <p:nvPr>
            <p:ph idx="1"/>
          </p:nvPr>
        </p:nvPicPr>
        <p:blipFill>
          <a:blip r:embed="rId2"/>
          <a:srcRect t="20203"/>
          <a:stretch>
            <a:fillRect/>
          </a:stretch>
        </p:blipFill>
        <p:spPr bwMode="auto">
          <a:xfrm>
            <a:off x="129382" y="1752601"/>
            <a:ext cx="12062620" cy="4146859"/>
          </a:xfrm>
          <a:prstGeom prst="rect">
            <a:avLst/>
          </a:prstGeom>
          <a:noFill/>
          <a:ln w="9525">
            <a:noFill/>
            <a:miter lim="800000"/>
            <a:headEnd/>
            <a:tailEnd/>
          </a:ln>
          <a:effectLst/>
        </p:spPr>
      </p:pic>
    </p:spTree>
    <p:extLst>
      <p:ext uri="{BB962C8B-B14F-4D97-AF65-F5344CB8AC3E}">
        <p14:creationId xmlns="" xmlns:p14="http://schemas.microsoft.com/office/powerpoint/2010/main" val="19174632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87772" y="2292439"/>
            <a:ext cx="9337183" cy="1015663"/>
          </a:xfrm>
          <a:prstGeom prst="rect">
            <a:avLst/>
          </a:prstGeom>
          <a:noFill/>
        </p:spPr>
        <p:txBody>
          <a:bodyPr wrap="square" rtlCol="0">
            <a:spAutoFit/>
          </a:bodyPr>
          <a:lstStyle/>
          <a:p>
            <a:r>
              <a:rPr lang="en-US" sz="6000" b="1" dirty="0" smtClean="0">
                <a:latin typeface="Times New Roman" panose="02020603050405020304" pitchFamily="18" charset="0"/>
                <a:cs typeface="Times New Roman" panose="02020603050405020304" pitchFamily="18" charset="0"/>
              </a:rPr>
              <a:t>Indian Investment in US</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088498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Contents</a:t>
            </a:r>
            <a:r>
              <a:rPr lang="en-US"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341120" y="1700784"/>
            <a:ext cx="9509760" cy="4127627"/>
          </a:xfrm>
        </p:spPr>
        <p:txBody>
          <a:bodyPr>
            <a:noAutofit/>
          </a:bodyPr>
          <a:lstStyle/>
          <a:p>
            <a:r>
              <a:rPr lang="en-US" sz="1800" dirty="0" smtClean="0">
                <a:latin typeface="Times New Roman" panose="02020603050405020304" pitchFamily="18" charset="0"/>
                <a:cs typeface="Times New Roman" panose="02020603050405020304" pitchFamily="18" charset="0"/>
              </a:rPr>
              <a:t>India-US Relation.</a:t>
            </a:r>
          </a:p>
          <a:p>
            <a:r>
              <a:rPr lang="en-US" sz="1800" dirty="0" smtClean="0">
                <a:latin typeface="Times New Roman" panose="02020603050405020304" pitchFamily="18" charset="0"/>
                <a:cs typeface="Times New Roman" panose="02020603050405020304" pitchFamily="18" charset="0"/>
              </a:rPr>
              <a:t>Trading  opportunities in both the countries.</a:t>
            </a:r>
          </a:p>
          <a:p>
            <a:r>
              <a:rPr lang="en-US" sz="1800" dirty="0" smtClean="0">
                <a:latin typeface="Times New Roman" panose="02020603050405020304" pitchFamily="18" charset="0"/>
                <a:cs typeface="Times New Roman" panose="02020603050405020304" pitchFamily="18" charset="0"/>
              </a:rPr>
              <a:t>How this two countries catch up this opportunities. </a:t>
            </a:r>
          </a:p>
          <a:p>
            <a:r>
              <a:rPr lang="en-US" sz="1800" dirty="0" smtClean="0">
                <a:latin typeface="Times New Roman" panose="02020603050405020304" pitchFamily="18" charset="0"/>
                <a:cs typeface="Times New Roman" panose="02020603050405020304" pitchFamily="18" charset="0"/>
              </a:rPr>
              <a:t>Case study of an India company which is successful in US and US company which is well establish and successful in India. </a:t>
            </a:r>
          </a:p>
          <a:p>
            <a:r>
              <a:rPr lang="en-US" sz="1800" dirty="0" smtClean="0">
                <a:latin typeface="Times New Roman" panose="02020603050405020304" pitchFamily="18" charset="0"/>
                <a:cs typeface="Times New Roman" panose="02020603050405020304" pitchFamily="18" charset="0"/>
              </a:rPr>
              <a:t>How both the governments play a vital role for supporting the trading  </a:t>
            </a:r>
          </a:p>
          <a:p>
            <a:r>
              <a:rPr lang="en-US" sz="1800" dirty="0">
                <a:latin typeface="Times New Roman" panose="02020603050405020304" pitchFamily="18" charset="0"/>
                <a:cs typeface="Times New Roman" panose="02020603050405020304" pitchFamily="18" charset="0"/>
              </a:rPr>
              <a:t>What are the factors that affect the trading in both the nations</a:t>
            </a:r>
          </a:p>
          <a:p>
            <a:r>
              <a:rPr lang="en-US" sz="1800" dirty="0" smtClean="0">
                <a:latin typeface="Times New Roman" panose="02020603050405020304" pitchFamily="18" charset="0"/>
                <a:cs typeface="Times New Roman" panose="02020603050405020304" pitchFamily="18" charset="0"/>
              </a:rPr>
              <a:t>The major trading sectors for both the countries and it’s scopes </a:t>
            </a:r>
          </a:p>
          <a:p>
            <a:r>
              <a:rPr lang="en-US" sz="1800" dirty="0" smtClean="0">
                <a:latin typeface="Times New Roman" panose="02020603050405020304" pitchFamily="18" charset="0"/>
                <a:cs typeface="Times New Roman" panose="02020603050405020304" pitchFamily="18" charset="0"/>
              </a:rPr>
              <a:t> Case study in education sector and then analyze it’s effect on both the nation.</a:t>
            </a:r>
          </a:p>
          <a:p>
            <a:r>
              <a:rPr lang="en-IN" sz="1800" dirty="0">
                <a:latin typeface="Times New Roman" panose="02020603050405020304" pitchFamily="18" charset="0"/>
                <a:cs typeface="Times New Roman" panose="02020603050405020304" pitchFamily="18" charset="0"/>
              </a:rPr>
              <a:t>Case study : India’s contribution in USA’s IT </a:t>
            </a:r>
            <a:r>
              <a:rPr lang="en-IN" sz="1800" dirty="0" smtClean="0">
                <a:latin typeface="Times New Roman" panose="02020603050405020304" pitchFamily="18" charset="0"/>
                <a:cs typeface="Times New Roman" panose="02020603050405020304" pitchFamily="18" charset="0"/>
              </a:rPr>
              <a:t>sector.</a:t>
            </a:r>
            <a:r>
              <a:rPr lang="en-IN" sz="1800" b="1"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501734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269" y="-511434"/>
            <a:ext cx="9509760" cy="1233424"/>
          </a:xfrm>
        </p:spPr>
        <p:txBody>
          <a:bodyPr>
            <a:normAutofit/>
          </a:bodyPr>
          <a:lstStyle/>
          <a:p>
            <a:r>
              <a:rPr lang="en-US" sz="3600" b="1" dirty="0" smtClean="0">
                <a:latin typeface="Times New Roman" panose="02020603050405020304" pitchFamily="18" charset="0"/>
                <a:cs typeface="Times New Roman" panose="02020603050405020304" pitchFamily="18" charset="0"/>
              </a:rPr>
              <a:t>Trade opportunities </a:t>
            </a:r>
            <a:r>
              <a:rPr lang="en-US" sz="3600" b="1" dirty="0">
                <a:latin typeface="Times New Roman" panose="02020603050405020304" pitchFamily="18" charset="0"/>
                <a:cs typeface="Times New Roman" panose="02020603050405020304" pitchFamily="18" charset="0"/>
              </a:rPr>
              <a:t>in </a:t>
            </a:r>
            <a:r>
              <a:rPr lang="en-US" sz="3600" b="1" dirty="0" smtClean="0">
                <a:latin typeface="Times New Roman" panose="02020603050405020304" pitchFamily="18" charset="0"/>
                <a:cs typeface="Times New Roman" panose="02020603050405020304" pitchFamily="18" charset="0"/>
              </a:rPr>
              <a:t>US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1120" y="721990"/>
            <a:ext cx="9509760" cy="4127627"/>
          </a:xfrm>
        </p:spPr>
        <p:txBody>
          <a:bodyPr>
            <a:noAutofit/>
          </a:bodyPr>
          <a:lstStyle/>
          <a:p>
            <a:r>
              <a:rPr lang="en-US" b="1" dirty="0" smtClean="0">
                <a:latin typeface="Times New Roman" panose="02020603050405020304" pitchFamily="18" charset="0"/>
                <a:cs typeface="Times New Roman" panose="02020603050405020304" pitchFamily="18" charset="0"/>
              </a:rPr>
              <a:t>Economy</a:t>
            </a:r>
          </a:p>
          <a:p>
            <a:pPr lvl="1"/>
            <a:r>
              <a:rPr lang="en-US" sz="1600" dirty="0" smtClean="0">
                <a:latin typeface="Times New Roman" panose="02020603050405020304" pitchFamily="18" charset="0"/>
                <a:cs typeface="Times New Roman" panose="02020603050405020304" pitchFamily="18" charset="0"/>
              </a:rPr>
              <a:t>Ranks First in terms of GDP</a:t>
            </a:r>
          </a:p>
          <a:p>
            <a:pPr lvl="1"/>
            <a:r>
              <a:rPr lang="en-US" sz="1600" dirty="0" smtClean="0">
                <a:latin typeface="Times New Roman" panose="02020603050405020304" pitchFamily="18" charset="0"/>
                <a:cs typeface="Times New Roman" panose="02020603050405020304" pitchFamily="18" charset="0"/>
              </a:rPr>
              <a:t>Less govt. interference in making economic decisions</a:t>
            </a:r>
          </a:p>
          <a:p>
            <a:pPr lvl="1"/>
            <a:r>
              <a:rPr lang="en-US" sz="1600" dirty="0" smtClean="0">
                <a:latin typeface="Times New Roman" panose="02020603050405020304" pitchFamily="18" charset="0"/>
                <a:cs typeface="Times New Roman" panose="02020603050405020304" pitchFamily="18" charset="0"/>
              </a:rPr>
              <a:t>It is most competitive, innovative and open economy in the world</a:t>
            </a:r>
          </a:p>
          <a:p>
            <a:r>
              <a:rPr lang="en-US" b="1" dirty="0" smtClean="0">
                <a:latin typeface="Times New Roman" panose="02020603050405020304" pitchFamily="18" charset="0"/>
                <a:cs typeface="Times New Roman" panose="02020603050405020304" pitchFamily="18" charset="0"/>
              </a:rPr>
              <a:t>Consumer Market</a:t>
            </a:r>
          </a:p>
          <a:p>
            <a:pPr lvl="1"/>
            <a:r>
              <a:rPr lang="en-US" sz="1600" dirty="0" smtClean="0">
                <a:latin typeface="Times New Roman" panose="02020603050405020304" pitchFamily="18" charset="0"/>
                <a:cs typeface="Times New Roman" panose="02020603050405020304" pitchFamily="18" charset="0"/>
              </a:rPr>
              <a:t>USA accounts for 42 % of the global consumer goods market</a:t>
            </a:r>
          </a:p>
          <a:p>
            <a:pPr lvl="1"/>
            <a:r>
              <a:rPr lang="en-US" sz="1600" dirty="0" smtClean="0">
                <a:latin typeface="Times New Roman" panose="02020603050405020304" pitchFamily="18" charset="0"/>
                <a:cs typeface="Times New Roman" panose="02020603050405020304" pitchFamily="18" charset="0"/>
              </a:rPr>
              <a:t>It maintains free trade agreements with 14 partner countries </a:t>
            </a:r>
          </a:p>
          <a:p>
            <a:pPr lvl="1"/>
            <a:r>
              <a:rPr lang="en-US" sz="1600" dirty="0" smtClean="0">
                <a:latin typeface="Times New Roman" panose="02020603050405020304" pitchFamily="18" charset="0"/>
                <a:cs typeface="Times New Roman" panose="02020603050405020304" pitchFamily="18" charset="0"/>
              </a:rPr>
              <a:t>Also it has bilateral investment treaties in force with 40 partner countries</a:t>
            </a:r>
          </a:p>
          <a:p>
            <a:pPr lvl="1"/>
            <a:r>
              <a:rPr lang="en-US" sz="1600" dirty="0" smtClean="0">
                <a:latin typeface="Times New Roman" panose="02020603050405020304" pitchFamily="18" charset="0"/>
                <a:cs typeface="Times New Roman" panose="02020603050405020304" pitchFamily="18" charset="0"/>
              </a:rPr>
              <a:t>Thus it gives foreign investors access to additional markets worldwide</a:t>
            </a:r>
          </a:p>
          <a:p>
            <a:r>
              <a:rPr lang="en-US" b="1" dirty="0" smtClean="0">
                <a:latin typeface="Times New Roman" panose="02020603050405020304" pitchFamily="18" charset="0"/>
                <a:cs typeface="Times New Roman" panose="02020603050405020304" pitchFamily="18" charset="0"/>
              </a:rPr>
              <a:t>Research and Development</a:t>
            </a:r>
          </a:p>
          <a:p>
            <a:pPr lvl="1"/>
            <a:r>
              <a:rPr lang="en-US" sz="1600" dirty="0" smtClean="0">
                <a:latin typeface="Times New Roman" panose="02020603050405020304" pitchFamily="18" charset="0"/>
                <a:cs typeface="Times New Roman" panose="02020603050405020304" pitchFamily="18" charset="0"/>
              </a:rPr>
              <a:t>There is lot of research and development going on in several fields like technology, science, business etc. due to presence of excellent Universities and Institutions there</a:t>
            </a:r>
          </a:p>
          <a:p>
            <a:pPr lvl="1"/>
            <a:r>
              <a:rPr lang="en-US" sz="1600" dirty="0" smtClean="0">
                <a:latin typeface="Times New Roman" panose="02020603050405020304" pitchFamily="18" charset="0"/>
                <a:cs typeface="Times New Roman" panose="02020603050405020304" pitchFamily="18" charset="0"/>
              </a:rPr>
              <a:t>Thus it provides new business opportunities and fields</a:t>
            </a:r>
          </a:p>
          <a:p>
            <a:r>
              <a:rPr lang="en-US" b="1" dirty="0" smtClean="0">
                <a:latin typeface="Times New Roman" panose="02020603050405020304" pitchFamily="18" charset="0"/>
                <a:cs typeface="Times New Roman" panose="02020603050405020304" pitchFamily="18" charset="0"/>
              </a:rPr>
              <a:t>Technology</a:t>
            </a:r>
          </a:p>
          <a:p>
            <a:pPr lvl="1"/>
            <a:r>
              <a:rPr lang="en-US" sz="1600" dirty="0" smtClean="0">
                <a:latin typeface="Times New Roman" panose="02020603050405020304" pitchFamily="18" charset="0"/>
                <a:cs typeface="Times New Roman" panose="02020603050405020304" pitchFamily="18" charset="0"/>
              </a:rPr>
              <a:t>The technology in the USA is unmatched in the world</a:t>
            </a:r>
          </a:p>
          <a:p>
            <a:pPr lvl="1"/>
            <a:r>
              <a:rPr lang="en-US" sz="1600" dirty="0" smtClean="0">
                <a:latin typeface="Times New Roman" panose="02020603050405020304" pitchFamily="18" charset="0"/>
                <a:cs typeface="Times New Roman" panose="02020603050405020304" pitchFamily="18" charset="0"/>
              </a:rPr>
              <a:t>These technologies helps so much to expand business and trade</a:t>
            </a:r>
          </a:p>
          <a:p>
            <a:pPr lvl="1">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67835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844" y="-296214"/>
            <a:ext cx="9509760" cy="1233424"/>
          </a:xfrm>
        </p:spPr>
        <p:txBody>
          <a:bodyPr/>
          <a:lstStyle/>
          <a:p>
            <a:r>
              <a:rPr lang="en-US" dirty="0" smtClean="0"/>
              <a:t>Contd.</a:t>
            </a:r>
            <a:endParaRPr lang="en-US" dirty="0"/>
          </a:p>
        </p:txBody>
      </p:sp>
      <p:sp>
        <p:nvSpPr>
          <p:cNvPr id="3" name="Content Placeholder 2"/>
          <p:cNvSpPr>
            <a:spLocks noGrp="1"/>
          </p:cNvSpPr>
          <p:nvPr>
            <p:ph idx="1"/>
          </p:nvPr>
        </p:nvSpPr>
        <p:spPr>
          <a:xfrm>
            <a:off x="622479" y="1329745"/>
            <a:ext cx="11379200" cy="5212722"/>
          </a:xfrm>
        </p:spPr>
        <p:txBody>
          <a:bodyPr>
            <a:normAutofit fontScale="55000" lnSpcReduction="20000"/>
          </a:bodyPr>
          <a:lstStyle/>
          <a:p>
            <a:r>
              <a:rPr lang="en-US" sz="3600" b="1" dirty="0" smtClean="0">
                <a:latin typeface="Times New Roman" panose="02020603050405020304" pitchFamily="18" charset="0"/>
                <a:cs typeface="Times New Roman" panose="02020603050405020304" pitchFamily="18" charset="0"/>
              </a:rPr>
              <a:t>Intellectual Property Rights Protection</a:t>
            </a:r>
          </a:p>
          <a:p>
            <a:pPr lvl="1"/>
            <a:r>
              <a:rPr lang="en-US" sz="2900" dirty="0" smtClean="0">
                <a:latin typeface="Times New Roman" panose="02020603050405020304" pitchFamily="18" charset="0"/>
                <a:cs typeface="Times New Roman" panose="02020603050405020304" pitchFamily="18" charset="0"/>
              </a:rPr>
              <a:t>It provides great patent services  </a:t>
            </a:r>
          </a:p>
          <a:p>
            <a:pPr lvl="1"/>
            <a:endParaRPr lang="en-US" sz="2900" dirty="0" smtClean="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Education</a:t>
            </a:r>
          </a:p>
          <a:p>
            <a:pPr lvl="1"/>
            <a:r>
              <a:rPr lang="en-US" sz="2500" dirty="0" smtClean="0">
                <a:latin typeface="Times New Roman" panose="02020603050405020304" pitchFamily="18" charset="0"/>
                <a:cs typeface="Times New Roman" panose="02020603050405020304" pitchFamily="18" charset="0"/>
              </a:rPr>
              <a:t>The US has very high standard of education with very renowned universities like MIT</a:t>
            </a:r>
          </a:p>
          <a:p>
            <a:pPr lvl="1"/>
            <a:r>
              <a:rPr lang="en-US" sz="2500" dirty="0" smtClean="0">
                <a:latin typeface="Times New Roman" panose="02020603050405020304" pitchFamily="18" charset="0"/>
                <a:cs typeface="Times New Roman" panose="02020603050405020304" pitchFamily="18" charset="0"/>
              </a:rPr>
              <a:t>Thus it provides very talented human resources</a:t>
            </a:r>
          </a:p>
          <a:p>
            <a:pPr lvl="1"/>
            <a:endParaRPr lang="en-US" sz="2100" dirty="0" smtClean="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Productive Workforce</a:t>
            </a:r>
          </a:p>
          <a:p>
            <a:pPr lvl="1"/>
            <a:r>
              <a:rPr lang="en-US" sz="2600" dirty="0" smtClean="0">
                <a:latin typeface="Times New Roman" panose="02020603050405020304" pitchFamily="18" charset="0"/>
                <a:cs typeface="Times New Roman" panose="02020603050405020304" pitchFamily="18" charset="0"/>
              </a:rPr>
              <a:t>American workers are highly trained </a:t>
            </a:r>
          </a:p>
          <a:p>
            <a:pPr lvl="1"/>
            <a:r>
              <a:rPr lang="en-US" sz="2600" dirty="0" smtClean="0">
                <a:latin typeface="Times New Roman" panose="02020603050405020304" pitchFamily="18" charset="0"/>
                <a:cs typeface="Times New Roman" panose="02020603050405020304" pitchFamily="18" charset="0"/>
              </a:rPr>
              <a:t>They are quick to use and capitalize on innovative technologies to improve productivity</a:t>
            </a:r>
          </a:p>
          <a:p>
            <a:pPr lvl="1"/>
            <a:r>
              <a:rPr lang="en-US" sz="2600" dirty="0" smtClean="0">
                <a:latin typeface="Times New Roman" panose="02020603050405020304" pitchFamily="18" charset="0"/>
                <a:cs typeface="Times New Roman" panose="02020603050405020304" pitchFamily="18" charset="0"/>
              </a:rPr>
              <a:t>Govt. spends billions of $ every year to train the workforces to use new technologies</a:t>
            </a:r>
          </a:p>
          <a:p>
            <a:pPr lvl="1">
              <a:buNone/>
            </a:pPr>
            <a:endParaRPr lang="en-US" dirty="0" smtClean="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Transportation and Infrastructure </a:t>
            </a:r>
          </a:p>
          <a:p>
            <a:pPr lvl="1"/>
            <a:r>
              <a:rPr lang="en-US" sz="2900" dirty="0" smtClean="0">
                <a:latin typeface="Times New Roman" panose="02020603050405020304" pitchFamily="18" charset="0"/>
                <a:cs typeface="Times New Roman" panose="02020603050405020304" pitchFamily="18" charset="0"/>
              </a:rPr>
              <a:t>United States has the largest roadway system, railway network, and number of airports of top 10 economic powers.</a:t>
            </a:r>
          </a:p>
          <a:p>
            <a:pPr lvl="1"/>
            <a:endParaRPr lang="en-US" sz="2900" dirty="0" smtClean="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Reduced corporate taxes</a:t>
            </a:r>
          </a:p>
          <a:p>
            <a:pPr lvl="1">
              <a:buNone/>
            </a:pPr>
            <a:endParaRPr lang="en-US" dirty="0" smtClean="0">
              <a:latin typeface="Times New Roman" panose="02020603050405020304" pitchFamily="18" charset="0"/>
              <a:cs typeface="Times New Roman" panose="02020603050405020304" pitchFamily="18" charset="0"/>
            </a:endParaRPr>
          </a:p>
          <a:p>
            <a:pPr lvl="1">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641936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srcRect/>
          <a:stretch>
            <a:fillRect/>
          </a:stretch>
        </p:blipFill>
        <p:spPr bwMode="auto">
          <a:xfrm>
            <a:off x="2386348" y="1034652"/>
            <a:ext cx="6934200" cy="4961751"/>
          </a:xfrm>
          <a:prstGeom prst="rect">
            <a:avLst/>
          </a:prstGeom>
          <a:noFill/>
          <a:ln w="9525">
            <a:noFill/>
            <a:miter lim="800000"/>
            <a:headEnd/>
            <a:tailEnd/>
          </a:ln>
          <a:effectLst/>
        </p:spPr>
      </p:pic>
      <p:sp>
        <p:nvSpPr>
          <p:cNvPr id="6" name="Rectangle 5"/>
          <p:cNvSpPr/>
          <p:nvPr/>
        </p:nvSpPr>
        <p:spPr>
          <a:xfrm>
            <a:off x="1817928" y="306706"/>
            <a:ext cx="9409627" cy="646331"/>
          </a:xfrm>
          <a:prstGeom prst="rect">
            <a:avLst/>
          </a:prstGeom>
        </p:spPr>
        <p:txBody>
          <a:bodyPr wrap="none">
            <a:spAutoFit/>
          </a:bodyPr>
          <a:lstStyle/>
          <a:p>
            <a:r>
              <a:rPr lang="en-US" sz="3600" b="1" dirty="0" smtClean="0">
                <a:latin typeface="Times New Roman" panose="02020603050405020304" pitchFamily="18" charset="0"/>
                <a:cs typeface="Times New Roman" panose="02020603050405020304" pitchFamily="18" charset="0"/>
              </a:rPr>
              <a:t>Different Countries – </a:t>
            </a:r>
            <a:r>
              <a:rPr lang="en-US" sz="3600" b="1" dirty="0">
                <a:latin typeface="Times New Roman" panose="02020603050405020304" pitchFamily="18" charset="0"/>
                <a:cs typeface="Times New Roman" panose="02020603050405020304" pitchFamily="18" charset="0"/>
              </a:rPr>
              <a:t>Investment  </a:t>
            </a:r>
            <a:r>
              <a:rPr lang="en-US" sz="3600" b="1" dirty="0" smtClean="0">
                <a:latin typeface="Times New Roman" panose="02020603050405020304" pitchFamily="18" charset="0"/>
                <a:cs typeface="Times New Roman" panose="02020603050405020304" pitchFamily="18" charset="0"/>
              </a:rPr>
              <a:t>Flows </a:t>
            </a:r>
            <a:r>
              <a:rPr lang="en-US" sz="3600" b="1" dirty="0">
                <a:latin typeface="Times New Roman" panose="02020603050405020304" pitchFamily="18" charset="0"/>
                <a:cs typeface="Times New Roman" panose="02020603050405020304" pitchFamily="18" charset="0"/>
              </a:rPr>
              <a:t>in </a:t>
            </a:r>
            <a:r>
              <a:rPr lang="en-US" sz="3600" b="1" dirty="0" smtClean="0">
                <a:latin typeface="Times New Roman" panose="02020603050405020304" pitchFamily="18" charset="0"/>
                <a:cs typeface="Times New Roman" panose="02020603050405020304" pitchFamily="18" charset="0"/>
              </a:rPr>
              <a:t>US </a:t>
            </a:r>
            <a:endParaRPr lang="en-US" sz="36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468559" y="6078018"/>
            <a:ext cx="10315978" cy="369332"/>
          </a:xfrm>
          <a:prstGeom prst="rect">
            <a:avLst/>
          </a:prstGeom>
          <a:noFill/>
        </p:spPr>
        <p:txBody>
          <a:bodyPr wrap="square" rtlCol="0">
            <a:spAutoFit/>
          </a:bodyPr>
          <a:lstStyle/>
          <a:p>
            <a:r>
              <a:rPr lang="en-US" u="sng" dirty="0" smtClean="0">
                <a:latin typeface="Times New Roman" panose="02020603050405020304" pitchFamily="18" charset="0"/>
                <a:cs typeface="Times New Roman" panose="02020603050405020304" pitchFamily="18" charset="0"/>
              </a:rPr>
              <a:t>India Stands second in this list after Singapore.</a:t>
            </a:r>
            <a:endParaRPr lang="en-US" u="sng"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3578444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9919" y="-12879"/>
            <a:ext cx="9509760" cy="1233424"/>
          </a:xfrm>
        </p:spPr>
        <p:txBody>
          <a:bodyPr>
            <a:normAutofit/>
          </a:bodyPr>
          <a:lstStyle/>
          <a:p>
            <a:r>
              <a:rPr lang="en-US" sz="3600" b="1" dirty="0" smtClean="0">
                <a:latin typeface="Times New Roman" panose="02020603050405020304" pitchFamily="18" charset="0"/>
                <a:cs typeface="Times New Roman" panose="02020603050405020304" pitchFamily="18" charset="0"/>
              </a:rPr>
              <a:t>Indian Contributions to USA</a:t>
            </a:r>
          </a:p>
        </p:txBody>
      </p:sp>
      <p:sp>
        <p:nvSpPr>
          <p:cNvPr id="3" name="Content Placeholder 2"/>
          <p:cNvSpPr>
            <a:spLocks noGrp="1"/>
          </p:cNvSpPr>
          <p:nvPr>
            <p:ph idx="1"/>
          </p:nvPr>
        </p:nvSpPr>
        <p:spPr>
          <a:xfrm>
            <a:off x="1019148" y="1760284"/>
            <a:ext cx="9509760" cy="4127627"/>
          </a:xfrm>
        </p:spPr>
        <p:txBody>
          <a:bodyPr>
            <a:normAutofit/>
          </a:bodyPr>
          <a:lstStyle/>
          <a:p>
            <a:r>
              <a:rPr lang="en-US" dirty="0" smtClean="0">
                <a:latin typeface="Times New Roman" panose="02020603050405020304" pitchFamily="18" charset="0"/>
                <a:cs typeface="Times New Roman" panose="02020603050405020304" pitchFamily="18" charset="0"/>
              </a:rPr>
              <a:t>As of 2013, USA is exporting $ 23.457 Billion worth of goods and services to India. Major Contributor is Travel Sector.</a:t>
            </a:r>
          </a:p>
        </p:txBody>
      </p:sp>
      <p:pic>
        <p:nvPicPr>
          <p:cNvPr id="2050" name="Picture 2" descr="http://thumbs.dreamstime.com/t/d-man-contribution-concept-white-background-front-angle-view-47310763.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198513" y="2967526"/>
            <a:ext cx="3639311" cy="242620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202616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5216" y="230833"/>
            <a:ext cx="9509760" cy="1233424"/>
          </a:xfrm>
        </p:spPr>
        <p:txBody>
          <a:bodyPr>
            <a:normAutofit/>
          </a:bodyPr>
          <a:lstStyle/>
          <a:p>
            <a:r>
              <a:rPr lang="en-US" sz="3600" b="1" dirty="0" smtClean="0">
                <a:latin typeface="Times New Roman" panose="02020603050405020304" pitchFamily="18" charset="0"/>
                <a:cs typeface="Times New Roman" panose="02020603050405020304" pitchFamily="18" charset="0"/>
              </a:rPr>
              <a:t>Indian Companies Investments in USA</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None/>
            </a:pPr>
            <a:r>
              <a:rPr lang="en-US" dirty="0" smtClean="0">
                <a:latin typeface="Times New Roman" panose="02020603050405020304" pitchFamily="18" charset="0"/>
                <a:cs typeface="Times New Roman" panose="02020603050405020304" pitchFamily="18" charset="0"/>
              </a:rPr>
              <a:t>Some key figures:-</a:t>
            </a:r>
          </a:p>
          <a:p>
            <a:r>
              <a:rPr lang="en-US" dirty="0" smtClean="0">
                <a:latin typeface="Times New Roman" panose="02020603050405020304" pitchFamily="18" charset="0"/>
                <a:cs typeface="Times New Roman" panose="02020603050405020304" pitchFamily="18" charset="0"/>
              </a:rPr>
              <a:t>Indian Companies have altogether invested $ 15 Billion as FDI in USA.</a:t>
            </a:r>
          </a:p>
          <a:p>
            <a:r>
              <a:rPr lang="en-US" dirty="0" smtClean="0">
                <a:latin typeface="Times New Roman" panose="02020603050405020304" pitchFamily="18" charset="0"/>
                <a:cs typeface="Times New Roman" panose="02020603050405020304" pitchFamily="18" charset="0"/>
              </a:rPr>
              <a:t>They have employed to nearly 90,000 US Citizens across whole country</a:t>
            </a:r>
          </a:p>
          <a:p>
            <a:r>
              <a:rPr lang="en-US" dirty="0" smtClean="0">
                <a:latin typeface="Times New Roman" panose="02020603050405020304" pitchFamily="18" charset="0"/>
                <a:cs typeface="Times New Roman" panose="02020603050405020304" pitchFamily="18" charset="0"/>
              </a:rPr>
              <a:t>Still Investment is Increasing.</a:t>
            </a:r>
          </a:p>
          <a:p>
            <a:r>
              <a:rPr lang="en-US" dirty="0" smtClean="0">
                <a:latin typeface="Times New Roman" panose="02020603050405020304" pitchFamily="18" charset="0"/>
                <a:cs typeface="Times New Roman" panose="02020603050405020304" pitchFamily="18" charset="0"/>
              </a:rPr>
              <a:t>There has been many Acquisitions of US companies by Indian companies like as shown in next slide:-</a:t>
            </a:r>
          </a:p>
        </p:txBody>
      </p:sp>
      <p:sp>
        <p:nvSpPr>
          <p:cNvPr id="6" name="TextBox 5"/>
          <p:cNvSpPr txBox="1"/>
          <p:nvPr/>
        </p:nvSpPr>
        <p:spPr>
          <a:xfrm>
            <a:off x="0" y="1"/>
            <a:ext cx="2844800" cy="461665"/>
          </a:xfrm>
          <a:prstGeom prst="rect">
            <a:avLst/>
          </a:prstGeom>
          <a:noFill/>
        </p:spPr>
        <p:txBody>
          <a:bodyPr wrap="square" rtlCol="0">
            <a:spAutoFit/>
          </a:bodyPr>
          <a:lstStyle/>
          <a:p>
            <a:r>
              <a:rPr lang="en-US" sz="2400" dirty="0">
                <a:hlinkClick r:id="rId2"/>
              </a:rPr>
              <a:t>Data Source</a:t>
            </a:r>
            <a:endParaRPr lang="en-US" sz="2400" dirty="0"/>
          </a:p>
        </p:txBody>
      </p:sp>
    </p:spTree>
    <p:extLst>
      <p:ext uri="{BB962C8B-B14F-4D97-AF65-F5344CB8AC3E}">
        <p14:creationId xmlns="" xmlns:p14="http://schemas.microsoft.com/office/powerpoint/2010/main" val="9148634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b="20000"/>
          <a:stretch>
            <a:fillRect/>
          </a:stretch>
        </p:blipFill>
        <p:spPr bwMode="auto">
          <a:xfrm>
            <a:off x="6096000" y="381002"/>
            <a:ext cx="5984383" cy="205273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r="36986"/>
          <a:stretch>
            <a:fillRect/>
          </a:stretch>
        </p:blipFill>
        <p:spPr bwMode="auto">
          <a:xfrm>
            <a:off x="609600" y="2616200"/>
            <a:ext cx="4914720" cy="2460117"/>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09599" y="249337"/>
            <a:ext cx="4914721" cy="2184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304800" y="5257800"/>
            <a:ext cx="11887200" cy="542925"/>
          </a:xfrm>
          <a:prstGeom prst="rect">
            <a:avLst/>
          </a:prstGeom>
          <a:noFill/>
          <a:ln w="9525">
            <a:noFill/>
            <a:miter lim="800000"/>
            <a:headEnd/>
            <a:tailEnd/>
          </a:ln>
          <a:effectLst/>
        </p:spPr>
      </p:pic>
      <p:sp>
        <p:nvSpPr>
          <p:cNvPr id="8" name="TextBox 7"/>
          <p:cNvSpPr txBox="1"/>
          <p:nvPr/>
        </p:nvSpPr>
        <p:spPr>
          <a:xfrm>
            <a:off x="4064001" y="6019801"/>
            <a:ext cx="4742004" cy="461665"/>
          </a:xfrm>
          <a:prstGeom prst="rect">
            <a:avLst/>
          </a:prstGeom>
          <a:noFill/>
        </p:spPr>
        <p:txBody>
          <a:bodyPr wrap="none" rtlCol="0">
            <a:spAutoFit/>
          </a:bodyPr>
          <a:lstStyle/>
          <a:p>
            <a:r>
              <a:rPr lang="en-US" sz="2400" dirty="0"/>
              <a:t>There are many more beside this…..</a:t>
            </a:r>
          </a:p>
        </p:txBody>
      </p:sp>
    </p:spTree>
    <p:extLst>
      <p:ext uri="{BB962C8B-B14F-4D97-AF65-F5344CB8AC3E}">
        <p14:creationId xmlns="" xmlns:p14="http://schemas.microsoft.com/office/powerpoint/2010/main" val="6562330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19200" y="2895600"/>
            <a:ext cx="10058400" cy="1752600"/>
          </a:xfrm>
          <a:prstGeom prst="rect">
            <a:avLst/>
          </a:prstGeom>
        </p:spPr>
        <p:txBody>
          <a:bodyPr vert="horz" lIns="121920" tIns="60960" rIns="121920" bIns="60960" rtlCol="0">
            <a:normAutofit/>
          </a:bodyPr>
          <a:lstStyle/>
          <a:p>
            <a:pPr marL="457189" indent="-457189" defTabSz="1219170">
              <a:spcBef>
                <a:spcPct val="20000"/>
              </a:spcBef>
              <a:defRPr/>
            </a:pPr>
            <a:r>
              <a:rPr lang="en-US" sz="4267" dirty="0">
                <a:latin typeface="Times New Roman" panose="02020603050405020304" pitchFamily="18" charset="0"/>
                <a:cs typeface="Times New Roman" panose="02020603050405020304" pitchFamily="18" charset="0"/>
              </a:rPr>
              <a:t> Success Story of an Indian Company in US</a:t>
            </a:r>
          </a:p>
        </p:txBody>
      </p:sp>
    </p:spTree>
    <p:extLst>
      <p:ext uri="{BB962C8B-B14F-4D97-AF65-F5344CB8AC3E}">
        <p14:creationId xmlns="" xmlns:p14="http://schemas.microsoft.com/office/powerpoint/2010/main" val="42396100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lstStyle/>
          <a:p>
            <a:r>
              <a:rPr lang="en-US" b="1" dirty="0" smtClean="0">
                <a:latin typeface="Times New Roman" panose="02020603050405020304" pitchFamily="18" charset="0"/>
                <a:cs typeface="Times New Roman" panose="02020603050405020304" pitchFamily="18" charset="0"/>
              </a:rPr>
              <a:t>The Tata Group</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The Tata Group has 12 companies and more than 16,000 employees in the United States and Canada.</a:t>
            </a:r>
          </a:p>
          <a:p>
            <a:r>
              <a:rPr lang="en-US" dirty="0" smtClean="0">
                <a:latin typeface="Times New Roman" panose="02020603050405020304" pitchFamily="18" charset="0"/>
                <a:cs typeface="Times New Roman" panose="02020603050405020304" pitchFamily="18" charset="0"/>
              </a:rPr>
              <a:t>Tata companies are benefiting the American economy in diverse ways-through the creation of jobs, by way of taxes paid, through direct and indirect investments, and by providing productivity boosts.</a:t>
            </a:r>
          </a:p>
          <a:p>
            <a:r>
              <a:rPr lang="en-US" dirty="0" smtClean="0">
                <a:latin typeface="Times New Roman" panose="02020603050405020304" pitchFamily="18" charset="0"/>
                <a:cs typeface="Times New Roman" panose="02020603050405020304" pitchFamily="18" charset="0"/>
              </a:rPr>
              <a:t>Tata companies own some of the most recognized brands in North America, including Tetley Tea, Good Earth, Eight O'clock Coffee, The Pierre Hotel in New York and the Campton Place Hotel in San Francisco. </a:t>
            </a:r>
          </a:p>
          <a:p>
            <a:r>
              <a:rPr lang="en-US" dirty="0" smtClean="0">
                <a:latin typeface="Times New Roman" panose="02020603050405020304" pitchFamily="18" charset="0"/>
                <a:cs typeface="Times New Roman" panose="02020603050405020304" pitchFamily="18" charset="0"/>
              </a:rPr>
              <a:t>Tata Motors  and Tata Communications trade shares on the New York Stock Exchange.</a:t>
            </a:r>
          </a:p>
          <a:p>
            <a:r>
              <a:rPr lang="en-US" dirty="0" smtClean="0">
                <a:latin typeface="Times New Roman" panose="02020603050405020304" pitchFamily="18" charset="0"/>
                <a:cs typeface="Times New Roman" panose="02020603050405020304" pitchFamily="18" charset="0"/>
              </a:rPr>
              <a:t>The TCS a Subsidiary of The Tata Group has also done good achievements in US as shown in Next Slide:-</a:t>
            </a:r>
          </a:p>
        </p:txBody>
      </p:sp>
    </p:spTree>
    <p:extLst>
      <p:ext uri="{BB962C8B-B14F-4D97-AF65-F5344CB8AC3E}">
        <p14:creationId xmlns="" xmlns:p14="http://schemas.microsoft.com/office/powerpoint/2010/main" val="8378364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0" y="1397000"/>
            <a:ext cx="12192000" cy="5461000"/>
          </a:xfrm>
          <a:prstGeom prst="rect">
            <a:avLst/>
          </a:prstGeom>
          <a:noFill/>
          <a:ln w="9525">
            <a:noFill/>
            <a:miter lim="800000"/>
            <a:headEnd/>
            <a:tailEnd/>
          </a:ln>
          <a:effectLst/>
        </p:spPr>
      </p:pic>
      <p:sp>
        <p:nvSpPr>
          <p:cNvPr id="6" name="Title 1"/>
          <p:cNvSpPr>
            <a:spLocks noGrp="1"/>
          </p:cNvSpPr>
          <p:nvPr>
            <p:ph type="title"/>
          </p:nvPr>
        </p:nvSpPr>
        <p:spPr>
          <a:xfrm>
            <a:off x="609600" y="0"/>
            <a:ext cx="10972800" cy="1143000"/>
          </a:xfrm>
        </p:spPr>
        <p:txBody>
          <a:bodyPr>
            <a:normAutofit/>
          </a:bodyPr>
          <a:lstStyle/>
          <a:p>
            <a:r>
              <a:rPr lang="en-US" sz="3600" b="1" dirty="0" smtClean="0">
                <a:latin typeface="Times New Roman" panose="02020603050405020304" pitchFamily="18" charset="0"/>
                <a:cs typeface="Times New Roman" panose="02020603050405020304" pitchFamily="18" charset="0"/>
              </a:rPr>
              <a:t>Achievements by TCS in USA</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5325336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7736" y="1880316"/>
            <a:ext cx="10599312"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To catch the attractive opportunities both the governments play a vital role.  </a:t>
            </a:r>
            <a:endParaRPr 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997001" y="2910626"/>
            <a:ext cx="8603087"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Let’s see </a:t>
            </a:r>
            <a:endParaRPr lang="en-US" sz="3200" b="1" dirty="0">
              <a:latin typeface="Times New Roman" panose="02020603050405020304" pitchFamily="18" charset="0"/>
              <a:cs typeface="Times New Roman" panose="02020603050405020304" pitchFamily="18" charset="0"/>
            </a:endParaRPr>
          </a:p>
        </p:txBody>
      </p:sp>
      <p:pic>
        <p:nvPicPr>
          <p:cNvPr id="1026" name="Picture 2" descr="http://venture-house.org/wp-content/themes/Avada/images/icons/VTH-WhatAreOpportunities-Icon.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14401" y="3357559"/>
            <a:ext cx="3048000" cy="3048001"/>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http://toonclips.com/600/cartoon-business-man-seeking-an-opportunity-with-a-telescope-by-ron-leishman-2086.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71073" y="3203013"/>
            <a:ext cx="3254942" cy="336259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492666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41194" y="152972"/>
            <a:ext cx="11518710" cy="6415029"/>
          </a:xfrm>
        </p:spPr>
      </p:pic>
    </p:spTree>
    <p:extLst>
      <p:ext uri="{BB962C8B-B14F-4D97-AF65-F5344CB8AC3E}">
        <p14:creationId xmlns="" xmlns:p14="http://schemas.microsoft.com/office/powerpoint/2010/main" val="42782502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2635" y="1046909"/>
            <a:ext cx="9509760" cy="1233424"/>
          </a:xfrm>
        </p:spPr>
        <p:txBody>
          <a:bodyPr/>
          <a:lstStyle/>
          <a:p>
            <a:r>
              <a:rPr lang="en-US" u="sng" dirty="0">
                <a:solidFill>
                  <a:schemeClr val="tx1"/>
                </a:solidFill>
                <a:latin typeface="Times New Roman" panose="02020603050405020304" pitchFamily="18" charset="0"/>
                <a:cs typeface="Times New Roman" panose="02020603050405020304" pitchFamily="18" charset="0"/>
              </a:rPr>
              <a:t>National Export </a:t>
            </a:r>
            <a:r>
              <a:rPr lang="en-US" u="sng" dirty="0" smtClean="0">
                <a:solidFill>
                  <a:schemeClr val="tx1"/>
                </a:solidFill>
                <a:latin typeface="Times New Roman" panose="02020603050405020304" pitchFamily="18" charset="0"/>
                <a:cs typeface="Times New Roman" panose="02020603050405020304" pitchFamily="18" charset="0"/>
              </a:rPr>
              <a:t>Initiative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Box 2"/>
          <p:cNvSpPr txBox="1"/>
          <p:nvPr/>
        </p:nvSpPr>
        <p:spPr>
          <a:xfrm>
            <a:off x="2261315" y="2272617"/>
            <a:ext cx="8001000" cy="830997"/>
          </a:xfrm>
          <a:prstGeom prst="rect">
            <a:avLst/>
          </a:prstGeom>
          <a:noFill/>
          <a:effectLst>
            <a:glow rad="139700">
              <a:schemeClr val="accent4">
                <a:satMod val="175000"/>
                <a:alpha val="40000"/>
              </a:schemeClr>
            </a:glow>
          </a:effectLst>
        </p:spPr>
        <p:txBody>
          <a:bodyPr>
            <a:spAutoFit/>
          </a:bodyPr>
          <a:lstStyle>
            <a:defPPr>
              <a:defRPr lang="en-US"/>
            </a:defPPr>
            <a:lvl1pPr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9pPr>
          </a:lstStyle>
          <a:p>
            <a:pPr algn="ctr" eaLnBrk="0" hangingPunct="0">
              <a:defRPr/>
            </a:pPr>
            <a:endParaRPr lang="en-US" dirty="0">
              <a:latin typeface="Times New Roman" panose="02020603050405020304" pitchFamily="18" charset="0"/>
              <a:cs typeface="Times New Roman" panose="02020603050405020304" pitchFamily="18" charset="0"/>
            </a:endParaRPr>
          </a:p>
          <a:p>
            <a:pPr algn="ctr" eaLnBrk="0" hangingPunct="0">
              <a:defRPr/>
            </a:pPr>
            <a:endParaRPr lang="en-US" dirty="0">
              <a:latin typeface="Times New Roman" panose="02020603050405020304" pitchFamily="18" charset="0"/>
              <a:cs typeface="Times New Roman" panose="02020603050405020304" pitchFamily="18" charset="0"/>
            </a:endParaRPr>
          </a:p>
        </p:txBody>
      </p:sp>
      <p:sp>
        <p:nvSpPr>
          <p:cNvPr id="5" name="Picture 2" descr="http://www.army.mil/-images/2009/02/25/31088/army.mil-31088-2009-02-25-060243.jpg"/>
          <p:cNvSpPr>
            <a:spLocks noChangeAspect="1" noChangeArrowheads="1"/>
          </p:cNvSpPr>
          <p:nvPr/>
        </p:nvSpPr>
        <p:spPr bwMode="auto">
          <a:xfrm>
            <a:off x="1880315" y="3187017"/>
            <a:ext cx="3048000" cy="203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9pPr>
          </a:lstStyle>
          <a:p>
            <a:endParaRPr lang="en-CA">
              <a:latin typeface="Times New Roman" panose="02020603050405020304" pitchFamily="18" charset="0"/>
              <a:cs typeface="Times New Roman" panose="02020603050405020304" pitchFamily="18" charset="0"/>
            </a:endParaRPr>
          </a:p>
        </p:txBody>
      </p:sp>
      <p:sp>
        <p:nvSpPr>
          <p:cNvPr id="6" name="Rectangle 5"/>
          <p:cNvSpPr>
            <a:spLocks noChangeArrowheads="1"/>
          </p:cNvSpPr>
          <p:nvPr/>
        </p:nvSpPr>
        <p:spPr bwMode="auto">
          <a:xfrm>
            <a:off x="3836115" y="2974263"/>
            <a:ext cx="6578600" cy="2862322"/>
          </a:xfrm>
          <a:prstGeom prst="rect">
            <a:avLst/>
          </a:prstGeom>
          <a:noFill/>
          <a:ln w="9525">
            <a:noFill/>
            <a:miter lim="800000"/>
            <a:headEnd/>
            <a:tailEnd/>
          </a:ln>
          <a:effectLst/>
        </p:spPr>
        <p:txBody>
          <a:bodyPr wrap="square" anchor="ctr">
            <a:spAutoFit/>
          </a:bodyPr>
          <a:lstStyle>
            <a:defPPr>
              <a:defRPr lang="en-US"/>
            </a:defPPr>
            <a:lvl1pPr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9pPr>
          </a:lstStyle>
          <a:p>
            <a:pPr eaLnBrk="0" hangingPunct="0">
              <a:defRPr/>
            </a:pPr>
            <a:endParaRPr lang="en-US" sz="1400" b="1" dirty="0">
              <a:latin typeface="Times New Roman" panose="02020603050405020304" pitchFamily="18" charset="0"/>
              <a:cs typeface="Times New Roman" panose="02020603050405020304" pitchFamily="18" charset="0"/>
            </a:endParaRPr>
          </a:p>
          <a:p>
            <a:pPr eaLnBrk="0" hangingPunct="0">
              <a:defRPr/>
            </a:pPr>
            <a:endParaRPr lang="en-US" sz="1400" b="1" dirty="0">
              <a:latin typeface="Times New Roman" panose="02020603050405020304" pitchFamily="18" charset="0"/>
              <a:cs typeface="Times New Roman" panose="02020603050405020304" pitchFamily="18" charset="0"/>
            </a:endParaRPr>
          </a:p>
          <a:p>
            <a:pPr eaLnBrk="0" hangingPunct="0">
              <a:defRPr/>
            </a:pPr>
            <a:endParaRPr lang="en-US" sz="1400" b="1" dirty="0">
              <a:latin typeface="Times New Roman" panose="02020603050405020304" pitchFamily="18" charset="0"/>
              <a:cs typeface="Times New Roman" panose="02020603050405020304" pitchFamily="18" charset="0"/>
            </a:endParaRPr>
          </a:p>
          <a:p>
            <a:pPr eaLnBrk="0" hangingPunct="0">
              <a:defRPr/>
            </a:pPr>
            <a:endParaRPr lang="en-US" sz="1400" b="1" dirty="0">
              <a:latin typeface="Times New Roman" panose="02020603050405020304" pitchFamily="18" charset="0"/>
              <a:cs typeface="Times New Roman" panose="02020603050405020304" pitchFamily="18" charset="0"/>
            </a:endParaRPr>
          </a:p>
          <a:p>
            <a:pPr eaLnBrk="0" hangingPunct="0">
              <a:defRPr/>
            </a:pPr>
            <a:endParaRPr lang="en-US" sz="1400" b="1" dirty="0">
              <a:latin typeface="Times New Roman" panose="02020603050405020304" pitchFamily="18" charset="0"/>
              <a:cs typeface="Times New Roman" panose="02020603050405020304" pitchFamily="18" charset="0"/>
            </a:endParaRPr>
          </a:p>
          <a:p>
            <a:pPr eaLnBrk="0" hangingPunct="0">
              <a:defRPr/>
            </a:pPr>
            <a:r>
              <a:rPr lang="en-US" sz="1800" b="1" dirty="0">
                <a:latin typeface="Times New Roman" panose="02020603050405020304" pitchFamily="18" charset="0"/>
                <a:cs typeface="Times New Roman" panose="02020603050405020304" pitchFamily="18" charset="0"/>
              </a:rPr>
              <a:t>“So tonight, we set a new goal:  We will </a:t>
            </a:r>
            <a:r>
              <a:rPr lang="en-US" sz="1800" b="1" u="sng" dirty="0">
                <a:latin typeface="Times New Roman" panose="02020603050405020304" pitchFamily="18" charset="0"/>
                <a:cs typeface="Times New Roman" panose="02020603050405020304" pitchFamily="18" charset="0"/>
              </a:rPr>
              <a:t>double our exports over the next five years, an increase that will support two million jobs </a:t>
            </a:r>
            <a:r>
              <a:rPr lang="en-US" sz="1800" b="1" dirty="0">
                <a:latin typeface="Times New Roman" panose="02020603050405020304" pitchFamily="18" charset="0"/>
                <a:cs typeface="Times New Roman" panose="02020603050405020304" pitchFamily="18" charset="0"/>
              </a:rPr>
              <a:t>in America.”</a:t>
            </a:r>
          </a:p>
          <a:p>
            <a:pPr algn="r" eaLnBrk="0" hangingPunct="0">
              <a:defRPr/>
            </a:pPr>
            <a:r>
              <a:rPr lang="en-US" sz="1400" dirty="0">
                <a:latin typeface="Times New Roman" panose="02020603050405020304" pitchFamily="18" charset="0"/>
                <a:cs typeface="Times New Roman" panose="02020603050405020304" pitchFamily="18" charset="0"/>
              </a:rPr>
              <a:t>President Obama</a:t>
            </a:r>
          </a:p>
          <a:p>
            <a:pPr algn="r" eaLnBrk="0" hangingPunct="0">
              <a:defRPr/>
            </a:pPr>
            <a:r>
              <a:rPr lang="en-US" sz="1400" dirty="0">
                <a:latin typeface="Times New Roman" panose="02020603050405020304" pitchFamily="18" charset="0"/>
                <a:cs typeface="Times New Roman" panose="02020603050405020304" pitchFamily="18" charset="0"/>
              </a:rPr>
              <a:t>State of the Union  </a:t>
            </a:r>
          </a:p>
          <a:p>
            <a:pPr algn="r" eaLnBrk="0" hangingPunct="0">
              <a:defRPr/>
            </a:pPr>
            <a:r>
              <a:rPr lang="en-US" sz="1400" dirty="0">
                <a:latin typeface="Times New Roman" panose="02020603050405020304" pitchFamily="18" charset="0"/>
                <a:cs typeface="Times New Roman" panose="02020603050405020304" pitchFamily="18" charset="0"/>
              </a:rPr>
              <a:t>January 27, 2010</a:t>
            </a:r>
            <a:endParaRPr lang="en-US" sz="1400" b="1" dirty="0">
              <a:latin typeface="Times New Roman" panose="02020603050405020304" pitchFamily="18" charset="0"/>
              <a:cs typeface="Times New Roman" panose="02020603050405020304" pitchFamily="18" charset="0"/>
            </a:endParaRPr>
          </a:p>
          <a:p>
            <a:pPr eaLnBrk="0" hangingPunct="0">
              <a:defRPr/>
            </a:pPr>
            <a:endParaRPr lang="en-US" sz="1400" dirty="0">
              <a:latin typeface="Times New Roman" panose="02020603050405020304" pitchFamily="18" charset="0"/>
              <a:cs typeface="Times New Roman" panose="02020603050405020304" pitchFamily="18" charset="0"/>
            </a:endParaRPr>
          </a:p>
        </p:txBody>
      </p:sp>
      <p:sp>
        <p:nvSpPr>
          <p:cNvPr id="7" name="Rectangle 6"/>
          <p:cNvSpPr/>
          <p:nvPr/>
        </p:nvSpPr>
        <p:spPr>
          <a:xfrm>
            <a:off x="2108915" y="2624249"/>
            <a:ext cx="6858000" cy="707886"/>
          </a:xfrm>
          <a:prstGeom prst="rect">
            <a:avLst/>
          </a:prstGeom>
        </p:spPr>
        <p:txBody>
          <a:bodyPr wrap="square">
            <a:spAutoFit/>
          </a:bodyPr>
          <a:lstStyle>
            <a:defPPr>
              <a:defRPr lang="en-US"/>
            </a:defPPr>
            <a:lvl1pPr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9pPr>
          </a:lstStyle>
          <a:p>
            <a:pPr eaLnBrk="0" hangingPunct="0">
              <a:defRPr/>
            </a:pPr>
            <a:r>
              <a:rPr lang="en-US" sz="2000" b="1" dirty="0">
                <a:latin typeface="Times New Roman" panose="02020603050405020304" pitchFamily="18" charset="0"/>
                <a:cs typeface="Times New Roman" panose="02020603050405020304" pitchFamily="18" charset="0"/>
              </a:rPr>
              <a:t>President Barack Obama announced the National Export Initiative in his January 2010 State of the Union Address.</a:t>
            </a:r>
          </a:p>
        </p:txBody>
      </p:sp>
      <p:sp>
        <p:nvSpPr>
          <p:cNvPr id="3" name="Rectangle 2"/>
          <p:cNvSpPr/>
          <p:nvPr/>
        </p:nvSpPr>
        <p:spPr>
          <a:xfrm>
            <a:off x="2261315" y="172057"/>
            <a:ext cx="825520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Trading Support by the US Government </a:t>
            </a:r>
            <a:endParaRPr lang="en-US" sz="3600" dirty="0"/>
          </a:p>
        </p:txBody>
      </p:sp>
    </p:spTree>
    <p:extLst>
      <p:ext uri="{BB962C8B-B14F-4D97-AF65-F5344CB8AC3E}">
        <p14:creationId xmlns="" xmlns:p14="http://schemas.microsoft.com/office/powerpoint/2010/main" val="5883528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330201"/>
          <a:ext cx="10515600" cy="38988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Diagram 5"/>
          <p:cNvGraphicFramePr/>
          <p:nvPr>
            <p:extLst/>
          </p:nvPr>
        </p:nvGraphicFramePr>
        <p:xfrm>
          <a:off x="1574801" y="4622800"/>
          <a:ext cx="8280399" cy="1435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5151256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317500"/>
          <a:ext cx="10515600" cy="5859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0390685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028833445"/>
              </p:ext>
            </p:extLst>
          </p:nvPr>
        </p:nvGraphicFramePr>
        <p:xfrm>
          <a:off x="838200" y="419100"/>
          <a:ext cx="10515600" cy="5757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0167539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783625790"/>
              </p:ext>
            </p:extLst>
          </p:nvPr>
        </p:nvGraphicFramePr>
        <p:xfrm>
          <a:off x="1902726" y="2156346"/>
          <a:ext cx="8087436" cy="3693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118594" y="823107"/>
            <a:ext cx="8973354"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Trading Support by the </a:t>
            </a:r>
            <a:r>
              <a:rPr lang="en-US" sz="3600" b="1" dirty="0" smtClean="0">
                <a:latin typeface="Times New Roman" panose="02020603050405020304" pitchFamily="18" charset="0"/>
                <a:cs typeface="Times New Roman" panose="02020603050405020304" pitchFamily="18" charset="0"/>
              </a:rPr>
              <a:t>Indian </a:t>
            </a:r>
            <a:r>
              <a:rPr lang="en-US" sz="3600" b="1" dirty="0">
                <a:latin typeface="Times New Roman" panose="02020603050405020304" pitchFamily="18" charset="0"/>
                <a:cs typeface="Times New Roman" panose="02020603050405020304" pitchFamily="18" charset="0"/>
              </a:rPr>
              <a:t>Government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750794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7836"/>
            <a:ext cx="9509760" cy="1233424"/>
          </a:xfrm>
        </p:spPr>
        <p:txBody>
          <a:bodyPr>
            <a:normAutofit/>
          </a:bodyPr>
          <a:lstStyle/>
          <a:p>
            <a:r>
              <a:rPr lang="en-US" sz="3600" b="1" dirty="0" smtClean="0">
                <a:latin typeface="Times New Roman" panose="02020603050405020304" pitchFamily="18" charset="0"/>
                <a:cs typeface="Times New Roman" panose="02020603050405020304" pitchFamily="18" charset="0"/>
              </a:rPr>
              <a:t>Initiatives to encourage Indian Companies for foreign trade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00201"/>
            <a:ext cx="11176000" cy="4525963"/>
          </a:xfrm>
        </p:spPr>
        <p:txBody>
          <a:bodyPr>
            <a:normAutofit/>
          </a:bodyPr>
          <a:lstStyle/>
          <a:p>
            <a:pPr>
              <a:buNone/>
            </a:pPr>
            <a:r>
              <a:rPr lang="en-US" dirty="0" smtClean="0">
                <a:latin typeface="Times New Roman" panose="02020603050405020304" pitchFamily="18" charset="0"/>
                <a:cs typeface="Times New Roman" panose="02020603050405020304" pitchFamily="18" charset="0"/>
              </a:rPr>
              <a:t>The RBI has relaxed norms for foreign investment by Indian business by:-</a:t>
            </a:r>
          </a:p>
          <a:p>
            <a:r>
              <a:rPr lang="en-US" dirty="0" smtClean="0">
                <a:latin typeface="Times New Roman" panose="02020603050405020304" pitchFamily="18" charset="0"/>
                <a:cs typeface="Times New Roman" panose="02020603050405020304" pitchFamily="18" charset="0"/>
              </a:rPr>
              <a:t>Removing the ceiling for raising funds through pledge of shares, domestic and overseas assets for companies doing abroad investments</a:t>
            </a:r>
          </a:p>
          <a:p>
            <a:r>
              <a:rPr lang="en-US" dirty="0" smtClean="0">
                <a:latin typeface="Times New Roman" panose="02020603050405020304" pitchFamily="18" charset="0"/>
                <a:cs typeface="Times New Roman" panose="02020603050405020304" pitchFamily="18" charset="0"/>
              </a:rPr>
              <a:t>Raising the borrowing limit</a:t>
            </a:r>
          </a:p>
          <a:p>
            <a:pPr>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977127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695" y="0"/>
            <a:ext cx="9509760" cy="1233424"/>
          </a:xfrm>
        </p:spPr>
        <p:txBody>
          <a:bodyPr/>
          <a:lstStyle/>
          <a:p>
            <a:r>
              <a:rPr lang="en-US" dirty="0" smtClean="0">
                <a:latin typeface="Times New Roman" panose="02020603050405020304" pitchFamily="18" charset="0"/>
                <a:cs typeface="Times New Roman" panose="02020603050405020304" pitchFamily="18" charset="0"/>
              </a:rPr>
              <a:t>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3695" y="1386797"/>
            <a:ext cx="10288502" cy="4872335"/>
          </a:xfrm>
        </p:spPr>
        <p:txBody>
          <a:bodyPr>
            <a:noAutofit/>
          </a:bodyPr>
          <a:lstStyle/>
          <a:p>
            <a:pPr>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Facilitated unlisted Indian companies to list on foreign markets without having to be publicly traded on domestic exchanges to raise the funds abroad.</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duty drawback scheme has been widened and deepened to include more products and countries. The government will continue to take measures to support the export sector," Finance Minister </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Arun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Jaitley</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said in the Budget for 2016-17. </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b="1" dirty="0" smtClean="0">
                <a:latin typeface="Times New Roman" panose="02020603050405020304" pitchFamily="18" charset="0"/>
                <a:cs typeface="Times New Roman" panose="02020603050405020304" pitchFamily="18" charset="0"/>
              </a:rPr>
              <a:t>In a result of this, means according to Budget 2016-17</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minister proposed to amend the Customs Act to provide for deferred payment of customs duties for importers and exporters with proven track record and to increase the limitation period from one year to two year in cases not involving fraud, suppression of facts and </a:t>
            </a:r>
            <a:r>
              <a:rPr lang="en-US" sz="1800" dirty="0" smtClean="0">
                <a:latin typeface="Times New Roman" panose="02020603050405020304" pitchFamily="18" charset="0"/>
                <a:cs typeface="Times New Roman" panose="02020603050405020304" pitchFamily="18" charset="0"/>
              </a:rPr>
              <a:t>willful </a:t>
            </a:r>
            <a:r>
              <a:rPr lang="en-US" sz="1800" dirty="0" err="1" smtClean="0">
                <a:latin typeface="Times New Roman" panose="02020603050405020304" pitchFamily="18" charset="0"/>
                <a:cs typeface="Times New Roman" panose="02020603050405020304" pitchFamily="18" charset="0"/>
              </a:rPr>
              <a:t>mis</a:t>
            </a:r>
            <a:r>
              <a:rPr lang="en-US" sz="1800" dirty="0" smtClean="0">
                <a:latin typeface="Times New Roman" panose="02020603050405020304" pitchFamily="18" charset="0"/>
                <a:cs typeface="Times New Roman" panose="02020603050405020304" pitchFamily="18" charset="0"/>
              </a:rPr>
              <a:t>-statement</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government also plans to extend the facility of direct port delivery to more importer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L="45720" indent="0">
              <a:buNone/>
            </a:pP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946831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6848" y="239173"/>
            <a:ext cx="10222173"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Factors affecting India US Trade </a:t>
            </a:r>
            <a:endParaRPr lang="en-US" sz="36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23909" y="1420122"/>
            <a:ext cx="10577015" cy="4093428"/>
          </a:xfrm>
          <a:prstGeom prst="rect">
            <a:avLst/>
          </a:prstGeom>
          <a:noFill/>
        </p:spPr>
        <p:txBody>
          <a:bodyPr wrap="square" rtlCol="0">
            <a:spAutoFit/>
          </a:bodyPr>
          <a:lstStyle/>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Technical Barriers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Sanitary and Phytosanitary </a:t>
            </a:r>
            <a:r>
              <a:rPr lang="en-US" sz="2000" dirty="0" smtClean="0">
                <a:latin typeface="Times New Roman" panose="02020603050405020304" pitchFamily="18" charset="0"/>
                <a:cs typeface="Times New Roman" panose="02020603050405020304" pitchFamily="18" charset="0"/>
              </a:rPr>
              <a:t>Barriers</a:t>
            </a:r>
          </a:p>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Import Polices </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Tariffs and other Charges on </a:t>
            </a:r>
            <a:r>
              <a:rPr lang="en-US" sz="2000" dirty="0" smtClean="0">
                <a:latin typeface="Times New Roman" panose="02020603050405020304" pitchFamily="18" charset="0"/>
                <a:cs typeface="Times New Roman" panose="02020603050405020304" pitchFamily="18" charset="0"/>
              </a:rPr>
              <a:t>Imports</a:t>
            </a:r>
          </a:p>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Import </a:t>
            </a:r>
            <a:r>
              <a:rPr lang="en-US" sz="2000" dirty="0">
                <a:latin typeface="Times New Roman" panose="02020603050405020304" pitchFamily="18" charset="0"/>
                <a:cs typeface="Times New Roman" panose="02020603050405020304" pitchFamily="18" charset="0"/>
              </a:rPr>
              <a:t>Licenses</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Customers</a:t>
            </a:r>
            <a:r>
              <a:rPr lang="en-US" sz="2000" smtClean="0">
                <a:latin typeface="Times New Roman" panose="02020603050405020304" pitchFamily="18" charset="0"/>
                <a:cs typeface="Times New Roman" panose="02020603050405020304" pitchFamily="18" charset="0"/>
              </a:rPr>
              <a:t>’ Mentality </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Government Procurement</a:t>
            </a:r>
          </a:p>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Export Subsidies</a:t>
            </a:r>
          </a:p>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Agriculture Programs</a:t>
            </a:r>
          </a:p>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Investment barriers </a:t>
            </a:r>
          </a:p>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Education </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Legal Services</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617356" y="5513550"/>
            <a:ext cx="9317294" cy="369332"/>
          </a:xfrm>
          <a:prstGeom prst="rect">
            <a:avLst/>
          </a:prstGeom>
          <a:noFill/>
        </p:spPr>
        <p:txBody>
          <a:bodyPr wrap="none" rtlCol="0">
            <a:spAutoFit/>
          </a:bodyPr>
          <a:lstStyle/>
          <a:p>
            <a:r>
              <a:rPr lang="en-US" dirty="0" smtClean="0">
                <a:solidFill>
                  <a:srgbClr val="00B0F0"/>
                </a:solidFill>
              </a:rPr>
              <a:t>Reference : https</a:t>
            </a:r>
            <a:r>
              <a:rPr lang="en-US" dirty="0">
                <a:solidFill>
                  <a:srgbClr val="00B0F0"/>
                </a:solidFill>
              </a:rPr>
              <a:t>://ustr.gov/sites/default/files/files/reports/2015/NTE/2015%20NTE%20India.pdf</a:t>
            </a:r>
          </a:p>
        </p:txBody>
      </p:sp>
    </p:spTree>
    <p:extLst>
      <p:ext uri="{BB962C8B-B14F-4D97-AF65-F5344CB8AC3E}">
        <p14:creationId xmlns="" xmlns:p14="http://schemas.microsoft.com/office/powerpoint/2010/main" val="31172667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152" y="2031642"/>
            <a:ext cx="9144000" cy="2667000"/>
          </a:xfrm>
        </p:spPr>
        <p:txBody>
          <a:bodyPr/>
          <a:lstStyle/>
          <a:p>
            <a:r>
              <a:rPr lang="en-US" dirty="0" smtClean="0">
                <a:latin typeface="Times New Roman" panose="02020603050405020304" pitchFamily="18" charset="0"/>
                <a:cs typeface="Times New Roman" panose="02020603050405020304" pitchFamily="18" charset="0"/>
              </a:rPr>
              <a:t>Major Trading Sectors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Between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India </a:t>
            </a:r>
            <a:r>
              <a:rPr lang="en-US" smtClean="0">
                <a:latin typeface="Times New Roman" panose="02020603050405020304" pitchFamily="18" charset="0"/>
                <a:cs typeface="Times New Roman" panose="02020603050405020304" pitchFamily="18" charset="0"/>
              </a:rPr>
              <a:t>and US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003545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217" y="376642"/>
            <a:ext cx="9509760" cy="1233424"/>
          </a:xfrm>
        </p:spPr>
        <p:txBody>
          <a:bodyPr>
            <a:normAutofit/>
          </a:bodyPr>
          <a:lstStyle/>
          <a:p>
            <a:r>
              <a:rPr lang="en-IN" sz="3600" b="1" dirty="0">
                <a:latin typeface="Times New Roman" panose="02020603050405020304" pitchFamily="18" charset="0"/>
                <a:cs typeface="Times New Roman" panose="02020603050405020304" pitchFamily="18" charset="0"/>
              </a:rPr>
              <a:t>Aerospace and Defence</a:t>
            </a:r>
          </a:p>
        </p:txBody>
      </p:sp>
      <p:sp>
        <p:nvSpPr>
          <p:cNvPr id="3" name="Content Placeholder 2"/>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The A&amp;D sector, in spite of contributing only 1.2 billion USD of the 100 billion USD trade, can be crucial in driving Indo-US trade and strategic ties as it rapidly increases in both size and share.</a:t>
            </a:r>
          </a:p>
          <a:p>
            <a:r>
              <a:rPr lang="en-IN" sz="1800" dirty="0">
                <a:latin typeface="Times New Roman" panose="02020603050405020304" pitchFamily="18" charset="0"/>
                <a:cs typeface="Times New Roman" panose="02020603050405020304" pitchFamily="18" charset="0"/>
              </a:rPr>
              <a:t>. If the US becomes India’s premier trading partner in the defence sector, trade can reach up to 25 billion </a:t>
            </a:r>
            <a:r>
              <a:rPr lang="en-IN" sz="1800" dirty="0" smtClean="0">
                <a:latin typeface="Times New Roman" panose="02020603050405020304" pitchFamily="18" charset="0"/>
                <a:cs typeface="Times New Roman" panose="02020603050405020304" pitchFamily="18" charset="0"/>
              </a:rPr>
              <a:t>USD </a:t>
            </a:r>
            <a:r>
              <a:rPr lang="en-IN" sz="1800" dirty="0">
                <a:latin typeface="Times New Roman" panose="02020603050405020304" pitchFamily="18" charset="0"/>
                <a:cs typeface="Times New Roman" panose="02020603050405020304" pitchFamily="18" charset="0"/>
              </a:rPr>
              <a:t>and more.</a:t>
            </a:r>
          </a:p>
          <a:p>
            <a:r>
              <a:rPr lang="en-IN" sz="1800" b="1" dirty="0">
                <a:latin typeface="Times New Roman" panose="02020603050405020304" pitchFamily="18" charset="0"/>
                <a:cs typeface="Times New Roman" panose="02020603050405020304" pitchFamily="18" charset="0"/>
              </a:rPr>
              <a:t>US is India’s second-largest defence equipment supplier.</a:t>
            </a:r>
          </a:p>
          <a:p>
            <a:endParaRPr lang="en-IN" sz="1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79077" y="3719149"/>
            <a:ext cx="3742280" cy="2734660"/>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457053" y="3719149"/>
            <a:ext cx="4008336" cy="2734659"/>
          </a:xfrm>
          <a:prstGeom prst="rect">
            <a:avLst/>
          </a:prstGeom>
        </p:spPr>
      </p:pic>
    </p:spTree>
    <p:extLst>
      <p:ext uri="{BB962C8B-B14F-4D97-AF65-F5344CB8AC3E}">
        <p14:creationId xmlns="" xmlns:p14="http://schemas.microsoft.com/office/powerpoint/2010/main" val="38732729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2894"/>
            <a:ext cx="9509760" cy="1233424"/>
          </a:xfrm>
        </p:spPr>
        <p:txBody>
          <a:bodyPr>
            <a:normAutofit/>
          </a:bodyPr>
          <a:lstStyle/>
          <a:p>
            <a:r>
              <a:rPr lang="en-IN" sz="3600" dirty="0" smtClean="0">
                <a:latin typeface="Times New Roman" panose="02020603050405020304" pitchFamily="18" charset="0"/>
                <a:cs typeface="Times New Roman" panose="02020603050405020304" pitchFamily="18" charset="0"/>
              </a:rPr>
              <a:t>India</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54017"/>
            <a:ext cx="10515600" cy="4351338"/>
          </a:xfrm>
        </p:spPr>
        <p:txBody>
          <a:bodyPr/>
          <a:lstStyle/>
          <a:p>
            <a:r>
              <a:rPr lang="en-IN" dirty="0" smtClean="0">
                <a:latin typeface="Times New Roman" panose="02020603050405020304" pitchFamily="18" charset="0"/>
                <a:cs typeface="Times New Roman" panose="02020603050405020304" pitchFamily="18" charset="0"/>
              </a:rPr>
              <a:t>Indian economy has been one of the fast growing economy of the world. It is third largest economy in the world in terms of purchasing power.</a:t>
            </a:r>
          </a:p>
          <a:p>
            <a:r>
              <a:rPr lang="en-IN" dirty="0" smtClean="0">
                <a:latin typeface="Times New Roman" panose="02020603050405020304" pitchFamily="18" charset="0"/>
                <a:cs typeface="Times New Roman" panose="02020603050405020304" pitchFamily="18" charset="0"/>
              </a:rPr>
              <a:t>India has </a:t>
            </a:r>
            <a:r>
              <a:rPr lang="en-US" altLang="zh-CN" dirty="0">
                <a:latin typeface="Times New Roman" panose="02020603050405020304" pitchFamily="18" charset="0"/>
                <a:cs typeface="Times New Roman" panose="02020603050405020304" pitchFamily="18" charset="0"/>
              </a:rPr>
              <a:t>immense geographical advantage as a hub for serving the South Asian, Middle East, European and African </a:t>
            </a:r>
            <a:r>
              <a:rPr lang="en-US" altLang="zh-CN" dirty="0" smtClean="0">
                <a:latin typeface="Times New Roman" panose="02020603050405020304" pitchFamily="18" charset="0"/>
                <a:cs typeface="Times New Roman" panose="02020603050405020304" pitchFamily="18" charset="0"/>
              </a:rPr>
              <a:t>markets </a:t>
            </a:r>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With a well developed financial system, young and qualified labour force, dynamic private sector, growing savings and investment rate</a:t>
            </a:r>
          </a:p>
          <a:p>
            <a:r>
              <a:rPr lang="en-US" altLang="zh-CN" dirty="0" smtClean="0">
                <a:latin typeface="Times New Roman" panose="02020603050405020304" pitchFamily="18" charset="0"/>
                <a:cs typeface="Times New Roman" panose="02020603050405020304" pitchFamily="18" charset="0"/>
              </a:rPr>
              <a:t>Both </a:t>
            </a:r>
            <a:r>
              <a:rPr lang="en-US" altLang="zh-CN" dirty="0">
                <a:latin typeface="Times New Roman" panose="02020603050405020304" pitchFamily="18" charset="0"/>
                <a:cs typeface="Times New Roman" panose="02020603050405020304" pitchFamily="18" charset="0"/>
              </a:rPr>
              <a:t>trade and investment </a:t>
            </a:r>
            <a:r>
              <a:rPr lang="en-US" altLang="zh-CN" dirty="0" smtClean="0">
                <a:latin typeface="Times New Roman" panose="02020603050405020304" pitchFamily="18" charset="0"/>
                <a:cs typeface="Times New Roman" panose="02020603050405020304" pitchFamily="18" charset="0"/>
              </a:rPr>
              <a:t>are playing a </a:t>
            </a:r>
            <a:r>
              <a:rPr lang="en-US" altLang="zh-CN" dirty="0">
                <a:latin typeface="Times New Roman" panose="02020603050405020304" pitchFamily="18" charset="0"/>
                <a:cs typeface="Times New Roman" panose="02020603050405020304" pitchFamily="18" charset="0"/>
              </a:rPr>
              <a:t>big role in driving economic </a:t>
            </a:r>
            <a:r>
              <a:rPr lang="en-US" altLang="zh-CN" dirty="0" smtClean="0">
                <a:latin typeface="Times New Roman" panose="02020603050405020304" pitchFamily="18" charset="0"/>
                <a:cs typeface="Times New Roman" panose="02020603050405020304" pitchFamily="18" charset="0"/>
              </a:rPr>
              <a:t>growth. </a:t>
            </a:r>
            <a:r>
              <a:rPr lang="en-US" altLang="zh-CN" dirty="0">
                <a:latin typeface="Times New Roman" panose="02020603050405020304" pitchFamily="18" charset="0"/>
                <a:cs typeface="Times New Roman" panose="02020603050405020304" pitchFamily="18" charset="0"/>
              </a:rPr>
              <a:t>Trade accounts for 43% of GDP right now. Our </a:t>
            </a:r>
            <a:r>
              <a:rPr lang="en-US" altLang="zh-CN" dirty="0" smtClean="0">
                <a:latin typeface="Times New Roman" panose="02020603050405020304" pitchFamily="18" charset="0"/>
                <a:cs typeface="Times New Roman" panose="02020603050405020304" pitchFamily="18" charset="0"/>
              </a:rPr>
              <a:t>objective </a:t>
            </a:r>
            <a:r>
              <a:rPr lang="en-US" altLang="zh-CN" dirty="0">
                <a:latin typeface="Times New Roman" panose="02020603050405020304" pitchFamily="18" charset="0"/>
                <a:cs typeface="Times New Roman" panose="02020603050405020304" pitchFamily="18" charset="0"/>
              </a:rPr>
              <a:t>is faster and inclusive growth.</a:t>
            </a:r>
          </a:p>
          <a:p>
            <a:endParaRPr lang="en-IN" dirty="0">
              <a:latin typeface="Times New Roman" panose="02020603050405020304" pitchFamily="18" charset="0"/>
              <a:cs typeface="Times New Roman" panose="02020603050405020304" pitchFamily="18" charset="0"/>
            </a:endParaRPr>
          </a:p>
        </p:txBody>
      </p:sp>
      <p:pic>
        <p:nvPicPr>
          <p:cNvPr id="2050" name="Picture 2" descr="http://sim05.in.com/56ea6fe453751d10bd2e9216a094e16d_ft_t.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594166" y="5640"/>
            <a:ext cx="2597834" cy="194837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266887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715" y="122618"/>
            <a:ext cx="9509760" cy="1233424"/>
          </a:xfrm>
        </p:spPr>
        <p:txBody>
          <a:bodyPr>
            <a:normAutofit/>
          </a:bodyPr>
          <a:lstStyle/>
          <a:p>
            <a:r>
              <a:rPr lang="en-IN" sz="3600" b="1" dirty="0">
                <a:latin typeface="Times New Roman" panose="02020603050405020304" pitchFamily="18" charset="0"/>
                <a:cs typeface="Times New Roman" panose="02020603050405020304" pitchFamily="18" charset="0"/>
              </a:rPr>
              <a:t>Key opportunities in Indo-US defence trade</a:t>
            </a:r>
          </a:p>
        </p:txBody>
      </p:sp>
      <p:sp>
        <p:nvSpPr>
          <p:cNvPr id="3" name="Content Placeholder 2"/>
          <p:cNvSpPr>
            <a:spLocks noGrp="1"/>
          </p:cNvSpPr>
          <p:nvPr>
            <p:ph idx="1"/>
          </p:nvPr>
        </p:nvSpPr>
        <p:spPr>
          <a:xfrm>
            <a:off x="1341119" y="1356042"/>
            <a:ext cx="9509760" cy="4127627"/>
          </a:xfrm>
        </p:spPr>
        <p:txBody>
          <a:bodyPr>
            <a:normAutofit/>
          </a:bodyPr>
          <a:lstStyle/>
          <a:p>
            <a:r>
              <a:rPr lang="en-IN" sz="1800" dirty="0">
                <a:latin typeface="Times New Roman" panose="02020603050405020304" pitchFamily="18" charset="0"/>
                <a:cs typeface="Times New Roman" panose="02020603050405020304" pitchFamily="18" charset="0"/>
              </a:rPr>
              <a:t>The US and Indian government’s plan to jointly research and develop a next-generation protective suit for troops working in biohazardous environments, thus offering opportunities for future trade. </a:t>
            </a:r>
          </a:p>
          <a:p>
            <a:r>
              <a:rPr lang="en-IN" sz="1800" dirty="0">
                <a:latin typeface="Times New Roman" panose="02020603050405020304" pitchFamily="18" charset="0"/>
                <a:cs typeface="Times New Roman" panose="02020603050405020304" pitchFamily="18" charset="0"/>
              </a:rPr>
              <a:t>They are working towards developing unmanned aircraft vehicle (UAVs) and aircraft, opening up trade opportunity </a:t>
            </a:r>
          </a:p>
          <a:p>
            <a:r>
              <a:rPr lang="en-IN" sz="1800" dirty="0">
                <a:latin typeface="Times New Roman" panose="02020603050405020304" pitchFamily="18" charset="0"/>
                <a:cs typeface="Times New Roman" panose="02020603050405020304" pitchFamily="18" charset="0"/>
              </a:rPr>
              <a:t>With the Make in India initiative, the Indian government is looking to build a manufacturing ecosystem for various sectors in the country. This presents an opportunity for Indian companies to improve their quality and technological expertise to become a part of the global supply chain of foreign defence players.</a:t>
            </a:r>
          </a:p>
          <a:p>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143016" y="4131044"/>
            <a:ext cx="5475389" cy="2258972"/>
          </a:xfrm>
          <a:prstGeom prst="rect">
            <a:avLst/>
          </a:prstGeom>
        </p:spPr>
      </p:pic>
    </p:spTree>
    <p:extLst>
      <p:ext uri="{BB962C8B-B14F-4D97-AF65-F5344CB8AC3E}">
        <p14:creationId xmlns="" xmlns:p14="http://schemas.microsoft.com/office/powerpoint/2010/main" val="5005358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IN" sz="3600" b="1" dirty="0">
                <a:latin typeface="Times New Roman" panose="02020603050405020304" pitchFamily="18" charset="0"/>
                <a:cs typeface="Times New Roman" panose="02020603050405020304" pitchFamily="18" charset="0"/>
              </a:rPr>
              <a:t>Infrastructure and logistics</a:t>
            </a:r>
          </a:p>
        </p:txBody>
      </p:sp>
      <p:sp>
        <p:nvSpPr>
          <p:cNvPr id="3" name="Content Placeholder 2"/>
          <p:cNvSpPr>
            <a:spLocks noGrp="1"/>
          </p:cNvSpPr>
          <p:nvPr>
            <p:ph idx="1"/>
          </p:nvPr>
        </p:nvSpPr>
        <p:spPr>
          <a:xfrm>
            <a:off x="1341120" y="1329048"/>
            <a:ext cx="9509760" cy="4127627"/>
          </a:xfrm>
        </p:spPr>
        <p:txBody>
          <a:bodyPr>
            <a:normAutofit/>
          </a:bodyPr>
          <a:lstStyle/>
          <a:p>
            <a:r>
              <a:rPr lang="en-IN" sz="2000" dirty="0">
                <a:latin typeface="Times New Roman" panose="02020603050405020304" pitchFamily="18" charset="0"/>
                <a:cs typeface="Times New Roman" panose="02020603050405020304" pitchFamily="18" charset="0"/>
              </a:rPr>
              <a:t>India’s infrastructure and network of transportation forms the backbone of the economy. To sustain the momentum of rapid economic growth, India needs to improve its physical connectivity and infrastructure to the level found in some of its competitive nations. It requires an expansion of state and national highways, an improvement in freight-handling capacities, primarily through railways, and needs to shift to third-party logistics systems. </a:t>
            </a:r>
          </a:p>
          <a:p>
            <a:r>
              <a:rPr lang="en-IN" sz="2000" dirty="0">
                <a:latin typeface="Times New Roman" panose="02020603050405020304" pitchFamily="18" charset="0"/>
                <a:cs typeface="Times New Roman" panose="02020603050405020304" pitchFamily="18" charset="0"/>
              </a:rPr>
              <a:t>India has a very high level of logistics cost 13% of GDP as compared to 8% in most of the developed countries. A key reason behind this is the population’s high dependency on outdated rail and road networks.</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5322" y="4226987"/>
            <a:ext cx="4826165" cy="2273232"/>
          </a:xfrm>
          <a:prstGeom prst="rect">
            <a:avLst/>
          </a:prstGeom>
        </p:spPr>
      </p:pic>
    </p:spTree>
    <p:extLst>
      <p:ext uri="{BB962C8B-B14F-4D97-AF65-F5344CB8AC3E}">
        <p14:creationId xmlns="" xmlns:p14="http://schemas.microsoft.com/office/powerpoint/2010/main" val="31499785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Key opportunities in infrastructure</a:t>
            </a:r>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Opportunity exists for US firms to participate in the design, development, project management and information and communications technology (ICT) development activities in the upcoming smart cities in India and also modernise the infrastructure in existing urban centres.</a:t>
            </a:r>
          </a:p>
          <a:p>
            <a:r>
              <a:rPr lang="en-IN" dirty="0">
                <a:latin typeface="Times New Roman" panose="02020603050405020304" pitchFamily="18" charset="0"/>
                <a:cs typeface="Times New Roman" panose="02020603050405020304" pitchFamily="18" charset="0"/>
              </a:rPr>
              <a:t>To support rapid urbanisation, the Indian government needs to upgrade transportation infrastructure such as railway. US firms can provide their expertise as well as invest in metros and monorails across growing cities.</a:t>
            </a:r>
          </a:p>
          <a:p>
            <a:r>
              <a:rPr lang="en-IN" dirty="0">
                <a:latin typeface="Times New Roman" panose="02020603050405020304" pitchFamily="18" charset="0"/>
                <a:cs typeface="Times New Roman" panose="02020603050405020304" pitchFamily="18" charset="0"/>
              </a:rPr>
              <a:t>The Indian government is trying to attract investment in the infrastructure space from foreign pension </a:t>
            </a:r>
            <a:r>
              <a:rPr lang="en-IN" dirty="0" smtClean="0">
                <a:latin typeface="Times New Roman" panose="02020603050405020304" pitchFamily="18" charset="0"/>
                <a:cs typeface="Times New Roman" panose="02020603050405020304" pitchFamily="18" charset="0"/>
              </a:rPr>
              <a:t>funds. </a:t>
            </a:r>
            <a:r>
              <a:rPr lang="en-IN" dirty="0">
                <a:latin typeface="Times New Roman" panose="02020603050405020304" pitchFamily="18" charset="0"/>
                <a:cs typeface="Times New Roman" panose="02020603050405020304" pitchFamily="18" charset="0"/>
              </a:rPr>
              <a:t>US pension fund investments can look at recalibrating the PPP model often used in Indian infrastructure development to supplement government financing.</a:t>
            </a:r>
          </a:p>
        </p:txBody>
      </p:sp>
    </p:spTree>
    <p:extLst>
      <p:ext uri="{BB962C8B-B14F-4D97-AF65-F5344CB8AC3E}">
        <p14:creationId xmlns="" xmlns:p14="http://schemas.microsoft.com/office/powerpoint/2010/main" val="40935209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IN" sz="3600" dirty="0">
                <a:latin typeface="Times New Roman" panose="02020603050405020304" pitchFamily="18" charset="0"/>
                <a:cs typeface="Times New Roman" panose="02020603050405020304" pitchFamily="18" charset="0"/>
              </a:rPr>
              <a:t>Energy</a:t>
            </a:r>
          </a:p>
        </p:txBody>
      </p:sp>
      <p:sp>
        <p:nvSpPr>
          <p:cNvPr id="3" name="Content Placeholder 2"/>
          <p:cNvSpPr>
            <a:spLocks noGrp="1"/>
          </p:cNvSpPr>
          <p:nvPr>
            <p:ph idx="1"/>
          </p:nvPr>
        </p:nvSpPr>
        <p:spPr>
          <a:xfrm>
            <a:off x="1341120" y="1233424"/>
            <a:ext cx="9509760" cy="4127627"/>
          </a:xfrm>
        </p:spPr>
        <p:txBody>
          <a:bodyPr>
            <a:normAutofit/>
          </a:bodyPr>
          <a:lstStyle/>
          <a:p>
            <a:r>
              <a:rPr lang="en-IN" sz="2000" dirty="0">
                <a:latin typeface="Times New Roman" panose="02020603050405020304" pitchFamily="18" charset="0"/>
                <a:cs typeface="Times New Roman" panose="02020603050405020304" pitchFamily="18" charset="0"/>
              </a:rPr>
              <a:t>Today, more than 300 million people in India do not have access to electricity. The need for power, driven by the increase in manufacturing, urbanisation and mechanised agriculture, is expected to rise. The current power consumption in India is 672 kWh per capita, which is much lower than its global counterparts. By 2034, India can make power accessible to 100% of its population and increase the per capita consumption up to 1,800 kWh per capita. This will require diversification of its energy mix and adoption of new technologies.</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190250" y="3430880"/>
            <a:ext cx="5420140" cy="2946422"/>
          </a:xfrm>
          <a:prstGeom prst="rect">
            <a:avLst/>
          </a:prstGeom>
        </p:spPr>
      </p:pic>
    </p:spTree>
    <p:extLst>
      <p:ext uri="{BB962C8B-B14F-4D97-AF65-F5344CB8AC3E}">
        <p14:creationId xmlns="" xmlns:p14="http://schemas.microsoft.com/office/powerpoint/2010/main" val="2967423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Key opportunities in Energy </a:t>
            </a:r>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With India’s consumption of coal and oil as sources of energy shifting to natural gas, and the US surplus of shale gas resources expected in the future, opportunity exists for shale gas trade.</a:t>
            </a:r>
          </a:p>
          <a:p>
            <a:r>
              <a:rPr lang="en-IN" dirty="0">
                <a:latin typeface="Times New Roman" panose="02020603050405020304" pitchFamily="18" charset="0"/>
                <a:cs typeface="Times New Roman" panose="02020603050405020304" pitchFamily="18" charset="0"/>
              </a:rPr>
              <a:t>According to PwC’s Future of India report, around 24-30% of power generated in India is lost during transmission and distribution. Technology transfer from US companies can help identify and reduce these losses</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396341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60583"/>
            <a:ext cx="9509760" cy="1233424"/>
          </a:xfrm>
        </p:spPr>
        <p:txBody>
          <a:bodyPr>
            <a:normAutofit/>
          </a:bodyPr>
          <a:lstStyle/>
          <a:p>
            <a:r>
              <a:rPr lang="en-IN" sz="3600" dirty="0">
                <a:latin typeface="Times New Roman" panose="02020603050405020304" pitchFamily="18" charset="0"/>
                <a:cs typeface="Times New Roman" panose="02020603050405020304" pitchFamily="18" charset="0"/>
              </a:rPr>
              <a:t>Services</a:t>
            </a:r>
          </a:p>
        </p:txBody>
      </p:sp>
      <p:sp>
        <p:nvSpPr>
          <p:cNvPr id="3" name="Content Placeholder 2"/>
          <p:cNvSpPr>
            <a:spLocks noGrp="1"/>
          </p:cNvSpPr>
          <p:nvPr>
            <p:ph idx="1"/>
          </p:nvPr>
        </p:nvSpPr>
        <p:spPr>
          <a:xfrm>
            <a:off x="1341120" y="1294007"/>
            <a:ext cx="9509760" cy="4127627"/>
          </a:xfrm>
        </p:spPr>
        <p:txBody>
          <a:bodyPr>
            <a:normAutofit/>
          </a:bodyPr>
          <a:lstStyle/>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service sector has played a major role in India’s growth over the past two decades and contributes to 53% of the GDP. The service trade between India and the US has grown 930% since 2002 and currently stands at 34 billion USD. The potential for increasing this further is vast and critical in achieving the 500 billion USD target for the total Indo-US trade.</a:t>
            </a:r>
          </a:p>
          <a:p>
            <a:pPr marL="342900" indent="-34290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631856" y="2938931"/>
            <a:ext cx="4348546" cy="2010749"/>
          </a:xfrm>
          <a:prstGeom prst="rect">
            <a:avLst/>
          </a:prstGeom>
        </p:spPr>
      </p:pic>
      <p:sp>
        <p:nvSpPr>
          <p:cNvPr id="5" name="TextBox 4"/>
          <p:cNvSpPr txBox="1"/>
          <p:nvPr/>
        </p:nvSpPr>
        <p:spPr>
          <a:xfrm>
            <a:off x="1341120" y="5114420"/>
            <a:ext cx="10515600" cy="1477328"/>
          </a:xfrm>
          <a:prstGeom prst="rect">
            <a:avLst/>
          </a:prstGeom>
          <a:noFill/>
        </p:spPr>
        <p:txBody>
          <a:bodyPr wrap="square" rtlCol="0">
            <a:spAutoFit/>
          </a:bodyPr>
          <a:lstStyle/>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size of the US economy makes it the largest importer of commercial services, accounting for 10% of the total global service imports.58 This aligns with India’s increasing service export market which is currently the sixth-largest in the world. The rapid growth of India’s commercial services export is evident from its rise from 92 billion USD in 2009 to 155 billion USD </a:t>
            </a:r>
            <a:r>
              <a:rPr lang="en-IN" dirty="0" smtClean="0">
                <a:latin typeface="Times New Roman" panose="02020603050405020304" pitchFamily="18" charset="0"/>
                <a:cs typeface="Times New Roman" panose="02020603050405020304" pitchFamily="18" charset="0"/>
              </a:rPr>
              <a:t>today. </a:t>
            </a:r>
            <a:r>
              <a:rPr lang="en-IN" dirty="0">
                <a:latin typeface="Times New Roman" panose="02020603050405020304" pitchFamily="18" charset="0"/>
                <a:cs typeface="Times New Roman" panose="02020603050405020304" pitchFamily="18" charset="0"/>
              </a:rPr>
              <a:t>India, at present, accounts for 3% of the total export of services around the globe.</a:t>
            </a:r>
          </a:p>
        </p:txBody>
      </p:sp>
    </p:spTree>
    <p:extLst>
      <p:ext uri="{BB962C8B-B14F-4D97-AF65-F5344CB8AC3E}">
        <p14:creationId xmlns="" xmlns:p14="http://schemas.microsoft.com/office/powerpoint/2010/main" val="11730685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Key opportunities in the services sector</a:t>
            </a:r>
          </a:p>
        </p:txBody>
      </p:sp>
      <p:sp>
        <p:nvSpPr>
          <p:cNvPr id="3" name="Content Placeholder 2"/>
          <p:cNvSpPr>
            <a:spLocks noGrp="1"/>
          </p:cNvSpPr>
          <p:nvPr>
            <p:ph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India needs to invest in IT R&amp;D to add value to its offerings. To strengthen this sector, Indian IT companies need to focus on the following:</a:t>
            </a:r>
          </a:p>
          <a:p>
            <a:r>
              <a:rPr lang="en-IN" dirty="0">
                <a:latin typeface="Times New Roman" panose="02020603050405020304" pitchFamily="18" charset="0"/>
                <a:cs typeface="Times New Roman" panose="02020603050405020304" pitchFamily="18" charset="0"/>
              </a:rPr>
              <a:t>Big data and machine to machine (M2M) technology. These new areas will help India grow its service trade.</a:t>
            </a:r>
          </a:p>
          <a:p>
            <a:r>
              <a:rPr lang="en-IN" dirty="0">
                <a:latin typeface="Times New Roman" panose="02020603050405020304" pitchFamily="18" charset="0"/>
                <a:cs typeface="Times New Roman" panose="02020603050405020304" pitchFamily="18" charset="0"/>
              </a:rPr>
              <a:t>Digital transformation impacting B2B, B2C, B2G. This offers a great opportunity for India-based companies.</a:t>
            </a:r>
          </a:p>
          <a:p>
            <a:r>
              <a:rPr lang="en-IN" dirty="0">
                <a:latin typeface="Times New Roman" panose="02020603050405020304" pitchFamily="18" charset="0"/>
                <a:cs typeface="Times New Roman" panose="02020603050405020304" pitchFamily="18" charset="0"/>
              </a:rPr>
              <a:t>The tech start-up ecosystem in India is now having global model </a:t>
            </a:r>
            <a:r>
              <a:rPr lang="en-IN" dirty="0" err="1">
                <a:latin typeface="Times New Roman" panose="02020603050405020304" pitchFamily="18" charset="0"/>
                <a:cs typeface="Times New Roman" panose="02020603050405020304" pitchFamily="18" charset="0"/>
              </a:rPr>
              <a:t>mindset</a:t>
            </a:r>
            <a:r>
              <a:rPr lang="en-IN" dirty="0">
                <a:latin typeface="Times New Roman" panose="02020603050405020304" pitchFamily="18" charset="0"/>
                <a:cs typeface="Times New Roman" panose="02020603050405020304" pitchFamily="18" charset="0"/>
              </a:rPr>
              <a:t> wherein they are scaling up to serve the global markets (e.g. </a:t>
            </a:r>
            <a:r>
              <a:rPr lang="en-IN" dirty="0" err="1">
                <a:latin typeface="Times New Roman" panose="02020603050405020304" pitchFamily="18" charset="0"/>
                <a:cs typeface="Times New Roman" panose="02020603050405020304" pitchFamily="18" charset="0"/>
              </a:rPr>
              <a:t>Zomato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Cardekho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etc</a:t>
            </a:r>
            <a:r>
              <a:rPr lang="en-IN" dirty="0">
                <a:latin typeface="Times New Roman" panose="02020603050405020304" pitchFamily="18" charset="0"/>
                <a:cs typeface="Times New Roman" panose="02020603050405020304" pitchFamily="18" charset="0"/>
              </a:rPr>
              <a:t>). With Indian start-up ecosystem becoming more vibrant, it offers opportunity for US based venture capital funds to invest in the segment </a:t>
            </a:r>
          </a:p>
        </p:txBody>
      </p:sp>
    </p:spTree>
    <p:extLst>
      <p:ext uri="{BB962C8B-B14F-4D97-AF65-F5344CB8AC3E}">
        <p14:creationId xmlns="" xmlns:p14="http://schemas.microsoft.com/office/powerpoint/2010/main" val="11416072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302780"/>
            <a:ext cx="9509760" cy="1233424"/>
          </a:xfrm>
        </p:spPr>
        <p:txBody>
          <a:bodyPr>
            <a:normAutofit/>
          </a:bodyPr>
          <a:lstStyle/>
          <a:p>
            <a:r>
              <a:rPr lang="en-IN" sz="3600" b="1" dirty="0">
                <a:latin typeface="Times New Roman" panose="02020603050405020304" pitchFamily="18" charset="0"/>
                <a:cs typeface="Times New Roman" panose="02020603050405020304" pitchFamily="18" charset="0"/>
              </a:rPr>
              <a:t>Manufacturing</a:t>
            </a:r>
          </a:p>
        </p:txBody>
      </p:sp>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With the growth of urban India and the rapid industrialisation across sectors, manufacturing will play a vital role in India’s development. Shifting focus from low-tech to high-tech industries is critical. It is also important to climb up the value chain and shift the focus to value added products. To emerge as a dominant force in the world market, India will need to increase its value-added manufacturing from 12% of the GDP to 25%.</a:t>
            </a: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31521" y="3728824"/>
            <a:ext cx="4956313" cy="2666503"/>
          </a:xfrm>
          <a:prstGeom prst="rect">
            <a:avLst/>
          </a:prstGeom>
        </p:spPr>
      </p:pic>
    </p:spTree>
    <p:extLst>
      <p:ext uri="{BB962C8B-B14F-4D97-AF65-F5344CB8AC3E}">
        <p14:creationId xmlns="" xmlns:p14="http://schemas.microsoft.com/office/powerpoint/2010/main" val="14092506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Key Opportunities in Manufacturing</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As the Indian government increases its focus on developing a manufacturing hub in India, opportunity exists for US companies to participate in the sector through their technological expertise, especially in sectors like gems and jewellery, which are currently facing a significant technology gap.</a:t>
            </a:r>
          </a:p>
          <a:p>
            <a:r>
              <a:rPr lang="en-IN" dirty="0">
                <a:latin typeface="Times New Roman" panose="02020603050405020304" pitchFamily="18" charset="0"/>
                <a:cs typeface="Times New Roman" panose="02020603050405020304" pitchFamily="18" charset="0"/>
              </a:rPr>
              <a:t>Pharmaceuticals are one of the top imported commodities in US, while India exports pharmaceuticals to over 200 countries worldwide. This presents an opportunity for Indian pharmaceutical companies to increase trade with the US.</a:t>
            </a:r>
          </a:p>
        </p:txBody>
      </p:sp>
    </p:spTree>
    <p:extLst>
      <p:ext uri="{BB962C8B-B14F-4D97-AF65-F5344CB8AC3E}">
        <p14:creationId xmlns="" xmlns:p14="http://schemas.microsoft.com/office/powerpoint/2010/main" val="38148735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Agriculture and Agro based Products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1800" dirty="0" smtClean="0">
                <a:latin typeface="Times New Roman" pitchFamily="18" charset="0"/>
                <a:cs typeface="Times New Roman" pitchFamily="18" charset="0"/>
              </a:rPr>
              <a:t>As India is agricultural country. The trade of Agriculture and agro based products are important. </a:t>
            </a:r>
          </a:p>
          <a:p>
            <a:r>
              <a:rPr lang="en-US" sz="1800" dirty="0" smtClean="0">
                <a:latin typeface="Times New Roman" pitchFamily="18" charset="0"/>
                <a:cs typeface="Times New Roman" pitchFamily="18" charset="0"/>
              </a:rPr>
              <a:t>But, the there is mostly exports of agro based products to US from India, while India imports Agricultural Machineries from USA.</a:t>
            </a:r>
          </a:p>
          <a:p>
            <a:pPr>
              <a:buNone/>
            </a:pPr>
            <a:r>
              <a:rPr lang="en-US" sz="1800" dirty="0" smtClean="0">
                <a:latin typeface="Times New Roman" pitchFamily="18" charset="0"/>
                <a:cs typeface="Times New Roman" pitchFamily="18" charset="0"/>
              </a:rPr>
              <a:t>If we see the export numbers we find that:-</a:t>
            </a:r>
          </a:p>
          <a:p>
            <a:r>
              <a:rPr lang="en-US" sz="1800" dirty="0" smtClean="0">
                <a:latin typeface="Times New Roman" pitchFamily="18" charset="0"/>
                <a:cs typeface="Times New Roman" pitchFamily="18" charset="0"/>
              </a:rPr>
              <a:t>In year 2013-14 India did 5,98,376.79  MT of commodity exports to US which was of value Rs. 19,817.95 </a:t>
            </a:r>
            <a:r>
              <a:rPr lang="en-US" sz="1800" dirty="0" err="1" smtClean="0">
                <a:latin typeface="Times New Roman" pitchFamily="18" charset="0"/>
                <a:cs typeface="Times New Roman" pitchFamily="18" charset="0"/>
              </a:rPr>
              <a:t>Crores</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In year 2014-15 it did exports of 6,87,660.26 MT of agricultural produce to US but this time it was of value Rs. 12,102.75 </a:t>
            </a:r>
            <a:r>
              <a:rPr lang="en-US" sz="1800" dirty="0" err="1" smtClean="0">
                <a:latin typeface="Times New Roman" pitchFamily="18" charset="0"/>
                <a:cs typeface="Times New Roman" pitchFamily="18" charset="0"/>
              </a:rPr>
              <a:t>Crores</a:t>
            </a:r>
            <a:r>
              <a:rPr lang="en-US" sz="1800" dirty="0" smtClean="0">
                <a:latin typeface="Times New Roman" pitchFamily="18" charset="0"/>
                <a:cs typeface="Times New Roman" pitchFamily="18" charset="0"/>
              </a:rPr>
              <a:t>. </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288" y="352246"/>
            <a:ext cx="10515600" cy="1325563"/>
          </a:xfrm>
        </p:spPr>
        <p:txBody>
          <a:bodyPr>
            <a:normAutofit/>
          </a:bodyPr>
          <a:lstStyle/>
          <a:p>
            <a:r>
              <a:rPr lang="en-IN" sz="3600" dirty="0" smtClean="0">
                <a:latin typeface="Times New Roman" panose="02020603050405020304" pitchFamily="18" charset="0"/>
                <a:cs typeface="Times New Roman" panose="02020603050405020304" pitchFamily="18" charset="0"/>
              </a:rPr>
              <a:t>India’s top trading partners (in US$ billion)</a:t>
            </a:r>
            <a:endParaRPr lang="en-IN" sz="3600"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extLst>
              <p:ext uri="{D42A27DB-BD31-4B8C-83A1-F6EECF244321}">
                <p14:modId xmlns="" xmlns:p14="http://schemas.microsoft.com/office/powerpoint/2010/main" val="109564522"/>
              </p:ext>
            </p:extLst>
          </p:nvPr>
        </p:nvGraphicFramePr>
        <p:xfrm>
          <a:off x="426077" y="1677809"/>
          <a:ext cx="3978499" cy="4552038"/>
        </p:xfrm>
        <a:graphic>
          <a:graphicData uri="http://schemas.openxmlformats.org/drawingml/2006/table">
            <a:tbl>
              <a:tblPr>
                <a:tableStyleId>{5C22544A-7EE6-4342-B048-85BDC9FD1C3A}</a:tableStyleId>
              </a:tblPr>
              <a:tblGrid>
                <a:gridCol w="420368"/>
                <a:gridCol w="1284016"/>
                <a:gridCol w="903255"/>
                <a:gridCol w="572886"/>
                <a:gridCol w="797974"/>
              </a:tblGrid>
              <a:tr h="596610">
                <a:tc>
                  <a:txBody>
                    <a:bodyPr/>
                    <a:lstStyle/>
                    <a:p>
                      <a:pPr algn="l" fontAlgn="b"/>
                      <a:r>
                        <a:rPr lang="en-IN" sz="1400" b="1" u="none" strike="noStrike" baseline="0" dirty="0" smtClean="0">
                          <a:effectLst/>
                        </a:rPr>
                        <a:t>Rank</a:t>
                      </a:r>
                      <a:endParaRPr lang="en-IN"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dirty="0">
                          <a:effectLst/>
                        </a:rPr>
                        <a:t>Country</a:t>
                      </a:r>
                      <a:endParaRPr lang="en-IN"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dirty="0">
                          <a:effectLst/>
                        </a:rPr>
                        <a:t>Export</a:t>
                      </a:r>
                      <a:endParaRPr lang="en-IN"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dirty="0">
                          <a:effectLst/>
                        </a:rPr>
                        <a:t>Import</a:t>
                      </a:r>
                      <a:endParaRPr lang="en-IN"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b="1" u="none" strike="noStrike" baseline="0" dirty="0">
                          <a:effectLst/>
                        </a:rPr>
                        <a:t>Total Trade</a:t>
                      </a:r>
                      <a:endParaRPr lang="en-IN" sz="1400" b="1" i="0" u="none" strike="noStrike" baseline="0" dirty="0">
                        <a:solidFill>
                          <a:srgbClr val="000000"/>
                        </a:solidFill>
                        <a:effectLst/>
                        <a:latin typeface="Calibri" panose="020F0502020204030204" pitchFamily="34" charset="0"/>
                      </a:endParaRPr>
                    </a:p>
                  </a:txBody>
                  <a:tcPr marL="9525" marR="9525" marT="9525" marB="0" anchor="b"/>
                </a:tc>
              </a:tr>
              <a:tr h="329619">
                <a:tc>
                  <a:txBody>
                    <a:bodyPr/>
                    <a:lstStyle/>
                    <a:p>
                      <a:pPr algn="ctr" fontAlgn="b"/>
                      <a:r>
                        <a:rPr lang="en-IN" sz="1400" u="none" strike="noStrike" baseline="0" dirty="0">
                          <a:effectLst/>
                        </a:rPr>
                        <a:t>1</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dirty="0">
                          <a:effectLst/>
                        </a:rPr>
                        <a:t>China</a:t>
                      </a:r>
                      <a:endParaRPr lang="en-IN"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11.94</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60.41</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72.35</a:t>
                      </a:r>
                      <a:endParaRPr lang="en-IN" sz="1400" b="0" i="0" u="none" strike="noStrike" baseline="0" dirty="0">
                        <a:solidFill>
                          <a:srgbClr val="000000"/>
                        </a:solidFill>
                        <a:effectLst/>
                        <a:latin typeface="Calibri" panose="020F0502020204030204" pitchFamily="34" charset="0"/>
                      </a:endParaRPr>
                    </a:p>
                  </a:txBody>
                  <a:tcPr marL="9525" marR="9525" marT="9525" marB="0" anchor="b"/>
                </a:tc>
              </a:tr>
              <a:tr h="329619">
                <a:tc>
                  <a:txBody>
                    <a:bodyPr/>
                    <a:lstStyle/>
                    <a:p>
                      <a:pPr algn="ctr" fontAlgn="b"/>
                      <a:r>
                        <a:rPr lang="en-IN" sz="1400" u="none" strike="noStrike" baseline="0" dirty="0">
                          <a:effectLst/>
                        </a:rPr>
                        <a:t>2</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dirty="0">
                          <a:effectLst/>
                        </a:rPr>
                        <a:t>USA</a:t>
                      </a:r>
                      <a:endParaRPr lang="en-IN"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42.45</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21.82</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64.27</a:t>
                      </a:r>
                      <a:endParaRPr lang="en-IN" sz="1400" b="0" i="0" u="none" strike="noStrike" baseline="0" dirty="0">
                        <a:solidFill>
                          <a:srgbClr val="000000"/>
                        </a:solidFill>
                        <a:effectLst/>
                        <a:latin typeface="Calibri" panose="020F0502020204030204" pitchFamily="34" charset="0"/>
                      </a:endParaRPr>
                    </a:p>
                  </a:txBody>
                  <a:tcPr marL="9525" marR="9525" marT="9525" marB="0" anchor="b"/>
                </a:tc>
              </a:tr>
              <a:tr h="329619">
                <a:tc>
                  <a:txBody>
                    <a:bodyPr/>
                    <a:lstStyle/>
                    <a:p>
                      <a:pPr algn="ctr" fontAlgn="b"/>
                      <a:r>
                        <a:rPr lang="en-IN" sz="1400" u="none" strike="noStrike" baseline="0" dirty="0">
                          <a:effectLst/>
                        </a:rPr>
                        <a:t>3</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dirty="0">
                          <a:effectLst/>
                        </a:rPr>
                        <a:t>UAE</a:t>
                      </a:r>
                      <a:endParaRPr lang="en-IN"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33.03</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26.01</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59.04</a:t>
                      </a:r>
                      <a:endParaRPr lang="en-IN" sz="1400" b="0" i="0" u="none" strike="noStrike" baseline="0" dirty="0">
                        <a:solidFill>
                          <a:srgbClr val="000000"/>
                        </a:solidFill>
                        <a:effectLst/>
                        <a:latin typeface="Calibri" panose="020F0502020204030204" pitchFamily="34" charset="0"/>
                      </a:endParaRPr>
                    </a:p>
                  </a:txBody>
                  <a:tcPr marL="9525" marR="9525" marT="9525" marB="0" anchor="b"/>
                </a:tc>
              </a:tr>
              <a:tr h="329619">
                <a:tc>
                  <a:txBody>
                    <a:bodyPr/>
                    <a:lstStyle/>
                    <a:p>
                      <a:pPr algn="ctr" fontAlgn="b"/>
                      <a:r>
                        <a:rPr lang="en-IN" sz="1400" u="none" strike="noStrike" baseline="0" dirty="0">
                          <a:effectLst/>
                        </a:rPr>
                        <a:t>4</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dirty="0">
                          <a:effectLst/>
                        </a:rPr>
                        <a:t>Saudi Arabia</a:t>
                      </a:r>
                      <a:endParaRPr lang="en-IN"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11.17</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28.24</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39.41</a:t>
                      </a:r>
                      <a:endParaRPr lang="en-IN" sz="1400" b="0" i="0" u="none" strike="noStrike" baseline="0" dirty="0">
                        <a:solidFill>
                          <a:srgbClr val="000000"/>
                        </a:solidFill>
                        <a:effectLst/>
                        <a:latin typeface="Calibri" panose="020F0502020204030204" pitchFamily="34" charset="0"/>
                      </a:endParaRPr>
                    </a:p>
                  </a:txBody>
                  <a:tcPr marL="9525" marR="9525" marT="9525" marB="0" anchor="b"/>
                </a:tc>
              </a:tr>
              <a:tr h="329619">
                <a:tc>
                  <a:txBody>
                    <a:bodyPr/>
                    <a:lstStyle/>
                    <a:p>
                      <a:pPr algn="ctr" fontAlgn="b"/>
                      <a:r>
                        <a:rPr lang="en-IN" sz="1400" u="none" strike="noStrike" baseline="0" dirty="0">
                          <a:effectLst/>
                        </a:rPr>
                        <a:t>5</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dirty="0">
                          <a:effectLst/>
                        </a:rPr>
                        <a:t>Switzerland</a:t>
                      </a:r>
                      <a:endParaRPr lang="en-IN"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1.07</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22.13</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23.2</a:t>
                      </a:r>
                      <a:endParaRPr lang="en-IN" sz="1400" b="0" i="0" u="none" strike="noStrike" baseline="0" dirty="0">
                        <a:solidFill>
                          <a:srgbClr val="000000"/>
                        </a:solidFill>
                        <a:effectLst/>
                        <a:latin typeface="Calibri" panose="020F0502020204030204" pitchFamily="34" charset="0"/>
                      </a:endParaRPr>
                    </a:p>
                  </a:txBody>
                  <a:tcPr marL="9525" marR="9525" marT="9525" marB="0" anchor="b"/>
                </a:tc>
              </a:tr>
              <a:tr h="329619">
                <a:tc>
                  <a:txBody>
                    <a:bodyPr/>
                    <a:lstStyle/>
                    <a:p>
                      <a:pPr algn="ctr" fontAlgn="b"/>
                      <a:r>
                        <a:rPr lang="en-IN" sz="1400" u="none" strike="noStrike" baseline="0" dirty="0">
                          <a:effectLst/>
                        </a:rPr>
                        <a:t>6</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dirty="0">
                          <a:effectLst/>
                        </a:rPr>
                        <a:t>Germany</a:t>
                      </a:r>
                      <a:endParaRPr lang="en-IN"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7.54</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12.79</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20.33</a:t>
                      </a:r>
                      <a:endParaRPr lang="en-IN" sz="1400" b="0" i="0" u="none" strike="noStrike" baseline="0" dirty="0">
                        <a:solidFill>
                          <a:srgbClr val="000000"/>
                        </a:solidFill>
                        <a:effectLst/>
                        <a:latin typeface="Calibri" panose="020F0502020204030204" pitchFamily="34" charset="0"/>
                      </a:endParaRPr>
                    </a:p>
                  </a:txBody>
                  <a:tcPr marL="9525" marR="9525" marT="9525" marB="0" anchor="b"/>
                </a:tc>
              </a:tr>
              <a:tr h="329619">
                <a:tc>
                  <a:txBody>
                    <a:bodyPr/>
                    <a:lstStyle/>
                    <a:p>
                      <a:pPr algn="ctr" fontAlgn="b"/>
                      <a:r>
                        <a:rPr lang="en-IN" sz="1400" u="none" strike="noStrike" baseline="0" dirty="0">
                          <a:effectLst/>
                        </a:rPr>
                        <a:t>7</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dirty="0">
                          <a:effectLst/>
                        </a:rPr>
                        <a:t>Hong Kong</a:t>
                      </a:r>
                      <a:endParaRPr lang="en-IN"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13.6</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5.57</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19.17</a:t>
                      </a:r>
                      <a:endParaRPr lang="en-IN" sz="1400" b="0" i="0" u="none" strike="noStrike" baseline="0" dirty="0">
                        <a:solidFill>
                          <a:srgbClr val="000000"/>
                        </a:solidFill>
                        <a:effectLst/>
                        <a:latin typeface="Calibri" panose="020F0502020204030204" pitchFamily="34" charset="0"/>
                      </a:endParaRPr>
                    </a:p>
                  </a:txBody>
                  <a:tcPr marL="9525" marR="9525" marT="9525" marB="0" anchor="b"/>
                </a:tc>
              </a:tr>
              <a:tr h="329619">
                <a:tc>
                  <a:txBody>
                    <a:bodyPr/>
                    <a:lstStyle/>
                    <a:p>
                      <a:pPr algn="ctr" fontAlgn="b"/>
                      <a:r>
                        <a:rPr lang="en-IN" sz="1400" u="none" strike="noStrike" baseline="0" dirty="0">
                          <a:effectLst/>
                        </a:rPr>
                        <a:t>8</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dirty="0">
                          <a:effectLst/>
                        </a:rPr>
                        <a:t>Indonesia</a:t>
                      </a:r>
                      <a:endParaRPr lang="en-IN"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4.04</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15</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19.04</a:t>
                      </a:r>
                      <a:endParaRPr lang="en-IN" sz="1400" b="0" i="0" u="none" strike="noStrike" baseline="0" dirty="0">
                        <a:solidFill>
                          <a:srgbClr val="000000"/>
                        </a:solidFill>
                        <a:effectLst/>
                        <a:latin typeface="Calibri" panose="020F0502020204030204" pitchFamily="34" charset="0"/>
                      </a:endParaRPr>
                    </a:p>
                  </a:txBody>
                  <a:tcPr marL="9525" marR="9525" marT="9525" marB="0" anchor="b"/>
                </a:tc>
              </a:tr>
              <a:tr h="329619">
                <a:tc>
                  <a:txBody>
                    <a:bodyPr/>
                    <a:lstStyle/>
                    <a:p>
                      <a:pPr algn="ctr" fontAlgn="b"/>
                      <a:r>
                        <a:rPr lang="en-IN" sz="1400" u="none" strike="noStrike" baseline="0" dirty="0">
                          <a:effectLst/>
                        </a:rPr>
                        <a:t>9</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dirty="0">
                          <a:effectLst/>
                        </a:rPr>
                        <a:t>South </a:t>
                      </a:r>
                      <a:r>
                        <a:rPr lang="en-IN" sz="1400" b="1" u="none" strike="noStrike" baseline="0" dirty="0" smtClean="0">
                          <a:effectLst/>
                        </a:rPr>
                        <a:t>Korea</a:t>
                      </a:r>
                      <a:endParaRPr lang="en-IN"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4.6</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13.53</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18.13</a:t>
                      </a:r>
                      <a:endParaRPr lang="en-IN" sz="1400" b="0" i="0" u="none" strike="noStrike" baseline="0" dirty="0">
                        <a:solidFill>
                          <a:srgbClr val="000000"/>
                        </a:solidFill>
                        <a:effectLst/>
                        <a:latin typeface="Calibri" panose="020F0502020204030204" pitchFamily="34" charset="0"/>
                      </a:endParaRPr>
                    </a:p>
                  </a:txBody>
                  <a:tcPr marL="9525" marR="9525" marT="9525" marB="0" anchor="b"/>
                </a:tc>
              </a:tr>
              <a:tr h="329619">
                <a:tc>
                  <a:txBody>
                    <a:bodyPr/>
                    <a:lstStyle/>
                    <a:p>
                      <a:pPr algn="ctr" fontAlgn="b"/>
                      <a:r>
                        <a:rPr lang="en-IN" sz="1400" u="none" strike="noStrike" baseline="0" dirty="0">
                          <a:effectLst/>
                        </a:rPr>
                        <a:t>10</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dirty="0">
                          <a:effectLst/>
                        </a:rPr>
                        <a:t>Singapore</a:t>
                      </a:r>
                      <a:endParaRPr lang="en-IN" sz="1400" b="1"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10</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7.12</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baseline="0" dirty="0">
                          <a:effectLst/>
                        </a:rPr>
                        <a:t>17.12</a:t>
                      </a:r>
                      <a:endParaRPr lang="en-IN" sz="1400" b="0" i="0" u="none" strike="noStrike" baseline="0" dirty="0">
                        <a:solidFill>
                          <a:srgbClr val="000000"/>
                        </a:solidFill>
                        <a:effectLst/>
                        <a:latin typeface="Calibri" panose="020F0502020204030204" pitchFamily="34" charset="0"/>
                      </a:endParaRPr>
                    </a:p>
                  </a:txBody>
                  <a:tcPr marL="9525" marR="9525" marT="9525" marB="0" anchor="b"/>
                </a:tc>
              </a:tr>
              <a:tr h="329619">
                <a:tc>
                  <a:txBody>
                    <a:bodyPr/>
                    <a:lstStyle/>
                    <a:p>
                      <a:pPr algn="l" fontAlgn="b"/>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400" b="0" i="0" u="none" strike="noStrike" baseline="0" dirty="0">
                        <a:solidFill>
                          <a:srgbClr val="000000"/>
                        </a:solidFill>
                        <a:effectLst/>
                        <a:latin typeface="Calibri" panose="020F0502020204030204" pitchFamily="34" charset="0"/>
                      </a:endParaRPr>
                    </a:p>
                  </a:txBody>
                  <a:tcPr marL="9525" marR="9525" marT="9525" marB="0" anchor="b"/>
                </a:tc>
              </a:tr>
              <a:tr h="329619">
                <a:tc gridSpan="2">
                  <a:txBody>
                    <a:bodyPr/>
                    <a:lstStyle/>
                    <a:p>
                      <a:pPr algn="ctr" fontAlgn="b"/>
                      <a:r>
                        <a:rPr lang="en-IN" sz="1400" u="none" strike="noStrike" baseline="0" dirty="0">
                          <a:effectLst/>
                        </a:rPr>
                        <a:t>Total</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ctr" fontAlgn="b"/>
                      <a:r>
                        <a:rPr lang="en-IN" sz="1400" u="none" strike="noStrike" baseline="0" dirty="0">
                          <a:effectLst/>
                        </a:rPr>
                        <a:t>310.57</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baseline="0" dirty="0">
                          <a:effectLst/>
                        </a:rPr>
                        <a:t>447.98</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baseline="0" dirty="0">
                          <a:effectLst/>
                        </a:rPr>
                        <a:t>758.55</a:t>
                      </a:r>
                      <a:endParaRPr lang="en-IN" sz="1400" b="0" i="0" u="none" strike="noStrike" baseline="0"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9" name="Chart 8"/>
          <p:cNvGraphicFramePr>
            <a:graphicFrameLocks/>
          </p:cNvGraphicFramePr>
          <p:nvPr>
            <p:extLst>
              <p:ext uri="{D42A27DB-BD31-4B8C-83A1-F6EECF244321}">
                <p14:modId xmlns="" xmlns:p14="http://schemas.microsoft.com/office/powerpoint/2010/main" val="1456006672"/>
              </p:ext>
            </p:extLst>
          </p:nvPr>
        </p:nvGraphicFramePr>
        <p:xfrm>
          <a:off x="5479961" y="1534952"/>
          <a:ext cx="6712039" cy="44138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5964171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Contd.</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sz="1800" dirty="0" smtClean="0">
                <a:latin typeface="Times New Roman" pitchFamily="18" charset="0"/>
                <a:cs typeface="Times New Roman" pitchFamily="18" charset="0"/>
              </a:rPr>
              <a:t>India’s export graph is increasing in agro based products as shown below:-</a:t>
            </a:r>
          </a:p>
          <a:p>
            <a:pPr>
              <a:buNone/>
            </a:pP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06684" y="2600265"/>
            <a:ext cx="5789568" cy="3531636"/>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Contd.</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sz="1800" dirty="0" smtClean="0">
                <a:latin typeface="Times New Roman" pitchFamily="18" charset="0"/>
                <a:cs typeface="Times New Roman" pitchFamily="18" charset="0"/>
              </a:rPr>
              <a:t>Also as compared to other countries in the world, India exports more in agricultural products as shown below:-</a:t>
            </a:r>
          </a:p>
          <a:p>
            <a:pPr>
              <a:buNone/>
            </a:pPr>
            <a:endParaRPr lang="en-US" dirty="0" smtClean="0"/>
          </a:p>
          <a:p>
            <a:pPr>
              <a:buNone/>
            </a:pP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74274" y="2603549"/>
            <a:ext cx="5388860" cy="3849186"/>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366068" y="2057400"/>
            <a:ext cx="6172200" cy="3475104"/>
          </a:xfrm>
        </p:spPr>
      </p:pic>
      <p:sp>
        <p:nvSpPr>
          <p:cNvPr id="6" name="Text Placeholder 5"/>
          <p:cNvSpPr>
            <a:spLocks noGrp="1"/>
          </p:cNvSpPr>
          <p:nvPr>
            <p:ph type="body" sz="half" idx="2"/>
          </p:nvPr>
        </p:nvSpPr>
        <p:spPr>
          <a:xfrm>
            <a:off x="839788" y="2437228"/>
            <a:ext cx="3932237" cy="3811588"/>
          </a:xfrm>
        </p:spPr>
        <p:txBody>
          <a:bodyPr>
            <a:normAutofit/>
          </a:bodyPr>
          <a:lstStyle/>
          <a:p>
            <a:r>
              <a:rPr lang="en-IN" sz="5400" dirty="0"/>
              <a:t>Education trade between India and US</a:t>
            </a:r>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39787" y="311587"/>
            <a:ext cx="2972557" cy="1979769"/>
          </a:xfrm>
          <a:prstGeom prst="rect">
            <a:avLst/>
          </a:prstGeom>
        </p:spPr>
      </p:pic>
    </p:spTree>
    <p:extLst>
      <p:ext uri="{BB962C8B-B14F-4D97-AF65-F5344CB8AC3E}">
        <p14:creationId xmlns="" xmlns:p14="http://schemas.microsoft.com/office/powerpoint/2010/main" val="17756360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41120" y="119631"/>
            <a:ext cx="9509760" cy="1233424"/>
          </a:xfrm>
        </p:spPr>
        <p:txBody>
          <a:bodyPr>
            <a:normAutofit/>
          </a:bodyPr>
          <a:lstStyle/>
          <a:p>
            <a:r>
              <a:rPr lang="en-IN" sz="3600" b="1" dirty="0" smtClean="0">
                <a:latin typeface="Times New Roman" panose="02020603050405020304" pitchFamily="18" charset="0"/>
                <a:cs typeface="Times New Roman" panose="02020603050405020304" pitchFamily="18" charset="0"/>
              </a:rPr>
              <a:t>Indian Students history </a:t>
            </a:r>
            <a:endParaRPr lang="en-IN" sz="36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341120" y="1353055"/>
            <a:ext cx="9509760" cy="4127627"/>
          </a:xfrm>
        </p:spPr>
        <p:txBody>
          <a:bodyPr>
            <a:normAutofit fontScale="92500" lnSpcReduction="10000"/>
          </a:bodyPr>
          <a:lstStyle/>
          <a:p>
            <a:r>
              <a:rPr lang="en-IN" sz="2000" dirty="0">
                <a:latin typeface="Times New Roman" panose="02020603050405020304" pitchFamily="18" charset="0"/>
                <a:cs typeface="Times New Roman" panose="02020603050405020304" pitchFamily="18" charset="0"/>
              </a:rPr>
              <a:t>For the past decade, India has ranked first or second among “sending” countries, along with China. </a:t>
            </a:r>
          </a:p>
          <a:p>
            <a:r>
              <a:rPr lang="en-IN" sz="2000" dirty="0">
                <a:latin typeface="Times New Roman" panose="02020603050405020304" pitchFamily="18" charset="0"/>
                <a:cs typeface="Times New Roman" panose="02020603050405020304" pitchFamily="18" charset="0"/>
              </a:rPr>
              <a:t>In 2013/2014, </a:t>
            </a:r>
            <a:r>
              <a:rPr lang="en-IN" sz="2000" b="1" u="sng" dirty="0">
                <a:solidFill>
                  <a:srgbClr val="0070C0"/>
                </a:solidFill>
                <a:latin typeface="Times New Roman" panose="02020603050405020304" pitchFamily="18" charset="0"/>
                <a:cs typeface="Times New Roman" panose="02020603050405020304" pitchFamily="18" charset="0"/>
              </a:rPr>
              <a:t>India sent 102,673 students to the United States. </a:t>
            </a:r>
          </a:p>
          <a:p>
            <a:r>
              <a:rPr lang="en-IN" sz="2000" dirty="0">
                <a:latin typeface="Times New Roman" panose="02020603050405020304" pitchFamily="18" charset="0"/>
                <a:cs typeface="Times New Roman" panose="02020603050405020304" pitchFamily="18" charset="0"/>
              </a:rPr>
              <a:t>Over the last 15 years, the number of Indian students that have go to the United States has varied between 37,482 in 1998/99 and 104,897 in 2009/10.</a:t>
            </a:r>
          </a:p>
          <a:p>
            <a:r>
              <a:rPr lang="en-IN" sz="2000" dirty="0">
                <a:latin typeface="Times New Roman" panose="02020603050405020304" pitchFamily="18" charset="0"/>
                <a:cs typeface="Times New Roman" panose="02020603050405020304" pitchFamily="18" charset="0"/>
              </a:rPr>
              <a:t>Over the 15 year period, </a:t>
            </a:r>
            <a:r>
              <a:rPr lang="en-IN" sz="2000" b="1" u="sng" dirty="0">
                <a:solidFill>
                  <a:srgbClr val="0070C0"/>
                </a:solidFill>
                <a:latin typeface="Times New Roman" panose="02020603050405020304" pitchFamily="18" charset="0"/>
                <a:cs typeface="Times New Roman" panose="02020603050405020304" pitchFamily="18" charset="0"/>
              </a:rPr>
              <a:t>the number of Indian students increased by 174 percent</a:t>
            </a:r>
            <a:r>
              <a:rPr lang="en-IN" sz="2000" dirty="0">
                <a:latin typeface="Times New Roman" panose="02020603050405020304" pitchFamily="18" charset="0"/>
                <a:cs typeface="Times New Roman" panose="02020603050405020304" pitchFamily="18" charset="0"/>
              </a:rPr>
              <a:t>. The more recent trend is stability.  </a:t>
            </a:r>
            <a:endParaRPr lang="en-IN" sz="2000"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Roughly 60 percent of Indian students in the United States are graduate students, while 12 percent are undergraduates. Students in Optional Practical Training and “Other” disciplines make up the remainder. </a:t>
            </a:r>
          </a:p>
          <a:p>
            <a:r>
              <a:rPr lang="en-IN" dirty="0">
                <a:latin typeface="Times New Roman" panose="02020603050405020304" pitchFamily="18" charset="0"/>
                <a:cs typeface="Times New Roman" panose="02020603050405020304" pitchFamily="18" charset="0"/>
              </a:rPr>
              <a:t>Most students from India (79 percent) study STEM subjects and the states hosting the largest number of Indian STEM students are California, Texas, and New York. </a:t>
            </a:r>
          </a:p>
          <a:p>
            <a:endParaRPr lang="en-IN"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8036567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338571"/>
            <a:ext cx="9509760" cy="1233424"/>
          </a:xfrm>
        </p:spPr>
        <p:txBody>
          <a:bodyPr>
            <a:normAutofit/>
          </a:bodyPr>
          <a:lstStyle/>
          <a:p>
            <a:r>
              <a:rPr lang="en-IN" sz="3600" b="1" dirty="0" smtClean="0">
                <a:latin typeface="Times New Roman" panose="02020603050405020304" pitchFamily="18" charset="0"/>
                <a:cs typeface="Times New Roman" panose="02020603050405020304" pitchFamily="18" charset="0"/>
              </a:rPr>
              <a:t>United States is the Destination of Choice for Indian Students </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1120" y="1901953"/>
            <a:ext cx="9509760" cy="3442780"/>
          </a:xfrm>
        </p:spPr>
        <p:txBody>
          <a:bodyPr/>
          <a:lstStyle/>
          <a:p>
            <a:r>
              <a:rPr lang="en-IN" dirty="0">
                <a:latin typeface="Times New Roman" panose="02020603050405020304" pitchFamily="18" charset="0"/>
                <a:cs typeface="Times New Roman" panose="02020603050405020304" pitchFamily="18" charset="0"/>
              </a:rPr>
              <a:t>According to the OECD, United States </a:t>
            </a:r>
            <a:r>
              <a:rPr lang="en-IN" dirty="0" smtClean="0">
                <a:latin typeface="Times New Roman" panose="02020603050405020304" pitchFamily="18" charset="0"/>
                <a:cs typeface="Times New Roman" panose="02020603050405020304" pitchFamily="18" charset="0"/>
              </a:rPr>
              <a:t>stands </a:t>
            </a:r>
            <a:r>
              <a:rPr lang="en-IN" dirty="0">
                <a:latin typeface="Times New Roman" panose="02020603050405020304" pitchFamily="18" charset="0"/>
                <a:cs typeface="Times New Roman" panose="02020603050405020304" pitchFamily="18" charset="0"/>
              </a:rPr>
              <a:t>first as a student choice with 44.7 percent of students, the second largest destination was the United </a:t>
            </a:r>
            <a:r>
              <a:rPr lang="en-IN" dirty="0" smtClean="0">
                <a:latin typeface="Times New Roman" panose="02020603050405020304" pitchFamily="18" charset="0"/>
                <a:cs typeface="Times New Roman" panose="02020603050405020304" pitchFamily="18" charset="0"/>
              </a:rPr>
              <a:t>Kingdom with </a:t>
            </a:r>
            <a:r>
              <a:rPr lang="en-IN" dirty="0">
                <a:latin typeface="Times New Roman" panose="02020603050405020304" pitchFamily="18" charset="0"/>
                <a:cs typeface="Times New Roman" panose="02020603050405020304" pitchFamily="18" charset="0"/>
              </a:rPr>
              <a:t>17.4 percent. </a:t>
            </a:r>
          </a:p>
          <a:p>
            <a:r>
              <a:rPr lang="en-IN" dirty="0">
                <a:latin typeface="Times New Roman" panose="02020603050405020304" pitchFamily="18" charset="0"/>
                <a:cs typeface="Times New Roman" panose="02020603050405020304" pitchFamily="18" charset="0"/>
              </a:rPr>
              <a:t>Canada was the third most popular country, recruiting 6.5 percent of internationally mobile Indian students. </a:t>
            </a:r>
          </a:p>
        </p:txBody>
      </p:sp>
      <p:sp>
        <p:nvSpPr>
          <p:cNvPr id="4" name="TextBox 3"/>
          <p:cNvSpPr txBox="1"/>
          <p:nvPr/>
        </p:nvSpPr>
        <p:spPr>
          <a:xfrm>
            <a:off x="1341120" y="5215944"/>
            <a:ext cx="84099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 OECD(Organization </a:t>
            </a:r>
            <a:r>
              <a:rPr lang="en-US" b="1" dirty="0">
                <a:latin typeface="Times New Roman" panose="02020603050405020304" pitchFamily="18" charset="0"/>
                <a:cs typeface="Times New Roman" panose="02020603050405020304" pitchFamily="18" charset="0"/>
              </a:rPr>
              <a:t>for Economic Co-operation and Development </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872614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1563" y="1012448"/>
            <a:ext cx="12042585" cy="5177338"/>
          </a:xfrm>
        </p:spPr>
      </p:pic>
    </p:spTree>
    <p:extLst>
      <p:ext uri="{BB962C8B-B14F-4D97-AF65-F5344CB8AC3E}">
        <p14:creationId xmlns="" xmlns:p14="http://schemas.microsoft.com/office/powerpoint/2010/main" val="41407135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0" y="121597"/>
            <a:ext cx="12000961" cy="4775252"/>
          </a:xfrm>
        </p:spPr>
      </p:pic>
      <p:sp>
        <p:nvSpPr>
          <p:cNvPr id="2" name="Rectangle 1"/>
          <p:cNvSpPr/>
          <p:nvPr/>
        </p:nvSpPr>
        <p:spPr>
          <a:xfrm>
            <a:off x="588135" y="5085806"/>
            <a:ext cx="11412826" cy="1200329"/>
          </a:xfrm>
          <a:prstGeom prst="rect">
            <a:avLst/>
          </a:prstGeom>
        </p:spPr>
        <p:txBody>
          <a:bodyPr wrap="square">
            <a:spAutoFit/>
          </a:bodyPr>
          <a:lstStyle/>
          <a:p>
            <a:pPr marL="285750" indent="-285750">
              <a:buFont typeface="Wingdings" panose="05000000000000000000" pitchFamily="2" charset="2"/>
              <a:buChar char="§"/>
            </a:pPr>
            <a:r>
              <a:rPr lang="en-IN" dirty="0"/>
              <a:t>In 2001, the United States was host to 76 percent of all Indian students studying abroad. This number has fallen to 45 percent in 2012. </a:t>
            </a:r>
            <a:endParaRPr lang="en-IN" dirty="0" smtClean="0"/>
          </a:p>
          <a:p>
            <a:r>
              <a:rPr lang="en-IN" b="1" dirty="0" smtClean="0"/>
              <a:t>Reason:</a:t>
            </a:r>
            <a:endParaRPr lang="en-IN" b="1" dirty="0"/>
          </a:p>
          <a:p>
            <a:pPr marL="285750" indent="-285750">
              <a:buFont typeface="Wingdings" panose="05000000000000000000" pitchFamily="2" charset="2"/>
              <a:buChar char="Ø"/>
            </a:pPr>
            <a:r>
              <a:rPr lang="en-IN" dirty="0"/>
              <a:t>The United States has lost out to universities in the United Kingdom, Canada, and New Zealand. </a:t>
            </a:r>
          </a:p>
        </p:txBody>
      </p:sp>
    </p:spTree>
    <p:extLst>
      <p:ext uri="{BB962C8B-B14F-4D97-AF65-F5344CB8AC3E}">
        <p14:creationId xmlns="" xmlns:p14="http://schemas.microsoft.com/office/powerpoint/2010/main" val="11083016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390918" y="1076746"/>
            <a:ext cx="9030179" cy="5297705"/>
          </a:xfrm>
        </p:spPr>
      </p:pic>
      <p:sp>
        <p:nvSpPr>
          <p:cNvPr id="5" name="TextBox 4"/>
          <p:cNvSpPr txBox="1"/>
          <p:nvPr/>
        </p:nvSpPr>
        <p:spPr>
          <a:xfrm>
            <a:off x="351692" y="6189785"/>
            <a:ext cx="2335237" cy="369332"/>
          </a:xfrm>
          <a:prstGeom prst="rect">
            <a:avLst/>
          </a:prstGeom>
          <a:noFill/>
        </p:spPr>
        <p:txBody>
          <a:bodyPr wrap="square" rtlCol="0">
            <a:spAutoFit/>
          </a:bodyPr>
          <a:lstStyle/>
          <a:p>
            <a:r>
              <a:rPr lang="en-IN" dirty="0"/>
              <a:t>Source :- NAFSA</a:t>
            </a:r>
          </a:p>
        </p:txBody>
      </p:sp>
      <p:sp>
        <p:nvSpPr>
          <p:cNvPr id="2" name="TextBox 1"/>
          <p:cNvSpPr txBox="1"/>
          <p:nvPr/>
        </p:nvSpPr>
        <p:spPr>
          <a:xfrm>
            <a:off x="3021844" y="368860"/>
            <a:ext cx="8165603"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US benefits by international Students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743471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Economic impact of foreign education on U.S</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In 2015, the continued growth in international students coming to the U.S. for higher education had a significant positive economic impact on the United States. International students contributed more than $30.5 billion to the U.S. economy, according to the U.S. Department of Commerce.</a:t>
            </a:r>
          </a:p>
          <a:p>
            <a:r>
              <a:rPr lang="en-IN" dirty="0">
                <a:latin typeface="Times New Roman" panose="02020603050405020304" pitchFamily="18" charset="0"/>
                <a:cs typeface="Times New Roman" panose="02020603050405020304" pitchFamily="18" charset="0"/>
              </a:rPr>
              <a:t>Students from around the world who study in the United States also contribute to America's scientific and technical research and bring international perspectives into U.S. classrooms, helping prepare American undergraduates for global careers, and often lead to longer-term business relationships and economic benefits.</a:t>
            </a:r>
          </a:p>
        </p:txBody>
      </p:sp>
    </p:spTree>
    <p:extLst>
      <p:ext uri="{BB962C8B-B14F-4D97-AF65-F5344CB8AC3E}">
        <p14:creationId xmlns="" xmlns:p14="http://schemas.microsoft.com/office/powerpoint/2010/main" val="35403132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80239"/>
            <a:ext cx="9509760" cy="1233424"/>
          </a:xfrm>
        </p:spPr>
        <p:txBody>
          <a:bodyPr>
            <a:normAutofit/>
          </a:bodyPr>
          <a:lstStyle/>
          <a:p>
            <a:r>
              <a:rPr lang="en-IN" sz="3600" b="1" dirty="0">
                <a:latin typeface="Times New Roman" panose="02020603050405020304" pitchFamily="18" charset="0"/>
                <a:cs typeface="Times New Roman" panose="02020603050405020304" pitchFamily="18" charset="0"/>
              </a:rPr>
              <a:t>Economic impact of foreign education </a:t>
            </a:r>
            <a:r>
              <a:rPr lang="en-IN" sz="3600" b="1" dirty="0" smtClean="0">
                <a:latin typeface="Times New Roman" panose="02020603050405020304" pitchFamily="18" charset="0"/>
                <a:cs typeface="Times New Roman" panose="02020603050405020304" pitchFamily="18" charset="0"/>
              </a:rPr>
              <a:t>on India </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1120" y="1863315"/>
            <a:ext cx="9509760" cy="4127627"/>
          </a:xfrm>
        </p:spPr>
        <p:txBody>
          <a:bodyPr/>
          <a:lstStyle/>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India mainly looses its youth power, due to less advancement in education ,technological sector and the third main thing , India is still a developing nation so it won’t have that much opportunities which other developed countries have.</a:t>
            </a:r>
            <a:endParaRPr lang="en-US" b="1" dirty="0" smtClean="0">
              <a:latin typeface="Times New Roman" panose="02020603050405020304" pitchFamily="18" charset="0"/>
              <a:cs typeface="Times New Roman" panose="02020603050405020304" pitchFamily="18" charset="0"/>
            </a:endParaRPr>
          </a:p>
          <a:p>
            <a:pPr marL="45720" indent="0">
              <a:buNone/>
            </a:pPr>
            <a:r>
              <a:rPr lang="en-US" b="1" dirty="0" smtClean="0">
                <a:latin typeface="Times New Roman" panose="02020603050405020304" pitchFamily="18" charset="0"/>
                <a:cs typeface="Times New Roman" panose="02020603050405020304" pitchFamily="18" charset="0"/>
              </a:rPr>
              <a:t>Remedies</a:t>
            </a:r>
            <a:r>
              <a:rPr lang="en-US"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India has to develop the above sectors and generate the confidence in youth, also if India has to make certain polies which will attract the foreign countries to provide their education in </a:t>
            </a: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ndia with same quality, not only just an education but also try to develop in its all major sectors.   </a:t>
            </a:r>
          </a:p>
        </p:txBody>
      </p:sp>
    </p:spTree>
    <p:extLst>
      <p:ext uri="{BB962C8B-B14F-4D97-AF65-F5344CB8AC3E}">
        <p14:creationId xmlns="" xmlns:p14="http://schemas.microsoft.com/office/powerpoint/2010/main" val="20595844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789"/>
            <a:ext cx="9509760" cy="1233424"/>
          </a:xfrm>
        </p:spPr>
        <p:txBody>
          <a:bodyPr>
            <a:normAutofit/>
          </a:bodyPr>
          <a:lstStyle/>
          <a:p>
            <a:r>
              <a:rPr lang="en-IN" sz="3600" dirty="0" smtClean="0">
                <a:latin typeface="Times New Roman" panose="02020603050405020304" pitchFamily="18" charset="0"/>
                <a:cs typeface="Times New Roman" panose="02020603050405020304" pitchFamily="18" charset="0"/>
              </a:rPr>
              <a:t>USA</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71002"/>
            <a:ext cx="10515600" cy="4348163"/>
          </a:xfrm>
        </p:spPr>
        <p:txBody>
          <a:bodyPr>
            <a:normAutofit/>
          </a:bodyPr>
          <a:lstStyle/>
          <a:p>
            <a:r>
              <a:rPr lang="en-IN" dirty="0" smtClean="0">
                <a:latin typeface="Times New Roman" panose="02020603050405020304" pitchFamily="18" charset="0"/>
                <a:cs typeface="Times New Roman" panose="02020603050405020304" pitchFamily="18" charset="0"/>
              </a:rPr>
              <a:t>It stands </a:t>
            </a:r>
            <a:r>
              <a:rPr lang="en-IN" dirty="0" smtClean="0">
                <a:latin typeface="Times New Roman" panose="02020603050405020304" pitchFamily="18" charset="0"/>
                <a:cs typeface="Times New Roman" panose="02020603050405020304" pitchFamily="18" charset="0"/>
              </a:rPr>
              <a:t>first in top ten economies of world in terms of GDP.</a:t>
            </a:r>
          </a:p>
          <a:p>
            <a:r>
              <a:rPr lang="en-IN" dirty="0" smtClean="0">
                <a:latin typeface="Times New Roman" panose="02020603050405020304" pitchFamily="18" charset="0"/>
                <a:cs typeface="Times New Roman" panose="02020603050405020304" pitchFamily="18" charset="0"/>
              </a:rPr>
              <a:t>USA </a:t>
            </a:r>
            <a:r>
              <a:rPr lang="en-IN" dirty="0" smtClean="0">
                <a:latin typeface="Times New Roman" panose="02020603050405020304" pitchFamily="18" charset="0"/>
                <a:cs typeface="Times New Roman" panose="02020603050405020304" pitchFamily="18" charset="0"/>
              </a:rPr>
              <a:t>is a “free enterprise” economy.</a:t>
            </a:r>
          </a:p>
          <a:p>
            <a:r>
              <a:rPr lang="en-IN" dirty="0" smtClean="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free enterprise</a:t>
            </a:r>
            <a:r>
              <a:rPr lang="en-IN" dirty="0">
                <a:latin typeface="Times New Roman" panose="02020603050405020304" pitchFamily="18" charset="0"/>
                <a:cs typeface="Times New Roman" panose="02020603050405020304" pitchFamily="18" charset="0"/>
              </a:rPr>
              <a:t> is an </a:t>
            </a:r>
            <a:r>
              <a:rPr lang="en-IN" b="1" dirty="0">
                <a:latin typeface="Times New Roman" panose="02020603050405020304" pitchFamily="18" charset="0"/>
                <a:cs typeface="Times New Roman" panose="02020603050405020304" pitchFamily="18" charset="0"/>
              </a:rPr>
              <a:t>economic system</a:t>
            </a:r>
            <a:r>
              <a:rPr lang="en-IN" dirty="0">
                <a:latin typeface="Times New Roman" panose="02020603050405020304" pitchFamily="18" charset="0"/>
                <a:cs typeface="Times New Roman" panose="02020603050405020304" pitchFamily="18" charset="0"/>
              </a:rPr>
              <a:t> where few restrictions are placed on business activities and ownership.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this </a:t>
            </a:r>
            <a:r>
              <a:rPr lang="en-IN" b="1" dirty="0">
                <a:latin typeface="Times New Roman" panose="02020603050405020304" pitchFamily="18" charset="0"/>
                <a:cs typeface="Times New Roman" panose="02020603050405020304" pitchFamily="18" charset="0"/>
              </a:rPr>
              <a:t>system</a:t>
            </a:r>
            <a:r>
              <a:rPr lang="en-IN" dirty="0">
                <a:latin typeface="Times New Roman" panose="02020603050405020304" pitchFamily="18" charset="0"/>
                <a:cs typeface="Times New Roman" panose="02020603050405020304" pitchFamily="18" charset="0"/>
              </a:rPr>
              <a:t>, governments generally have minimal ownership of </a:t>
            </a:r>
            <a:r>
              <a:rPr lang="en-IN" b="1" dirty="0">
                <a:latin typeface="Times New Roman" panose="02020603050405020304" pitchFamily="18" charset="0"/>
                <a:cs typeface="Times New Roman" panose="02020603050405020304" pitchFamily="18" charset="0"/>
              </a:rPr>
              <a:t>enterprises</a:t>
            </a:r>
            <a:r>
              <a:rPr lang="en-IN" dirty="0">
                <a:latin typeface="Times New Roman" panose="02020603050405020304" pitchFamily="18" charset="0"/>
                <a:cs typeface="Times New Roman" panose="02020603050405020304" pitchFamily="18" charset="0"/>
              </a:rPr>
              <a:t> in the market place.</a:t>
            </a:r>
          </a:p>
        </p:txBody>
      </p:sp>
      <p:pic>
        <p:nvPicPr>
          <p:cNvPr id="1026" name="Picture 2" descr="http://payitforwardday.com/wp-content/uploads/2010/04/USA-Flag-Liberty-01-A-Lakeland-copy.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461930" y="0"/>
            <a:ext cx="3730070" cy="246184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160225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5758"/>
            <a:ext cx="9509760" cy="1233424"/>
          </a:xfrm>
        </p:spPr>
        <p:txBody>
          <a:bodyPr>
            <a:normAutofit/>
          </a:bodyPr>
          <a:lstStyle/>
          <a:p>
            <a:r>
              <a:rPr lang="en-IN" sz="3600" b="1" dirty="0">
                <a:latin typeface="Times New Roman" panose="02020603050405020304" pitchFamily="18" charset="0"/>
                <a:cs typeface="Times New Roman" panose="02020603050405020304" pitchFamily="18" charset="0"/>
              </a:rPr>
              <a:t>Benefits of foreign education in India</a:t>
            </a:r>
          </a:p>
        </p:txBody>
      </p:sp>
      <p:sp>
        <p:nvSpPr>
          <p:cNvPr id="3" name="Content Placeholder 2"/>
          <p:cNvSpPr>
            <a:spLocks noGrp="1"/>
          </p:cNvSpPr>
          <p:nvPr>
            <p:ph idx="1"/>
          </p:nvPr>
        </p:nvSpPr>
        <p:spPr>
          <a:xfrm>
            <a:off x="1341120" y="1412554"/>
            <a:ext cx="9509760" cy="4127627"/>
          </a:xfrm>
        </p:spPr>
        <p:txBody>
          <a:bodyPr>
            <a:normAutofit/>
          </a:bodyPr>
          <a:lstStyle/>
          <a:p>
            <a:r>
              <a:rPr lang="en-IN" b="1" dirty="0">
                <a:latin typeface="Times New Roman" panose="02020603050405020304" pitchFamily="18" charset="0"/>
                <a:cs typeface="Times New Roman" panose="02020603050405020304" pitchFamily="18" charset="0"/>
              </a:rPr>
              <a:t>Sustaining intelligent minds</a:t>
            </a:r>
          </a:p>
          <a:p>
            <a:pPr lvl="1"/>
            <a:r>
              <a:rPr lang="en-IN" dirty="0">
                <a:latin typeface="Times New Roman" panose="02020603050405020304" pitchFamily="18" charset="0"/>
                <a:cs typeface="Times New Roman" panose="02020603050405020304" pitchFamily="18" charset="0"/>
              </a:rPr>
              <a:t> India can retain its brilliant minds for its growth and development.</a:t>
            </a:r>
          </a:p>
          <a:p>
            <a:r>
              <a:rPr lang="en-IN" b="1" dirty="0">
                <a:latin typeface="Times New Roman" panose="02020603050405020304" pitchFamily="18" charset="0"/>
                <a:cs typeface="Times New Roman" panose="02020603050405020304" pitchFamily="18" charset="0"/>
              </a:rPr>
              <a:t>Greater research</a:t>
            </a:r>
          </a:p>
          <a:p>
            <a:pPr lvl="1"/>
            <a:r>
              <a:rPr lang="en-IN" dirty="0">
                <a:latin typeface="Times New Roman" panose="02020603050405020304" pitchFamily="18" charset="0"/>
                <a:cs typeface="Times New Roman" panose="02020603050405020304" pitchFamily="18" charset="0"/>
              </a:rPr>
              <a:t>The foreign education can make a world of a difference to Indian students, encouraging them for better research and by also providing adequate funds for better quality research.</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No change in Indian cultures</a:t>
            </a:r>
          </a:p>
          <a:p>
            <a:pPr lvl="1"/>
            <a:r>
              <a:rPr lang="en-IN" dirty="0">
                <a:latin typeface="Times New Roman" panose="02020603050405020304" pitchFamily="18" charset="0"/>
                <a:cs typeface="Times New Roman" panose="02020603050405020304" pitchFamily="18" charset="0"/>
              </a:rPr>
              <a:t>By staying in the home country and getting the same high quality education for less money, the entry of foreign universities in India is a boon to the entire nation.</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Increase in employment</a:t>
            </a:r>
          </a:p>
          <a:p>
            <a:pPr lvl="1"/>
            <a:r>
              <a:rPr lang="en-IN" dirty="0">
                <a:latin typeface="Times New Roman" panose="02020603050405020304" pitchFamily="18" charset="0"/>
                <a:cs typeface="Times New Roman" panose="02020603050405020304" pitchFamily="18" charset="0"/>
              </a:rPr>
              <a:t>the level of employment will increase drastically. Both the educated as well as the non educated segment of the country will be put to jobs and manpower will be utilized efficiently</a:t>
            </a:r>
            <a:r>
              <a:rPr lang="en-IN"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18186" y="5898524"/>
            <a:ext cx="11418575" cy="369332"/>
          </a:xfrm>
          <a:prstGeom prst="rect">
            <a:avLst/>
          </a:prstGeom>
          <a:noFill/>
        </p:spPr>
        <p:txBody>
          <a:bodyPr wrap="none" rtlCol="0">
            <a:spAutoFit/>
          </a:bodyPr>
          <a:lstStyle/>
          <a:p>
            <a:r>
              <a:rPr lang="en-US" b="1" u="sng" dirty="0" smtClean="0">
                <a:latin typeface="Times New Roman" panose="02020603050405020304" pitchFamily="18" charset="0"/>
                <a:cs typeface="Times New Roman" panose="02020603050405020304" pitchFamily="18" charset="0"/>
              </a:rPr>
              <a:t>Overall  it will become the main base(Youth power)and with that base India will be soon in Developed nation list  </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328427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182" y="1757149"/>
            <a:ext cx="9144000" cy="2667000"/>
          </a:xfrm>
        </p:spPr>
        <p:txBody>
          <a:bodyPr>
            <a:normAutofit fontScale="90000"/>
          </a:bodyPr>
          <a:lstStyle/>
          <a:p>
            <a:r>
              <a:rPr lang="en-IN" sz="5400" b="1" dirty="0">
                <a:latin typeface="Times New Roman" panose="02020603050405020304" pitchFamily="18" charset="0"/>
                <a:cs typeface="Times New Roman" panose="02020603050405020304" pitchFamily="18" charset="0"/>
              </a:rPr>
              <a:t>Case study : India’s contribution in USA’s IT sector </a:t>
            </a:r>
            <a:br>
              <a:rPr lang="en-IN" sz="5400"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394165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0064" y="1035319"/>
            <a:ext cx="8820472" cy="6165304"/>
          </a:xfrm>
        </p:spPr>
        <p:txBody>
          <a:bodyPr>
            <a:normAutofit/>
          </a:bodyPr>
          <a:lstStyle/>
          <a:p>
            <a:pPr marL="342900" indent="-342900" algn="l">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India has a huge pool of English-speaking IT professionals. </a:t>
            </a:r>
          </a:p>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This is why the English-speaking countries like the US and the UK depend on the Indian IT industry for outsourcing their business processes. </a:t>
            </a:r>
            <a:endParaRPr lang="en-IN" sz="2000"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third of fourth </a:t>
            </a:r>
            <a:r>
              <a:rPr lang="en-IN" sz="2000" dirty="0">
                <a:latin typeface="Times New Roman" panose="02020603050405020304" pitchFamily="18" charset="0"/>
                <a:cs typeface="Times New Roman" panose="02020603050405020304" pitchFamily="18" charset="0"/>
              </a:rPr>
              <a:t>graduates in computer science </a:t>
            </a:r>
            <a:r>
              <a:rPr lang="en-IN" sz="2000" dirty="0" smtClean="0">
                <a:latin typeface="Times New Roman" panose="02020603050405020304" pitchFamily="18" charset="0"/>
                <a:cs typeface="Times New Roman" panose="02020603050405020304" pitchFamily="18" charset="0"/>
              </a:rPr>
              <a:t>from prestigious IITs are in working in US based top tech companies.</a:t>
            </a:r>
          </a:p>
          <a:p>
            <a:pPr marL="342900" indent="-342900" algn="l">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Indian tech industry contributed nearly 411,000 jobs to the US economy this year and $20 billion in taxes between 2011-15 when American firms leveraged Indian talent to provide innovative and cost-competitive solutions to boost their global market share, a new report  said today.</a:t>
            </a:r>
          </a:p>
          <a:p>
            <a:pPr marL="342900" indent="-342900" algn="l">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National Association of Software and Services Companies (NASSCOM) president R </a:t>
            </a:r>
            <a:r>
              <a:rPr lang="en-IN" sz="2000" dirty="0" err="1" smtClean="0">
                <a:latin typeface="Times New Roman" panose="02020603050405020304" pitchFamily="18" charset="0"/>
                <a:cs typeface="Times New Roman" panose="02020603050405020304" pitchFamily="18" charset="0"/>
              </a:rPr>
              <a:t>Chandrashekhar</a:t>
            </a:r>
            <a:r>
              <a:rPr lang="en-IN" sz="2000" dirty="0" smtClean="0">
                <a:latin typeface="Times New Roman" panose="02020603050405020304" pitchFamily="18" charset="0"/>
                <a:cs typeface="Times New Roman" panose="02020603050405020304" pitchFamily="18" charset="0"/>
              </a:rPr>
              <a:t> said Indian tech industry contributed more than $375 million to the US Treasury between fiscal year 2011-2015, and also helped America secure its borders.</a:t>
            </a:r>
          </a:p>
          <a:p>
            <a:pPr marL="342900" indent="-342900" algn="l">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These benefits included $2 billion in investments, hundreds of thousands of new jobs for Americans, $20 billion in taxes, and more than 120,000 American lives touched through philanthropic work supported by Indian organisations.</a:t>
            </a:r>
          </a:p>
          <a:p>
            <a:pPr marL="342900" indent="-342900" algn="l">
              <a:buFont typeface="Wingdings" panose="05000000000000000000" pitchFamily="2" charset="2"/>
              <a:buChar char="§"/>
            </a:pPr>
            <a:endParaRPr lang="en-IN" sz="2000"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018086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13391" y="1672478"/>
            <a:ext cx="9005455" cy="6912767"/>
          </a:xfrm>
        </p:spPr>
        <p:txBody>
          <a:bodyPr>
            <a:normAutofit/>
          </a:bodyPr>
          <a:lstStyle/>
          <a:p>
            <a:pPr marL="285750" indent="-28575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4 out of 10 Silicon Valley start ups are run by Indians.  </a:t>
            </a:r>
          </a:p>
          <a:p>
            <a:pPr marL="285750" indent="-28575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proportion of Indian-founded start ups in Silicon Valley start ups has increased from 7% to 15.5% from 1999 to 2012 even though Indians make up just 6% of the Valley’s working population.</a:t>
            </a:r>
          </a:p>
          <a:p>
            <a:pPr marL="285750" indent="-28575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NASA, 36% or almost 4 out of 10 scientists are Indians.</a:t>
            </a:r>
          </a:p>
          <a:p>
            <a:pPr marL="285750" indent="-28575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34% employees at Microsoft, 28% at IBM, 17% at Intel and 13% at Xerox are Indians.</a:t>
            </a:r>
          </a:p>
          <a:p>
            <a:pPr marL="285750" indent="-28575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Indian’s head and shoulder is higher than compare to other world.</a:t>
            </a:r>
          </a:p>
          <a:p>
            <a:pPr marL="285750" indent="-285750" algn="l">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392027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83056" y="899752"/>
            <a:ext cx="9144000" cy="5143500"/>
          </a:xfrm>
          <a:prstGeom prst="rect">
            <a:avLst/>
          </a:prstGeom>
        </p:spPr>
      </p:pic>
    </p:spTree>
    <p:extLst>
      <p:ext uri="{BB962C8B-B14F-4D97-AF65-F5344CB8AC3E}">
        <p14:creationId xmlns="" xmlns:p14="http://schemas.microsoft.com/office/powerpoint/2010/main" val="15478679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31" y="515088"/>
            <a:ext cx="7772400" cy="1362075"/>
          </a:xfrm>
        </p:spPr>
        <p:txBody>
          <a:bodyPr>
            <a:normAutofit/>
          </a:bodyPr>
          <a:lstStyle/>
          <a:p>
            <a:r>
              <a:rPr lang="en-IN" sz="3600" b="1" dirty="0">
                <a:latin typeface="Times New Roman" panose="02020603050405020304" pitchFamily="18" charset="0"/>
                <a:cs typeface="Times New Roman" panose="02020603050405020304" pitchFamily="18" charset="0"/>
              </a:rPr>
              <a:t>Workforce of I</a:t>
            </a:r>
            <a:r>
              <a:rPr lang="en-IN" sz="3600" b="1" dirty="0" smtClean="0">
                <a:latin typeface="Times New Roman" panose="02020603050405020304" pitchFamily="18" charset="0"/>
                <a:cs typeface="Times New Roman" panose="02020603050405020304" pitchFamily="18" charset="0"/>
              </a:rPr>
              <a:t>ndia </a:t>
            </a:r>
            <a:r>
              <a:rPr lang="en-IN" sz="3600" b="1" dirty="0">
                <a:latin typeface="Times New Roman" panose="02020603050405020304" pitchFamily="18" charset="0"/>
                <a:cs typeface="Times New Roman" panose="02020603050405020304" pitchFamily="18" charset="0"/>
              </a:rPr>
              <a:t>in </a:t>
            </a:r>
            <a:r>
              <a:rPr lang="en-IN" sz="3600" b="1" dirty="0" smtClean="0">
                <a:latin typeface="Times New Roman" panose="02020603050405020304" pitchFamily="18" charset="0"/>
                <a:cs typeface="Times New Roman" panose="02020603050405020304" pitchFamily="18" charset="0"/>
              </a:rPr>
              <a:t>US </a:t>
            </a:r>
            <a:r>
              <a:rPr lang="en-IN" sz="3600" b="1" dirty="0">
                <a:latin typeface="Times New Roman" panose="02020603050405020304" pitchFamily="18" charset="0"/>
                <a:cs typeface="Times New Roman" panose="02020603050405020304" pitchFamily="18" charset="0"/>
              </a:rPr>
              <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59855" y="1877163"/>
            <a:ext cx="10534918" cy="5517231"/>
          </a:xfrm>
        </p:spPr>
        <p:txBody>
          <a:bodyPr>
            <a:normAutofit/>
          </a:bodyPr>
          <a:lstStyle/>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two </a:t>
            </a:r>
            <a:r>
              <a:rPr lang="en-IN" sz="2000" dirty="0" smtClean="0">
                <a:latin typeface="Times New Roman" panose="02020603050405020304" pitchFamily="18" charset="0"/>
                <a:cs typeface="Times New Roman" panose="02020603050405020304" pitchFamily="18" charset="0"/>
              </a:rPr>
              <a:t>labour </a:t>
            </a:r>
            <a:r>
              <a:rPr lang="en-IN" sz="2000" dirty="0">
                <a:latin typeface="Times New Roman" panose="02020603050405020304" pitchFamily="18" charset="0"/>
                <a:cs typeface="Times New Roman" panose="02020603050405020304" pitchFamily="18" charset="0"/>
              </a:rPr>
              <a:t>markets are enormous. The combined formal </a:t>
            </a:r>
            <a:r>
              <a:rPr lang="en-IN" sz="2000" dirty="0" smtClean="0">
                <a:latin typeface="Times New Roman" panose="02020603050405020304" pitchFamily="18" charset="0"/>
                <a:cs typeface="Times New Roman" panose="02020603050405020304" pitchFamily="18" charset="0"/>
              </a:rPr>
              <a:t>labour </a:t>
            </a:r>
            <a:r>
              <a:rPr lang="en-IN" sz="2000" dirty="0">
                <a:latin typeface="Times New Roman" panose="02020603050405020304" pitchFamily="18" charset="0"/>
                <a:cs typeface="Times New Roman" panose="02020603050405020304" pitchFamily="18" charset="0"/>
              </a:rPr>
              <a:t>markets exceed 200 million people. The combined informal </a:t>
            </a:r>
            <a:r>
              <a:rPr lang="en-IN" sz="2000" dirty="0" smtClean="0">
                <a:latin typeface="Times New Roman" panose="02020603050405020304" pitchFamily="18" charset="0"/>
                <a:cs typeface="Times New Roman" panose="02020603050405020304" pitchFamily="18" charset="0"/>
              </a:rPr>
              <a:t>labour </a:t>
            </a:r>
            <a:r>
              <a:rPr lang="en-IN" sz="2000" dirty="0">
                <a:latin typeface="Times New Roman" panose="02020603050405020304" pitchFamily="18" charset="0"/>
                <a:cs typeface="Times New Roman" panose="02020603050405020304" pitchFamily="18" charset="0"/>
              </a:rPr>
              <a:t>markets, dominated by India, exceed 400 million people</a:t>
            </a:r>
            <a:r>
              <a:rPr lang="en-IN" sz="2000" dirty="0" smtClean="0">
                <a:latin typeface="Times New Roman" panose="02020603050405020304" pitchFamily="18" charset="0"/>
                <a:cs typeface="Times New Roman" panose="02020603050405020304" pitchFamily="18" charset="0"/>
              </a:rPr>
              <a:t>.</a:t>
            </a:r>
          </a:p>
          <a:p>
            <a:pPr algn="l"/>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Indians Working in the U.S.</a:t>
            </a:r>
            <a:r>
              <a:rPr lang="en-IN" sz="2000" dirty="0">
                <a:latin typeface="Times New Roman" panose="02020603050405020304" pitchFamily="18" charset="0"/>
                <a:cs typeface="Times New Roman" panose="02020603050405020304" pitchFamily="18" charset="0"/>
              </a:rPr>
              <a:t> In 2006, there were 1.5 million Indian-born individuals living in the U.S., of whom 42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were U.S. citizens. Generally speaking, these immigrants were highly skilled, with 74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possessing a bachelor's degree and 41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possessing an advanced degree, numbers that dwarf U.S. averages</a:t>
            </a:r>
            <a:r>
              <a:rPr lang="en-IN" sz="2000" dirty="0" smtClean="0">
                <a:latin typeface="Times New Roman" panose="02020603050405020304" pitchFamily="18" charset="0"/>
                <a:cs typeface="Times New Roman" panose="02020603050405020304" pitchFamily="18" charset="0"/>
              </a:rPr>
              <a:t>.</a:t>
            </a:r>
          </a:p>
          <a:p>
            <a:pPr algn="l"/>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As </a:t>
            </a:r>
            <a:r>
              <a:rPr lang="en-IN" sz="2000" dirty="0">
                <a:latin typeface="Times New Roman" panose="02020603050405020304" pitchFamily="18" charset="0"/>
                <a:cs typeface="Times New Roman" panose="02020603050405020304" pitchFamily="18" charset="0"/>
              </a:rPr>
              <a:t>of 2010, there were more than 2.9 million people of Indian origin in America with a decadal growth rate of 69 </a:t>
            </a: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While the data does not distinguish according to work status, it does show that 60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of lawful </a:t>
            </a:r>
            <a:r>
              <a:rPr lang="en-IN" sz="2000" dirty="0" smtClean="0">
                <a:latin typeface="Times New Roman" panose="02020603050405020304" pitchFamily="18" charset="0"/>
                <a:cs typeface="Times New Roman" panose="02020603050405020304" pitchFamily="18" charset="0"/>
              </a:rPr>
              <a:t>permanent Indian-born residents in America work in managerial positions.</a:t>
            </a: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684136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0006" y="1622124"/>
            <a:ext cx="10818253" cy="6120680"/>
          </a:xfrm>
        </p:spPr>
        <p:txBody>
          <a:bodyPr>
            <a:normAutofit/>
          </a:bodyPr>
          <a:lstStyle/>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ethnic Indians who are now in the U.S. but born elsewhere, 30 % work in science and engineering, while another 5 % are physicians. In the grand scheme of the U.S. labour market, most Indian immigrants are job creators. </a:t>
            </a:r>
            <a:endParaRPr lang="en-IN" sz="2000" dirty="0" smtClean="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They are entrepreneurs or people who add to the U.S. economy with their skills, rather than "job-takers</a:t>
            </a:r>
            <a:r>
              <a:rPr lang="en-IN" sz="2000" dirty="0" smtClean="0">
                <a:latin typeface="Times New Roman" panose="02020603050405020304" pitchFamily="18" charset="0"/>
                <a:cs typeface="Times New Roman" panose="02020603050405020304" pitchFamily="18" charset="0"/>
              </a:rPr>
              <a:t>“.</a:t>
            </a:r>
          </a:p>
          <a:p>
            <a:pPr algn="l"/>
            <a:endParaRPr lang="en-IN" sz="2000"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Indian </a:t>
            </a:r>
            <a:r>
              <a:rPr lang="en-IN" sz="2000" dirty="0">
                <a:latin typeface="Times New Roman" panose="02020603050405020304" pitchFamily="18" charset="0"/>
                <a:cs typeface="Times New Roman" panose="02020603050405020304" pitchFamily="18" charset="0"/>
              </a:rPr>
              <a:t>doctors, numbering more than 35,000, constitute over five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of all physicians in America</a:t>
            </a:r>
            <a:r>
              <a:rPr lang="en-IN" sz="2000" dirty="0" smtClean="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12</a:t>
            </a:r>
            <a:r>
              <a:rPr lang="en-IN" sz="2000" dirty="0">
                <a:latin typeface="Times New Roman" panose="02020603050405020304" pitchFamily="18" charset="0"/>
                <a:cs typeface="Times New Roman" panose="02020603050405020304" pitchFamily="18" charset="0"/>
              </a:rPr>
              <a:t>% scientists and 38% doctors in the US are </a:t>
            </a:r>
            <a:r>
              <a:rPr lang="en-IN" sz="2000" dirty="0" smtClean="0">
                <a:latin typeface="Times New Roman" panose="02020603050405020304" pitchFamily="18" charset="0"/>
                <a:cs typeface="Times New Roman" panose="02020603050405020304" pitchFamily="18" charset="0"/>
              </a:rPr>
              <a:t>Indians.</a:t>
            </a:r>
          </a:p>
          <a:p>
            <a:pPr algn="l"/>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Indians </a:t>
            </a:r>
            <a:r>
              <a:rPr lang="en-IN" sz="2000" dirty="0">
                <a:latin typeface="Times New Roman" panose="02020603050405020304" pitchFamily="18" charset="0"/>
                <a:cs typeface="Times New Roman" panose="02020603050405020304" pitchFamily="18" charset="0"/>
              </a:rPr>
              <a:t>also own nearly 40% of all the small and mid-size hotels in the country</a:t>
            </a:r>
            <a:r>
              <a:rPr lang="en-IN" sz="2000" dirty="0" smtClean="0">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endParaRPr lang="en-IN" sz="2000" dirty="0" smtClean="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520399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2395" y="1547078"/>
            <a:ext cx="6096000" cy="3170099"/>
          </a:xfrm>
          <a:prstGeom prst="rect">
            <a:avLst/>
          </a:prstGeom>
        </p:spPr>
        <p:txBody>
          <a:bodyPr>
            <a:spAutoFit/>
          </a:bodyPr>
          <a:lstStyle/>
          <a:p>
            <a:pPr marL="342900" indent="-342900">
              <a:buFont typeface="Wingdings" panose="05000000000000000000" pitchFamily="2" charset="2"/>
              <a:buChar char="§"/>
            </a:pPr>
            <a:r>
              <a:rPr lang="en-US" sz="2000" b="1" dirty="0" err="1">
                <a:latin typeface="Times New Roman" panose="02020603050405020304" pitchFamily="18" charset="0"/>
                <a:cs typeface="Times New Roman" panose="02020603050405020304" pitchFamily="18" charset="0"/>
              </a:rPr>
              <a:t>Maunil</a:t>
            </a:r>
            <a:r>
              <a:rPr lang="en-US" sz="2000" b="1" dirty="0">
                <a:latin typeface="Times New Roman" panose="02020603050405020304" pitchFamily="18" charset="0"/>
                <a:cs typeface="Times New Roman" panose="02020603050405020304" pitchFamily="18" charset="0"/>
              </a:rPr>
              <a:t> Vyas				1401007</a:t>
            </a: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Deep Patel				1401010	</a:t>
            </a:r>
          </a:p>
          <a:p>
            <a:pPr marL="342900" indent="-342900">
              <a:buFont typeface="Wingdings" panose="05000000000000000000" pitchFamily="2" charset="2"/>
              <a:buChar char="§"/>
            </a:pPr>
            <a:r>
              <a:rPr lang="en-US" sz="2000" b="1" dirty="0" err="1">
                <a:latin typeface="Times New Roman" panose="02020603050405020304" pitchFamily="18" charset="0"/>
                <a:cs typeface="Times New Roman" panose="02020603050405020304" pitchFamily="18" charset="0"/>
              </a:rPr>
              <a:t>Shreyas</a:t>
            </a:r>
            <a:r>
              <a:rPr lang="en-US" sz="2000" b="1" dirty="0">
                <a:latin typeface="Times New Roman" panose="02020603050405020304" pitchFamily="18" charset="0"/>
                <a:cs typeface="Times New Roman" panose="02020603050405020304" pitchFamily="18" charset="0"/>
              </a:rPr>
              <a:t> Patel				1401025</a:t>
            </a: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Jay </a:t>
            </a:r>
            <a:r>
              <a:rPr lang="en-US" sz="2000" b="1" dirty="0" err="1">
                <a:latin typeface="Times New Roman" panose="02020603050405020304" pitchFamily="18" charset="0"/>
                <a:cs typeface="Times New Roman" panose="02020603050405020304" pitchFamily="18" charset="0"/>
              </a:rPr>
              <a:t>Dangar</a:t>
            </a:r>
            <a:r>
              <a:rPr lang="en-US" sz="2000" b="1" dirty="0">
                <a:latin typeface="Times New Roman" panose="02020603050405020304" pitchFamily="18" charset="0"/>
                <a:cs typeface="Times New Roman" panose="02020603050405020304" pitchFamily="18" charset="0"/>
              </a:rPr>
              <a:t>				1401043</a:t>
            </a:r>
          </a:p>
          <a:p>
            <a:pPr marL="342900" indent="-342900">
              <a:buFont typeface="Wingdings" panose="05000000000000000000" pitchFamily="2" charset="2"/>
              <a:buChar char="§"/>
            </a:pPr>
            <a:r>
              <a:rPr lang="en-US" sz="2000" b="1" dirty="0" err="1">
                <a:latin typeface="Times New Roman" panose="02020603050405020304" pitchFamily="18" charset="0"/>
                <a:cs typeface="Times New Roman" panose="02020603050405020304" pitchFamily="18" charset="0"/>
              </a:rPr>
              <a:t>Pratham</a:t>
            </a:r>
            <a:r>
              <a:rPr lang="en-US" sz="2000" b="1" dirty="0">
                <a:latin typeface="Times New Roman" panose="02020603050405020304" pitchFamily="18" charset="0"/>
                <a:cs typeface="Times New Roman" panose="02020603050405020304" pitchFamily="18" charset="0"/>
              </a:rPr>
              <a:t> Solanki			</a:t>
            </a:r>
            <a:r>
              <a:rPr lang="en-US" sz="2000" b="1" dirty="0" smtClean="0">
                <a:latin typeface="Times New Roman" panose="02020603050405020304" pitchFamily="18" charset="0"/>
                <a:cs typeface="Times New Roman" panose="02020603050405020304" pitchFamily="18" charset="0"/>
              </a:rPr>
              <a:t>1401049</a:t>
            </a: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dirty="0" err="1">
                <a:latin typeface="Times New Roman" panose="02020603050405020304" pitchFamily="18" charset="0"/>
                <a:cs typeface="Times New Roman" panose="02020603050405020304" pitchFamily="18" charset="0"/>
              </a:rPr>
              <a:t>Ashutosh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Kakadiya</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1401075</a:t>
            </a: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Deep </a:t>
            </a:r>
            <a:r>
              <a:rPr lang="en-US" sz="2000" b="1" dirty="0" err="1">
                <a:latin typeface="Times New Roman" panose="02020603050405020304" pitchFamily="18" charset="0"/>
                <a:cs typeface="Times New Roman" panose="02020603050405020304" pitchFamily="18" charset="0"/>
              </a:rPr>
              <a:t>Talati</a:t>
            </a:r>
            <a:r>
              <a:rPr lang="en-US" sz="2000" b="1" dirty="0">
                <a:latin typeface="Times New Roman" panose="02020603050405020304" pitchFamily="18" charset="0"/>
                <a:cs typeface="Times New Roman" panose="02020603050405020304" pitchFamily="18" charset="0"/>
              </a:rPr>
              <a:t>				1401085</a:t>
            </a: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Harsh Mehta				1401086</a:t>
            </a:r>
          </a:p>
          <a:p>
            <a:pPr marL="342900" indent="-342900">
              <a:buFont typeface="Wingdings" panose="05000000000000000000" pitchFamily="2" charset="2"/>
              <a:buChar char="§"/>
            </a:pPr>
            <a:r>
              <a:rPr lang="en-US" sz="2000" b="1" dirty="0" err="1">
                <a:latin typeface="Times New Roman" panose="02020603050405020304" pitchFamily="18" charset="0"/>
                <a:cs typeface="Times New Roman" panose="02020603050405020304" pitchFamily="18" charset="0"/>
              </a:rPr>
              <a:t>Kishan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Raval</a:t>
            </a:r>
            <a:r>
              <a:rPr lang="en-US" sz="2000" b="1" dirty="0">
                <a:latin typeface="Times New Roman" panose="02020603050405020304" pitchFamily="18" charset="0"/>
                <a:cs typeface="Times New Roman" panose="02020603050405020304" pitchFamily="18" charset="0"/>
              </a:rPr>
              <a:t>				1401117</a:t>
            </a:r>
          </a:p>
          <a:p>
            <a:pPr marL="342900" indent="-342900">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30309" y="386367"/>
            <a:ext cx="8706119" cy="461665"/>
          </a:xfrm>
          <a:prstGeom prst="rect">
            <a:avLst/>
          </a:prstGeom>
          <a:noFill/>
        </p:spPr>
        <p:txBody>
          <a:bodyPr wrap="square" rtlCol="0">
            <a:spAutoFit/>
          </a:bodyPr>
          <a:lstStyle/>
          <a:p>
            <a:r>
              <a:rPr lang="en-US" sz="2400" b="1" dirty="0" smtClean="0"/>
              <a:t>Done by: </a:t>
            </a:r>
            <a:endParaRPr lang="en-US" sz="2400" b="1" dirty="0"/>
          </a:p>
        </p:txBody>
      </p:sp>
    </p:spTree>
    <p:extLst>
      <p:ext uri="{BB962C8B-B14F-4D97-AF65-F5344CB8AC3E}">
        <p14:creationId xmlns="" xmlns:p14="http://schemas.microsoft.com/office/powerpoint/2010/main" val="9779858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76541" y="2176529"/>
            <a:ext cx="9156879" cy="1323439"/>
          </a:xfrm>
          <a:prstGeom prst="rect">
            <a:avLst/>
          </a:prstGeom>
          <a:noFill/>
        </p:spPr>
        <p:txBody>
          <a:bodyPr wrap="square" rtlCol="0">
            <a:spAutoFit/>
          </a:bodyPr>
          <a:lstStyle/>
          <a:p>
            <a:r>
              <a:rPr lang="en-US" sz="8000" dirty="0" smtClean="0">
                <a:latin typeface="Times New Roman" panose="02020603050405020304" pitchFamily="18" charset="0"/>
                <a:cs typeface="Times New Roman" panose="02020603050405020304" pitchFamily="18" charset="0"/>
              </a:rPr>
              <a:t>Thank you </a:t>
            </a:r>
            <a:endParaRPr lang="en-US" sz="8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771436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780" y="323621"/>
            <a:ext cx="9509760" cy="1233424"/>
          </a:xfrm>
        </p:spPr>
        <p:txBody>
          <a:bodyPr>
            <a:normAutofit/>
          </a:bodyPr>
          <a:lstStyle/>
          <a:p>
            <a:r>
              <a:rPr lang="en-IN" sz="3600" dirty="0" smtClean="0">
                <a:latin typeface="Times New Roman" panose="02020603050405020304" pitchFamily="18" charset="0"/>
                <a:cs typeface="Times New Roman" panose="02020603050405020304" pitchFamily="18" charset="0"/>
              </a:rPr>
              <a:t>USA’s top trading partners</a:t>
            </a:r>
            <a:endParaRPr lang="en-IN" sz="36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nvPr>
        </p:nvGraphicFramePr>
        <p:xfrm>
          <a:off x="690780" y="1690688"/>
          <a:ext cx="4487828" cy="4808587"/>
        </p:xfrm>
        <a:graphic>
          <a:graphicData uri="http://schemas.openxmlformats.org/drawingml/2006/table">
            <a:tbl>
              <a:tblPr>
                <a:tableStyleId>{5C22544A-7EE6-4342-B048-85BDC9FD1C3A}</a:tableStyleId>
              </a:tblPr>
              <a:tblGrid>
                <a:gridCol w="476838"/>
                <a:gridCol w="1631853"/>
                <a:gridCol w="420687"/>
                <a:gridCol w="979225"/>
                <a:gridCol w="979225"/>
              </a:tblGrid>
              <a:tr h="741358">
                <a:tc>
                  <a:txBody>
                    <a:bodyPr/>
                    <a:lstStyle/>
                    <a:p>
                      <a:pPr algn="ctr" fontAlgn="b"/>
                      <a:r>
                        <a:rPr lang="en-IN" sz="1100" u="none" strike="noStrike" dirty="0">
                          <a:effectLst/>
                        </a:rPr>
                        <a:t>Rank</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Country</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Export</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Import</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Total Trade</a:t>
                      </a:r>
                      <a:endParaRPr lang="en-IN" sz="1100" b="0" i="0" u="none" strike="noStrike" dirty="0">
                        <a:solidFill>
                          <a:srgbClr val="000000"/>
                        </a:solidFill>
                        <a:effectLst/>
                        <a:latin typeface="Calibri" panose="020F0502020204030204" pitchFamily="34" charset="0"/>
                      </a:endParaRPr>
                    </a:p>
                  </a:txBody>
                  <a:tcPr marL="9525" marR="9525" marT="9525" marB="0" anchor="b"/>
                </a:tc>
              </a:tr>
              <a:tr h="409590">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Canada</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312</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346.1</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658.1</a:t>
                      </a:r>
                      <a:endParaRPr lang="en-IN" sz="1100" b="0" i="0" u="none" strike="noStrike" dirty="0">
                        <a:solidFill>
                          <a:srgbClr val="000000"/>
                        </a:solidFill>
                        <a:effectLst/>
                        <a:latin typeface="Calibri" panose="020F0502020204030204" pitchFamily="34" charset="0"/>
                      </a:endParaRPr>
                    </a:p>
                  </a:txBody>
                  <a:tcPr marL="9525" marR="9525" marT="9525" marB="0" anchor="b"/>
                </a:tc>
              </a:tr>
              <a:tr h="409590">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China</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124</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466.7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590.7</a:t>
                      </a:r>
                      <a:endParaRPr lang="en-IN" sz="1100" b="0" i="0" u="none" strike="noStrike" dirty="0">
                        <a:solidFill>
                          <a:srgbClr val="000000"/>
                        </a:solidFill>
                        <a:effectLst/>
                        <a:latin typeface="Calibri" panose="020F0502020204030204" pitchFamily="34" charset="0"/>
                      </a:endParaRPr>
                    </a:p>
                  </a:txBody>
                  <a:tcPr marL="9525" marR="9525" marT="9525" marB="0" anchor="b"/>
                </a:tc>
              </a:tr>
              <a:tr h="409590">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Mexico</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240.3</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294.2</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534.5</a:t>
                      </a:r>
                      <a:endParaRPr lang="en-IN" sz="1100" b="0" i="0" u="none" strike="noStrike" dirty="0">
                        <a:solidFill>
                          <a:srgbClr val="000000"/>
                        </a:solidFill>
                        <a:effectLst/>
                        <a:latin typeface="Calibri" panose="020F0502020204030204" pitchFamily="34" charset="0"/>
                      </a:endParaRPr>
                    </a:p>
                  </a:txBody>
                  <a:tcPr marL="9525" marR="9525" marT="9525" marB="0" anchor="b"/>
                </a:tc>
              </a:tr>
              <a:tr h="409590">
                <a:tc>
                  <a:txBody>
                    <a:bodyPr/>
                    <a:lstStyle/>
                    <a:p>
                      <a:pPr algn="ctr"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Japan</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67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133.9</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200.9</a:t>
                      </a:r>
                      <a:endParaRPr lang="en-IN" sz="1100" b="0" i="0" u="none" strike="noStrike" dirty="0">
                        <a:solidFill>
                          <a:srgbClr val="000000"/>
                        </a:solidFill>
                        <a:effectLst/>
                        <a:latin typeface="Calibri" panose="020F0502020204030204" pitchFamily="34" charset="0"/>
                      </a:endParaRPr>
                    </a:p>
                  </a:txBody>
                  <a:tcPr marL="9525" marR="9525" marT="9525" marB="0" anchor="b"/>
                </a:tc>
              </a:tr>
              <a:tr h="409590">
                <a:tc>
                  <a:txBody>
                    <a:bodyPr/>
                    <a:lstStyle/>
                    <a:p>
                      <a:pPr algn="ctr" fontAlgn="b"/>
                      <a:r>
                        <a:rPr lang="en-IN" sz="1100" u="none" strike="noStrike" dirty="0">
                          <a:effectLst/>
                        </a:rPr>
                        <a:t>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Germany</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49.4</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123.2</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172.6</a:t>
                      </a:r>
                      <a:endParaRPr lang="en-IN" sz="1100" b="0" i="0" u="none" strike="noStrike" dirty="0">
                        <a:solidFill>
                          <a:srgbClr val="000000"/>
                        </a:solidFill>
                        <a:effectLst/>
                        <a:latin typeface="Calibri" panose="020F0502020204030204" pitchFamily="34" charset="0"/>
                      </a:endParaRPr>
                    </a:p>
                  </a:txBody>
                  <a:tcPr marL="9525" marR="9525" marT="9525" marB="0" anchor="b"/>
                </a:tc>
              </a:tr>
              <a:tr h="409590">
                <a:tc>
                  <a:txBody>
                    <a:bodyPr/>
                    <a:lstStyle/>
                    <a:p>
                      <a:pPr algn="ctr" fontAlgn="b"/>
                      <a:r>
                        <a:rPr lang="en-IN" sz="1100" u="none" strike="noStrike" dirty="0">
                          <a:effectLst/>
                        </a:rPr>
                        <a:t>6</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South Korea</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44.5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69.6</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114.1</a:t>
                      </a:r>
                      <a:endParaRPr lang="en-IN" sz="1100" b="0" i="0" u="none" strike="noStrike" dirty="0">
                        <a:solidFill>
                          <a:srgbClr val="000000"/>
                        </a:solidFill>
                        <a:effectLst/>
                        <a:latin typeface="Calibri" panose="020F0502020204030204" pitchFamily="34" charset="0"/>
                      </a:endParaRPr>
                    </a:p>
                  </a:txBody>
                  <a:tcPr marL="9525" marR="9525" marT="9525" marB="0" anchor="b"/>
                </a:tc>
              </a:tr>
              <a:tr h="380919">
                <a:tc>
                  <a:txBody>
                    <a:bodyPr/>
                    <a:lstStyle/>
                    <a:p>
                      <a:pPr algn="ctr" fontAlgn="b"/>
                      <a:r>
                        <a:rPr lang="en-IN" sz="1100" u="none" strike="noStrike" dirty="0">
                          <a:effectLst/>
                        </a:rPr>
                        <a:t>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United Kingdom</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59.9</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54</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107.9</a:t>
                      </a:r>
                      <a:endParaRPr lang="en-IN" sz="1100" b="0" i="0" u="none" strike="noStrike" dirty="0">
                        <a:solidFill>
                          <a:srgbClr val="000000"/>
                        </a:solidFill>
                        <a:effectLst/>
                        <a:latin typeface="Calibri" panose="020F0502020204030204" pitchFamily="34" charset="0"/>
                      </a:endParaRPr>
                    </a:p>
                  </a:txBody>
                  <a:tcPr marL="9525" marR="9525" marT="9525" marB="0" anchor="b"/>
                </a:tc>
              </a:tr>
              <a:tr h="409590">
                <a:tc>
                  <a:txBody>
                    <a:bodyPr/>
                    <a:lstStyle/>
                    <a:p>
                      <a:pPr algn="ctr" fontAlgn="b"/>
                      <a:r>
                        <a:rPr lang="en-IN" sz="1100" u="none" strike="noStrike" dirty="0">
                          <a:effectLst/>
                        </a:rPr>
                        <a:t>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France</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31.2</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47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78.2</a:t>
                      </a:r>
                      <a:endParaRPr lang="en-IN" sz="1100" b="0" i="0" u="none" strike="noStrike" dirty="0">
                        <a:solidFill>
                          <a:srgbClr val="000000"/>
                        </a:solidFill>
                        <a:effectLst/>
                        <a:latin typeface="Calibri" panose="020F0502020204030204" pitchFamily="34" charset="0"/>
                      </a:endParaRPr>
                    </a:p>
                  </a:txBody>
                  <a:tcPr marL="9525" marR="9525" marT="9525" marB="0" anchor="b"/>
                </a:tc>
              </a:tr>
              <a:tr h="409590">
                <a:tc>
                  <a:txBody>
                    <a:bodyPr/>
                    <a:lstStyle/>
                    <a:p>
                      <a:pPr algn="ctr" fontAlgn="b"/>
                      <a:r>
                        <a:rPr lang="en-IN" sz="1100" u="none" strike="noStrike" dirty="0">
                          <a:effectLst/>
                        </a:rPr>
                        <a:t>9</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100" u="none" strike="noStrike" dirty="0" smtClean="0">
                          <a:effectLst/>
                        </a:rPr>
                        <a:t>Brazil</a:t>
                      </a:r>
                      <a:endParaRPr lang="en-IN" sz="1100" b="0" i="0" u="none" strike="noStrike" dirty="0" smtClean="0">
                        <a:solidFill>
                          <a:srgbClr val="000000"/>
                        </a:solidFill>
                        <a:effectLst/>
                        <a:latin typeface="Calibri" panose="020F0502020204030204" pitchFamily="34" charset="0"/>
                      </a:endParaRPr>
                    </a:p>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42.4</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30.3</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72.8</a:t>
                      </a:r>
                      <a:endParaRPr lang="en-IN" sz="1100" b="0" i="0" u="none" strike="noStrike" dirty="0">
                        <a:solidFill>
                          <a:srgbClr val="000000"/>
                        </a:solidFill>
                        <a:effectLst/>
                        <a:latin typeface="Calibri" panose="020F0502020204030204" pitchFamily="34" charset="0"/>
                      </a:endParaRPr>
                    </a:p>
                  </a:txBody>
                  <a:tcPr marL="9525" marR="9525" marT="9525" marB="0" anchor="b"/>
                </a:tc>
              </a:tr>
              <a:tr h="409590">
                <a:tc>
                  <a:txBody>
                    <a:bodyPr/>
                    <a:lstStyle/>
                    <a:p>
                      <a:pPr algn="ctr" fontAlgn="b"/>
                      <a:r>
                        <a:rPr lang="en-IN" sz="1100" u="none" strike="noStrike" dirty="0">
                          <a:effectLst/>
                        </a:rPr>
                        <a:t>11</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India</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21.6</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45.2</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66.9</a:t>
                      </a:r>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5" name="Chart 4"/>
          <p:cNvGraphicFramePr>
            <a:graphicFrameLocks/>
          </p:cNvGraphicFramePr>
          <p:nvPr>
            <p:extLst/>
          </p:nvPr>
        </p:nvGraphicFramePr>
        <p:xfrm>
          <a:off x="4991685" y="1423401"/>
          <a:ext cx="6487552" cy="49211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0084095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726" y="182245"/>
            <a:ext cx="10515600" cy="1325563"/>
          </a:xfrm>
        </p:spPr>
        <p:txBody>
          <a:bodyPr>
            <a:normAutofit/>
          </a:bodyPr>
          <a:lstStyle/>
          <a:p>
            <a:r>
              <a:rPr lang="en-IN" sz="3600" dirty="0" smtClean="0">
                <a:latin typeface="Times New Roman" panose="02020603050405020304" pitchFamily="18" charset="0"/>
                <a:cs typeface="Times New Roman" panose="02020603050405020304" pitchFamily="18" charset="0"/>
              </a:rPr>
              <a:t>India And USA- Bilateral Trade</a:t>
            </a:r>
            <a:endParaRPr lang="en-IN" sz="36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nvPr>
        </p:nvGraphicFramePr>
        <p:xfrm>
          <a:off x="838200" y="1507808"/>
          <a:ext cx="10515600" cy="39645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Diagram 5"/>
          <p:cNvGraphicFramePr/>
          <p:nvPr>
            <p:extLst/>
          </p:nvPr>
        </p:nvGraphicFramePr>
        <p:xfrm>
          <a:off x="1111347" y="5205046"/>
          <a:ext cx="5331655" cy="1519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6422730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962" y="467360"/>
            <a:ext cx="9509760" cy="1233424"/>
          </a:xfrm>
        </p:spPr>
        <p:txBody>
          <a:bodyPr>
            <a:normAutofit/>
          </a:bodyPr>
          <a:lstStyle/>
          <a:p>
            <a:r>
              <a:rPr lang="en-IN" sz="3600" dirty="0" smtClean="0">
                <a:latin typeface="Times New Roman" panose="02020603050405020304" pitchFamily="18" charset="0"/>
                <a:cs typeface="Times New Roman" panose="02020603050405020304" pitchFamily="18" charset="0"/>
              </a:rPr>
              <a:t>% of Imports from USA (Year 14-15)</a:t>
            </a:r>
            <a:endParaRPr lang="en-IN" sz="3600" dirty="0">
              <a:latin typeface="Times New Roman" panose="02020603050405020304" pitchFamily="18" charset="0"/>
              <a:cs typeface="Times New Roman" panose="02020603050405020304" pitchFamily="18" charset="0"/>
            </a:endParaRPr>
          </a:p>
        </p:txBody>
      </p:sp>
      <p:graphicFrame>
        <p:nvGraphicFramePr>
          <p:cNvPr id="10" name="Chart 9"/>
          <p:cNvGraphicFramePr>
            <a:graphicFrameLocks/>
          </p:cNvGraphicFramePr>
          <p:nvPr>
            <p:extLst>
              <p:ext uri="{D42A27DB-BD31-4B8C-83A1-F6EECF244321}">
                <p14:modId xmlns="" xmlns:p14="http://schemas.microsoft.com/office/powerpoint/2010/main" val="844278775"/>
              </p:ext>
            </p:extLst>
          </p:nvPr>
        </p:nvGraphicFramePr>
        <p:xfrm>
          <a:off x="-1804229" y="1378634"/>
          <a:ext cx="10187188" cy="50515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Diagram 11"/>
          <p:cNvGraphicFramePr/>
          <p:nvPr>
            <p:extLst/>
          </p:nvPr>
        </p:nvGraphicFramePr>
        <p:xfrm>
          <a:off x="6096000" y="1800664"/>
          <a:ext cx="5556739" cy="1246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9826240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Blue 16x9">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4D8109F-05D6-4A26-8F7E-3EF448E618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banded nature presentation with mountain sunrise photo  (widescreen)</Template>
  <TotalTime>370</TotalTime>
  <Words>3804</Words>
  <Application>Microsoft Office PowerPoint</Application>
  <PresentationFormat>Custom</PresentationFormat>
  <Paragraphs>462</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Banded Design Blue 16x9</vt:lpstr>
      <vt:lpstr>INDIA - US  Trade</vt:lpstr>
      <vt:lpstr>Contents:</vt:lpstr>
      <vt:lpstr>Slide 3</vt:lpstr>
      <vt:lpstr>India</vt:lpstr>
      <vt:lpstr>India’s top trading partners (in US$ billion)</vt:lpstr>
      <vt:lpstr>USA</vt:lpstr>
      <vt:lpstr>USA’s top trading partners</vt:lpstr>
      <vt:lpstr>India And USA- Bilateral Trade</vt:lpstr>
      <vt:lpstr>% of Imports from USA (Year 14-15)</vt:lpstr>
      <vt:lpstr>% of Export to USA (Year 14-15)</vt:lpstr>
      <vt:lpstr>Slide 11</vt:lpstr>
      <vt:lpstr>Trade opportunities in India </vt:lpstr>
      <vt:lpstr>Slide 13</vt:lpstr>
      <vt:lpstr>Ease of doing Business in India </vt:lpstr>
      <vt:lpstr>Slide 15</vt:lpstr>
      <vt:lpstr>US Companies impact on India </vt:lpstr>
      <vt:lpstr>Slide 17</vt:lpstr>
      <vt:lpstr>3M</vt:lpstr>
      <vt:lpstr>Slide 19</vt:lpstr>
      <vt:lpstr>Trade opportunities in US</vt:lpstr>
      <vt:lpstr>Contd.</vt:lpstr>
      <vt:lpstr>Slide 22</vt:lpstr>
      <vt:lpstr>Indian Contributions to USA</vt:lpstr>
      <vt:lpstr>Indian Companies Investments in USA</vt:lpstr>
      <vt:lpstr>Slide 25</vt:lpstr>
      <vt:lpstr>Slide 26</vt:lpstr>
      <vt:lpstr>The Tata Group</vt:lpstr>
      <vt:lpstr>Achievements by TCS in USA</vt:lpstr>
      <vt:lpstr>Slide 29</vt:lpstr>
      <vt:lpstr>National Export Initiative</vt:lpstr>
      <vt:lpstr>Slide 31</vt:lpstr>
      <vt:lpstr>Slide 32</vt:lpstr>
      <vt:lpstr>Slide 33</vt:lpstr>
      <vt:lpstr>Slide 34</vt:lpstr>
      <vt:lpstr>Initiatives to encourage Indian Companies for foreign trade</vt:lpstr>
      <vt:lpstr>Contd.</vt:lpstr>
      <vt:lpstr>Slide 37</vt:lpstr>
      <vt:lpstr>Major Trading Sectors  Between  India and US </vt:lpstr>
      <vt:lpstr>Aerospace and Defence</vt:lpstr>
      <vt:lpstr>Key opportunities in Indo-US defence trade</vt:lpstr>
      <vt:lpstr>Infrastructure and logistics</vt:lpstr>
      <vt:lpstr>Key opportunities in infrastructure</vt:lpstr>
      <vt:lpstr>Energy</vt:lpstr>
      <vt:lpstr>Key opportunities in Energy </vt:lpstr>
      <vt:lpstr>Services</vt:lpstr>
      <vt:lpstr>Key opportunities in the services sector</vt:lpstr>
      <vt:lpstr>Manufacturing</vt:lpstr>
      <vt:lpstr>Key Opportunities in Manufacturing</vt:lpstr>
      <vt:lpstr>Agriculture and Agro based Products</vt:lpstr>
      <vt:lpstr>Contd.</vt:lpstr>
      <vt:lpstr>Contd.</vt:lpstr>
      <vt:lpstr>Slide 52</vt:lpstr>
      <vt:lpstr>Indian Students history </vt:lpstr>
      <vt:lpstr>United States is the Destination of Choice for Indian Students </vt:lpstr>
      <vt:lpstr>Slide 55</vt:lpstr>
      <vt:lpstr>Slide 56</vt:lpstr>
      <vt:lpstr>Slide 57</vt:lpstr>
      <vt:lpstr>Economic impact of foreign education on U.S</vt:lpstr>
      <vt:lpstr>Economic impact of foreign education on India </vt:lpstr>
      <vt:lpstr>Benefits of foreign education in India</vt:lpstr>
      <vt:lpstr>Case study : India’s contribution in USA’s IT sector  </vt:lpstr>
      <vt:lpstr>Slide 62</vt:lpstr>
      <vt:lpstr>Slide 63</vt:lpstr>
      <vt:lpstr>Slide 64</vt:lpstr>
      <vt:lpstr>Workforce of India in US  </vt:lpstr>
      <vt:lpstr>Slide 66</vt:lpstr>
      <vt:lpstr>Slide 67</vt:lpstr>
      <vt:lpstr>Slide 68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Ramkabir</dc:creator>
  <cp:lastModifiedBy>Ramkabir</cp:lastModifiedBy>
  <cp:revision>384</cp:revision>
  <dcterms:created xsi:type="dcterms:W3CDTF">2016-04-16T08:35:03Z</dcterms:created>
  <dcterms:modified xsi:type="dcterms:W3CDTF">2016-04-22T05:09:50Z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TC028952539991</vt:lpwstr>
  </property>
</Properties>
</file>