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8" r:id="rId7"/>
    <p:sldId id="261" r:id="rId8"/>
    <p:sldId id="262" r:id="rId9"/>
    <p:sldId id="263" r:id="rId10"/>
    <p:sldId id="264" r:id="rId11"/>
    <p:sldId id="270" r:id="rId12"/>
    <p:sldId id="265" r:id="rId13"/>
    <p:sldId id="266" r:id="rId14"/>
    <p:sldId id="271" r:id="rId15"/>
    <p:sldId id="273" r:id="rId16"/>
    <p:sldId id="274" r:id="rId17"/>
    <p:sldId id="272"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86" autoAdjust="0"/>
    <p:restoredTop sz="94660"/>
  </p:normalViewPr>
  <p:slideViewPr>
    <p:cSldViewPr snapToGrid="0">
      <p:cViewPr varScale="1">
        <p:scale>
          <a:sx n="68" d="100"/>
          <a:sy n="68" d="100"/>
        </p:scale>
        <p:origin x="9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lineChart>
        <c:grouping val="standard"/>
        <c:varyColors val="0"/>
        <c:ser>
          <c:idx val="0"/>
          <c:order val="0"/>
          <c:tx>
            <c:strRef>
              <c:f>Sheet1!$B$1</c:f>
              <c:strCache>
                <c:ptCount val="1"/>
                <c:pt idx="0">
                  <c:v>Series 1</c:v>
                </c:pt>
              </c:strCache>
            </c:strRef>
          </c:tx>
          <c:marker>
            <c:symbol val="none"/>
          </c:marker>
          <c:dLbls>
            <c:dLbl>
              <c:idx val="0"/>
              <c:layout>
                <c:manualLayout>
                  <c:x val="-5.819558439681561E-2"/>
                  <c:y val="-5.8109835432815324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5.3719000981675973E-2"/>
                  <c:y val="-6.2260537963730704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5.3719000981675973E-2"/>
                  <c:y val="6.2260537963730704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6.93870429346648E-2"/>
                  <c:y val="-6.2260537963730704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4.9242417566536308E-2"/>
                  <c:y val="-6.2260537963730704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5.8195584396815631E-2"/>
                  <c:y val="6.6411240494646084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Sheet1!$A$2:$A$7</c:f>
              <c:numCache>
                <c:formatCode>General</c:formatCode>
                <c:ptCount val="6"/>
                <c:pt idx="0">
                  <c:v>2007</c:v>
                </c:pt>
                <c:pt idx="1">
                  <c:v>2009</c:v>
                </c:pt>
                <c:pt idx="2">
                  <c:v>2011</c:v>
                </c:pt>
                <c:pt idx="3">
                  <c:v>2014</c:v>
                </c:pt>
                <c:pt idx="4">
                  <c:v>2015</c:v>
                </c:pt>
                <c:pt idx="5">
                  <c:v>2016</c:v>
                </c:pt>
              </c:numCache>
            </c:numRef>
          </c:cat>
          <c:val>
            <c:numRef>
              <c:f>Sheet1!$B$2:$B$7</c:f>
              <c:numCache>
                <c:formatCode>General</c:formatCode>
                <c:ptCount val="6"/>
                <c:pt idx="0">
                  <c:v>1200</c:v>
                </c:pt>
                <c:pt idx="1">
                  <c:v>1350</c:v>
                </c:pt>
                <c:pt idx="2">
                  <c:v>1325</c:v>
                </c:pt>
                <c:pt idx="3">
                  <c:v>1700</c:v>
                </c:pt>
                <c:pt idx="4">
                  <c:v>1750</c:v>
                </c:pt>
                <c:pt idx="5">
                  <c:v>1650</c:v>
                </c:pt>
              </c:numCache>
            </c:numRef>
          </c:val>
          <c:smooth val="0"/>
        </c:ser>
        <c:dLbls>
          <c:showLegendKey val="0"/>
          <c:showVal val="0"/>
          <c:showCatName val="0"/>
          <c:showSerName val="0"/>
          <c:showPercent val="0"/>
          <c:showBubbleSize val="0"/>
        </c:dLbls>
        <c:smooth val="0"/>
        <c:axId val="140135616"/>
        <c:axId val="140136000"/>
      </c:lineChart>
      <c:catAx>
        <c:axId val="140135616"/>
        <c:scaling>
          <c:orientation val="minMax"/>
        </c:scaling>
        <c:delete val="0"/>
        <c:axPos val="b"/>
        <c:numFmt formatCode="General" sourceLinked="1"/>
        <c:majorTickMark val="out"/>
        <c:minorTickMark val="none"/>
        <c:tickLblPos val="nextTo"/>
        <c:crossAx val="140136000"/>
        <c:crosses val="autoZero"/>
        <c:auto val="1"/>
        <c:lblAlgn val="ctr"/>
        <c:lblOffset val="100"/>
        <c:noMultiLvlLbl val="0"/>
      </c:catAx>
      <c:valAx>
        <c:axId val="140136000"/>
        <c:scaling>
          <c:orientation val="minMax"/>
        </c:scaling>
        <c:delete val="0"/>
        <c:axPos val="l"/>
        <c:majorGridlines/>
        <c:numFmt formatCode="General" sourceLinked="1"/>
        <c:majorTickMark val="out"/>
        <c:minorTickMark val="none"/>
        <c:tickLblPos val="nextTo"/>
        <c:crossAx val="14013561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Price</a:t>
            </a:r>
            <a:r>
              <a:rPr lang="en-US" baseline="0" dirty="0" smtClean="0"/>
              <a:t> of substitute</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Kota Stone</c:v>
                </c:pt>
                <c:pt idx="1">
                  <c:v>marble flooring</c:v>
                </c:pt>
                <c:pt idx="2">
                  <c:v>wooden flooring</c:v>
                </c:pt>
                <c:pt idx="3">
                  <c:v>Ceramic Tiles</c:v>
                </c:pt>
              </c:strCache>
            </c:strRef>
          </c:cat>
          <c:val>
            <c:numRef>
              <c:f>Sheet1!$B$2:$B$5</c:f>
              <c:numCache>
                <c:formatCode>General</c:formatCode>
                <c:ptCount val="4"/>
                <c:pt idx="0">
                  <c:v>22</c:v>
                </c:pt>
                <c:pt idx="1">
                  <c:v>250</c:v>
                </c:pt>
                <c:pt idx="2">
                  <c:v>150</c:v>
                </c:pt>
                <c:pt idx="3">
                  <c:v>32</c:v>
                </c:pt>
              </c:numCache>
            </c:numRef>
          </c:val>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Kota Stone</c:v>
                </c:pt>
                <c:pt idx="1">
                  <c:v>marble flooring</c:v>
                </c:pt>
                <c:pt idx="2">
                  <c:v>wooden flooring</c:v>
                </c:pt>
                <c:pt idx="3">
                  <c:v>Ceramic Tiles</c:v>
                </c:pt>
              </c:strCache>
            </c:strRef>
          </c:cat>
          <c:val>
            <c:numRef>
              <c:f>Sheet1!$C$2:$C$5</c:f>
              <c:numCache>
                <c:formatCode>General</c:formatCode>
                <c:ptCount val="4"/>
              </c:numCache>
            </c:numRef>
          </c:val>
        </c:ser>
        <c:ser>
          <c:idx val="2"/>
          <c:order val="2"/>
          <c:tx>
            <c:strRef>
              <c:f>Sheet1!$D$1</c:f>
              <c:strCache>
                <c:ptCount val="1"/>
                <c:pt idx="0">
                  <c:v>Column1</c:v>
                </c:pt>
              </c:strCache>
            </c:strRef>
          </c:tx>
          <c:spPr>
            <a:solidFill>
              <a:schemeClr val="accent3"/>
            </a:solidFill>
            <a:ln>
              <a:noFill/>
            </a:ln>
            <a:effectLst/>
          </c:spPr>
          <c:invertIfNegative val="0"/>
          <c:cat>
            <c:strRef>
              <c:f>Sheet1!$A$2:$A$5</c:f>
              <c:strCache>
                <c:ptCount val="4"/>
                <c:pt idx="0">
                  <c:v>Kota Stone</c:v>
                </c:pt>
                <c:pt idx="1">
                  <c:v>marble flooring</c:v>
                </c:pt>
                <c:pt idx="2">
                  <c:v>wooden flooring</c:v>
                </c:pt>
                <c:pt idx="3">
                  <c:v>Ceramic Tiles</c:v>
                </c:pt>
              </c:strCache>
            </c:strRef>
          </c:cat>
          <c:val>
            <c:numRef>
              <c:f>Sheet1!$D$2:$D$5</c:f>
              <c:numCache>
                <c:formatCode>General</c:formatCode>
                <c:ptCount val="4"/>
              </c:numCache>
            </c:numRef>
          </c:val>
        </c:ser>
        <c:dLbls>
          <c:showLegendKey val="0"/>
          <c:showVal val="0"/>
          <c:showCatName val="0"/>
          <c:showSerName val="0"/>
          <c:showPercent val="0"/>
          <c:showBubbleSize val="0"/>
        </c:dLbls>
        <c:gapWidth val="219"/>
        <c:overlap val="-27"/>
        <c:axId val="139823064"/>
        <c:axId val="140400760"/>
      </c:barChart>
      <c:catAx>
        <c:axId val="13982306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Substitute</a:t>
                </a:r>
                <a:endParaRPr 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400760"/>
        <c:crosses val="autoZero"/>
        <c:auto val="1"/>
        <c:lblAlgn val="ctr"/>
        <c:lblOffset val="100"/>
        <c:noMultiLvlLbl val="0"/>
      </c:catAx>
      <c:valAx>
        <c:axId val="140400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Price</a:t>
                </a:r>
                <a:r>
                  <a:rPr lang="en-US" baseline="0" dirty="0" smtClean="0"/>
                  <a:t> per sq. feet</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98230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price</c:v>
                </c:pt>
              </c:strCache>
            </c:strRef>
          </c:tx>
          <c:spPr>
            <a:solidFill>
              <a:schemeClr val="accent1"/>
            </a:solidFill>
            <a:ln>
              <a:noFill/>
            </a:ln>
            <a:effectLst/>
          </c:spPr>
          <c:invertIfNegative val="0"/>
          <c:cat>
            <c:strRef>
              <c:f>Sheet1!$A$2:$A$5</c:f>
              <c:strCache>
                <c:ptCount val="3"/>
                <c:pt idx="0">
                  <c:v>Local</c:v>
                </c:pt>
                <c:pt idx="1">
                  <c:v>Johnson</c:v>
                </c:pt>
                <c:pt idx="2">
                  <c:v>Kajaria</c:v>
                </c:pt>
              </c:strCache>
            </c:strRef>
          </c:cat>
          <c:val>
            <c:numRef>
              <c:f>Sheet1!$B$2:$B$5</c:f>
              <c:numCache>
                <c:formatCode>General</c:formatCode>
                <c:ptCount val="4"/>
                <c:pt idx="0">
                  <c:v>62</c:v>
                </c:pt>
                <c:pt idx="1">
                  <c:v>78</c:v>
                </c:pt>
                <c:pt idx="2">
                  <c:v>74</c:v>
                </c:pt>
              </c:numCache>
            </c:numRef>
          </c:val>
        </c:ser>
        <c:ser>
          <c:idx val="1"/>
          <c:order val="1"/>
          <c:tx>
            <c:strRef>
              <c:f>Sheet1!$C$1</c:f>
              <c:strCache>
                <c:ptCount val="1"/>
                <c:pt idx="0">
                  <c:v>Column1</c:v>
                </c:pt>
              </c:strCache>
            </c:strRef>
          </c:tx>
          <c:spPr>
            <a:solidFill>
              <a:schemeClr val="accent2"/>
            </a:solidFill>
            <a:ln>
              <a:noFill/>
            </a:ln>
            <a:effectLst/>
          </c:spPr>
          <c:invertIfNegative val="0"/>
          <c:cat>
            <c:strRef>
              <c:f>Sheet1!$A$2:$A$5</c:f>
              <c:strCache>
                <c:ptCount val="3"/>
                <c:pt idx="0">
                  <c:v>Local</c:v>
                </c:pt>
                <c:pt idx="1">
                  <c:v>Johnson</c:v>
                </c:pt>
                <c:pt idx="2">
                  <c:v>Kajaria</c:v>
                </c:pt>
              </c:strCache>
            </c:strRef>
          </c:cat>
          <c:val>
            <c:numRef>
              <c:f>Sheet1!$C$2:$C$5</c:f>
              <c:numCache>
                <c:formatCode>General</c:formatCode>
                <c:ptCount val="4"/>
              </c:numCache>
            </c:numRef>
          </c:val>
        </c:ser>
        <c:ser>
          <c:idx val="2"/>
          <c:order val="2"/>
          <c:tx>
            <c:strRef>
              <c:f>Sheet1!$D$1</c:f>
              <c:strCache>
                <c:ptCount val="1"/>
                <c:pt idx="0">
                  <c:v>Column2</c:v>
                </c:pt>
              </c:strCache>
            </c:strRef>
          </c:tx>
          <c:spPr>
            <a:solidFill>
              <a:schemeClr val="accent3"/>
            </a:solidFill>
            <a:ln>
              <a:noFill/>
            </a:ln>
            <a:effectLst/>
          </c:spPr>
          <c:invertIfNegative val="0"/>
          <c:cat>
            <c:strRef>
              <c:f>Sheet1!$A$2:$A$5</c:f>
              <c:strCache>
                <c:ptCount val="3"/>
                <c:pt idx="0">
                  <c:v>Local</c:v>
                </c:pt>
                <c:pt idx="1">
                  <c:v>Johnson</c:v>
                </c:pt>
                <c:pt idx="2">
                  <c:v>Kajaria</c:v>
                </c:pt>
              </c:strCache>
            </c:strRef>
          </c:cat>
          <c:val>
            <c:numRef>
              <c:f>Sheet1!$D$2:$D$5</c:f>
              <c:numCache>
                <c:formatCode>General</c:formatCode>
                <c:ptCount val="4"/>
              </c:numCache>
            </c:numRef>
          </c:val>
        </c:ser>
        <c:dLbls>
          <c:showLegendKey val="0"/>
          <c:showVal val="0"/>
          <c:showCatName val="0"/>
          <c:showSerName val="0"/>
          <c:showPercent val="0"/>
          <c:showBubbleSize val="0"/>
        </c:dLbls>
        <c:gapWidth val="219"/>
        <c:overlap val="-27"/>
        <c:axId val="140168416"/>
        <c:axId val="140176992"/>
      </c:barChart>
      <c:catAx>
        <c:axId val="1401684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Companies</a:t>
                </a:r>
                <a:endParaRPr 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176992"/>
        <c:crosses val="autoZero"/>
        <c:auto val="1"/>
        <c:lblAlgn val="ctr"/>
        <c:lblOffset val="100"/>
        <c:noMultiLvlLbl val="0"/>
      </c:catAx>
      <c:valAx>
        <c:axId val="140176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Price</a:t>
                </a:r>
                <a:r>
                  <a:rPr lang="en-US" baseline="0" dirty="0" smtClean="0"/>
                  <a:t> Per Sq. feet</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168416"/>
        <c:crosses val="autoZero"/>
        <c:crossBetween val="between"/>
      </c:valAx>
      <c:spPr>
        <a:noFill/>
        <a:ln>
          <a:noFill/>
        </a:ln>
        <a:effectLst/>
      </c:spPr>
    </c:plotArea>
    <c:legend>
      <c:legendPos val="b"/>
      <c:legendEntry>
        <c:idx val="1"/>
        <c:delete val="1"/>
      </c:legendEntry>
      <c:legendEntry>
        <c:idx val="2"/>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Labor cost per day</a:t>
            </a:r>
            <a:endParaRPr lang="en-US" dirty="0"/>
          </a:p>
        </c:rich>
      </c:tx>
      <c:layout/>
      <c:overlay val="0"/>
    </c:title>
    <c:autoTitleDeleted val="0"/>
    <c:plotArea>
      <c:layout/>
      <c:lineChart>
        <c:grouping val="standard"/>
        <c:varyColors val="0"/>
        <c:ser>
          <c:idx val="0"/>
          <c:order val="0"/>
          <c:tx>
            <c:strRef>
              <c:f>Sheet1!$B$1</c:f>
              <c:strCache>
                <c:ptCount val="1"/>
                <c:pt idx="0">
                  <c:v>Series 1</c:v>
                </c:pt>
              </c:strCache>
            </c:strRef>
          </c:tx>
          <c:marker>
            <c:symbol val="none"/>
          </c:marker>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Sheet1!$A$2:$A$6</c:f>
              <c:numCache>
                <c:formatCode>General</c:formatCode>
                <c:ptCount val="5"/>
                <c:pt idx="0">
                  <c:v>2007</c:v>
                </c:pt>
                <c:pt idx="1">
                  <c:v>2009</c:v>
                </c:pt>
                <c:pt idx="2">
                  <c:v>2011</c:v>
                </c:pt>
                <c:pt idx="3">
                  <c:v>2014</c:v>
                </c:pt>
                <c:pt idx="4">
                  <c:v>2016</c:v>
                </c:pt>
              </c:numCache>
            </c:numRef>
          </c:cat>
          <c:val>
            <c:numRef>
              <c:f>Sheet1!$B$2:$B$6</c:f>
              <c:numCache>
                <c:formatCode>General</c:formatCode>
                <c:ptCount val="5"/>
                <c:pt idx="0">
                  <c:v>150</c:v>
                </c:pt>
                <c:pt idx="1">
                  <c:v>150</c:v>
                </c:pt>
                <c:pt idx="2">
                  <c:v>165</c:v>
                </c:pt>
                <c:pt idx="3">
                  <c:v>250</c:v>
                </c:pt>
                <c:pt idx="4">
                  <c:v>250</c:v>
                </c:pt>
              </c:numCache>
            </c:numRef>
          </c:val>
          <c:smooth val="0"/>
        </c:ser>
        <c:dLbls>
          <c:showLegendKey val="0"/>
          <c:showVal val="0"/>
          <c:showCatName val="0"/>
          <c:showSerName val="0"/>
          <c:showPercent val="0"/>
          <c:showBubbleSize val="0"/>
        </c:dLbls>
        <c:smooth val="0"/>
        <c:axId val="140257968"/>
        <c:axId val="140262448"/>
      </c:lineChart>
      <c:catAx>
        <c:axId val="140257968"/>
        <c:scaling>
          <c:orientation val="minMax"/>
        </c:scaling>
        <c:delete val="0"/>
        <c:axPos val="b"/>
        <c:numFmt formatCode="General" sourceLinked="1"/>
        <c:majorTickMark val="out"/>
        <c:minorTickMark val="none"/>
        <c:tickLblPos val="nextTo"/>
        <c:crossAx val="140262448"/>
        <c:crosses val="autoZero"/>
        <c:auto val="1"/>
        <c:lblAlgn val="ctr"/>
        <c:lblOffset val="100"/>
        <c:noMultiLvlLbl val="0"/>
      </c:catAx>
      <c:valAx>
        <c:axId val="140262448"/>
        <c:scaling>
          <c:orientation val="minMax"/>
        </c:scaling>
        <c:delete val="0"/>
        <c:axPos val="l"/>
        <c:majorGridlines/>
        <c:numFmt formatCode="General" sourceLinked="1"/>
        <c:majorTickMark val="out"/>
        <c:minorTickMark val="none"/>
        <c:tickLblPos val="nextTo"/>
        <c:crossAx val="14025796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Market</a:t>
            </a:r>
            <a:r>
              <a:rPr lang="en-US" baseline="0" dirty="0" smtClean="0"/>
              <a:t> </a:t>
            </a:r>
            <a:r>
              <a:rPr lang="en-US" baseline="0" dirty="0" err="1" smtClean="0"/>
              <a:t>Coverence</a:t>
            </a:r>
            <a:r>
              <a:rPr lang="en-US" baseline="0" dirty="0" smtClean="0"/>
              <a:t> in %</a:t>
            </a:r>
            <a:endParaRPr lang="en-US" dirty="0"/>
          </a:p>
        </c:rich>
      </c:tx>
      <c:layout/>
      <c:overlay val="0"/>
    </c:title>
    <c:autoTitleDeleted val="0"/>
    <c:plotArea>
      <c:layout>
        <c:manualLayout>
          <c:layoutTarget val="inner"/>
          <c:xMode val="edge"/>
          <c:yMode val="edge"/>
          <c:x val="0.1096249940523035"/>
          <c:y val="0.26225552983479195"/>
          <c:w val="0.60258860593994867"/>
          <c:h val="0.55240825527831983"/>
        </c:manualLayout>
      </c:layout>
      <c:barChart>
        <c:barDir val="col"/>
        <c:grouping val="clustered"/>
        <c:varyColors val="0"/>
        <c:ser>
          <c:idx val="0"/>
          <c:order val="0"/>
          <c:tx>
            <c:strRef>
              <c:f>Sheet1!$B$1</c:f>
              <c:strCache>
                <c:ptCount val="1"/>
                <c:pt idx="0">
                  <c:v>Series 1</c:v>
                </c:pt>
              </c:strCache>
            </c:strRef>
          </c:tx>
          <c:invertIfNegative val="0"/>
          <c:cat>
            <c:strRef>
              <c:f>Sheet1!$A$2:$A$3</c:f>
              <c:strCache>
                <c:ptCount val="2"/>
                <c:pt idx="0">
                  <c:v>Johnson</c:v>
                </c:pt>
                <c:pt idx="1">
                  <c:v>Kajaria</c:v>
                </c:pt>
              </c:strCache>
            </c:strRef>
          </c:cat>
          <c:val>
            <c:numRef>
              <c:f>Sheet1!$B$2:$B$3</c:f>
              <c:numCache>
                <c:formatCode>General</c:formatCode>
                <c:ptCount val="2"/>
                <c:pt idx="0">
                  <c:v>27</c:v>
                </c:pt>
                <c:pt idx="1">
                  <c:v>23</c:v>
                </c:pt>
              </c:numCache>
            </c:numRef>
          </c:val>
        </c:ser>
        <c:dLbls>
          <c:showLegendKey val="0"/>
          <c:showVal val="0"/>
          <c:showCatName val="0"/>
          <c:showSerName val="0"/>
          <c:showPercent val="0"/>
          <c:showBubbleSize val="0"/>
        </c:dLbls>
        <c:gapWidth val="150"/>
        <c:axId val="140303160"/>
        <c:axId val="140303552"/>
      </c:barChart>
      <c:catAx>
        <c:axId val="140303160"/>
        <c:scaling>
          <c:orientation val="minMax"/>
        </c:scaling>
        <c:delete val="0"/>
        <c:axPos val="b"/>
        <c:numFmt formatCode="General" sourceLinked="0"/>
        <c:majorTickMark val="out"/>
        <c:minorTickMark val="none"/>
        <c:tickLblPos val="nextTo"/>
        <c:crossAx val="140303552"/>
        <c:crosses val="autoZero"/>
        <c:auto val="1"/>
        <c:lblAlgn val="ctr"/>
        <c:lblOffset val="100"/>
        <c:noMultiLvlLbl val="0"/>
      </c:catAx>
      <c:valAx>
        <c:axId val="140303552"/>
        <c:scaling>
          <c:orientation val="minMax"/>
        </c:scaling>
        <c:delete val="0"/>
        <c:axPos val="l"/>
        <c:majorGridlines/>
        <c:numFmt formatCode="General" sourceLinked="1"/>
        <c:majorTickMark val="out"/>
        <c:minorTickMark val="none"/>
        <c:tickLblPos val="nextTo"/>
        <c:crossAx val="14030316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Avg.</a:t>
            </a:r>
            <a:r>
              <a:rPr lang="en-US" baseline="0" dirty="0" smtClean="0"/>
              <a:t> </a:t>
            </a:r>
            <a:r>
              <a:rPr lang="en-US" baseline="0" dirty="0" smtClean="0"/>
              <a:t>price </a:t>
            </a:r>
            <a:r>
              <a:rPr lang="en-US" baseline="0" dirty="0" smtClean="0"/>
              <a:t>per box</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strRef>
              <c:f>Sheet1!$A$2:$A$3</c:f>
              <c:strCache>
                <c:ptCount val="2"/>
                <c:pt idx="0">
                  <c:v>Jhonson</c:v>
                </c:pt>
                <c:pt idx="1">
                  <c:v>Kajaria</c:v>
                </c:pt>
              </c:strCache>
            </c:strRef>
          </c:cat>
          <c:val>
            <c:numRef>
              <c:f>Sheet1!$B$2:$B$3</c:f>
              <c:numCache>
                <c:formatCode>General</c:formatCode>
                <c:ptCount val="2"/>
                <c:pt idx="0">
                  <c:v>110</c:v>
                </c:pt>
                <c:pt idx="1">
                  <c:v>104</c:v>
                </c:pt>
              </c:numCache>
            </c:numRef>
          </c:val>
        </c:ser>
        <c:dLbls>
          <c:showLegendKey val="0"/>
          <c:showVal val="0"/>
          <c:showCatName val="0"/>
          <c:showSerName val="0"/>
          <c:showPercent val="0"/>
          <c:showBubbleSize val="0"/>
        </c:dLbls>
        <c:gapWidth val="150"/>
        <c:axId val="140304336"/>
        <c:axId val="140304728"/>
      </c:barChart>
      <c:catAx>
        <c:axId val="140304336"/>
        <c:scaling>
          <c:orientation val="minMax"/>
        </c:scaling>
        <c:delete val="0"/>
        <c:axPos val="b"/>
        <c:numFmt formatCode="General" sourceLinked="0"/>
        <c:majorTickMark val="out"/>
        <c:minorTickMark val="none"/>
        <c:tickLblPos val="nextTo"/>
        <c:crossAx val="140304728"/>
        <c:crosses val="autoZero"/>
        <c:auto val="1"/>
        <c:lblAlgn val="ctr"/>
        <c:lblOffset val="100"/>
        <c:noMultiLvlLbl val="0"/>
      </c:catAx>
      <c:valAx>
        <c:axId val="140304728"/>
        <c:scaling>
          <c:orientation val="minMax"/>
        </c:scaling>
        <c:delete val="0"/>
        <c:axPos val="l"/>
        <c:majorGridlines/>
        <c:numFmt formatCode="General" sourceLinked="1"/>
        <c:majorTickMark val="out"/>
        <c:minorTickMark val="none"/>
        <c:tickLblPos val="nextTo"/>
        <c:crossAx val="14030433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2/19/2016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3767" y="2361064"/>
            <a:ext cx="9170845" cy="2129049"/>
          </a:xfrm>
        </p:spPr>
        <p:txBody>
          <a:bodyPr/>
          <a:lstStyle/>
          <a:p>
            <a:r>
              <a:rPr lang="en-US" dirty="0" smtClean="0"/>
              <a:t>ECONOMICS</a:t>
            </a:r>
            <a:endParaRPr lang="en-US" dirty="0"/>
          </a:p>
        </p:txBody>
      </p:sp>
      <p:sp>
        <p:nvSpPr>
          <p:cNvPr id="3" name="Subtitle 2"/>
          <p:cNvSpPr>
            <a:spLocks noGrp="1"/>
          </p:cNvSpPr>
          <p:nvPr>
            <p:ph type="subTitle" idx="1"/>
          </p:nvPr>
        </p:nvSpPr>
        <p:spPr>
          <a:xfrm>
            <a:off x="2333767" y="4490113"/>
            <a:ext cx="9170845" cy="1413549"/>
          </a:xfrm>
        </p:spPr>
        <p:txBody>
          <a:bodyPr>
            <a:normAutofit/>
          </a:bodyPr>
          <a:lstStyle/>
          <a:p>
            <a:r>
              <a:rPr lang="en-US" sz="2000" dirty="0" smtClean="0"/>
              <a:t>A CASE STUDY OF CERAMIC TILES</a:t>
            </a:r>
            <a:endParaRPr lang="en-US" sz="2000" dirty="0"/>
          </a:p>
        </p:txBody>
      </p:sp>
    </p:spTree>
    <p:extLst>
      <p:ext uri="{BB962C8B-B14F-4D97-AF65-F5344CB8AC3E}">
        <p14:creationId xmlns:p14="http://schemas.microsoft.com/office/powerpoint/2010/main" val="285310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4648" y="495155"/>
            <a:ext cx="8911687" cy="806107"/>
          </a:xfrm>
        </p:spPr>
        <p:txBody>
          <a:bodyPr>
            <a:normAutofit fontScale="90000"/>
          </a:bodyPr>
          <a:lstStyle/>
          <a:p>
            <a:r>
              <a:rPr lang="en-US" dirty="0" smtClean="0"/>
              <a:t>Substitutes and Complementary Products:</a:t>
            </a:r>
            <a:endParaRPr lang="en-US" dirty="0"/>
          </a:p>
        </p:txBody>
      </p:sp>
      <p:sp>
        <p:nvSpPr>
          <p:cNvPr id="3" name="Content Placeholder 2"/>
          <p:cNvSpPr>
            <a:spLocks noGrp="1"/>
          </p:cNvSpPr>
          <p:nvPr>
            <p:ph idx="1"/>
          </p:nvPr>
        </p:nvSpPr>
        <p:spPr>
          <a:xfrm>
            <a:off x="2589212" y="1324708"/>
            <a:ext cx="8915400" cy="4586514"/>
          </a:xfrm>
        </p:spPr>
        <p:txBody>
          <a:bodyPr/>
          <a:lstStyle/>
          <a:p>
            <a:r>
              <a:rPr lang="en-US" dirty="0" smtClean="0"/>
              <a:t>The Substitutes along with price is as follows:</a:t>
            </a:r>
          </a:p>
          <a:p>
            <a:pPr marL="0" indent="0">
              <a:buNone/>
            </a:pPr>
            <a:r>
              <a:rPr lang="en-US" dirty="0"/>
              <a:t>	</a:t>
            </a:r>
            <a:r>
              <a:rPr lang="en-US" dirty="0" smtClean="0"/>
              <a:t>Wooden flooring :- 150 -1200 </a:t>
            </a:r>
            <a:r>
              <a:rPr lang="en-US" dirty="0" err="1" smtClean="0"/>
              <a:t>Rs</a:t>
            </a:r>
            <a:r>
              <a:rPr lang="en-US" dirty="0" smtClean="0"/>
              <a:t> per square feet</a:t>
            </a:r>
          </a:p>
          <a:p>
            <a:pPr marL="0" indent="0">
              <a:buNone/>
            </a:pPr>
            <a:r>
              <a:rPr lang="en-US" dirty="0"/>
              <a:t>	</a:t>
            </a:r>
            <a:r>
              <a:rPr lang="en-US" dirty="0" smtClean="0"/>
              <a:t>Marble flooring :- 250 – 2000 </a:t>
            </a:r>
            <a:r>
              <a:rPr lang="en-US" dirty="0" err="1" smtClean="0"/>
              <a:t>Rs</a:t>
            </a:r>
            <a:r>
              <a:rPr lang="en-US" dirty="0" smtClean="0"/>
              <a:t> per square feet</a:t>
            </a:r>
          </a:p>
          <a:p>
            <a:pPr marL="0" indent="0">
              <a:buNone/>
            </a:pPr>
            <a:r>
              <a:rPr lang="en-US" dirty="0"/>
              <a:t>	</a:t>
            </a:r>
            <a:r>
              <a:rPr lang="en-US" dirty="0" smtClean="0"/>
              <a:t>Kota stone :- 22 – 25 </a:t>
            </a:r>
            <a:r>
              <a:rPr lang="en-US" dirty="0" err="1" smtClean="0"/>
              <a:t>Rs</a:t>
            </a:r>
            <a:r>
              <a:rPr lang="en-US" dirty="0" smtClean="0"/>
              <a:t> per square feet</a:t>
            </a:r>
          </a:p>
          <a:p>
            <a:pPr marL="0" indent="0">
              <a:buNone/>
            </a:pPr>
            <a:r>
              <a:rPr lang="en-US" dirty="0"/>
              <a:t> </a:t>
            </a:r>
            <a:r>
              <a:rPr lang="en-US" dirty="0" smtClean="0"/>
              <a:t>      Ceramic Tiles :- 32-130 </a:t>
            </a:r>
            <a:r>
              <a:rPr lang="en-US" dirty="0" err="1" smtClean="0"/>
              <a:t>Rs</a:t>
            </a:r>
            <a:r>
              <a:rPr lang="en-US" dirty="0" smtClean="0"/>
              <a:t> per sq. feet</a:t>
            </a:r>
          </a:p>
          <a:p>
            <a:pPr marL="0" indent="0">
              <a:buNone/>
            </a:pPr>
            <a:endParaRPr lang="en-US" dirty="0" smtClean="0"/>
          </a:p>
        </p:txBody>
      </p:sp>
      <p:graphicFrame>
        <p:nvGraphicFramePr>
          <p:cNvPr id="14" name="Chart 13"/>
          <p:cNvGraphicFramePr/>
          <p:nvPr>
            <p:extLst>
              <p:ext uri="{D42A27DB-BD31-4B8C-83A1-F6EECF244321}">
                <p14:modId xmlns:p14="http://schemas.microsoft.com/office/powerpoint/2010/main" val="369218049"/>
              </p:ext>
            </p:extLst>
          </p:nvPr>
        </p:nvGraphicFramePr>
        <p:xfrm>
          <a:off x="6663788" y="2995779"/>
          <a:ext cx="4971473" cy="37484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9724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0456"/>
          </a:xfrm>
        </p:spPr>
        <p:txBody>
          <a:bodyPr/>
          <a:lstStyle/>
          <a:p>
            <a:r>
              <a:rPr lang="en-US" dirty="0" smtClean="0"/>
              <a:t>Complementary products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64577266"/>
              </p:ext>
            </p:extLst>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90499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9213"/>
          </a:xfrm>
        </p:spPr>
        <p:txBody>
          <a:bodyPr/>
          <a:lstStyle/>
          <a:p>
            <a:r>
              <a:rPr lang="en-US" dirty="0" smtClean="0"/>
              <a:t>Factors affecting the price:</a:t>
            </a:r>
            <a:endParaRPr lang="en-US" dirty="0"/>
          </a:p>
        </p:txBody>
      </p:sp>
      <p:sp>
        <p:nvSpPr>
          <p:cNvPr id="3" name="Content Placeholder 2"/>
          <p:cNvSpPr>
            <a:spLocks noGrp="1"/>
          </p:cNvSpPr>
          <p:nvPr>
            <p:ph idx="1"/>
          </p:nvPr>
        </p:nvSpPr>
        <p:spPr>
          <a:xfrm>
            <a:off x="2589212" y="1418492"/>
            <a:ext cx="8915400" cy="4492730"/>
          </a:xfrm>
        </p:spPr>
        <p:txBody>
          <a:bodyPr/>
          <a:lstStyle/>
          <a:p>
            <a:r>
              <a:rPr lang="en-US" dirty="0" smtClean="0"/>
              <a:t>The demand has been increased over time and the reason of this demand is </a:t>
            </a:r>
            <a:r>
              <a:rPr lang="en-US" b="1" dirty="0" smtClean="0"/>
              <a:t>trend</a:t>
            </a:r>
            <a:r>
              <a:rPr lang="en-US" dirty="0" smtClean="0"/>
              <a:t> as well as </a:t>
            </a:r>
            <a:r>
              <a:rPr lang="en-US" b="1" dirty="0" smtClean="0"/>
              <a:t>affordability</a:t>
            </a:r>
            <a:r>
              <a:rPr lang="en-US" dirty="0" smtClean="0"/>
              <a:t>. This demand creates a vast range of price.</a:t>
            </a:r>
          </a:p>
          <a:p>
            <a:r>
              <a:rPr lang="en-US" dirty="0" smtClean="0"/>
              <a:t>The government policies which includes the taxes, </a:t>
            </a:r>
            <a:r>
              <a:rPr lang="en-US" b="1" dirty="0"/>
              <a:t>c</a:t>
            </a:r>
            <a:r>
              <a:rPr lang="en-US" b="1" dirty="0" smtClean="0"/>
              <a:t>-form, GPCB </a:t>
            </a:r>
            <a:r>
              <a:rPr lang="en-US" dirty="0" smtClean="0"/>
              <a:t>(Gujarat pollution control board) </a:t>
            </a:r>
            <a:r>
              <a:rPr lang="en-US" b="1" dirty="0" smtClean="0"/>
              <a:t>norms</a:t>
            </a:r>
            <a:r>
              <a:rPr lang="en-US" dirty="0" smtClean="0"/>
              <a:t> and other regular norms.</a:t>
            </a:r>
          </a:p>
          <a:p>
            <a:r>
              <a:rPr lang="en-US" dirty="0" smtClean="0"/>
              <a:t>The use of fuel i.e. </a:t>
            </a:r>
            <a:r>
              <a:rPr lang="en-US" b="1" dirty="0" err="1" smtClean="0"/>
              <a:t>gasifier</a:t>
            </a:r>
            <a:r>
              <a:rPr lang="en-US" b="1" dirty="0"/>
              <a:t> </a:t>
            </a:r>
            <a:r>
              <a:rPr lang="en-US" b="1" dirty="0" smtClean="0"/>
              <a:t>vs. gas</a:t>
            </a:r>
            <a:r>
              <a:rPr lang="en-US" dirty="0" smtClean="0"/>
              <a:t>.(A burning issue for ceramic hub)</a:t>
            </a:r>
          </a:p>
          <a:p>
            <a:r>
              <a:rPr lang="en-US" dirty="0" smtClean="0"/>
              <a:t>One of the major factor which is mostly awaited by the ceramic hub is </a:t>
            </a:r>
            <a:r>
              <a:rPr lang="en-US" b="1" dirty="0" smtClean="0"/>
              <a:t>anti damping duty</a:t>
            </a:r>
            <a:r>
              <a:rPr lang="en-US" dirty="0" smtClean="0"/>
              <a:t> which will allow the domestic market to compete with import market especially China.</a:t>
            </a:r>
          </a:p>
          <a:p>
            <a:r>
              <a:rPr lang="en-US" dirty="0" smtClean="0"/>
              <a:t>Labor cost:</a:t>
            </a:r>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747701528"/>
              </p:ext>
            </p:extLst>
          </p:nvPr>
        </p:nvGraphicFramePr>
        <p:xfrm>
          <a:off x="3562228" y="4416181"/>
          <a:ext cx="4573587" cy="24418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6719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46782"/>
          </a:xfrm>
        </p:spPr>
        <p:txBody>
          <a:bodyPr/>
          <a:lstStyle/>
          <a:p>
            <a:r>
              <a:rPr lang="en-US" dirty="0" smtClean="0"/>
              <a:t>Factors affecting Margin or Profit:</a:t>
            </a:r>
            <a:endParaRPr lang="en-US" dirty="0"/>
          </a:p>
        </p:txBody>
      </p:sp>
      <p:sp>
        <p:nvSpPr>
          <p:cNvPr id="3" name="Content Placeholder 2"/>
          <p:cNvSpPr>
            <a:spLocks noGrp="1"/>
          </p:cNvSpPr>
          <p:nvPr>
            <p:ph idx="1"/>
          </p:nvPr>
        </p:nvSpPr>
        <p:spPr>
          <a:xfrm>
            <a:off x="2589212" y="1531917"/>
            <a:ext cx="8915400" cy="4379305"/>
          </a:xfrm>
        </p:spPr>
        <p:txBody>
          <a:bodyPr/>
          <a:lstStyle/>
          <a:p>
            <a:r>
              <a:rPr lang="en-US" dirty="0" smtClean="0"/>
              <a:t>As shown earlier the ceramic market belongs to </a:t>
            </a:r>
            <a:r>
              <a:rPr lang="en-US" b="1" dirty="0" smtClean="0"/>
              <a:t>monopolistic market </a:t>
            </a:r>
            <a:r>
              <a:rPr lang="en-US" dirty="0" smtClean="0"/>
              <a:t>category. So a tough competition is there.</a:t>
            </a:r>
          </a:p>
          <a:p>
            <a:r>
              <a:rPr lang="en-US" dirty="0" smtClean="0"/>
              <a:t>And also the </a:t>
            </a:r>
            <a:r>
              <a:rPr lang="en-US" b="1" dirty="0" smtClean="0"/>
              <a:t>competition is unhealthy </a:t>
            </a:r>
            <a:r>
              <a:rPr lang="en-US" dirty="0" smtClean="0"/>
              <a:t>due to increase in upcoming weak firms day-by-day.</a:t>
            </a:r>
          </a:p>
          <a:p>
            <a:r>
              <a:rPr lang="en-US" dirty="0" smtClean="0"/>
              <a:t>The </a:t>
            </a:r>
            <a:r>
              <a:rPr lang="en-US" b="1" dirty="0" smtClean="0"/>
              <a:t>technology</a:t>
            </a:r>
            <a:r>
              <a:rPr lang="en-US" dirty="0" smtClean="0"/>
              <a:t> used has an important role in deciding the margin(like as digital, double charged, etc.)</a:t>
            </a:r>
          </a:p>
          <a:p>
            <a:r>
              <a:rPr lang="en-US" dirty="0" smtClean="0"/>
              <a:t>The </a:t>
            </a:r>
            <a:r>
              <a:rPr lang="en-US" b="1" dirty="0" smtClean="0"/>
              <a:t>monopoly in ratios and types of raw material </a:t>
            </a:r>
            <a:r>
              <a:rPr lang="en-US" dirty="0" smtClean="0"/>
              <a:t>has also a key role in quality determination which in turn affects the margin.</a:t>
            </a:r>
          </a:p>
          <a:p>
            <a:endParaRPr lang="en-US" dirty="0" smtClean="0"/>
          </a:p>
          <a:p>
            <a:endParaRPr lang="en-US" dirty="0"/>
          </a:p>
        </p:txBody>
      </p:sp>
    </p:spTree>
    <p:extLst>
      <p:ext uri="{BB962C8B-B14F-4D97-AF65-F5344CB8AC3E}">
        <p14:creationId xmlns:p14="http://schemas.microsoft.com/office/powerpoint/2010/main" val="2883465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84056"/>
          </a:xfrm>
        </p:spPr>
        <p:txBody>
          <a:bodyPr/>
          <a:lstStyle/>
          <a:p>
            <a:r>
              <a:rPr lang="en-US" dirty="0" smtClean="0"/>
              <a:t>Factors affecting demand:</a:t>
            </a:r>
            <a:endParaRPr lang="en-US" dirty="0"/>
          </a:p>
        </p:txBody>
      </p:sp>
      <p:sp>
        <p:nvSpPr>
          <p:cNvPr id="3" name="Content Placeholder 2"/>
          <p:cNvSpPr>
            <a:spLocks noGrp="1"/>
          </p:cNvSpPr>
          <p:nvPr>
            <p:ph idx="1"/>
          </p:nvPr>
        </p:nvSpPr>
        <p:spPr>
          <a:xfrm>
            <a:off x="2589212" y="1531917"/>
            <a:ext cx="8915400" cy="4379305"/>
          </a:xfrm>
        </p:spPr>
        <p:txBody>
          <a:bodyPr/>
          <a:lstStyle/>
          <a:p>
            <a:r>
              <a:rPr lang="en-US" dirty="0" smtClean="0"/>
              <a:t>As mentioned above the demand is created by on going trend. As the trend changes people want to stay with stay with the flow and accommodate with the change.</a:t>
            </a:r>
          </a:p>
          <a:p>
            <a:r>
              <a:rPr lang="en-US" dirty="0" smtClean="0"/>
              <a:t>Demand of such products also depends on the position of real estate market. As because when the real estate business is on fire ceramic business is also on peak fire.</a:t>
            </a:r>
          </a:p>
          <a:p>
            <a:pPr marL="0" indent="0">
              <a:buNone/>
            </a:pPr>
            <a:r>
              <a:rPr lang="en-US" dirty="0" smtClean="0"/>
              <a:t>    </a:t>
            </a:r>
            <a:endParaRPr lang="en-US" dirty="0"/>
          </a:p>
        </p:txBody>
      </p:sp>
    </p:spTree>
    <p:extLst>
      <p:ext uri="{BB962C8B-B14F-4D97-AF65-F5344CB8AC3E}">
        <p14:creationId xmlns:p14="http://schemas.microsoft.com/office/powerpoint/2010/main" val="2010057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1673" y="279725"/>
            <a:ext cx="8911687" cy="789054"/>
          </a:xfrm>
        </p:spPr>
        <p:txBody>
          <a:bodyPr/>
          <a:lstStyle/>
          <a:p>
            <a:r>
              <a:rPr lang="en-US" dirty="0" smtClean="0"/>
              <a:t>Comparison </a:t>
            </a:r>
            <a:r>
              <a:rPr lang="en-US" dirty="0" smtClean="0"/>
              <a:t>of </a:t>
            </a:r>
            <a:r>
              <a:rPr lang="en-US" dirty="0" smtClean="0"/>
              <a:t>Johnson </a:t>
            </a:r>
            <a:r>
              <a:rPr lang="en-US" dirty="0" smtClean="0"/>
              <a:t>and Kajaria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1995487"/>
              </p:ext>
            </p:extLst>
          </p:nvPr>
        </p:nvGraphicFramePr>
        <p:xfrm>
          <a:off x="1579810" y="1009961"/>
          <a:ext cx="4749738" cy="25763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3184712586"/>
              </p:ext>
            </p:extLst>
          </p:nvPr>
        </p:nvGraphicFramePr>
        <p:xfrm>
          <a:off x="6863937" y="2695698"/>
          <a:ext cx="5177641" cy="3645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9064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365662"/>
            <a:ext cx="8915400" cy="4545560"/>
          </a:xfrm>
        </p:spPr>
        <p:txBody>
          <a:bodyPr/>
          <a:lstStyle/>
          <a:p>
            <a:r>
              <a:rPr lang="en-US" dirty="0" smtClean="0"/>
              <a:t>The Margin value for </a:t>
            </a:r>
            <a:r>
              <a:rPr lang="en-US" dirty="0" smtClean="0"/>
              <a:t>Johnson </a:t>
            </a:r>
            <a:r>
              <a:rPr lang="en-US" dirty="0" smtClean="0"/>
              <a:t>and Kajaria is very difficult task to attain because both are MNCs which work on 50-50 or 51-49 job work basis and all the job work firms have different margins based on the factors like location, raw material availability, etc. </a:t>
            </a:r>
            <a:endParaRPr lang="en-US" dirty="0"/>
          </a:p>
        </p:txBody>
      </p:sp>
      <p:sp>
        <p:nvSpPr>
          <p:cNvPr id="4" name="Title 1"/>
          <p:cNvSpPr>
            <a:spLocks noGrp="1"/>
          </p:cNvSpPr>
          <p:nvPr>
            <p:ph type="title"/>
          </p:nvPr>
        </p:nvSpPr>
        <p:spPr>
          <a:xfrm>
            <a:off x="2521673" y="279725"/>
            <a:ext cx="8911687" cy="789054"/>
          </a:xfrm>
        </p:spPr>
        <p:txBody>
          <a:bodyPr/>
          <a:lstStyle/>
          <a:p>
            <a:r>
              <a:rPr lang="en-US" dirty="0" smtClean="0"/>
              <a:t>Comparison </a:t>
            </a:r>
            <a:r>
              <a:rPr lang="en-US" dirty="0" smtClean="0"/>
              <a:t>of </a:t>
            </a:r>
            <a:r>
              <a:rPr lang="en-US" dirty="0" smtClean="0"/>
              <a:t>Johnson </a:t>
            </a:r>
            <a:r>
              <a:rPr lang="en-US" dirty="0" smtClean="0"/>
              <a:t>and Kajaria</a:t>
            </a:r>
            <a:endParaRPr lang="en-US" dirty="0"/>
          </a:p>
        </p:txBody>
      </p:sp>
    </p:spTree>
    <p:extLst>
      <p:ext uri="{BB962C8B-B14F-4D97-AF65-F5344CB8AC3E}">
        <p14:creationId xmlns:p14="http://schemas.microsoft.com/office/powerpoint/2010/main" val="108021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0929"/>
          </a:xfrm>
        </p:spPr>
        <p:txBody>
          <a:bodyPr/>
          <a:lstStyle/>
          <a:p>
            <a:r>
              <a:rPr lang="en-US" dirty="0" smtClean="0"/>
              <a:t>Conclusion</a:t>
            </a:r>
            <a:endParaRPr lang="en-US" dirty="0"/>
          </a:p>
        </p:txBody>
      </p:sp>
      <p:sp>
        <p:nvSpPr>
          <p:cNvPr id="3" name="Content Placeholder 2"/>
          <p:cNvSpPr>
            <a:spLocks noGrp="1"/>
          </p:cNvSpPr>
          <p:nvPr>
            <p:ph idx="1"/>
          </p:nvPr>
        </p:nvSpPr>
        <p:spPr>
          <a:xfrm>
            <a:off x="2589212" y="1365662"/>
            <a:ext cx="8915400" cy="4545560"/>
          </a:xfrm>
        </p:spPr>
        <p:txBody>
          <a:bodyPr/>
          <a:lstStyle/>
          <a:p>
            <a:pPr marL="0" indent="0">
              <a:buNone/>
            </a:pPr>
            <a:r>
              <a:rPr lang="en-US" dirty="0" smtClean="0"/>
              <a:t>Following are main points of conclusion:</a:t>
            </a:r>
          </a:p>
          <a:p>
            <a:r>
              <a:rPr lang="en-US" dirty="0" smtClean="0"/>
              <a:t>Ceramic business is a monopolistic market zone(and with a very tough and unhealthy competition).</a:t>
            </a:r>
          </a:p>
          <a:p>
            <a:r>
              <a:rPr lang="en-US" dirty="0" smtClean="0"/>
              <a:t>The price variation is basically controlled directly by demand by producers rather than the consumers demand based on price. i.e. the producers want to sell their products at any cost to stay in this tough competition. We can say that it is a consumer controlled industry.</a:t>
            </a:r>
          </a:p>
          <a:p>
            <a:r>
              <a:rPr lang="en-US" dirty="0" smtClean="0"/>
              <a:t>A very rapid fall and rise in price is seen which is may be due an unhealthy competition</a:t>
            </a:r>
          </a:p>
          <a:p>
            <a:r>
              <a:rPr lang="en-US" dirty="0" smtClean="0"/>
              <a:t>The future market is still strong as because the present period is judgment period in which many weak firms would have to leave the market and a very high and growing demand of tiles is seen. One reason is also because of affordability of tiles even in rural areas tiles are making their way.</a:t>
            </a:r>
            <a:endParaRPr lang="en-US" dirty="0"/>
          </a:p>
        </p:txBody>
      </p:sp>
    </p:spTree>
    <p:extLst>
      <p:ext uri="{BB962C8B-B14F-4D97-AF65-F5344CB8AC3E}">
        <p14:creationId xmlns:p14="http://schemas.microsoft.com/office/powerpoint/2010/main" val="3074679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5767"/>
          </a:xfrm>
        </p:spPr>
        <p:txBody>
          <a:bodyPr/>
          <a:lstStyle/>
          <a:p>
            <a:r>
              <a:rPr lang="en-US" dirty="0" smtClean="0"/>
              <a:t>Thanks to:</a:t>
            </a:r>
            <a:endParaRPr lang="en-US" dirty="0"/>
          </a:p>
        </p:txBody>
      </p:sp>
      <p:sp>
        <p:nvSpPr>
          <p:cNvPr id="3" name="Content Placeholder 2"/>
          <p:cNvSpPr>
            <a:spLocks noGrp="1"/>
          </p:cNvSpPr>
          <p:nvPr>
            <p:ph idx="1"/>
          </p:nvPr>
        </p:nvSpPr>
        <p:spPr>
          <a:xfrm>
            <a:off x="2589212" y="1324708"/>
            <a:ext cx="8915400" cy="4586514"/>
          </a:xfrm>
        </p:spPr>
        <p:txBody>
          <a:bodyPr/>
          <a:lstStyle/>
          <a:p>
            <a:r>
              <a:rPr lang="en-US" dirty="0" err="1" smtClean="0"/>
              <a:t>Avani</a:t>
            </a:r>
            <a:r>
              <a:rPr lang="en-US" dirty="0" smtClean="0"/>
              <a:t> Minerals, </a:t>
            </a:r>
            <a:r>
              <a:rPr lang="en-US" dirty="0" err="1" smtClean="0"/>
              <a:t>Dharti</a:t>
            </a:r>
            <a:r>
              <a:rPr lang="en-US" dirty="0" smtClean="0"/>
              <a:t> Minerals and Sun Minerals(Spray drier raw material data)</a:t>
            </a:r>
          </a:p>
          <a:p>
            <a:r>
              <a:rPr lang="en-US" dirty="0" smtClean="0"/>
              <a:t>Spectrum </a:t>
            </a:r>
            <a:r>
              <a:rPr lang="en-US" dirty="0" smtClean="0"/>
              <a:t>Johnson </a:t>
            </a:r>
            <a:r>
              <a:rPr lang="en-US" dirty="0" smtClean="0"/>
              <a:t>Ceramic(wall tiles data)</a:t>
            </a:r>
          </a:p>
          <a:p>
            <a:r>
              <a:rPr lang="en-US" dirty="0" err="1" smtClean="0"/>
              <a:t>Cosa</a:t>
            </a:r>
            <a:r>
              <a:rPr lang="en-US" dirty="0" smtClean="0"/>
              <a:t> ceramic(</a:t>
            </a:r>
            <a:r>
              <a:rPr lang="en-US" dirty="0" err="1" smtClean="0"/>
              <a:t>Kajaria</a:t>
            </a:r>
            <a:r>
              <a:rPr lang="en-US" dirty="0" smtClean="0"/>
              <a:t> </a:t>
            </a:r>
            <a:r>
              <a:rPr lang="en-US" dirty="0" smtClean="0"/>
              <a:t>MNC data)</a:t>
            </a:r>
          </a:p>
          <a:p>
            <a:endParaRPr lang="en-US" dirty="0"/>
          </a:p>
        </p:txBody>
      </p:sp>
    </p:spTree>
    <p:extLst>
      <p:ext uri="{BB962C8B-B14F-4D97-AF65-F5344CB8AC3E}">
        <p14:creationId xmlns:p14="http://schemas.microsoft.com/office/powerpoint/2010/main" val="3472383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8905"/>
          </a:xfrm>
        </p:spPr>
        <p:txBody>
          <a:bodyPr/>
          <a:lstStyle/>
          <a:p>
            <a:r>
              <a:rPr lang="en-US" dirty="0" smtClean="0"/>
              <a:t>Introduction </a:t>
            </a:r>
            <a:endParaRPr lang="en-US" dirty="0"/>
          </a:p>
        </p:txBody>
      </p:sp>
      <p:sp>
        <p:nvSpPr>
          <p:cNvPr id="3" name="Content Placeholder 2"/>
          <p:cNvSpPr>
            <a:spLocks noGrp="1"/>
          </p:cNvSpPr>
          <p:nvPr>
            <p:ph idx="1"/>
          </p:nvPr>
        </p:nvSpPr>
        <p:spPr>
          <a:xfrm>
            <a:off x="2589212" y="1433015"/>
            <a:ext cx="8915400" cy="4478207"/>
          </a:xfrm>
        </p:spPr>
        <p:txBody>
          <a:bodyPr>
            <a:normAutofit/>
          </a:bodyPr>
          <a:lstStyle/>
          <a:p>
            <a:r>
              <a:rPr lang="en-US" sz="2400" dirty="0" smtClean="0"/>
              <a:t>We tried to notice the variation in the Demand and Supply of the Ceramic Tiles over the time. We also compared the complementary products and also the Substitute Products. We focused on various factors like Raw Material , Competition etc.</a:t>
            </a:r>
          </a:p>
          <a:p>
            <a:r>
              <a:rPr lang="en-US" sz="2400" dirty="0"/>
              <a:t>Case Study of Ceramic Tiles , Changes in demand , supply over the time with comparing different manufacturers</a:t>
            </a:r>
          </a:p>
          <a:p>
            <a:endParaRPr lang="en-US" sz="2400" dirty="0" smtClean="0"/>
          </a:p>
          <a:p>
            <a:endParaRPr lang="en-US" sz="2400" dirty="0"/>
          </a:p>
        </p:txBody>
      </p:sp>
    </p:spTree>
    <p:extLst>
      <p:ext uri="{BB962C8B-B14F-4D97-AF65-F5344CB8AC3E}">
        <p14:creationId xmlns:p14="http://schemas.microsoft.com/office/powerpoint/2010/main" val="274884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Theories that helped us</a:t>
            </a:r>
            <a:endParaRPr lang="en-US" dirty="0"/>
          </a:p>
        </p:txBody>
      </p:sp>
      <p:sp>
        <p:nvSpPr>
          <p:cNvPr id="3" name="Content Placeholder 2"/>
          <p:cNvSpPr>
            <a:spLocks noGrp="1"/>
          </p:cNvSpPr>
          <p:nvPr>
            <p:ph idx="1"/>
          </p:nvPr>
        </p:nvSpPr>
        <p:spPr/>
        <p:txBody>
          <a:bodyPr/>
          <a:lstStyle/>
          <a:p>
            <a:r>
              <a:rPr lang="en-US" dirty="0" smtClean="0"/>
              <a:t>Demand Theory</a:t>
            </a:r>
          </a:p>
          <a:p>
            <a:r>
              <a:rPr lang="en-US" dirty="0" smtClean="0"/>
              <a:t>Elasticity of Supply </a:t>
            </a:r>
            <a:endParaRPr lang="en-US" dirty="0"/>
          </a:p>
        </p:txBody>
      </p:sp>
    </p:spTree>
    <p:extLst>
      <p:ext uri="{BB962C8B-B14F-4D97-AF65-F5344CB8AC3E}">
        <p14:creationId xmlns:p14="http://schemas.microsoft.com/office/powerpoint/2010/main" val="980545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3777"/>
          </a:xfrm>
        </p:spPr>
        <p:txBody>
          <a:bodyPr/>
          <a:lstStyle/>
          <a:p>
            <a:r>
              <a:rPr lang="en-US" dirty="0" smtClean="0"/>
              <a:t>What Actually Theories Are</a:t>
            </a:r>
            <a:endParaRPr lang="en-US" dirty="0"/>
          </a:p>
        </p:txBody>
      </p:sp>
      <p:sp>
        <p:nvSpPr>
          <p:cNvPr id="3" name="Content Placeholder 2"/>
          <p:cNvSpPr>
            <a:spLocks noGrp="1"/>
          </p:cNvSpPr>
          <p:nvPr>
            <p:ph idx="1"/>
          </p:nvPr>
        </p:nvSpPr>
        <p:spPr>
          <a:xfrm>
            <a:off x="2589212" y="1287886"/>
            <a:ext cx="8915400" cy="4909713"/>
          </a:xfrm>
        </p:spPr>
        <p:txBody>
          <a:bodyPr/>
          <a:lstStyle/>
          <a:p>
            <a:r>
              <a:rPr lang="en-US" sz="2000" dirty="0" smtClean="0"/>
              <a:t>DEMAND THEORY – Considering the price of the  product as the only factor ,the demand for the product is inversely proportional to its price.</a:t>
            </a:r>
          </a:p>
          <a:p>
            <a:pPr marL="0" indent="0">
              <a:buNone/>
            </a:pPr>
            <a:r>
              <a:rPr lang="en-US" sz="2000" dirty="0"/>
              <a:t> </a:t>
            </a:r>
            <a:r>
              <a:rPr lang="en-US" sz="2000" dirty="0" smtClean="0"/>
              <a:t>     i.e., when price goes up demand goes down </a:t>
            </a:r>
          </a:p>
          <a:p>
            <a:pPr marL="0" indent="0">
              <a:buNone/>
            </a:pPr>
            <a:r>
              <a:rPr lang="en-US" dirty="0"/>
              <a:t> </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865" y="3171506"/>
            <a:ext cx="3687865" cy="2822893"/>
          </a:xfrm>
          <a:prstGeom prst="rect">
            <a:avLst/>
          </a:prstGeom>
        </p:spPr>
      </p:pic>
    </p:spTree>
    <p:extLst>
      <p:ext uri="{BB962C8B-B14F-4D97-AF65-F5344CB8AC3E}">
        <p14:creationId xmlns:p14="http://schemas.microsoft.com/office/powerpoint/2010/main" val="146354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914400"/>
            <a:ext cx="8915400" cy="4996822"/>
          </a:xfrm>
        </p:spPr>
        <p:txBody>
          <a:bodyPr/>
          <a:lstStyle/>
          <a:p>
            <a:r>
              <a:rPr lang="en-US" dirty="0" smtClean="0"/>
              <a:t>PRICE ELASTICITY OF SUPPLY – In simple words , It is the change in supply of product corresponding to the change in the price of that particular product On condition that other factors that affect the supply of product are kept constant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759" y="2512377"/>
            <a:ext cx="6167245" cy="3757451"/>
          </a:xfrm>
          <a:prstGeom prst="rect">
            <a:avLst/>
          </a:prstGeom>
        </p:spPr>
      </p:pic>
    </p:spTree>
    <p:extLst>
      <p:ext uri="{BB962C8B-B14F-4D97-AF65-F5344CB8AC3E}">
        <p14:creationId xmlns:p14="http://schemas.microsoft.com/office/powerpoint/2010/main" val="1693187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0936"/>
          </a:xfrm>
        </p:spPr>
        <p:txBody>
          <a:bodyPr/>
          <a:lstStyle/>
          <a:p>
            <a:r>
              <a:rPr lang="en-US" dirty="0" smtClean="0"/>
              <a:t>An overview of ceramic business:</a:t>
            </a:r>
            <a:endParaRPr lang="en-US" dirty="0"/>
          </a:p>
        </p:txBody>
      </p:sp>
      <p:sp>
        <p:nvSpPr>
          <p:cNvPr id="3" name="Content Placeholder 2"/>
          <p:cNvSpPr>
            <a:spLocks noGrp="1"/>
          </p:cNvSpPr>
          <p:nvPr>
            <p:ph idx="1"/>
          </p:nvPr>
        </p:nvSpPr>
        <p:spPr>
          <a:xfrm>
            <a:off x="2589212" y="1277815"/>
            <a:ext cx="8915400" cy="4633407"/>
          </a:xfrm>
        </p:spPr>
        <p:txBody>
          <a:bodyPr/>
          <a:lstStyle/>
          <a:p>
            <a:r>
              <a:rPr lang="en-US" dirty="0" smtClean="0"/>
              <a:t>The ceramic business of tiles is very old which started from early man made tiles to today’s highly technically prepared tiles.</a:t>
            </a:r>
          </a:p>
          <a:p>
            <a:r>
              <a:rPr lang="en-US" dirty="0" smtClean="0"/>
              <a:t>The project emphasis on the ceramic market of Morbi.</a:t>
            </a:r>
          </a:p>
          <a:p>
            <a:r>
              <a:rPr lang="en-US" dirty="0"/>
              <a:t>At present there are around 650 ceramic </a:t>
            </a:r>
            <a:r>
              <a:rPr lang="en-US" dirty="0" smtClean="0"/>
              <a:t>units </a:t>
            </a:r>
            <a:r>
              <a:rPr lang="en-US" dirty="0"/>
              <a:t>in Morbi which include spray </a:t>
            </a:r>
            <a:r>
              <a:rPr lang="en-US" dirty="0" smtClean="0"/>
              <a:t>driers, </a:t>
            </a:r>
            <a:r>
              <a:rPr lang="en-US" dirty="0"/>
              <a:t>wall tiles </a:t>
            </a:r>
            <a:r>
              <a:rPr lang="en-US" dirty="0" smtClean="0"/>
              <a:t>units, </a:t>
            </a:r>
            <a:r>
              <a:rPr lang="en-US" dirty="0"/>
              <a:t>vitrified </a:t>
            </a:r>
            <a:r>
              <a:rPr lang="en-US" dirty="0" smtClean="0"/>
              <a:t>units </a:t>
            </a:r>
            <a:r>
              <a:rPr lang="en-US" dirty="0"/>
              <a:t>(which in turn is divided into three parts soluble salts, double charged, GVT and PGVT), sanitary wares unit</a:t>
            </a:r>
            <a:r>
              <a:rPr lang="en-US" dirty="0" smtClean="0"/>
              <a:t>.</a:t>
            </a:r>
          </a:p>
          <a:p>
            <a:r>
              <a:rPr lang="en-US" dirty="0"/>
              <a:t>And these industries together covers almost 60% of middle east area, many parts of Europe, many parts of Asia and around 80-85% of Indian market(till recent time after which China started import at a very low price). </a:t>
            </a:r>
          </a:p>
        </p:txBody>
      </p:sp>
    </p:spTree>
    <p:extLst>
      <p:ext uri="{BB962C8B-B14F-4D97-AF65-F5344CB8AC3E}">
        <p14:creationId xmlns:p14="http://schemas.microsoft.com/office/powerpoint/2010/main" val="3685320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37265"/>
          </a:xfrm>
        </p:spPr>
        <p:txBody>
          <a:bodyPr>
            <a:normAutofit fontScale="90000"/>
          </a:bodyPr>
          <a:lstStyle/>
          <a:p>
            <a:r>
              <a:rPr lang="en-US" dirty="0" smtClean="0"/>
              <a:t>Factors that affected the price and demand of the Ceramic Tiles</a:t>
            </a:r>
            <a:endParaRPr lang="en-US" dirty="0"/>
          </a:p>
        </p:txBody>
      </p:sp>
      <p:sp>
        <p:nvSpPr>
          <p:cNvPr id="3" name="Content Placeholder 2"/>
          <p:cNvSpPr>
            <a:spLocks noGrp="1"/>
          </p:cNvSpPr>
          <p:nvPr>
            <p:ph idx="1"/>
          </p:nvPr>
        </p:nvSpPr>
        <p:spPr/>
        <p:txBody>
          <a:bodyPr/>
          <a:lstStyle/>
          <a:p>
            <a:r>
              <a:rPr lang="en-US" dirty="0" smtClean="0"/>
              <a:t>Availability of Raw Materials</a:t>
            </a:r>
          </a:p>
          <a:p>
            <a:r>
              <a:rPr lang="en-US" dirty="0" smtClean="0"/>
              <a:t>Transportation</a:t>
            </a:r>
          </a:p>
          <a:p>
            <a:r>
              <a:rPr lang="en-US" dirty="0" smtClean="0"/>
              <a:t>Labor</a:t>
            </a:r>
          </a:p>
          <a:p>
            <a:r>
              <a:rPr lang="en-US" dirty="0" smtClean="0"/>
              <a:t>Government Policy </a:t>
            </a:r>
          </a:p>
          <a:p>
            <a:r>
              <a:rPr lang="en-US" dirty="0" smtClean="0"/>
              <a:t>Imports from other countries (especially from China)</a:t>
            </a:r>
          </a:p>
          <a:p>
            <a:r>
              <a:rPr lang="en-US" dirty="0" smtClean="0"/>
              <a:t>Competition </a:t>
            </a:r>
          </a:p>
          <a:p>
            <a:r>
              <a:rPr lang="en-US" dirty="0" smtClean="0"/>
              <a:t>Technological Innovation</a:t>
            </a:r>
            <a:endParaRPr lang="en-US" dirty="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743552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8172"/>
          </a:xfrm>
        </p:spPr>
        <p:txBody>
          <a:bodyPr/>
          <a:lstStyle/>
          <a:p>
            <a:r>
              <a:rPr lang="en-US" dirty="0" smtClean="0"/>
              <a:t>Why demand of Ceramic tiles went up</a:t>
            </a:r>
            <a:endParaRPr lang="en-US" dirty="0"/>
          </a:p>
        </p:txBody>
      </p:sp>
      <p:sp>
        <p:nvSpPr>
          <p:cNvPr id="3" name="Content Placeholder 2"/>
          <p:cNvSpPr>
            <a:spLocks noGrp="1"/>
          </p:cNvSpPr>
          <p:nvPr>
            <p:ph idx="1"/>
          </p:nvPr>
        </p:nvSpPr>
        <p:spPr>
          <a:xfrm>
            <a:off x="2589212" y="1352282"/>
            <a:ext cx="8915400" cy="4558940"/>
          </a:xfrm>
        </p:spPr>
        <p:txBody>
          <a:bodyPr/>
          <a:lstStyle/>
          <a:p>
            <a:r>
              <a:rPr lang="en-US" dirty="0" smtClean="0"/>
              <a:t>Due to increase in the income of common man , their unlimited wants resulted in the wish to have their own home.</a:t>
            </a:r>
          </a:p>
          <a:p>
            <a:r>
              <a:rPr lang="en-US" dirty="0" smtClean="0"/>
              <a:t>Also the ceramic zone with time became a monopolistic business. The competition increased day-by-day. So the cost also became affordable. </a:t>
            </a:r>
          </a:p>
        </p:txBody>
      </p:sp>
    </p:spTree>
    <p:extLst>
      <p:ext uri="{BB962C8B-B14F-4D97-AF65-F5344CB8AC3E}">
        <p14:creationId xmlns:p14="http://schemas.microsoft.com/office/powerpoint/2010/main" val="416283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76444"/>
          </a:xfrm>
        </p:spPr>
        <p:txBody>
          <a:bodyPr/>
          <a:lstStyle/>
          <a:p>
            <a:r>
              <a:rPr lang="en-US" dirty="0" smtClean="0"/>
              <a:t>Raw materials:</a:t>
            </a:r>
            <a:endParaRPr lang="en-US" dirty="0"/>
          </a:p>
        </p:txBody>
      </p:sp>
      <p:sp>
        <p:nvSpPr>
          <p:cNvPr id="3" name="Content Placeholder 2"/>
          <p:cNvSpPr>
            <a:spLocks noGrp="1"/>
          </p:cNvSpPr>
          <p:nvPr>
            <p:ph idx="1"/>
          </p:nvPr>
        </p:nvSpPr>
        <p:spPr>
          <a:xfrm>
            <a:off x="2589212" y="1312985"/>
            <a:ext cx="8915400" cy="4598238"/>
          </a:xfrm>
        </p:spPr>
        <p:txBody>
          <a:bodyPr>
            <a:normAutofit/>
          </a:bodyPr>
          <a:lstStyle/>
          <a:p>
            <a:r>
              <a:rPr lang="en-US" dirty="0" smtClean="0"/>
              <a:t>The raw material for ceramic tiles is fine grained body clay which is produced in spray-drier. The price of raw material directly affect the end user price.</a:t>
            </a:r>
          </a:p>
          <a:p>
            <a:r>
              <a:rPr lang="en-US" dirty="0"/>
              <a:t>P</a:t>
            </a:r>
            <a:r>
              <a:rPr lang="en-US" dirty="0" smtClean="0"/>
              <a:t>rice variation graph of body clay:</a:t>
            </a:r>
          </a:p>
          <a:p>
            <a:r>
              <a:rPr lang="en-US" dirty="0" smtClean="0"/>
              <a:t>There is an inelastic demand in the raw material over the time(for Red Body).</a:t>
            </a:r>
          </a:p>
          <a:p>
            <a:pPr marL="0" indent="0">
              <a:buNone/>
            </a:pPr>
            <a:r>
              <a:rPr lang="en-US" dirty="0"/>
              <a:t>	</a:t>
            </a:r>
            <a:r>
              <a:rPr lang="en-US" dirty="0" smtClean="0"/>
              <a:t>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graphicFrame>
        <p:nvGraphicFramePr>
          <p:cNvPr id="5" name="Chart 4"/>
          <p:cNvGraphicFramePr/>
          <p:nvPr>
            <p:extLst>
              <p:ext uri="{D42A27DB-BD31-4B8C-83A1-F6EECF244321}">
                <p14:modId xmlns:p14="http://schemas.microsoft.com/office/powerpoint/2010/main" val="2186218"/>
              </p:ext>
            </p:extLst>
          </p:nvPr>
        </p:nvGraphicFramePr>
        <p:xfrm>
          <a:off x="2589212" y="3392659"/>
          <a:ext cx="5673970" cy="30597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656814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293</TotalTime>
  <Words>967</Words>
  <Application>Microsoft Office PowerPoint</Application>
  <PresentationFormat>Widescreen</PresentationFormat>
  <Paragraphs>91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Wisp</vt:lpstr>
      <vt:lpstr>ECONOMICS</vt:lpstr>
      <vt:lpstr>Introduction </vt:lpstr>
      <vt:lpstr>Theories that helped us</vt:lpstr>
      <vt:lpstr>What Actually Theories Are</vt:lpstr>
      <vt:lpstr>PowerPoint Presentation</vt:lpstr>
      <vt:lpstr>An overview of ceramic business:</vt:lpstr>
      <vt:lpstr>Factors that affected the price and demand of the Ceramic Tiles</vt:lpstr>
      <vt:lpstr>Why demand of Ceramic tiles went up</vt:lpstr>
      <vt:lpstr>Raw materials:</vt:lpstr>
      <vt:lpstr>Substitutes and Complementary Products:</vt:lpstr>
      <vt:lpstr>Complementary products</vt:lpstr>
      <vt:lpstr>Factors affecting the price:</vt:lpstr>
      <vt:lpstr>Factors affecting Margin or Profit:</vt:lpstr>
      <vt:lpstr>Factors affecting demand:</vt:lpstr>
      <vt:lpstr>Comparison of Johnson and Kajaria</vt:lpstr>
      <vt:lpstr>Comparison of Johnson and Kajaria</vt:lpstr>
      <vt:lpstr>Conclusion</vt:lpstr>
      <vt:lpstr>Thanks to: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Dipen</dc:creator>
  <cp:lastModifiedBy>Dipen</cp:lastModifiedBy>
  <cp:revision>29</cp:revision>
  <cp:lastPrinted>2016-02-17T20:26:07Z</cp:lastPrinted>
  <dcterms:created xsi:type="dcterms:W3CDTF">2016-02-15T18:22:52Z</dcterms:created>
  <dcterms:modified xsi:type="dcterms:W3CDTF">2016-02-19T18:29:34Z</dcterms:modified>
</cp:coreProperties>
</file>