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3"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716580299257465E-2"/>
          <c:y val="0.21835294117647061"/>
          <c:w val="0.94049139690871975"/>
          <c:h val="0.66861377621914908"/>
        </c:manualLayout>
      </c:layout>
      <c:lineChart>
        <c:grouping val="standard"/>
        <c:varyColors val="0"/>
        <c:ser>
          <c:idx val="0"/>
          <c:order val="0"/>
          <c:tx>
            <c:strRef>
              <c:f>Sheet1!$B$1</c:f>
              <c:strCache>
                <c:ptCount val="1"/>
                <c:pt idx="0">
                  <c:v>sq feet production per year in billion</c:v>
                </c:pt>
              </c:strCache>
            </c:strRef>
          </c:tx>
          <c:spPr>
            <a:ln w="28575" cap="rnd">
              <a:solidFill>
                <a:schemeClr val="accent1"/>
              </a:solidFill>
              <a:round/>
            </a:ln>
            <a:effectLst/>
          </c:spPr>
          <c:marker>
            <c:symbol val="none"/>
          </c:marker>
          <c:cat>
            <c:numRef>
              <c:f>Sheet1!$A$2:$A$9</c:f>
              <c:numCache>
                <c:formatCode>General</c:formatCode>
                <c:ptCount val="8"/>
                <c:pt idx="0">
                  <c:v>2000</c:v>
                </c:pt>
                <c:pt idx="1">
                  <c:v>2002</c:v>
                </c:pt>
                <c:pt idx="2">
                  <c:v>2004</c:v>
                </c:pt>
                <c:pt idx="3">
                  <c:v>2006</c:v>
                </c:pt>
                <c:pt idx="4">
                  <c:v>2008</c:v>
                </c:pt>
                <c:pt idx="5">
                  <c:v>2010</c:v>
                </c:pt>
                <c:pt idx="6">
                  <c:v>2012</c:v>
                </c:pt>
                <c:pt idx="7">
                  <c:v>2014</c:v>
                </c:pt>
              </c:numCache>
            </c:numRef>
          </c:cat>
          <c:val>
            <c:numRef>
              <c:f>Sheet1!$B$2:$B$9</c:f>
              <c:numCache>
                <c:formatCode>General</c:formatCode>
                <c:ptCount val="8"/>
                <c:pt idx="0">
                  <c:v>2.1</c:v>
                </c:pt>
                <c:pt idx="1">
                  <c:v>3.4</c:v>
                </c:pt>
                <c:pt idx="2">
                  <c:v>5</c:v>
                </c:pt>
                <c:pt idx="3">
                  <c:v>7.2</c:v>
                </c:pt>
                <c:pt idx="4">
                  <c:v>8.4</c:v>
                </c:pt>
                <c:pt idx="5">
                  <c:v>9.6</c:v>
                </c:pt>
                <c:pt idx="6">
                  <c:v>11.3</c:v>
                </c:pt>
                <c:pt idx="7">
                  <c:v>11.7</c:v>
                </c:pt>
              </c:numCache>
            </c:numRef>
          </c:val>
          <c:smooth val="0"/>
        </c:ser>
        <c:dLbls>
          <c:showLegendKey val="0"/>
          <c:showVal val="0"/>
          <c:showCatName val="0"/>
          <c:showSerName val="0"/>
          <c:showPercent val="0"/>
          <c:showBubbleSize val="0"/>
        </c:dLbls>
        <c:smooth val="0"/>
        <c:axId val="137842584"/>
        <c:axId val="137845328"/>
      </c:lineChart>
      <c:catAx>
        <c:axId val="137842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45328"/>
        <c:crosses val="autoZero"/>
        <c:auto val="1"/>
        <c:lblAlgn val="ctr"/>
        <c:lblOffset val="100"/>
        <c:noMultiLvlLbl val="0"/>
      </c:catAx>
      <c:valAx>
        <c:axId val="13784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42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 Analysis</a:t>
            </a:r>
            <a:endParaRPr lang="en-US" dirty="0"/>
          </a:p>
        </p:txBody>
      </p:sp>
      <p:sp>
        <p:nvSpPr>
          <p:cNvPr id="3" name="Subtitle 2"/>
          <p:cNvSpPr>
            <a:spLocks noGrp="1"/>
          </p:cNvSpPr>
          <p:nvPr>
            <p:ph type="subTitle" idx="1"/>
          </p:nvPr>
        </p:nvSpPr>
        <p:spPr/>
        <p:txBody>
          <a:bodyPr/>
          <a:lstStyle/>
          <a:p>
            <a:r>
              <a:rPr lang="en-US" dirty="0" smtClean="0"/>
              <a:t>Market Analysis Of Ceramic Tiles</a:t>
            </a:r>
            <a:endParaRPr lang="en-US" dirty="0"/>
          </a:p>
        </p:txBody>
      </p:sp>
    </p:spTree>
    <p:extLst>
      <p:ext uri="{BB962C8B-B14F-4D97-AF65-F5344CB8AC3E}">
        <p14:creationId xmlns:p14="http://schemas.microsoft.com/office/powerpoint/2010/main" val="43327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lstStyle/>
          <a:p>
            <a:r>
              <a:rPr lang="en-US" dirty="0" smtClean="0"/>
              <a:t>Future</a:t>
            </a:r>
            <a:endParaRPr lang="en-US" dirty="0"/>
          </a:p>
        </p:txBody>
      </p:sp>
      <p:sp>
        <p:nvSpPr>
          <p:cNvPr id="3" name="Content Placeholder 2"/>
          <p:cNvSpPr>
            <a:spLocks noGrp="1"/>
          </p:cNvSpPr>
          <p:nvPr>
            <p:ph idx="1"/>
          </p:nvPr>
        </p:nvSpPr>
        <p:spPr>
          <a:xfrm>
            <a:off x="2589212" y="1339403"/>
            <a:ext cx="8915400" cy="4571819"/>
          </a:xfrm>
        </p:spPr>
        <p:txBody>
          <a:bodyPr/>
          <a:lstStyle/>
          <a:p>
            <a:r>
              <a:rPr lang="en-US" dirty="0" smtClean="0"/>
              <a:t>The future of ceramic business is bright as per the present growth of market due to a general rise in the living standards and on the contrary also a very rapid fall in the price of ceramic tiles has been marked in previous years.</a:t>
            </a:r>
          </a:p>
          <a:p>
            <a:r>
              <a:rPr lang="en-US" dirty="0" smtClean="0"/>
              <a:t>Also due to few recent changes in the government policies such as anti damping duty, permission grant for </a:t>
            </a:r>
            <a:r>
              <a:rPr lang="en-US" dirty="0" err="1" smtClean="0"/>
              <a:t>gasifiers</a:t>
            </a:r>
            <a:r>
              <a:rPr lang="en-US" dirty="0" smtClean="0"/>
              <a:t>, reduction in vat, </a:t>
            </a:r>
            <a:r>
              <a:rPr lang="en-US" dirty="0" err="1" smtClean="0"/>
              <a:t>etc</a:t>
            </a:r>
            <a:r>
              <a:rPr lang="en-US" dirty="0" smtClean="0"/>
              <a:t> it can be predicted that in short span of period there will be an increase in the competition among producers at domestic level because of increase in number of new producers.  </a:t>
            </a:r>
            <a:endParaRPr lang="en-US" dirty="0"/>
          </a:p>
        </p:txBody>
      </p:sp>
    </p:spTree>
    <p:extLst>
      <p:ext uri="{BB962C8B-B14F-4D97-AF65-F5344CB8AC3E}">
        <p14:creationId xmlns:p14="http://schemas.microsoft.com/office/powerpoint/2010/main" val="22784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00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r>
              <a:rPr lang="en-US" dirty="0" smtClean="0"/>
              <a:t>Market Analysis </a:t>
            </a:r>
            <a:r>
              <a:rPr lang="en-US" dirty="0"/>
              <a:t>I</a:t>
            </a:r>
            <a:r>
              <a:rPr lang="en-US" dirty="0" smtClean="0"/>
              <a:t>n Brief</a:t>
            </a:r>
            <a:endParaRPr lang="en-US" dirty="0"/>
          </a:p>
        </p:txBody>
      </p:sp>
      <p:sp>
        <p:nvSpPr>
          <p:cNvPr id="3" name="Content Placeholder 2"/>
          <p:cNvSpPr>
            <a:spLocks noGrp="1"/>
          </p:cNvSpPr>
          <p:nvPr>
            <p:ph idx="1"/>
          </p:nvPr>
        </p:nvSpPr>
        <p:spPr>
          <a:xfrm>
            <a:off x="2589212" y="1378039"/>
            <a:ext cx="8915400" cy="4533183"/>
          </a:xfrm>
        </p:spPr>
        <p:txBody>
          <a:bodyPr/>
          <a:lstStyle/>
          <a:p>
            <a:r>
              <a:rPr lang="en-US" sz="2000" dirty="0" smtClean="0"/>
              <a:t>Market Analysis gives the marketing manager data needed to make decisions.</a:t>
            </a:r>
          </a:p>
          <a:p>
            <a:r>
              <a:rPr lang="en-US" sz="2000" dirty="0" smtClean="0"/>
              <a:t>Market Analysis is required because managers are often hundreds or thousands of miles distant from end users.</a:t>
            </a:r>
          </a:p>
          <a:p>
            <a:r>
              <a:rPr lang="en-US" sz="2000" dirty="0" smtClean="0"/>
              <a:t>It is the only way in which firm can stay in touch with customers and their needs. </a:t>
            </a:r>
            <a:r>
              <a:rPr lang="en-US" dirty="0" smtClean="0"/>
              <a:t> </a:t>
            </a:r>
            <a:endParaRPr lang="en-US" dirty="0"/>
          </a:p>
        </p:txBody>
      </p:sp>
    </p:spTree>
    <p:extLst>
      <p:ext uri="{BB962C8B-B14F-4D97-AF65-F5344CB8AC3E}">
        <p14:creationId xmlns:p14="http://schemas.microsoft.com/office/powerpoint/2010/main" val="173784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 change</a:t>
            </a:r>
            <a:endParaRPr lang="en-US" dirty="0"/>
          </a:p>
        </p:txBody>
      </p:sp>
      <p:sp>
        <p:nvSpPr>
          <p:cNvPr id="3" name="Content Placeholder 2"/>
          <p:cNvSpPr>
            <a:spLocks noGrp="1"/>
          </p:cNvSpPr>
          <p:nvPr>
            <p:ph idx="1"/>
          </p:nvPr>
        </p:nvSpPr>
        <p:spPr>
          <a:xfrm>
            <a:off x="2589212" y="1622740"/>
            <a:ext cx="8915400" cy="3013656"/>
          </a:xfrm>
        </p:spPr>
        <p:txBody>
          <a:bodyPr/>
          <a:lstStyle/>
          <a:p>
            <a:r>
              <a:rPr lang="en-US" dirty="0" smtClean="0"/>
              <a:t>There is a shift found in marketing. At first the product was made to target almost all kind of end users. Now the product is designed to target a specific group of people. This has divided the market into parts and also reduced the competition among producers.</a:t>
            </a:r>
          </a:p>
          <a:p>
            <a:pPr marL="0" indent="0">
              <a:buNone/>
            </a:pPr>
            <a:r>
              <a:rPr lang="en-US" dirty="0" smtClean="0"/>
              <a:t>  </a:t>
            </a:r>
            <a:endParaRPr lang="en-US" dirty="0"/>
          </a:p>
        </p:txBody>
      </p:sp>
    </p:spTree>
    <p:extLst>
      <p:ext uri="{BB962C8B-B14F-4D97-AF65-F5344CB8AC3E}">
        <p14:creationId xmlns:p14="http://schemas.microsoft.com/office/powerpoint/2010/main" val="20091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lstStyle/>
          <a:p>
            <a:r>
              <a:rPr lang="en-US" dirty="0" smtClean="0"/>
              <a:t>Factors </a:t>
            </a:r>
            <a:r>
              <a:rPr lang="en-US" dirty="0"/>
              <a:t>W</a:t>
            </a:r>
            <a:r>
              <a:rPr lang="en-US" dirty="0" smtClean="0"/>
              <a:t>hich </a:t>
            </a:r>
            <a:r>
              <a:rPr lang="en-US" dirty="0"/>
              <a:t>N</a:t>
            </a:r>
            <a:r>
              <a:rPr lang="en-US" dirty="0" smtClean="0"/>
              <a:t>eeded </a:t>
            </a:r>
            <a:r>
              <a:rPr lang="en-US" dirty="0"/>
              <a:t>T</a:t>
            </a:r>
            <a:r>
              <a:rPr lang="en-US" dirty="0" smtClean="0"/>
              <a:t>o Be </a:t>
            </a:r>
            <a:r>
              <a:rPr lang="en-US" dirty="0" smtClean="0"/>
              <a:t>Analyzed</a:t>
            </a:r>
            <a:endParaRPr lang="en-US" dirty="0"/>
          </a:p>
        </p:txBody>
      </p:sp>
      <p:sp>
        <p:nvSpPr>
          <p:cNvPr id="3" name="Content Placeholder 2"/>
          <p:cNvSpPr>
            <a:spLocks noGrp="1"/>
          </p:cNvSpPr>
          <p:nvPr>
            <p:ph idx="1"/>
          </p:nvPr>
        </p:nvSpPr>
        <p:spPr>
          <a:xfrm>
            <a:off x="2589212" y="1300766"/>
            <a:ext cx="8915400" cy="4610456"/>
          </a:xfrm>
        </p:spPr>
        <p:txBody>
          <a:bodyPr/>
          <a:lstStyle/>
          <a:p>
            <a:r>
              <a:rPr lang="en-US" dirty="0" smtClean="0"/>
              <a:t>Competition</a:t>
            </a:r>
          </a:p>
          <a:p>
            <a:r>
              <a:rPr lang="en-US" dirty="0" smtClean="0"/>
              <a:t>Transactions</a:t>
            </a:r>
          </a:p>
          <a:p>
            <a:r>
              <a:rPr lang="en-US" dirty="0" smtClean="0"/>
              <a:t>Government Rules And Regulation</a:t>
            </a:r>
          </a:p>
          <a:p>
            <a:r>
              <a:rPr lang="en-US" dirty="0" smtClean="0"/>
              <a:t>Quantity </a:t>
            </a:r>
          </a:p>
          <a:p>
            <a:r>
              <a:rPr lang="en-US" dirty="0" smtClean="0"/>
              <a:t>Region Covered</a:t>
            </a:r>
          </a:p>
          <a:p>
            <a:pPr marL="0" indent="0">
              <a:buNone/>
            </a:pPr>
            <a:endParaRPr lang="en-US" dirty="0"/>
          </a:p>
        </p:txBody>
      </p:sp>
    </p:spTree>
    <p:extLst>
      <p:ext uri="{BB962C8B-B14F-4D97-AF65-F5344CB8AC3E}">
        <p14:creationId xmlns:p14="http://schemas.microsoft.com/office/powerpoint/2010/main" val="361756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9535"/>
          </a:xfrm>
        </p:spPr>
        <p:txBody>
          <a:bodyPr/>
          <a:lstStyle/>
          <a:p>
            <a:r>
              <a:rPr lang="en-US" dirty="0" smtClean="0"/>
              <a:t>Competition</a:t>
            </a:r>
            <a:endParaRPr lang="en-US" dirty="0"/>
          </a:p>
        </p:txBody>
      </p:sp>
      <p:sp>
        <p:nvSpPr>
          <p:cNvPr id="3" name="Content Placeholder 2"/>
          <p:cNvSpPr>
            <a:spLocks noGrp="1"/>
          </p:cNvSpPr>
          <p:nvPr>
            <p:ph idx="1"/>
          </p:nvPr>
        </p:nvSpPr>
        <p:spPr>
          <a:xfrm>
            <a:off x="2589212" y="1455313"/>
            <a:ext cx="8915400" cy="4455908"/>
          </a:xfrm>
        </p:spPr>
        <p:txBody>
          <a:bodyPr/>
          <a:lstStyle/>
          <a:p>
            <a:r>
              <a:rPr lang="en-US" dirty="0" smtClean="0"/>
              <a:t>There is heavy competition between the firms.</a:t>
            </a:r>
          </a:p>
          <a:p>
            <a:r>
              <a:rPr lang="en-US" dirty="0" smtClean="0"/>
              <a:t>The firms also has to compete with imported tiles from china</a:t>
            </a:r>
          </a:p>
          <a:p>
            <a:r>
              <a:rPr lang="en-US" dirty="0" smtClean="0"/>
              <a:t>There are only few firms which doesn’t involve in the competition as they have their market set.</a:t>
            </a:r>
          </a:p>
          <a:p>
            <a:r>
              <a:rPr lang="en-US" dirty="0" smtClean="0"/>
              <a:t>This firm earn huge profit , so they began to invest in Research department to continuously improve their quality. </a:t>
            </a:r>
          </a:p>
          <a:p>
            <a:endParaRPr lang="en-US" dirty="0"/>
          </a:p>
        </p:txBody>
      </p:sp>
    </p:spTree>
    <p:extLst>
      <p:ext uri="{BB962C8B-B14F-4D97-AF65-F5344CB8AC3E}">
        <p14:creationId xmlns:p14="http://schemas.microsoft.com/office/powerpoint/2010/main" val="327186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r>
              <a:rPr lang="en-US" dirty="0" smtClean="0"/>
              <a:t>Transaction</a:t>
            </a:r>
            <a:endParaRPr lang="en-US" dirty="0"/>
          </a:p>
        </p:txBody>
      </p:sp>
      <p:sp>
        <p:nvSpPr>
          <p:cNvPr id="3" name="Content Placeholder 2"/>
          <p:cNvSpPr>
            <a:spLocks noGrp="1"/>
          </p:cNvSpPr>
          <p:nvPr>
            <p:ph idx="1"/>
          </p:nvPr>
        </p:nvSpPr>
        <p:spPr>
          <a:xfrm>
            <a:off x="2589212" y="1481070"/>
            <a:ext cx="8915400" cy="4430152"/>
          </a:xfrm>
        </p:spPr>
        <p:txBody>
          <a:bodyPr/>
          <a:lstStyle/>
          <a:p>
            <a:r>
              <a:rPr lang="en-US" dirty="0" smtClean="0"/>
              <a:t>Around the year 2000 , competition was less , It was seller’s Market and often the consumer(</a:t>
            </a:r>
            <a:r>
              <a:rPr lang="en-US" dirty="0" err="1" smtClean="0"/>
              <a:t>wholeseller</a:t>
            </a:r>
            <a:r>
              <a:rPr lang="en-US" dirty="0" smtClean="0"/>
              <a:t>) need to pay the money prior to the delivery.</a:t>
            </a:r>
          </a:p>
          <a:p>
            <a:r>
              <a:rPr lang="en-US" dirty="0" smtClean="0"/>
              <a:t>As the year passed by competition increased and market turned into Buyer’s Market and company usually gives the credit limit of 30 – 60 days so as to sell the manufactured product.</a:t>
            </a:r>
          </a:p>
          <a:p>
            <a:r>
              <a:rPr lang="en-US" dirty="0" smtClean="0"/>
              <a:t>The reason for giving credit limit is to overcome the fixed and certain variable cost.</a:t>
            </a:r>
            <a:endParaRPr lang="en-US" dirty="0"/>
          </a:p>
        </p:txBody>
      </p:sp>
    </p:spTree>
    <p:extLst>
      <p:ext uri="{BB962C8B-B14F-4D97-AF65-F5344CB8AC3E}">
        <p14:creationId xmlns:p14="http://schemas.microsoft.com/office/powerpoint/2010/main" val="204661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r>
              <a:rPr lang="en-US" dirty="0" smtClean="0"/>
              <a:t>Government Rules and Regulation</a:t>
            </a:r>
            <a:endParaRPr lang="en-US" dirty="0"/>
          </a:p>
        </p:txBody>
      </p:sp>
      <p:sp>
        <p:nvSpPr>
          <p:cNvPr id="3" name="Content Placeholder 2"/>
          <p:cNvSpPr>
            <a:spLocks noGrp="1"/>
          </p:cNvSpPr>
          <p:nvPr>
            <p:ph idx="1"/>
          </p:nvPr>
        </p:nvSpPr>
        <p:spPr>
          <a:xfrm>
            <a:off x="2589212" y="1378039"/>
            <a:ext cx="8915400" cy="4533183"/>
          </a:xfrm>
        </p:spPr>
        <p:txBody>
          <a:bodyPr/>
          <a:lstStyle/>
          <a:p>
            <a:r>
              <a:rPr lang="en-US" dirty="0" smtClean="0"/>
              <a:t>Government doesn’t have any control over the production process or selling process , so it is unregulated market where consumer and producer directly involve in the trade.</a:t>
            </a:r>
          </a:p>
          <a:p>
            <a:r>
              <a:rPr lang="en-US" dirty="0" smtClean="0"/>
              <a:t>Rules regarding </a:t>
            </a:r>
            <a:r>
              <a:rPr lang="en-US" dirty="0" err="1"/>
              <a:t>g</a:t>
            </a:r>
            <a:r>
              <a:rPr lang="en-US" dirty="0" err="1" smtClean="0"/>
              <a:t>asifiers</a:t>
            </a:r>
            <a:r>
              <a:rPr lang="en-US" dirty="0" smtClean="0"/>
              <a:t>. The GPCB board(Gujarat pollution control board)around six months ago didn’t give permission of </a:t>
            </a:r>
            <a:r>
              <a:rPr lang="en-US" dirty="0" err="1" smtClean="0"/>
              <a:t>gasifier</a:t>
            </a:r>
            <a:r>
              <a:rPr lang="en-US" dirty="0" smtClean="0"/>
              <a:t> to all industries(only 12-15).Recently it has started to give permission to all industries, this has a drastic effect on production cost.   </a:t>
            </a:r>
            <a:endParaRPr lang="en-US" dirty="0" smtClean="0"/>
          </a:p>
          <a:p>
            <a:r>
              <a:rPr lang="en-US" dirty="0" smtClean="0"/>
              <a:t>Anti-Dumping </a:t>
            </a:r>
            <a:r>
              <a:rPr lang="en-US" dirty="0" smtClean="0"/>
              <a:t>Duty is very recently imposed (per </a:t>
            </a:r>
            <a:r>
              <a:rPr lang="en-US" dirty="0" err="1" smtClean="0"/>
              <a:t>sq</a:t>
            </a:r>
            <a:r>
              <a:rPr lang="en-US" dirty="0" smtClean="0"/>
              <a:t> meter 1.37$). This will help a lot to increase the scope of covering domestic market.</a:t>
            </a:r>
            <a:endParaRPr lang="en-US" dirty="0" smtClean="0"/>
          </a:p>
          <a:p>
            <a:r>
              <a:rPr lang="en-US" dirty="0" smtClean="0"/>
              <a:t>VAT has been reduced from 15% to 5% </a:t>
            </a:r>
            <a:r>
              <a:rPr lang="en-US" dirty="0" smtClean="0"/>
              <a:t>in intra state trade.</a:t>
            </a:r>
            <a:endParaRPr lang="en-US" dirty="0" smtClean="0"/>
          </a:p>
          <a:p>
            <a:endParaRPr lang="en-US" dirty="0"/>
          </a:p>
        </p:txBody>
      </p:sp>
    </p:spTree>
    <p:extLst>
      <p:ext uri="{BB962C8B-B14F-4D97-AF65-F5344CB8AC3E}">
        <p14:creationId xmlns:p14="http://schemas.microsoft.com/office/powerpoint/2010/main" val="424593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r>
              <a:rPr lang="en-US" dirty="0" smtClean="0"/>
              <a:t>Region Covered</a:t>
            </a:r>
            <a:endParaRPr lang="en-US" dirty="0"/>
          </a:p>
        </p:txBody>
      </p:sp>
      <p:sp>
        <p:nvSpPr>
          <p:cNvPr id="3" name="Content Placeholder 2"/>
          <p:cNvSpPr>
            <a:spLocks noGrp="1"/>
          </p:cNvSpPr>
          <p:nvPr>
            <p:ph idx="1"/>
          </p:nvPr>
        </p:nvSpPr>
        <p:spPr>
          <a:xfrm>
            <a:off x="2589212" y="1339402"/>
            <a:ext cx="8915400" cy="4533183"/>
          </a:xfrm>
        </p:spPr>
        <p:txBody>
          <a:bodyPr/>
          <a:lstStyle/>
          <a:p>
            <a:r>
              <a:rPr lang="en-US" dirty="0" smtClean="0"/>
              <a:t>At presen</a:t>
            </a:r>
            <a:r>
              <a:rPr lang="en-US" dirty="0" smtClean="0"/>
              <a:t>t the domestic market has crashed due to import from China but due to anti damping duty which has started being imposed since one month ago it can be predicted that very soon the domestic market will also be covered by local producers.</a:t>
            </a:r>
          </a:p>
          <a:p>
            <a:r>
              <a:rPr lang="en-US" dirty="0" smtClean="0"/>
              <a:t>Also day-by-day producers are finding new market for export and are exploring every region they can for sell of the tiles. </a:t>
            </a:r>
            <a:endParaRPr lang="en-US" dirty="0"/>
          </a:p>
        </p:txBody>
      </p:sp>
    </p:spTree>
    <p:extLst>
      <p:ext uri="{BB962C8B-B14F-4D97-AF65-F5344CB8AC3E}">
        <p14:creationId xmlns:p14="http://schemas.microsoft.com/office/powerpoint/2010/main" val="31816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dirty="0" smtClean="0"/>
              <a:t>Growth of market in terms </a:t>
            </a:r>
            <a:r>
              <a:rPr lang="en-US" smtClean="0"/>
              <a:t>of quantity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80750382"/>
              </p:ext>
            </p:extLst>
          </p:nvPr>
        </p:nvGraphicFramePr>
        <p:xfrm>
          <a:off x="2035422" y="1403797"/>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39208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257</TotalTime>
  <Words>570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Market Analysis</vt:lpstr>
      <vt:lpstr>Market Analysis In Brief</vt:lpstr>
      <vt:lpstr>In general change</vt:lpstr>
      <vt:lpstr>Factors Which Needed To Be Analyzed</vt:lpstr>
      <vt:lpstr>Competition</vt:lpstr>
      <vt:lpstr>Transaction</vt:lpstr>
      <vt:lpstr>Government Rules and Regulation</vt:lpstr>
      <vt:lpstr>Region Covered</vt:lpstr>
      <vt:lpstr>Growth of market in terms of quantity </vt:lpstr>
      <vt:lpstr>Future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dc:title>
  <dc:creator>Dipen</dc:creator>
  <cp:lastModifiedBy>Dipen</cp:lastModifiedBy>
  <cp:revision>13</cp:revision>
  <dcterms:created xsi:type="dcterms:W3CDTF">2016-03-26T08:52:46Z</dcterms:created>
  <dcterms:modified xsi:type="dcterms:W3CDTF">2016-03-26T17:59:06Z</dcterms:modified>
</cp:coreProperties>
</file>