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4" r:id="rId7"/>
    <p:sldId id="266" r:id="rId8"/>
    <p:sldId id="267" r:id="rId9"/>
    <p:sldId id="268" r:id="rId10"/>
    <p:sldId id="276" r:id="rId11"/>
    <p:sldId id="277" r:id="rId12"/>
    <p:sldId id="279" r:id="rId13"/>
    <p:sldId id="283" r:id="rId14"/>
    <p:sldId id="280" r:id="rId15"/>
    <p:sldId id="278" r:id="rId16"/>
    <p:sldId id="269" r:id="rId17"/>
    <p:sldId id="270" r:id="rId18"/>
    <p:sldId id="271" r:id="rId19"/>
    <p:sldId id="272" r:id="rId20"/>
    <p:sldId id="273" r:id="rId21"/>
    <p:sldId id="274" r:id="rId22"/>
    <p:sldId id="281" r:id="rId23"/>
    <p:sldId id="275"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4/8/2016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4/8/2016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4/8/2016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4/8/2016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Economics</a:t>
            </a:r>
            <a:endParaRPr lang="en-US" dirty="0"/>
          </a:p>
        </p:txBody>
      </p:sp>
      <p:sp>
        <p:nvSpPr>
          <p:cNvPr id="3" name="Subtitle 2"/>
          <p:cNvSpPr>
            <a:spLocks noGrp="1"/>
          </p:cNvSpPr>
          <p:nvPr>
            <p:ph type="subTitle" idx="1"/>
          </p:nvPr>
        </p:nvSpPr>
        <p:spPr>
          <a:xfrm>
            <a:off x="1154955" y="4777379"/>
            <a:ext cx="8825658" cy="1610541"/>
          </a:xfrm>
        </p:spPr>
        <p:txBody>
          <a:bodyPr>
            <a:normAutofit/>
          </a:bodyPr>
          <a:lstStyle/>
          <a:p>
            <a:r>
              <a:rPr lang="en-US" dirty="0" smtClean="0"/>
              <a:t>Fiscal policy in post reform period &amp; fiscal deficit in </a:t>
            </a:r>
            <a:r>
              <a:rPr lang="en-US" dirty="0" err="1" smtClean="0"/>
              <a:t>india</a:t>
            </a:r>
            <a:endParaRPr lang="en-US" dirty="0" smtClean="0"/>
          </a:p>
          <a:p>
            <a:endParaRPr lang="en-US" dirty="0"/>
          </a:p>
          <a:p>
            <a:r>
              <a:rPr lang="en-US" dirty="0" smtClean="0"/>
              <a:t>GROUP - 11</a:t>
            </a:r>
            <a:endParaRPr lang="en-US" dirty="0"/>
          </a:p>
        </p:txBody>
      </p:sp>
    </p:spTree>
    <p:extLst>
      <p:ext uri="{BB962C8B-B14F-4D97-AF65-F5344CB8AC3E}">
        <p14:creationId xmlns:p14="http://schemas.microsoft.com/office/powerpoint/2010/main" val="258346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REFORMS</a:t>
            </a:r>
            <a:endParaRPr lang="en-US" dirty="0"/>
          </a:p>
        </p:txBody>
      </p:sp>
      <p:sp>
        <p:nvSpPr>
          <p:cNvPr id="3" name="Content Placeholder 2"/>
          <p:cNvSpPr>
            <a:spLocks noGrp="1"/>
          </p:cNvSpPr>
          <p:nvPr>
            <p:ph idx="1"/>
          </p:nvPr>
        </p:nvSpPr>
        <p:spPr>
          <a:xfrm>
            <a:off x="1056068" y="1287888"/>
            <a:ext cx="8993785" cy="4960512"/>
          </a:xfrm>
        </p:spPr>
        <p:txBody>
          <a:bodyPr>
            <a:normAutofit fontScale="92500"/>
          </a:bodyPr>
          <a:lstStyle/>
          <a:p>
            <a:r>
              <a:rPr lang="en-IN" dirty="0"/>
              <a:t>Reducing the corporate tax rate on both domestic and foreign </a:t>
            </a:r>
            <a:r>
              <a:rPr lang="en-IN" dirty="0" smtClean="0"/>
              <a:t>companies and was reduced to 35 percent till 1997</a:t>
            </a:r>
            <a:endParaRPr lang="en-IN" dirty="0"/>
          </a:p>
          <a:p>
            <a:r>
              <a:rPr lang="en-IN" dirty="0"/>
              <a:t>Rationalization of capital gains tax and dividend tax and excise duties</a:t>
            </a:r>
          </a:p>
          <a:p>
            <a:r>
              <a:rPr lang="en-IN" dirty="0"/>
              <a:t>Value Added Tax (VAT), improving taxation of agriculture tax administration.</a:t>
            </a:r>
          </a:p>
          <a:p>
            <a:r>
              <a:rPr lang="en-IN" dirty="0"/>
              <a:t>Minimum Alternate Tax was introduced in 1996-97. It required a company to pay a minimum of 30 percent of book profits as tax</a:t>
            </a:r>
          </a:p>
          <a:p>
            <a:r>
              <a:rPr lang="en-IN" dirty="0"/>
              <a:t>Total tax revenues of the centre were 9.7 percent of GDP in 1990-91. They declined to only 8.8 percent in 2000-01.</a:t>
            </a:r>
          </a:p>
          <a:p>
            <a:r>
              <a:rPr lang="en-US" dirty="0"/>
              <a:t>As a part of the subsequent direct tax reforms, the personal income tax brackets were reduced to three with rates of 20, 30 and 40 percent in 1992-93. </a:t>
            </a:r>
            <a:endParaRPr lang="en-IN" dirty="0"/>
          </a:p>
          <a:p>
            <a:r>
              <a:rPr lang="en-US" dirty="0"/>
              <a:t>Tax concessions were also given to non-residents to encourage flow of foreign exchange.</a:t>
            </a:r>
          </a:p>
          <a:p>
            <a:endParaRPr lang="en-US" dirty="0"/>
          </a:p>
        </p:txBody>
      </p:sp>
    </p:spTree>
    <p:extLst>
      <p:ext uri="{BB962C8B-B14F-4D97-AF65-F5344CB8AC3E}">
        <p14:creationId xmlns:p14="http://schemas.microsoft.com/office/powerpoint/2010/main" val="2682351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6494" y="1305943"/>
            <a:ext cx="8946541" cy="4195481"/>
          </a:xfrm>
        </p:spPr>
        <p:txBody>
          <a:bodyPr/>
          <a:lstStyle/>
          <a:p>
            <a:r>
              <a:rPr lang="en-US" dirty="0"/>
              <a:t>Tax concessions were also given to non-residents to encourage flow of foreign exchange remittances.</a:t>
            </a:r>
          </a:p>
          <a:p>
            <a:r>
              <a:rPr lang="en-IN" dirty="0"/>
              <a:t>lowering the maximum marginal rate on personal income tax</a:t>
            </a:r>
          </a:p>
          <a:p>
            <a:r>
              <a:rPr lang="en-IN" dirty="0"/>
              <a:t>Widening of the tax base by including </a:t>
            </a:r>
          </a:p>
          <a:p>
            <a:pPr>
              <a:buFont typeface="Arial" panose="020B0604020202020204" pitchFamily="34" charset="0"/>
              <a:buChar char="•"/>
            </a:pPr>
            <a:r>
              <a:rPr lang="en-IN" dirty="0"/>
              <a:t>introduction of presumptive taxes, </a:t>
            </a:r>
          </a:p>
          <a:p>
            <a:pPr>
              <a:buFont typeface="Arial" panose="020B0604020202020204" pitchFamily="34" charset="0"/>
              <a:buChar char="•"/>
            </a:pPr>
            <a:r>
              <a:rPr lang="en-IN" dirty="0"/>
              <a:t>Adoption of a set of six (one-by-six) economic criteria for identification of  </a:t>
            </a:r>
          </a:p>
          <a:p>
            <a:pPr>
              <a:buFont typeface="Arial" panose="020B0604020202020204" pitchFamily="34" charset="0"/>
              <a:buChar char="•"/>
            </a:pPr>
            <a:r>
              <a:rPr lang="en-IN" dirty="0" smtClean="0"/>
              <a:t>potential </a:t>
            </a:r>
            <a:r>
              <a:rPr lang="en-IN" dirty="0"/>
              <a:t>tax payers in urban areas  	</a:t>
            </a:r>
          </a:p>
          <a:p>
            <a:pPr>
              <a:buFont typeface="Arial" panose="020B0604020202020204" pitchFamily="34" charset="0"/>
              <a:buChar char="•"/>
            </a:pPr>
            <a:r>
              <a:rPr lang="en-IN" dirty="0"/>
              <a:t>taxation of services	</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507102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8010" y="1370338"/>
            <a:ext cx="8946541" cy="4195481"/>
          </a:xfrm>
        </p:spPr>
        <p:txBody>
          <a:bodyPr/>
          <a:lstStyle/>
          <a:p>
            <a:r>
              <a:rPr lang="en-US" dirty="0" smtClean="0"/>
              <a:t>Minimum alternate tax was introduced in 1996-97 .(30 percent profit as tax)</a:t>
            </a:r>
          </a:p>
          <a:p>
            <a:r>
              <a:rPr lang="en-US" dirty="0" smtClean="0"/>
              <a:t>VAT was introduced in 2000-01 which contains all the three taxes under MODVAT</a:t>
            </a:r>
          </a:p>
          <a:p>
            <a:r>
              <a:rPr lang="en-US" dirty="0" smtClean="0"/>
              <a:t>CUSTOM DUTY TREND IN NON – AGRICULTURE GOODS</a:t>
            </a:r>
          </a:p>
          <a:p>
            <a:r>
              <a:rPr lang="en-US" dirty="0" smtClean="0"/>
              <a:t>150%  -    1991/92</a:t>
            </a:r>
          </a:p>
          <a:p>
            <a:r>
              <a:rPr lang="en-US" dirty="0" smtClean="0"/>
              <a:t>40%  -   1997/98</a:t>
            </a:r>
          </a:p>
          <a:p>
            <a:r>
              <a:rPr lang="en-US" dirty="0" smtClean="0"/>
              <a:t>30 %  -2002/03</a:t>
            </a:r>
          </a:p>
          <a:p>
            <a:r>
              <a:rPr lang="en-US" dirty="0" smtClean="0"/>
              <a:t>15%  -   2005/06</a:t>
            </a:r>
            <a:endParaRPr lang="en-US" dirty="0"/>
          </a:p>
        </p:txBody>
      </p:sp>
    </p:spTree>
    <p:extLst>
      <p:ext uri="{BB962C8B-B14F-4D97-AF65-F5344CB8AC3E}">
        <p14:creationId xmlns:p14="http://schemas.microsoft.com/office/powerpoint/2010/main" val="4014489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YEAR 2002</a:t>
            </a:r>
            <a:endParaRPr lang="en-US" dirty="0"/>
          </a:p>
        </p:txBody>
      </p:sp>
      <p:sp>
        <p:nvSpPr>
          <p:cNvPr id="3" name="Content Placeholder 2"/>
          <p:cNvSpPr>
            <a:spLocks noGrp="1"/>
          </p:cNvSpPr>
          <p:nvPr>
            <p:ph idx="1"/>
          </p:nvPr>
        </p:nvSpPr>
        <p:spPr>
          <a:xfrm>
            <a:off x="762021" y="1152983"/>
            <a:ext cx="11150937" cy="5415242"/>
          </a:xfrm>
        </p:spPr>
        <p:txBody>
          <a:bodyPr/>
          <a:lstStyle/>
          <a:p>
            <a:r>
              <a:rPr lang="en-US" dirty="0" smtClean="0"/>
              <a:t>PERSONAL INCOME TAX</a:t>
            </a:r>
          </a:p>
          <a:p>
            <a:endParaRPr lang="en-US" dirty="0"/>
          </a:p>
          <a:p>
            <a:endParaRPr lang="en-US" dirty="0" smtClean="0"/>
          </a:p>
          <a:p>
            <a:endParaRPr lang="en-US" dirty="0"/>
          </a:p>
          <a:p>
            <a:r>
              <a:rPr lang="en-US" dirty="0" smtClean="0"/>
              <a:t>INDIRECT TAX SUGGESTION BY TASK FORCE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462" y="1661375"/>
            <a:ext cx="9642047" cy="120075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462" y="3370520"/>
            <a:ext cx="8683603" cy="3244185"/>
          </a:xfrm>
          <a:prstGeom prst="rect">
            <a:avLst/>
          </a:prstGeom>
        </p:spPr>
      </p:pic>
    </p:spTree>
    <p:extLst>
      <p:ext uri="{BB962C8B-B14F-4D97-AF65-F5344CB8AC3E}">
        <p14:creationId xmlns:p14="http://schemas.microsoft.com/office/powerpoint/2010/main" val="3753412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1508" y="2288217"/>
            <a:ext cx="4926144" cy="292869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32" y="2288217"/>
            <a:ext cx="4916289" cy="2914848"/>
          </a:xfrm>
          <a:prstGeom prst="rect">
            <a:avLst/>
          </a:prstGeom>
        </p:spPr>
      </p:pic>
      <p:sp>
        <p:nvSpPr>
          <p:cNvPr id="6" name="Title 1"/>
          <p:cNvSpPr>
            <a:spLocks noGrp="1"/>
          </p:cNvSpPr>
          <p:nvPr>
            <p:ph type="title"/>
          </p:nvPr>
        </p:nvSpPr>
        <p:spPr>
          <a:xfrm>
            <a:off x="646111" y="452718"/>
            <a:ext cx="9404723" cy="1400530"/>
          </a:xfrm>
        </p:spPr>
        <p:txBody>
          <a:bodyPr/>
          <a:lstStyle/>
          <a:p>
            <a:r>
              <a:rPr lang="en-US" dirty="0" smtClean="0"/>
              <a:t>Revenue and Expenditure</a:t>
            </a:r>
            <a:endParaRPr lang="en-US" dirty="0"/>
          </a:p>
        </p:txBody>
      </p:sp>
    </p:spTree>
    <p:extLst>
      <p:ext uri="{BB962C8B-B14F-4D97-AF65-F5344CB8AC3E}">
        <p14:creationId xmlns:p14="http://schemas.microsoft.com/office/powerpoint/2010/main" val="2717642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2408" t="27355" r="17092" b="1630"/>
          <a:stretch/>
        </p:blipFill>
        <p:spPr bwMode="auto">
          <a:xfrm>
            <a:off x="1633644" y="631066"/>
            <a:ext cx="8628963" cy="5694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1627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2798" y="2770915"/>
            <a:ext cx="9404723" cy="1400530"/>
          </a:xfrm>
        </p:spPr>
        <p:txBody>
          <a:bodyPr/>
          <a:lstStyle/>
          <a:p>
            <a:r>
              <a:rPr lang="en-US" dirty="0" smtClean="0"/>
              <a:t>FISCAL DEFICIT </a:t>
            </a:r>
            <a:endParaRPr lang="en-US" dirty="0"/>
          </a:p>
        </p:txBody>
      </p:sp>
    </p:spTree>
    <p:extLst>
      <p:ext uri="{BB962C8B-B14F-4D97-AF65-F5344CB8AC3E}">
        <p14:creationId xmlns:p14="http://schemas.microsoft.com/office/powerpoint/2010/main" val="3727627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difference between Total Revenue and Total Expenditure of government is defined as Fiscal Deficit.</a:t>
            </a:r>
          </a:p>
          <a:p>
            <a:pPr>
              <a:lnSpc>
                <a:spcPct val="90000"/>
              </a:lnSpc>
            </a:pPr>
            <a:r>
              <a:rPr lang="en-US" dirty="0"/>
              <a:t>If the government spends more than it earns than it has a situation which is called fiscal deficit.</a:t>
            </a:r>
          </a:p>
          <a:p>
            <a:pPr>
              <a:lnSpc>
                <a:spcPct val="90000"/>
              </a:lnSpc>
            </a:pPr>
            <a:r>
              <a:rPr lang="en-US" dirty="0" smtClean="0"/>
              <a:t>fiscal </a:t>
            </a:r>
            <a:r>
              <a:rPr lang="en-US" dirty="0"/>
              <a:t>deficit = Government spending - Government revenue</a:t>
            </a:r>
          </a:p>
        </p:txBody>
      </p:sp>
    </p:spTree>
    <p:extLst>
      <p:ext uri="{BB962C8B-B14F-4D97-AF65-F5344CB8AC3E}">
        <p14:creationId xmlns:p14="http://schemas.microsoft.com/office/powerpoint/2010/main" val="3078754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880316"/>
            <a:ext cx="8946541" cy="4368084"/>
          </a:xfrm>
        </p:spPr>
        <p:txBody>
          <a:bodyPr/>
          <a:lstStyle/>
          <a:p>
            <a:pPr>
              <a:lnSpc>
                <a:spcPct val="80000"/>
              </a:lnSpc>
            </a:pPr>
            <a:r>
              <a:rPr lang="en-US" dirty="0"/>
              <a:t>A deficit is usually financed through borrowing from either central bank of the country or raising money from capital markets by issuing some instruments like treasury bills and bonds.</a:t>
            </a:r>
            <a:endParaRPr lang="en-US" altLang="en-US" dirty="0"/>
          </a:p>
          <a:p>
            <a:pPr>
              <a:lnSpc>
                <a:spcPct val="80000"/>
              </a:lnSpc>
            </a:pPr>
            <a:r>
              <a:rPr lang="en-US" dirty="0" smtClean="0"/>
              <a:t>The </a:t>
            </a:r>
            <a:r>
              <a:rPr lang="en-US" dirty="0"/>
              <a:t>two main instruments of fiscal policy are changes in level and composition of taxation and government spending in various sectors.</a:t>
            </a:r>
          </a:p>
          <a:p>
            <a:endParaRPr lang="en-US" dirty="0"/>
          </a:p>
        </p:txBody>
      </p:sp>
    </p:spTree>
    <p:extLst>
      <p:ext uri="{BB962C8B-B14F-4D97-AF65-F5344CB8AC3E}">
        <p14:creationId xmlns:p14="http://schemas.microsoft.com/office/powerpoint/2010/main" val="1971177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3654"/>
          </a:xfrm>
        </p:spPr>
        <p:txBody>
          <a:bodyPr/>
          <a:lstStyle/>
          <a:p>
            <a:r>
              <a:rPr lang="en-US" dirty="0" smtClean="0"/>
              <a:t>IN INDIA</a:t>
            </a:r>
            <a:endParaRPr lang="en-US" dirty="0"/>
          </a:p>
        </p:txBody>
      </p:sp>
      <p:sp>
        <p:nvSpPr>
          <p:cNvPr id="3" name="Content Placeholder 2"/>
          <p:cNvSpPr>
            <a:spLocks noGrp="1"/>
          </p:cNvSpPr>
          <p:nvPr>
            <p:ph idx="1"/>
          </p:nvPr>
        </p:nvSpPr>
        <p:spPr>
          <a:xfrm>
            <a:off x="646112" y="1532586"/>
            <a:ext cx="9403742" cy="4715813"/>
          </a:xfrm>
        </p:spPr>
        <p:txBody>
          <a:bodyPr/>
          <a:lstStyle/>
          <a:p>
            <a:r>
              <a:rPr lang="en-US" dirty="0"/>
              <a:t>In India Fiscal Deficit is financed by obtaining funds from Reserve bank of I</a:t>
            </a:r>
            <a:r>
              <a:rPr lang="en-US" dirty="0" smtClean="0"/>
              <a:t>ndia </a:t>
            </a:r>
            <a:r>
              <a:rPr lang="en-US" dirty="0"/>
              <a:t>called Deficit Financing.</a:t>
            </a:r>
          </a:p>
          <a:p>
            <a:r>
              <a:rPr lang="en-US" dirty="0" smtClean="0"/>
              <a:t>The </a:t>
            </a:r>
            <a:r>
              <a:rPr lang="en-US" dirty="0"/>
              <a:t>fiscal deficit is also financed by obtaining funds from the money market(primarily from the banks)</a:t>
            </a:r>
            <a:endParaRPr lang="en-US" altLang="en-US" dirty="0"/>
          </a:p>
          <a:p>
            <a:endParaRPr lang="en-US" dirty="0"/>
          </a:p>
        </p:txBody>
      </p:sp>
    </p:spTree>
    <p:extLst>
      <p:ext uri="{BB962C8B-B14F-4D97-AF65-F5344CB8AC3E}">
        <p14:creationId xmlns:p14="http://schemas.microsoft.com/office/powerpoint/2010/main" val="78841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Fiscal Policy</a:t>
            </a:r>
            <a:endParaRPr lang="en-US" dirty="0"/>
          </a:p>
        </p:txBody>
      </p:sp>
      <p:sp>
        <p:nvSpPr>
          <p:cNvPr id="3" name="Content Placeholder 2"/>
          <p:cNvSpPr>
            <a:spLocks noGrp="1"/>
          </p:cNvSpPr>
          <p:nvPr>
            <p:ph idx="1"/>
          </p:nvPr>
        </p:nvSpPr>
        <p:spPr/>
        <p:txBody>
          <a:bodyPr/>
          <a:lstStyle/>
          <a:p>
            <a:r>
              <a:rPr lang="en-US" dirty="0"/>
              <a:t>Fiscal Policy refers to the overall effect of the budget outcome on economic activity.</a:t>
            </a:r>
          </a:p>
          <a:p>
            <a:r>
              <a:rPr lang="en-US" dirty="0"/>
              <a:t>So in general, Fiscal Policy = Revenue + expenditure policy by Gov. Of India</a:t>
            </a:r>
          </a:p>
          <a:p>
            <a:endParaRPr lang="en-US" dirty="0"/>
          </a:p>
        </p:txBody>
      </p:sp>
    </p:spTree>
    <p:extLst>
      <p:ext uri="{BB962C8B-B14F-4D97-AF65-F5344CB8AC3E}">
        <p14:creationId xmlns:p14="http://schemas.microsoft.com/office/powerpoint/2010/main" val="1859943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02287" y="833633"/>
            <a:ext cx="7315075" cy="5492040"/>
          </a:xfrm>
        </p:spPr>
      </p:pic>
    </p:spTree>
    <p:extLst>
      <p:ext uri="{BB962C8B-B14F-4D97-AF65-F5344CB8AC3E}">
        <p14:creationId xmlns:p14="http://schemas.microsoft.com/office/powerpoint/2010/main" val="88057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Fiscal Deficit</a:t>
            </a:r>
            <a:endParaRPr lang="en-US" dirty="0"/>
          </a:p>
        </p:txBody>
      </p:sp>
      <p:sp>
        <p:nvSpPr>
          <p:cNvPr id="3" name="Content Placeholder 2"/>
          <p:cNvSpPr>
            <a:spLocks noGrp="1"/>
          </p:cNvSpPr>
          <p:nvPr>
            <p:ph idx="1"/>
          </p:nvPr>
        </p:nvSpPr>
        <p:spPr/>
        <p:txBody>
          <a:bodyPr/>
          <a:lstStyle/>
          <a:p>
            <a:r>
              <a:rPr lang="en-US" dirty="0" smtClean="0"/>
              <a:t>  </a:t>
            </a:r>
            <a:r>
              <a:rPr lang="en-US" dirty="0"/>
              <a:t>Payment of interest.</a:t>
            </a:r>
          </a:p>
          <a:p>
            <a:r>
              <a:rPr lang="en-US" dirty="0"/>
              <a:t>  Poor </a:t>
            </a:r>
            <a:r>
              <a:rPr lang="en-US" dirty="0" err="1"/>
              <a:t>perfomance</a:t>
            </a:r>
            <a:r>
              <a:rPr lang="en-US" dirty="0"/>
              <a:t> of public sector.</a:t>
            </a:r>
          </a:p>
          <a:p>
            <a:r>
              <a:rPr lang="en-US" dirty="0"/>
              <a:t>  Tax evasion.</a:t>
            </a:r>
          </a:p>
          <a:p>
            <a:r>
              <a:rPr lang="en-US" dirty="0"/>
              <a:t>  Excessive government borrowing.</a:t>
            </a:r>
          </a:p>
          <a:p>
            <a:r>
              <a:rPr lang="en-US" dirty="0"/>
              <a:t>  Increase in subsidies.</a:t>
            </a:r>
          </a:p>
          <a:p>
            <a:r>
              <a:rPr lang="en-US" dirty="0"/>
              <a:t>  </a:t>
            </a:r>
            <a:r>
              <a:rPr lang="en-US" dirty="0" err="1"/>
              <a:t>Defence</a:t>
            </a:r>
            <a:r>
              <a:rPr lang="en-US" dirty="0"/>
              <a:t> expenditure</a:t>
            </a:r>
            <a:r>
              <a:rPr lang="en-US" dirty="0" smtClean="0"/>
              <a:t>.</a:t>
            </a:r>
          </a:p>
          <a:p>
            <a:r>
              <a:rPr lang="en-US" dirty="0" smtClean="0"/>
              <a:t>  Social services like education, health, </a:t>
            </a:r>
            <a:r>
              <a:rPr lang="en-US" dirty="0" err="1" smtClean="0"/>
              <a:t>etc</a:t>
            </a:r>
            <a:r>
              <a:rPr lang="en-US" dirty="0" smtClean="0"/>
              <a:t>,.</a:t>
            </a:r>
          </a:p>
        </p:txBody>
      </p:sp>
    </p:spTree>
    <p:extLst>
      <p:ext uri="{BB962C8B-B14F-4D97-AF65-F5344CB8AC3E}">
        <p14:creationId xmlns:p14="http://schemas.microsoft.com/office/powerpoint/2010/main" val="2153293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126" y="1501600"/>
            <a:ext cx="6872588" cy="4439813"/>
          </a:xfrm>
        </p:spPr>
      </p:pic>
    </p:spTree>
    <p:extLst>
      <p:ext uri="{BB962C8B-B14F-4D97-AF65-F5344CB8AC3E}">
        <p14:creationId xmlns:p14="http://schemas.microsoft.com/office/powerpoint/2010/main" val="3210074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reduce fiscal deficit</a:t>
            </a:r>
          </a:p>
        </p:txBody>
      </p:sp>
      <p:sp>
        <p:nvSpPr>
          <p:cNvPr id="3" name="Content Placeholder 2"/>
          <p:cNvSpPr>
            <a:spLocks noGrp="1"/>
          </p:cNvSpPr>
          <p:nvPr>
            <p:ph idx="1"/>
          </p:nvPr>
        </p:nvSpPr>
        <p:spPr/>
        <p:txBody>
          <a:bodyPr/>
          <a:lstStyle/>
          <a:p>
            <a:r>
              <a:rPr lang="en-US" dirty="0"/>
              <a:t>Proper Distribution System</a:t>
            </a:r>
          </a:p>
          <a:p>
            <a:r>
              <a:rPr lang="en-US" dirty="0" smtClean="0"/>
              <a:t>Raising </a:t>
            </a:r>
            <a:r>
              <a:rPr lang="en-US" dirty="0"/>
              <a:t>import taxes and prices of petroleum products.</a:t>
            </a:r>
          </a:p>
          <a:p>
            <a:r>
              <a:rPr lang="en-US" dirty="0" smtClean="0"/>
              <a:t> Subsidy </a:t>
            </a:r>
            <a:r>
              <a:rPr lang="en-US" dirty="0"/>
              <a:t>at the input level.</a:t>
            </a:r>
          </a:p>
          <a:p>
            <a:r>
              <a:rPr lang="en-US" dirty="0"/>
              <a:t> </a:t>
            </a:r>
            <a:r>
              <a:rPr lang="en-US" dirty="0" smtClean="0"/>
              <a:t>Cutting </a:t>
            </a:r>
            <a:r>
              <a:rPr lang="en-US" dirty="0"/>
              <a:t>down the expenses on government debts.</a:t>
            </a:r>
          </a:p>
          <a:p>
            <a:r>
              <a:rPr lang="en-US" dirty="0"/>
              <a:t> </a:t>
            </a:r>
            <a:r>
              <a:rPr lang="en-US" dirty="0" smtClean="0"/>
              <a:t> Improve </a:t>
            </a:r>
            <a:r>
              <a:rPr lang="en-US" dirty="0"/>
              <a:t>the government </a:t>
            </a:r>
            <a:r>
              <a:rPr lang="en-US" dirty="0" err="1"/>
              <a:t>investement</a:t>
            </a:r>
            <a:r>
              <a:rPr lang="en-US" dirty="0"/>
              <a:t>.</a:t>
            </a:r>
            <a:endParaRPr lang="en-US" altLang="en-US" dirty="0"/>
          </a:p>
          <a:p>
            <a:endParaRPr lang="en-US" dirty="0"/>
          </a:p>
        </p:txBody>
      </p:sp>
    </p:spTree>
    <p:extLst>
      <p:ext uri="{BB962C8B-B14F-4D97-AF65-F5344CB8AC3E}">
        <p14:creationId xmlns:p14="http://schemas.microsoft.com/office/powerpoint/2010/main" val="4041534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8935" y="2662519"/>
            <a:ext cx="8946541" cy="4195481"/>
          </a:xfrm>
        </p:spPr>
        <p:txBody>
          <a:bodyPr>
            <a:normAutofit/>
          </a:bodyPr>
          <a:lstStyle/>
          <a:p>
            <a:pPr marL="0" indent="0">
              <a:buNone/>
            </a:pPr>
            <a:r>
              <a:rPr lang="en-US" sz="6000" dirty="0" smtClean="0"/>
              <a:t>THANK YOU</a:t>
            </a:r>
            <a:endParaRPr lang="en-US" sz="6000" dirty="0"/>
          </a:p>
        </p:txBody>
      </p:sp>
    </p:spTree>
    <p:extLst>
      <p:ext uri="{BB962C8B-B14F-4D97-AF65-F5344CB8AC3E}">
        <p14:creationId xmlns:p14="http://schemas.microsoft.com/office/powerpoint/2010/main" val="12234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srcRect/>
          <a:stretch>
            <a:fillRect/>
          </a:stretch>
        </p:blipFill>
        <p:spPr bwMode="auto">
          <a:xfrm>
            <a:off x="2434108" y="832521"/>
            <a:ext cx="6931628" cy="5364364"/>
          </a:xfrm>
          <a:prstGeom prst="rect">
            <a:avLst/>
          </a:prstGeom>
          <a:noFill/>
          <a:ln w="9525">
            <a:noFill/>
            <a:miter lim="800000"/>
            <a:headEnd/>
            <a:tailEnd/>
          </a:ln>
          <a:effectLst/>
        </p:spPr>
      </p:pic>
    </p:spTree>
    <p:extLst>
      <p:ext uri="{BB962C8B-B14F-4D97-AF65-F5344CB8AC3E}">
        <p14:creationId xmlns:p14="http://schemas.microsoft.com/office/powerpoint/2010/main" val="4034297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Expenditure and Funding</a:t>
            </a:r>
            <a:endParaRPr lang="en-US" dirty="0"/>
          </a:p>
        </p:txBody>
      </p:sp>
      <p:sp>
        <p:nvSpPr>
          <p:cNvPr id="3" name="Content Placeholder 2"/>
          <p:cNvSpPr>
            <a:spLocks noGrp="1"/>
          </p:cNvSpPr>
          <p:nvPr>
            <p:ph idx="1"/>
          </p:nvPr>
        </p:nvSpPr>
        <p:spPr/>
        <p:txBody>
          <a:bodyPr/>
          <a:lstStyle/>
          <a:p>
            <a:r>
              <a:rPr lang="en-US" dirty="0" smtClean="0"/>
              <a:t>Government </a:t>
            </a:r>
            <a:r>
              <a:rPr lang="en-US" dirty="0"/>
              <a:t>spend money on a wide verity of things, from the military to services </a:t>
            </a:r>
            <a:r>
              <a:rPr lang="en-US" dirty="0" smtClean="0"/>
              <a:t>like Education </a:t>
            </a:r>
            <a:r>
              <a:rPr lang="en-US" dirty="0"/>
              <a:t>and healthcare, as well as transfer </a:t>
            </a:r>
            <a:r>
              <a:rPr lang="en-US" dirty="0" smtClean="0"/>
              <a:t>pa</a:t>
            </a:r>
            <a:r>
              <a:rPr lang="en-US" dirty="0"/>
              <a:t>yments.</a:t>
            </a:r>
          </a:p>
          <a:p>
            <a:pPr marL="0" indent="0">
              <a:buNone/>
            </a:pPr>
            <a:endParaRPr lang="en-US" dirty="0" smtClean="0"/>
          </a:p>
          <a:p>
            <a:r>
              <a:rPr lang="en-US" dirty="0"/>
              <a:t>This expenditure can be funded in a </a:t>
            </a:r>
            <a:r>
              <a:rPr lang="en-US" dirty="0" smtClean="0"/>
              <a:t>number </a:t>
            </a:r>
            <a:r>
              <a:rPr lang="en-US" dirty="0"/>
              <a:t>of different ways:</a:t>
            </a:r>
          </a:p>
          <a:p>
            <a:pPr>
              <a:buFont typeface="Arial" panose="020B0604020202020204" pitchFamily="34" charset="0"/>
              <a:buChar char="•"/>
            </a:pPr>
            <a:r>
              <a:rPr lang="en-US" dirty="0"/>
              <a:t>Taxation Revenue</a:t>
            </a:r>
          </a:p>
          <a:p>
            <a:pPr>
              <a:buFont typeface="Arial" panose="020B0604020202020204" pitchFamily="34" charset="0"/>
              <a:buChar char="•"/>
            </a:pPr>
            <a:r>
              <a:rPr lang="en-US" dirty="0"/>
              <a:t>The benefit from printing money (</a:t>
            </a:r>
            <a:r>
              <a:rPr lang="en-US" dirty="0" err="1"/>
              <a:t>Seigniorage</a:t>
            </a:r>
            <a:r>
              <a:rPr lang="en-US" dirty="0"/>
              <a:t>)</a:t>
            </a:r>
          </a:p>
          <a:p>
            <a:pPr>
              <a:buFont typeface="Arial" panose="020B0604020202020204" pitchFamily="34" charset="0"/>
              <a:buChar char="•"/>
            </a:pPr>
            <a:r>
              <a:rPr lang="en-US" dirty="0"/>
              <a:t>Borrowing money</a:t>
            </a:r>
          </a:p>
          <a:p>
            <a:pPr>
              <a:buFont typeface="Arial" panose="020B0604020202020204" pitchFamily="34" charset="0"/>
              <a:buChar char="•"/>
            </a:pPr>
            <a:r>
              <a:rPr lang="en-US" dirty="0"/>
              <a:t>Consumption of fiscal reserves</a:t>
            </a:r>
          </a:p>
          <a:p>
            <a:pPr>
              <a:buFont typeface="Arial" panose="020B0604020202020204" pitchFamily="34" charset="0"/>
              <a:buChar char="•"/>
            </a:pPr>
            <a:r>
              <a:rPr lang="en-US" dirty="0"/>
              <a:t>Sale of fixed assets (e.g. Land</a:t>
            </a:r>
            <a:r>
              <a:rPr lang="en-US" dirty="0" smtClean="0"/>
              <a:t>)</a:t>
            </a:r>
            <a:endParaRPr lang="en-US" dirty="0"/>
          </a:p>
        </p:txBody>
      </p:sp>
    </p:spTree>
    <p:extLst>
      <p:ext uri="{BB962C8B-B14F-4D97-AF65-F5344CB8AC3E}">
        <p14:creationId xmlns:p14="http://schemas.microsoft.com/office/powerpoint/2010/main" val="1747138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p:nvPr/>
        </p:nvSpPr>
        <p:spPr>
          <a:xfrm>
            <a:off x="1752600" y="391335"/>
            <a:ext cx="8686800" cy="5429250"/>
          </a:xfrm>
          <a:prstGeom prst="swooshArrow">
            <a:avLst>
              <a:gd name="adj1" fmla="val 25000"/>
              <a:gd name="adj2" fmla="val 2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grpSp>
        <p:nvGrpSpPr>
          <p:cNvPr id="6" name="Group 5"/>
          <p:cNvGrpSpPr/>
          <p:nvPr/>
        </p:nvGrpSpPr>
        <p:grpSpPr>
          <a:xfrm>
            <a:off x="2127322" y="5174504"/>
            <a:ext cx="1137970" cy="1292161"/>
            <a:chOff x="955548" y="4356163"/>
            <a:chExt cx="1137970" cy="1292161"/>
          </a:xfrm>
        </p:grpSpPr>
        <p:sp>
          <p:nvSpPr>
            <p:cNvPr id="24" name="Rectangle 23"/>
            <p:cNvSpPr/>
            <p:nvPr/>
          </p:nvSpPr>
          <p:spPr>
            <a:xfrm>
              <a:off x="955548" y="4356163"/>
              <a:ext cx="1137970" cy="129216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5" name="Rectangle 24"/>
            <p:cNvSpPr/>
            <p:nvPr/>
          </p:nvSpPr>
          <p:spPr>
            <a:xfrm>
              <a:off x="955548" y="4356163"/>
              <a:ext cx="1137970" cy="129216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05868" tIns="0" rIns="0" bIns="0" numCol="1" spcCol="1270" anchor="t" anchorCtr="0">
              <a:noAutofit/>
            </a:bodyPr>
            <a:lstStyle>
              <a:defPPr>
                <a:defRPr lang="en-US"/>
              </a:defPPr>
              <a:lvl1pPr marL="0" algn="l" defTabSz="914400" rtl="0" eaLnBrk="1" latinLnBrk="0" hangingPunct="1">
                <a:defRPr sz="1800" kern="1200">
                  <a:solidFill>
                    <a:schemeClr val="tx1">
                      <a:hueOff val="0"/>
                      <a:satOff val="0"/>
                      <a:lumOff val="0"/>
                      <a:alphaOff val="0"/>
                    </a:schemeClr>
                  </a:solidFill>
                  <a:latin typeface="+mn-lt"/>
                  <a:ea typeface="+mn-ea"/>
                  <a:cs typeface="+mn-cs"/>
                </a:defRPr>
              </a:lvl1pPr>
              <a:lvl2pPr marL="457200" algn="l" defTabSz="914400" rtl="0" eaLnBrk="1" latinLnBrk="0" hangingPunct="1">
                <a:defRPr sz="1800" kern="1200">
                  <a:solidFill>
                    <a:schemeClr val="tx1">
                      <a:hueOff val="0"/>
                      <a:satOff val="0"/>
                      <a:lumOff val="0"/>
                      <a:alphaOff val="0"/>
                    </a:schemeClr>
                  </a:solidFill>
                  <a:latin typeface="+mn-lt"/>
                  <a:ea typeface="+mn-ea"/>
                  <a:cs typeface="+mn-cs"/>
                </a:defRPr>
              </a:lvl2pPr>
              <a:lvl3pPr marL="914400" algn="l" defTabSz="914400" rtl="0" eaLnBrk="1" latinLnBrk="0" hangingPunct="1">
                <a:defRPr sz="1800" kern="1200">
                  <a:solidFill>
                    <a:schemeClr val="tx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tx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tx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tx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tx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tx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tx1">
                      <a:hueOff val="0"/>
                      <a:satOff val="0"/>
                      <a:lumOff val="0"/>
                      <a:alphaOff val="0"/>
                    </a:schemeClr>
                  </a:solidFill>
                  <a:latin typeface="+mn-lt"/>
                  <a:ea typeface="+mn-ea"/>
                  <a:cs typeface="+mn-cs"/>
                </a:defRPr>
              </a:lvl9pPr>
            </a:lstStyle>
            <a:p>
              <a:pPr lvl="0" algn="l" defTabSz="711200">
                <a:lnSpc>
                  <a:spcPct val="90000"/>
                </a:lnSpc>
                <a:spcBef>
                  <a:spcPct val="0"/>
                </a:spcBef>
                <a:spcAft>
                  <a:spcPct val="35000"/>
                </a:spcAft>
              </a:pPr>
              <a:r>
                <a:rPr lang="en-IN" sz="1600" kern="1200" dirty="0" smtClean="0"/>
                <a:t>1953</a:t>
              </a:r>
            </a:p>
            <a:p>
              <a:pPr lvl="0" algn="l" defTabSz="711200">
                <a:lnSpc>
                  <a:spcPct val="90000"/>
                </a:lnSpc>
                <a:spcBef>
                  <a:spcPct val="0"/>
                </a:spcBef>
                <a:spcAft>
                  <a:spcPct val="35000"/>
                </a:spcAft>
              </a:pPr>
              <a:r>
                <a:rPr lang="en-IN" sz="1600" kern="1200" dirty="0" smtClean="0"/>
                <a:t>Taxation Enquiry Commission </a:t>
              </a:r>
              <a:endParaRPr lang="en-IN" sz="1600" kern="1200" dirty="0"/>
            </a:p>
          </p:txBody>
        </p:sp>
      </p:grpSp>
      <p:grpSp>
        <p:nvGrpSpPr>
          <p:cNvPr id="7" name="Group 6"/>
          <p:cNvGrpSpPr/>
          <p:nvPr/>
        </p:nvGrpSpPr>
        <p:grpSpPr>
          <a:xfrm>
            <a:off x="3265292" y="4025644"/>
            <a:ext cx="1442008" cy="2441021"/>
            <a:chOff x="2093518" y="3373469"/>
            <a:chExt cx="1442008" cy="2441021"/>
          </a:xfrm>
        </p:grpSpPr>
        <p:sp>
          <p:nvSpPr>
            <p:cNvPr id="22" name="Rectangle 21"/>
            <p:cNvSpPr/>
            <p:nvPr/>
          </p:nvSpPr>
          <p:spPr>
            <a:xfrm>
              <a:off x="2093518" y="3373469"/>
              <a:ext cx="1442008" cy="227485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3" name="Rectangle 22"/>
            <p:cNvSpPr/>
            <p:nvPr/>
          </p:nvSpPr>
          <p:spPr>
            <a:xfrm>
              <a:off x="2093518" y="3636490"/>
              <a:ext cx="1442008" cy="2178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65706" tIns="0" rIns="0" bIns="0" numCol="1" spcCol="1270" anchor="t" anchorCtr="0">
              <a:noAutofit/>
            </a:bodyPr>
            <a:lstStyle>
              <a:defPPr>
                <a:defRPr lang="en-US"/>
              </a:defPPr>
              <a:lvl1pPr marL="0" algn="l" defTabSz="914400" rtl="0" eaLnBrk="1" latinLnBrk="0" hangingPunct="1">
                <a:defRPr sz="1800" kern="1200">
                  <a:solidFill>
                    <a:schemeClr val="tx1">
                      <a:hueOff val="0"/>
                      <a:satOff val="0"/>
                      <a:lumOff val="0"/>
                      <a:alphaOff val="0"/>
                    </a:schemeClr>
                  </a:solidFill>
                  <a:latin typeface="+mn-lt"/>
                  <a:ea typeface="+mn-ea"/>
                  <a:cs typeface="+mn-cs"/>
                </a:defRPr>
              </a:lvl1pPr>
              <a:lvl2pPr marL="457200" algn="l" defTabSz="914400" rtl="0" eaLnBrk="1" latinLnBrk="0" hangingPunct="1">
                <a:defRPr sz="1800" kern="1200">
                  <a:solidFill>
                    <a:schemeClr val="tx1">
                      <a:hueOff val="0"/>
                      <a:satOff val="0"/>
                      <a:lumOff val="0"/>
                      <a:alphaOff val="0"/>
                    </a:schemeClr>
                  </a:solidFill>
                  <a:latin typeface="+mn-lt"/>
                  <a:ea typeface="+mn-ea"/>
                  <a:cs typeface="+mn-cs"/>
                </a:defRPr>
              </a:lvl2pPr>
              <a:lvl3pPr marL="914400" algn="l" defTabSz="914400" rtl="0" eaLnBrk="1" latinLnBrk="0" hangingPunct="1">
                <a:defRPr sz="1800" kern="1200">
                  <a:solidFill>
                    <a:schemeClr val="tx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tx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tx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tx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tx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tx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tx1">
                      <a:hueOff val="0"/>
                      <a:satOff val="0"/>
                      <a:lumOff val="0"/>
                      <a:alphaOff val="0"/>
                    </a:schemeClr>
                  </a:solidFill>
                  <a:latin typeface="+mn-lt"/>
                  <a:ea typeface="+mn-ea"/>
                  <a:cs typeface="+mn-cs"/>
                </a:defRPr>
              </a:lvl9pPr>
            </a:lstStyle>
            <a:p>
              <a:pPr lvl="0" algn="l" defTabSz="711200">
                <a:lnSpc>
                  <a:spcPct val="90000"/>
                </a:lnSpc>
                <a:spcBef>
                  <a:spcPct val="0"/>
                </a:spcBef>
                <a:spcAft>
                  <a:spcPct val="35000"/>
                </a:spcAft>
              </a:pPr>
              <a:r>
                <a:rPr lang="en-IN" sz="1600" kern="1200" dirty="0" smtClean="0"/>
                <a:t>1957-58</a:t>
              </a:r>
            </a:p>
            <a:p>
              <a:pPr lvl="0" algn="l" defTabSz="711200">
                <a:lnSpc>
                  <a:spcPct val="90000"/>
                </a:lnSpc>
                <a:spcBef>
                  <a:spcPct val="0"/>
                </a:spcBef>
                <a:spcAft>
                  <a:spcPct val="35000"/>
                </a:spcAft>
              </a:pPr>
              <a:r>
                <a:rPr lang="en-IN" sz="1600" kern="1200" dirty="0" smtClean="0"/>
                <a:t>Wealth Tax, Expenditure Tax, Gift Tax</a:t>
              </a:r>
              <a:endParaRPr lang="en-IN" sz="1600" kern="1200" dirty="0"/>
            </a:p>
          </p:txBody>
        </p:sp>
      </p:grpSp>
      <p:grpSp>
        <p:nvGrpSpPr>
          <p:cNvPr id="8" name="Group 7"/>
          <p:cNvGrpSpPr/>
          <p:nvPr/>
        </p:nvGrpSpPr>
        <p:grpSpPr>
          <a:xfrm>
            <a:off x="4543440" y="3105960"/>
            <a:ext cx="1676552" cy="3051238"/>
            <a:chOff x="3535527" y="2597086"/>
            <a:chExt cx="1676552" cy="3051238"/>
          </a:xfrm>
        </p:grpSpPr>
        <p:sp>
          <p:nvSpPr>
            <p:cNvPr id="20" name="Rectangle 19"/>
            <p:cNvSpPr/>
            <p:nvPr/>
          </p:nvSpPr>
          <p:spPr>
            <a:xfrm>
              <a:off x="3535527" y="2597086"/>
              <a:ext cx="1676552" cy="305123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1" name="Rectangle 20"/>
            <p:cNvSpPr/>
            <p:nvPr/>
          </p:nvSpPr>
          <p:spPr>
            <a:xfrm>
              <a:off x="3535527" y="3058574"/>
              <a:ext cx="1676552" cy="25897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20942" tIns="0" rIns="0" bIns="0" numCol="1" spcCol="1270" anchor="t" anchorCtr="0">
              <a:noAutofit/>
            </a:bodyPr>
            <a:lstStyle>
              <a:defPPr>
                <a:defRPr lang="en-US"/>
              </a:defPPr>
              <a:lvl1pPr marL="0" algn="l" defTabSz="914400" rtl="0" eaLnBrk="1" latinLnBrk="0" hangingPunct="1">
                <a:defRPr sz="1800" kern="1200">
                  <a:solidFill>
                    <a:schemeClr val="tx1">
                      <a:hueOff val="0"/>
                      <a:satOff val="0"/>
                      <a:lumOff val="0"/>
                      <a:alphaOff val="0"/>
                    </a:schemeClr>
                  </a:solidFill>
                  <a:latin typeface="+mn-lt"/>
                  <a:ea typeface="+mn-ea"/>
                  <a:cs typeface="+mn-cs"/>
                </a:defRPr>
              </a:lvl1pPr>
              <a:lvl2pPr marL="457200" algn="l" defTabSz="914400" rtl="0" eaLnBrk="1" latinLnBrk="0" hangingPunct="1">
                <a:defRPr sz="1800" kern="1200">
                  <a:solidFill>
                    <a:schemeClr val="tx1">
                      <a:hueOff val="0"/>
                      <a:satOff val="0"/>
                      <a:lumOff val="0"/>
                      <a:alphaOff val="0"/>
                    </a:schemeClr>
                  </a:solidFill>
                  <a:latin typeface="+mn-lt"/>
                  <a:ea typeface="+mn-ea"/>
                  <a:cs typeface="+mn-cs"/>
                </a:defRPr>
              </a:lvl2pPr>
              <a:lvl3pPr marL="914400" algn="l" defTabSz="914400" rtl="0" eaLnBrk="1" latinLnBrk="0" hangingPunct="1">
                <a:defRPr sz="1800" kern="1200">
                  <a:solidFill>
                    <a:schemeClr val="tx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tx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tx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tx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tx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tx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tx1">
                      <a:hueOff val="0"/>
                      <a:satOff val="0"/>
                      <a:lumOff val="0"/>
                      <a:alphaOff val="0"/>
                    </a:schemeClr>
                  </a:solidFill>
                  <a:latin typeface="+mn-lt"/>
                  <a:ea typeface="+mn-ea"/>
                  <a:cs typeface="+mn-cs"/>
                </a:defRPr>
              </a:lvl9pPr>
            </a:lstStyle>
            <a:p>
              <a:pPr lvl="0" algn="l" defTabSz="711200">
                <a:lnSpc>
                  <a:spcPct val="90000"/>
                </a:lnSpc>
                <a:spcBef>
                  <a:spcPct val="0"/>
                </a:spcBef>
                <a:spcAft>
                  <a:spcPct val="35000"/>
                </a:spcAft>
              </a:pPr>
              <a:r>
                <a:rPr lang="en-IN" sz="1600" kern="1200" dirty="0" smtClean="0"/>
                <a:t>1960-70 </a:t>
              </a:r>
            </a:p>
            <a:p>
              <a:pPr lvl="0" algn="l" defTabSz="711200">
                <a:lnSpc>
                  <a:spcPct val="90000"/>
                </a:lnSpc>
                <a:spcBef>
                  <a:spcPct val="0"/>
                </a:spcBef>
                <a:spcAft>
                  <a:spcPct val="35000"/>
                </a:spcAft>
              </a:pPr>
              <a:r>
                <a:rPr lang="en-IN" sz="1600" kern="1200" dirty="0" smtClean="0"/>
                <a:t>High Personal &amp; Marginal Income Tax Rates</a:t>
              </a:r>
              <a:endParaRPr lang="en-IN" sz="1600" kern="1200" dirty="0"/>
            </a:p>
          </p:txBody>
        </p:sp>
      </p:grpSp>
      <p:grpSp>
        <p:nvGrpSpPr>
          <p:cNvPr id="9" name="Group 8"/>
          <p:cNvGrpSpPr/>
          <p:nvPr/>
        </p:nvGrpSpPr>
        <p:grpSpPr>
          <a:xfrm>
            <a:off x="6219992" y="2422945"/>
            <a:ext cx="1737360" cy="3637597"/>
            <a:chOff x="5212080" y="2010727"/>
            <a:chExt cx="1737360" cy="3637597"/>
          </a:xfrm>
        </p:grpSpPr>
        <p:sp>
          <p:nvSpPr>
            <p:cNvPr id="18" name="Rectangle 17"/>
            <p:cNvSpPr/>
            <p:nvPr/>
          </p:nvSpPr>
          <p:spPr>
            <a:xfrm>
              <a:off x="5212080" y="2010727"/>
              <a:ext cx="1737360" cy="36375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9" name="Rectangle 18"/>
            <p:cNvSpPr/>
            <p:nvPr/>
          </p:nvSpPr>
          <p:spPr>
            <a:xfrm>
              <a:off x="5212080" y="2550441"/>
              <a:ext cx="1737360" cy="309788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85383" tIns="0" rIns="0" bIns="0" numCol="1" spcCol="1270" anchor="t" anchorCtr="0">
              <a:noAutofit/>
            </a:bodyPr>
            <a:lstStyle>
              <a:defPPr>
                <a:defRPr lang="en-US"/>
              </a:defPPr>
              <a:lvl1pPr marL="0" algn="l" defTabSz="914400" rtl="0" eaLnBrk="1" latinLnBrk="0" hangingPunct="1">
                <a:defRPr sz="1800" kern="1200">
                  <a:solidFill>
                    <a:schemeClr val="tx1">
                      <a:hueOff val="0"/>
                      <a:satOff val="0"/>
                      <a:lumOff val="0"/>
                      <a:alphaOff val="0"/>
                    </a:schemeClr>
                  </a:solidFill>
                  <a:latin typeface="+mn-lt"/>
                  <a:ea typeface="+mn-ea"/>
                  <a:cs typeface="+mn-cs"/>
                </a:defRPr>
              </a:lvl1pPr>
              <a:lvl2pPr marL="457200" algn="l" defTabSz="914400" rtl="0" eaLnBrk="1" latinLnBrk="0" hangingPunct="1">
                <a:defRPr sz="1800" kern="1200">
                  <a:solidFill>
                    <a:schemeClr val="tx1">
                      <a:hueOff val="0"/>
                      <a:satOff val="0"/>
                      <a:lumOff val="0"/>
                      <a:alphaOff val="0"/>
                    </a:schemeClr>
                  </a:solidFill>
                  <a:latin typeface="+mn-lt"/>
                  <a:ea typeface="+mn-ea"/>
                  <a:cs typeface="+mn-cs"/>
                </a:defRPr>
              </a:lvl2pPr>
              <a:lvl3pPr marL="914400" algn="l" defTabSz="914400" rtl="0" eaLnBrk="1" latinLnBrk="0" hangingPunct="1">
                <a:defRPr sz="1800" kern="1200">
                  <a:solidFill>
                    <a:schemeClr val="tx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tx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tx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tx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tx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tx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tx1">
                      <a:hueOff val="0"/>
                      <a:satOff val="0"/>
                      <a:lumOff val="0"/>
                      <a:alphaOff val="0"/>
                    </a:schemeClr>
                  </a:solidFill>
                  <a:latin typeface="+mn-lt"/>
                  <a:ea typeface="+mn-ea"/>
                  <a:cs typeface="+mn-cs"/>
                </a:defRPr>
              </a:lvl9pPr>
            </a:lstStyle>
            <a:p>
              <a:pPr lvl="0" algn="l" defTabSz="711200">
                <a:lnSpc>
                  <a:spcPct val="90000"/>
                </a:lnSpc>
                <a:spcBef>
                  <a:spcPct val="0"/>
                </a:spcBef>
                <a:spcAft>
                  <a:spcPct val="35000"/>
                </a:spcAft>
              </a:pPr>
              <a:r>
                <a:rPr lang="en-IN" sz="1600" kern="1200" dirty="0" smtClean="0"/>
                <a:t>1960-80 </a:t>
              </a:r>
            </a:p>
            <a:p>
              <a:pPr lvl="0" algn="l" defTabSz="711200">
                <a:lnSpc>
                  <a:spcPct val="90000"/>
                </a:lnSpc>
                <a:spcBef>
                  <a:spcPct val="0"/>
                </a:spcBef>
                <a:spcAft>
                  <a:spcPct val="35000"/>
                </a:spcAft>
              </a:pPr>
              <a:r>
                <a:rPr lang="en-IN" sz="1600" kern="1200" dirty="0" smtClean="0"/>
                <a:t>Tax Revenue to GDP Ratio Improved from 6.3 % to 16.1 %</a:t>
              </a:r>
            </a:p>
            <a:p>
              <a:pPr lvl="0" algn="l" defTabSz="711200">
                <a:lnSpc>
                  <a:spcPct val="90000"/>
                </a:lnSpc>
                <a:spcBef>
                  <a:spcPct val="0"/>
                </a:spcBef>
                <a:spcAft>
                  <a:spcPct val="35000"/>
                </a:spcAft>
              </a:pPr>
              <a:endParaRPr lang="en-IN" sz="1600" dirty="0"/>
            </a:p>
            <a:p>
              <a:pPr lvl="0" algn="l" defTabSz="711200">
                <a:lnSpc>
                  <a:spcPct val="90000"/>
                </a:lnSpc>
                <a:spcBef>
                  <a:spcPct val="0"/>
                </a:spcBef>
                <a:spcAft>
                  <a:spcPct val="35000"/>
                </a:spcAft>
              </a:pPr>
              <a:r>
                <a:rPr lang="en-IN" sz="1600" kern="1200" dirty="0" smtClean="0"/>
                <a:t>Som</a:t>
              </a:r>
              <a:r>
                <a:rPr lang="en-IN" sz="1600" dirty="0" smtClean="0"/>
                <a:t>e country like Sweden has Tax to GDP ration is around 54 % </a:t>
              </a:r>
              <a:endParaRPr lang="en-IN" sz="1600" kern="1200" dirty="0"/>
            </a:p>
          </p:txBody>
        </p:sp>
      </p:grpSp>
      <p:grpSp>
        <p:nvGrpSpPr>
          <p:cNvPr id="10" name="Group 9"/>
          <p:cNvGrpSpPr/>
          <p:nvPr/>
        </p:nvGrpSpPr>
        <p:grpSpPr>
          <a:xfrm>
            <a:off x="8142152" y="1780694"/>
            <a:ext cx="2017304" cy="4301565"/>
            <a:chOff x="6949440" y="1652396"/>
            <a:chExt cx="2017304" cy="4301565"/>
          </a:xfrm>
        </p:grpSpPr>
        <p:sp>
          <p:nvSpPr>
            <p:cNvPr id="16" name="Rectangle 15"/>
            <p:cNvSpPr/>
            <p:nvPr/>
          </p:nvSpPr>
          <p:spPr>
            <a:xfrm>
              <a:off x="6949440" y="1652396"/>
              <a:ext cx="1737360" cy="399592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7" name="Rectangle 16"/>
            <p:cNvSpPr/>
            <p:nvPr/>
          </p:nvSpPr>
          <p:spPr>
            <a:xfrm>
              <a:off x="7229384" y="3078541"/>
              <a:ext cx="1737360" cy="28754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63633" tIns="0" rIns="0" bIns="0" numCol="1" spcCol="1270" anchor="t" anchorCtr="0">
              <a:noAutofit/>
            </a:bodyPr>
            <a:lstStyle>
              <a:defPPr>
                <a:defRPr lang="en-US"/>
              </a:defPPr>
              <a:lvl1pPr marL="0" algn="l" defTabSz="914400" rtl="0" eaLnBrk="1" latinLnBrk="0" hangingPunct="1">
                <a:defRPr sz="1800" kern="1200">
                  <a:solidFill>
                    <a:schemeClr val="tx1">
                      <a:hueOff val="0"/>
                      <a:satOff val="0"/>
                      <a:lumOff val="0"/>
                      <a:alphaOff val="0"/>
                    </a:schemeClr>
                  </a:solidFill>
                  <a:latin typeface="+mn-lt"/>
                  <a:ea typeface="+mn-ea"/>
                  <a:cs typeface="+mn-cs"/>
                </a:defRPr>
              </a:lvl1pPr>
              <a:lvl2pPr marL="457200" algn="l" defTabSz="914400" rtl="0" eaLnBrk="1" latinLnBrk="0" hangingPunct="1">
                <a:defRPr sz="1800" kern="1200">
                  <a:solidFill>
                    <a:schemeClr val="tx1">
                      <a:hueOff val="0"/>
                      <a:satOff val="0"/>
                      <a:lumOff val="0"/>
                      <a:alphaOff val="0"/>
                    </a:schemeClr>
                  </a:solidFill>
                  <a:latin typeface="+mn-lt"/>
                  <a:ea typeface="+mn-ea"/>
                  <a:cs typeface="+mn-cs"/>
                </a:defRPr>
              </a:lvl2pPr>
              <a:lvl3pPr marL="914400" algn="l" defTabSz="914400" rtl="0" eaLnBrk="1" latinLnBrk="0" hangingPunct="1">
                <a:defRPr sz="1800" kern="1200">
                  <a:solidFill>
                    <a:schemeClr val="tx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tx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tx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tx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tx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tx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tx1">
                      <a:hueOff val="0"/>
                      <a:satOff val="0"/>
                      <a:lumOff val="0"/>
                      <a:alphaOff val="0"/>
                    </a:schemeClr>
                  </a:solidFill>
                  <a:latin typeface="+mn-lt"/>
                  <a:ea typeface="+mn-ea"/>
                  <a:cs typeface="+mn-cs"/>
                </a:defRPr>
              </a:lvl9pPr>
            </a:lstStyle>
            <a:p>
              <a:pPr lvl="0" algn="l" defTabSz="711200">
                <a:lnSpc>
                  <a:spcPct val="90000"/>
                </a:lnSpc>
                <a:spcBef>
                  <a:spcPct val="0"/>
                </a:spcBef>
                <a:spcAft>
                  <a:spcPct val="35000"/>
                </a:spcAft>
              </a:pPr>
              <a:r>
                <a:rPr lang="en-IN" sz="1600" kern="1200" dirty="0" smtClean="0"/>
                <a:t>Excise Duty &amp; Customs Duty,</a:t>
              </a:r>
            </a:p>
            <a:p>
              <a:pPr lvl="0" algn="l" defTabSz="711200">
                <a:lnSpc>
                  <a:spcPct val="90000"/>
                </a:lnSpc>
                <a:spcBef>
                  <a:spcPct val="0"/>
                </a:spcBef>
                <a:spcAft>
                  <a:spcPct val="35000"/>
                </a:spcAft>
              </a:pPr>
              <a:r>
                <a:rPr lang="en-IN" sz="1600" kern="1200" dirty="0" smtClean="0"/>
                <a:t>Cascading Effect of such taxes</a:t>
              </a:r>
              <a:endParaRPr lang="en-IN" sz="1600" kern="1200" dirty="0"/>
            </a:p>
          </p:txBody>
        </p:sp>
      </p:grpSp>
      <p:sp>
        <p:nvSpPr>
          <p:cNvPr id="11" name="Oval 10"/>
          <p:cNvSpPr/>
          <p:nvPr/>
        </p:nvSpPr>
        <p:spPr>
          <a:xfrm>
            <a:off x="2204976" y="4837891"/>
            <a:ext cx="202647" cy="23995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2" name="Oval 11"/>
          <p:cNvSpPr/>
          <p:nvPr/>
        </p:nvSpPr>
        <p:spPr>
          <a:xfrm>
            <a:off x="3370576" y="3658179"/>
            <a:ext cx="312724" cy="31272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3" name="Oval 12"/>
          <p:cNvSpPr/>
          <p:nvPr/>
        </p:nvSpPr>
        <p:spPr>
          <a:xfrm>
            <a:off x="4760704" y="2688994"/>
            <a:ext cx="416966" cy="41696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4" name="Oval 13"/>
          <p:cNvSpPr/>
          <p:nvPr/>
        </p:nvSpPr>
        <p:spPr>
          <a:xfrm>
            <a:off x="6653122" y="1944164"/>
            <a:ext cx="538581" cy="53858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5" name="Oval 14"/>
          <p:cNvSpPr/>
          <p:nvPr/>
        </p:nvSpPr>
        <p:spPr>
          <a:xfrm>
            <a:off x="8679176" y="1252674"/>
            <a:ext cx="879773" cy="86609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209601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3806"/>
          </a:xfrm>
        </p:spPr>
        <p:txBody>
          <a:bodyPr/>
          <a:lstStyle/>
          <a:p>
            <a:r>
              <a:rPr lang="en-US" dirty="0" smtClean="0"/>
              <a:t>1970-1990</a:t>
            </a:r>
            <a:endParaRPr lang="en-US" dirty="0"/>
          </a:p>
        </p:txBody>
      </p:sp>
      <p:sp>
        <p:nvSpPr>
          <p:cNvPr id="5" name="Rounded Rectangle 4"/>
          <p:cNvSpPr/>
          <p:nvPr/>
        </p:nvSpPr>
        <p:spPr>
          <a:xfrm>
            <a:off x="1287887" y="1402724"/>
            <a:ext cx="3124200" cy="1143000"/>
          </a:xfrm>
          <a:prstGeom prst="round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Taxation &amp; Expenditure Policies more focused on achieving social justice &amp; equality</a:t>
            </a:r>
            <a:endParaRPr lang="en-IN" sz="1600" dirty="0">
              <a:solidFill>
                <a:schemeClr val="tx1"/>
              </a:solidFill>
            </a:endParaRPr>
          </a:p>
        </p:txBody>
      </p:sp>
      <p:sp>
        <p:nvSpPr>
          <p:cNvPr id="6" name="Rounded Rectangle 5"/>
          <p:cNvSpPr/>
          <p:nvPr/>
        </p:nvSpPr>
        <p:spPr>
          <a:xfrm>
            <a:off x="5129011" y="1476778"/>
            <a:ext cx="3124200" cy="1143000"/>
          </a:xfrm>
          <a:prstGeom prst="round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Public Expenditure were constantly increasing in compare with revenue generated from high marginal tax</a:t>
            </a:r>
            <a:endParaRPr lang="en-IN" sz="1600" dirty="0">
              <a:solidFill>
                <a:schemeClr val="tx1"/>
              </a:solidFill>
            </a:endParaRPr>
          </a:p>
        </p:txBody>
      </p:sp>
      <p:sp>
        <p:nvSpPr>
          <p:cNvPr id="7" name="Rounded Rectangle 6"/>
          <p:cNvSpPr/>
          <p:nvPr/>
        </p:nvSpPr>
        <p:spPr>
          <a:xfrm>
            <a:off x="6576811" y="3000778"/>
            <a:ext cx="3124200" cy="1143000"/>
          </a:xfrm>
          <a:prstGeom prst="round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Public Finances was in a state of disarray, persistent large deficits</a:t>
            </a:r>
            <a:endParaRPr lang="en-IN" sz="1600" dirty="0">
              <a:solidFill>
                <a:schemeClr val="tx1"/>
              </a:solidFill>
            </a:endParaRPr>
          </a:p>
        </p:txBody>
      </p:sp>
      <p:sp>
        <p:nvSpPr>
          <p:cNvPr id="8" name="Rounded Rectangle 7"/>
          <p:cNvSpPr/>
          <p:nvPr/>
        </p:nvSpPr>
        <p:spPr>
          <a:xfrm>
            <a:off x="2995411" y="2924578"/>
            <a:ext cx="3124200" cy="1143000"/>
          </a:xfrm>
          <a:prstGeom prst="round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rgbClr val="FF0000"/>
                </a:solidFill>
              </a:rPr>
              <a:t>1980s- A Decade of Fiscal Deterioration</a:t>
            </a:r>
            <a:r>
              <a:rPr lang="en-IN" sz="1600" dirty="0" smtClean="0">
                <a:solidFill>
                  <a:schemeClr val="tx1"/>
                </a:solidFill>
              </a:rPr>
              <a:t>, resulted in macroeconomic crisis of 1991</a:t>
            </a:r>
            <a:endParaRPr lang="en-IN" sz="1600" dirty="0">
              <a:solidFill>
                <a:schemeClr val="tx1"/>
              </a:solidFill>
            </a:endParaRPr>
          </a:p>
        </p:txBody>
      </p:sp>
      <p:sp>
        <p:nvSpPr>
          <p:cNvPr id="9" name="Rounded Rectangle 8"/>
          <p:cNvSpPr/>
          <p:nvPr/>
        </p:nvSpPr>
        <p:spPr>
          <a:xfrm>
            <a:off x="1319011" y="4677178"/>
            <a:ext cx="3124200" cy="1143000"/>
          </a:xfrm>
          <a:prstGeom prst="round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Eleven Tax Brackets used as a means to reduce income inequality</a:t>
            </a:r>
            <a:endParaRPr lang="en-IN" sz="1600" dirty="0">
              <a:solidFill>
                <a:schemeClr val="tx1"/>
              </a:solidFill>
            </a:endParaRPr>
          </a:p>
        </p:txBody>
      </p:sp>
      <p:sp>
        <p:nvSpPr>
          <p:cNvPr id="10" name="Rounded Rectangle 9"/>
          <p:cNvSpPr/>
          <p:nvPr/>
        </p:nvSpPr>
        <p:spPr>
          <a:xfrm>
            <a:off x="5205211" y="4753378"/>
            <a:ext cx="3124200" cy="1143000"/>
          </a:xfrm>
          <a:prstGeom prst="round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Corporate Income Tax between 45-65 % for widely held companies</a:t>
            </a:r>
            <a:endParaRPr lang="en-IN" sz="1600" dirty="0">
              <a:solidFill>
                <a:schemeClr val="tx1"/>
              </a:solidFill>
            </a:endParaRPr>
          </a:p>
        </p:txBody>
      </p:sp>
      <p:sp>
        <p:nvSpPr>
          <p:cNvPr id="11" name="Right Arrow 10"/>
          <p:cNvSpPr/>
          <p:nvPr/>
        </p:nvSpPr>
        <p:spPr>
          <a:xfrm>
            <a:off x="4519411" y="1933978"/>
            <a:ext cx="457200"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rot="3794464">
            <a:off x="8296194" y="2490104"/>
            <a:ext cx="457200" cy="3176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rot="7439017">
            <a:off x="8284098" y="4339478"/>
            <a:ext cx="457200" cy="3176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rot="11248833">
            <a:off x="4578724" y="5089839"/>
            <a:ext cx="457200" cy="3176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rot="18770962">
            <a:off x="2571094" y="4166519"/>
            <a:ext cx="457200" cy="3176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1319011" y="6030412"/>
            <a:ext cx="6096000" cy="646331"/>
          </a:xfrm>
          <a:prstGeom prst="rect">
            <a:avLst/>
          </a:prstGeom>
        </p:spPr>
        <p:txBody>
          <a:bodyPr>
            <a:spAutoFit/>
          </a:bodyPr>
          <a:lstStyle/>
          <a:p>
            <a:pPr algn="ctr"/>
            <a:r>
              <a:rPr lang="en-US" dirty="0"/>
              <a:t>The Direct Taxes Enquiry Committee of 1971 found that the high tax rates encouraged tax evasion.</a:t>
            </a:r>
          </a:p>
        </p:txBody>
      </p:sp>
    </p:spTree>
    <p:extLst>
      <p:ext uri="{BB962C8B-B14F-4D97-AF65-F5344CB8AC3E}">
        <p14:creationId xmlns:p14="http://schemas.microsoft.com/office/powerpoint/2010/main" val="119469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Horizontal)">
                                      <p:cBhvr>
                                        <p:cTn id="10" dur="500"/>
                                        <p:tgtEl>
                                          <p:spTgt spid="6"/>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Horizontal)">
                                      <p:cBhvr>
                                        <p:cTn id="13" dur="500"/>
                                        <p:tgtEl>
                                          <p:spTgt spid="7"/>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Horizontal)">
                                      <p:cBhvr>
                                        <p:cTn id="16" dur="500"/>
                                        <p:tgtEl>
                                          <p:spTgt spid="8"/>
                                        </p:tgtEl>
                                      </p:cBhvr>
                                    </p:animEffect>
                                  </p:childTnLst>
                                </p:cTn>
                              </p:par>
                              <p:par>
                                <p:cTn id="17" presetID="16" presetClass="entr" presetSubtype="2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Horizontal)">
                                      <p:cBhvr>
                                        <p:cTn id="19" dur="500"/>
                                        <p:tgtEl>
                                          <p:spTgt spid="9"/>
                                        </p:tgtEl>
                                      </p:cBhvr>
                                    </p:animEffect>
                                  </p:childTnLst>
                                </p:cTn>
                              </p:par>
                              <p:par>
                                <p:cTn id="20" presetID="16" presetClass="entr" presetSubtype="2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Horizontal)">
                                      <p:cBhvr>
                                        <p:cTn id="22" dur="500"/>
                                        <p:tgtEl>
                                          <p:spTgt spid="10"/>
                                        </p:tgtEl>
                                      </p:cBhvr>
                                    </p:animEffect>
                                  </p:childTnLst>
                                </p:cTn>
                              </p:par>
                              <p:par>
                                <p:cTn id="23" presetID="16" presetClass="entr" presetSubtype="26"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Horizontal)">
                                      <p:cBhvr>
                                        <p:cTn id="25" dur="500"/>
                                        <p:tgtEl>
                                          <p:spTgt spid="11"/>
                                        </p:tgtEl>
                                      </p:cBhvr>
                                    </p:animEffect>
                                  </p:childTnLst>
                                </p:cTn>
                              </p:par>
                              <p:par>
                                <p:cTn id="26" presetID="16" presetClass="entr" presetSubtype="2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Horizontal)">
                                      <p:cBhvr>
                                        <p:cTn id="28" dur="500"/>
                                        <p:tgtEl>
                                          <p:spTgt spid="12"/>
                                        </p:tgtEl>
                                      </p:cBhvr>
                                    </p:animEffect>
                                  </p:childTnLst>
                                </p:cTn>
                              </p:par>
                              <p:par>
                                <p:cTn id="29" presetID="16" presetClass="entr" presetSubtype="26"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inHorizontal)">
                                      <p:cBhvr>
                                        <p:cTn id="31" dur="500"/>
                                        <p:tgtEl>
                                          <p:spTgt spid="13"/>
                                        </p:tgtEl>
                                      </p:cBhvr>
                                    </p:animEffect>
                                  </p:childTnLst>
                                </p:cTn>
                              </p:par>
                              <p:par>
                                <p:cTn id="32" presetID="16" presetClass="entr" presetSubtype="26"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inHorizontal)">
                                      <p:cBhvr>
                                        <p:cTn id="34" dur="500"/>
                                        <p:tgtEl>
                                          <p:spTgt spid="14"/>
                                        </p:tgtEl>
                                      </p:cBhvr>
                                    </p:animEffect>
                                  </p:childTnLst>
                                </p:cTn>
                              </p:par>
                              <p:par>
                                <p:cTn id="35" presetID="16" presetClass="entr" presetSubtype="26"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inHorizontal)">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770290" y="905814"/>
            <a:ext cx="3124200" cy="1143000"/>
          </a:xfrm>
          <a:prstGeom prst="round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1974-75: Based on committee’s recommendation- personal tax was brought down.</a:t>
            </a:r>
            <a:endParaRPr lang="en-IN" sz="1600" dirty="0">
              <a:solidFill>
                <a:schemeClr val="tx1"/>
              </a:solidFill>
            </a:endParaRPr>
          </a:p>
        </p:txBody>
      </p:sp>
      <p:sp>
        <p:nvSpPr>
          <p:cNvPr id="5" name="Rounded Rectangle 4"/>
          <p:cNvSpPr/>
          <p:nvPr/>
        </p:nvSpPr>
        <p:spPr>
          <a:xfrm>
            <a:off x="3846490" y="2810814"/>
            <a:ext cx="3124200" cy="1143000"/>
          </a:xfrm>
          <a:prstGeom prst="round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1978 -85: Number of Income Tax brackets were reduced from 11 to 8 and finally to 4.</a:t>
            </a:r>
            <a:endParaRPr lang="en-IN" sz="1600" dirty="0">
              <a:solidFill>
                <a:schemeClr val="tx1"/>
              </a:solidFill>
            </a:endParaRPr>
          </a:p>
        </p:txBody>
      </p:sp>
      <p:sp>
        <p:nvSpPr>
          <p:cNvPr id="6" name="Rounded Rectangle 5"/>
          <p:cNvSpPr/>
          <p:nvPr/>
        </p:nvSpPr>
        <p:spPr>
          <a:xfrm>
            <a:off x="3770290" y="4792014"/>
            <a:ext cx="3124200" cy="1143000"/>
          </a:xfrm>
          <a:prstGeom prst="round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Highest Income Tax rate was brought down from </a:t>
            </a:r>
          </a:p>
          <a:p>
            <a:pPr algn="ctr"/>
            <a:r>
              <a:rPr lang="en-IN" sz="1600" dirty="0" smtClean="0">
                <a:solidFill>
                  <a:schemeClr val="tx1"/>
                </a:solidFill>
              </a:rPr>
              <a:t>97.5% to 50%.</a:t>
            </a:r>
            <a:endParaRPr lang="en-IN" sz="1600" dirty="0">
              <a:solidFill>
                <a:schemeClr val="tx1"/>
              </a:solidFill>
            </a:endParaRPr>
          </a:p>
        </p:txBody>
      </p:sp>
      <p:sp>
        <p:nvSpPr>
          <p:cNvPr id="7" name="Right Arrow 6"/>
          <p:cNvSpPr/>
          <p:nvPr/>
        </p:nvSpPr>
        <p:spPr>
          <a:xfrm rot="5400000">
            <a:off x="5211650" y="2283146"/>
            <a:ext cx="457200" cy="3176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rot="5400000">
            <a:off x="5224530" y="4252175"/>
            <a:ext cx="457200" cy="3176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883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9412"/>
          </a:xfrm>
        </p:spPr>
        <p:txBody>
          <a:bodyPr/>
          <a:lstStyle/>
          <a:p>
            <a:r>
              <a:rPr lang="en-IN" sz="4400" dirty="0">
                <a:solidFill>
                  <a:schemeClr val="tx1"/>
                </a:solidFill>
              </a:rPr>
              <a:t>1991: </a:t>
            </a:r>
            <a:r>
              <a:rPr lang="en-IN" sz="4400" dirty="0" smtClean="0">
                <a:solidFill>
                  <a:schemeClr val="tx1"/>
                </a:solidFill>
              </a:rPr>
              <a:t>Crisis</a:t>
            </a:r>
            <a:endParaRPr lang="en-US" dirty="0"/>
          </a:p>
        </p:txBody>
      </p:sp>
      <p:sp>
        <p:nvSpPr>
          <p:cNvPr id="3" name="Content Placeholder 2"/>
          <p:cNvSpPr>
            <a:spLocks noGrp="1"/>
          </p:cNvSpPr>
          <p:nvPr>
            <p:ph idx="1"/>
          </p:nvPr>
        </p:nvSpPr>
        <p:spPr>
          <a:xfrm>
            <a:off x="646112" y="1262130"/>
            <a:ext cx="9403742" cy="4986269"/>
          </a:xfrm>
        </p:spPr>
        <p:txBody>
          <a:bodyPr/>
          <a:lstStyle/>
          <a:p>
            <a:pPr marL="285750" indent="-285750">
              <a:buFont typeface="Wingdings" pitchFamily="2" charset="2"/>
              <a:buChar char="ü"/>
            </a:pPr>
            <a:r>
              <a:rPr lang="en-US" dirty="0"/>
              <a:t> Gulf crisis of 1990--- increase in oil import bill</a:t>
            </a:r>
          </a:p>
          <a:p>
            <a:pPr marL="285750" indent="-285750">
              <a:buFont typeface="Wingdings" pitchFamily="2" charset="2"/>
              <a:buChar char="ü"/>
            </a:pPr>
            <a:r>
              <a:rPr lang="en-US" dirty="0"/>
              <a:t> Exports were down significantly due to breakdown of Soviet Union</a:t>
            </a:r>
          </a:p>
          <a:p>
            <a:pPr marL="285750" indent="-285750">
              <a:buFont typeface="Wingdings" pitchFamily="2" charset="2"/>
              <a:buChar char="ü"/>
            </a:pPr>
            <a:r>
              <a:rPr lang="en-US" dirty="0"/>
              <a:t> Deterioration in the Exchange Rate of Rupee</a:t>
            </a:r>
          </a:p>
          <a:p>
            <a:pPr marL="0" indent="0">
              <a:buNone/>
            </a:pPr>
            <a:endParaRPr lang="en-US" dirty="0"/>
          </a:p>
        </p:txBody>
      </p:sp>
    </p:spTree>
    <p:extLst>
      <p:ext uri="{BB962C8B-B14F-4D97-AF65-F5344CB8AC3E}">
        <p14:creationId xmlns:p14="http://schemas.microsoft.com/office/powerpoint/2010/main" val="4264613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LIBERALIZATION </a:t>
            </a:r>
            <a:endParaRPr lang="en-US" dirty="0"/>
          </a:p>
        </p:txBody>
      </p:sp>
      <p:sp>
        <p:nvSpPr>
          <p:cNvPr id="3" name="Content Placeholder 2"/>
          <p:cNvSpPr>
            <a:spLocks noGrp="1"/>
          </p:cNvSpPr>
          <p:nvPr>
            <p:ph idx="1"/>
          </p:nvPr>
        </p:nvSpPr>
        <p:spPr>
          <a:xfrm>
            <a:off x="646110" y="1378038"/>
            <a:ext cx="9403743" cy="4870361"/>
          </a:xfrm>
        </p:spPr>
        <p:txBody>
          <a:bodyPr/>
          <a:lstStyle/>
          <a:p>
            <a:r>
              <a:rPr lang="en-US" dirty="0"/>
              <a:t>We did away with many of the import restrictions. Until 1991, we imposed a 400% customs duty on many products. Industries had to beg to get an essential ingredient imported. By 1991, the duties on many products were reduced substantially. This brought new growth in our industries</a:t>
            </a:r>
            <a:r>
              <a:rPr lang="en-US" dirty="0" smtClean="0"/>
              <a:t>.</a:t>
            </a:r>
          </a:p>
          <a:p>
            <a:r>
              <a:rPr lang="en-US" dirty="0"/>
              <a:t>Import licensing was abolished. Until 1991, you need a license to import anything and this license was very hard to get.</a:t>
            </a:r>
          </a:p>
          <a:p>
            <a:r>
              <a:rPr lang="en-US" dirty="0"/>
              <a:t>Government did away with the production licensing in many industries. Until 1991, you needed government's permission in what to produce and how much to produce. In one stroke, the restriction was removed in many industries. </a:t>
            </a:r>
            <a:endParaRPr lang="en-US" dirty="0" smtClean="0"/>
          </a:p>
          <a:p>
            <a:r>
              <a:rPr lang="en-US" dirty="0"/>
              <a:t>Government started selling some of its businesses to the private. This brought cash and new round of efficiency.</a:t>
            </a:r>
          </a:p>
          <a:p>
            <a:pPr marL="0" indent="0">
              <a:buNone/>
            </a:pPr>
            <a:endParaRPr lang="en-US" dirty="0"/>
          </a:p>
          <a:p>
            <a:endParaRPr lang="en-US" dirty="0"/>
          </a:p>
        </p:txBody>
      </p:sp>
    </p:spTree>
    <p:extLst>
      <p:ext uri="{BB962C8B-B14F-4D97-AF65-F5344CB8AC3E}">
        <p14:creationId xmlns:p14="http://schemas.microsoft.com/office/powerpoint/2010/main" val="4039513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308</TotalTime>
  <Words>939</Words>
  <Application>Microsoft Office PowerPoint</Application>
  <PresentationFormat>Widescreen</PresentationFormat>
  <Paragraphs>102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Wingdings</vt:lpstr>
      <vt:lpstr>Wingdings 3</vt:lpstr>
      <vt:lpstr>Ion</vt:lpstr>
      <vt:lpstr>Economics</vt:lpstr>
      <vt:lpstr>What Is Fiscal Policy</vt:lpstr>
      <vt:lpstr>PowerPoint Presentation</vt:lpstr>
      <vt:lpstr>Expenditure and Funding</vt:lpstr>
      <vt:lpstr>PowerPoint Presentation</vt:lpstr>
      <vt:lpstr>1970-1990</vt:lpstr>
      <vt:lpstr>PowerPoint Presentation</vt:lpstr>
      <vt:lpstr>1991: Crisis</vt:lpstr>
      <vt:lpstr>LIBERALIZATION </vt:lpstr>
      <vt:lpstr>TAX REFORMS</vt:lpstr>
      <vt:lpstr>PowerPoint Presentation</vt:lpstr>
      <vt:lpstr>PowerPoint Presentation</vt:lpstr>
      <vt:lpstr>YEAR 2002</vt:lpstr>
      <vt:lpstr>Revenue and Expenditure</vt:lpstr>
      <vt:lpstr>PowerPoint Presentation</vt:lpstr>
      <vt:lpstr>FISCAL DEFICIT </vt:lpstr>
      <vt:lpstr>PowerPoint Presentation</vt:lpstr>
      <vt:lpstr>PowerPoint Presentation</vt:lpstr>
      <vt:lpstr>IN INDIA</vt:lpstr>
      <vt:lpstr>PowerPoint Presentation</vt:lpstr>
      <vt:lpstr>Causes of Fiscal Deficit</vt:lpstr>
      <vt:lpstr>PowerPoint Presentation</vt:lpstr>
      <vt:lpstr>Ways to reduce fiscal deficit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Dipen</dc:creator>
  <cp:lastModifiedBy>Dipen</cp:lastModifiedBy>
  <cp:revision>20</cp:revision>
  <dcterms:created xsi:type="dcterms:W3CDTF">2016-04-07T18:21:07Z</dcterms:created>
  <dcterms:modified xsi:type="dcterms:W3CDTF">2016-04-08T14:56:30Z</dcterms:modified>
</cp:coreProperties>
</file>