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9" r:id="rId11"/>
    <p:sldId id="267" r:id="rId12"/>
    <p:sldId id="268" r:id="rId13"/>
    <p:sldId id="265" r:id="rId14"/>
    <p:sldId id="266"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4/16/2016</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4/16/2016</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3733799"/>
          </a:xfrm>
        </p:spPr>
        <p:txBody>
          <a:bodyPr/>
          <a:lstStyle/>
          <a:p>
            <a:r>
              <a:rPr lang="en-US" dirty="0" smtClean="0"/>
              <a:t>Chinese </a:t>
            </a:r>
            <a:r>
              <a:rPr lang="en-US" dirty="0" err="1" smtClean="0"/>
              <a:t>Degrowth</a:t>
            </a:r>
            <a:endParaRPr lang="en-US" dirty="0"/>
          </a:p>
        </p:txBody>
      </p:sp>
      <p:sp>
        <p:nvSpPr>
          <p:cNvPr id="3" name="Subtitle 2"/>
          <p:cNvSpPr>
            <a:spLocks noGrp="1"/>
          </p:cNvSpPr>
          <p:nvPr>
            <p:ph type="subTitle" idx="1"/>
          </p:nvPr>
        </p:nvSpPr>
        <p:spPr/>
        <p:txBody>
          <a:bodyPr/>
          <a:lstStyle/>
          <a:p>
            <a:r>
              <a:rPr lang="en-US" dirty="0" smtClean="0">
                <a:solidFill>
                  <a:schemeClr val="tx1"/>
                </a:solidFill>
              </a:rPr>
              <a:t>Impact on the world</a:t>
            </a:r>
            <a:endParaRPr lang="en-US" dirty="0">
              <a:solidFill>
                <a:schemeClr val="tx1"/>
              </a:solidFill>
            </a:endParaRPr>
          </a:p>
        </p:txBody>
      </p:sp>
    </p:spTree>
    <p:extLst>
      <p:ext uri="{BB962C8B-B14F-4D97-AF65-F5344CB8AC3E}">
        <p14:creationId xmlns:p14="http://schemas.microsoft.com/office/powerpoint/2010/main" val="674995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Causes of </a:t>
            </a:r>
            <a:r>
              <a:rPr lang="en-US" dirty="0" err="1" smtClean="0"/>
              <a:t>Degrowth</a:t>
            </a:r>
            <a:endParaRPr lang="en-US" dirty="0"/>
          </a:p>
        </p:txBody>
      </p:sp>
      <p:sp>
        <p:nvSpPr>
          <p:cNvPr id="3" name="Content Placeholder 2"/>
          <p:cNvSpPr>
            <a:spLocks noGrp="1"/>
          </p:cNvSpPr>
          <p:nvPr>
            <p:ph idx="1"/>
          </p:nvPr>
        </p:nvSpPr>
        <p:spPr/>
        <p:txBody>
          <a:bodyPr>
            <a:noAutofit/>
          </a:bodyPr>
          <a:lstStyle/>
          <a:p>
            <a:r>
              <a:rPr lang="en-US" sz="2000" dirty="0" smtClean="0">
                <a:solidFill>
                  <a:schemeClr val="tx1"/>
                </a:solidFill>
              </a:rPr>
              <a:t>Population</a:t>
            </a:r>
            <a:endParaRPr lang="en-US" sz="2000" dirty="0">
              <a:solidFill>
                <a:schemeClr val="tx1"/>
              </a:solidFill>
            </a:endParaRPr>
          </a:p>
          <a:p>
            <a:r>
              <a:rPr lang="en-US" sz="2000" dirty="0">
                <a:solidFill>
                  <a:schemeClr val="tx1"/>
                </a:solidFill>
              </a:rPr>
              <a:t>Shortage of power </a:t>
            </a:r>
          </a:p>
          <a:p>
            <a:r>
              <a:rPr lang="en-US" sz="2000" dirty="0">
                <a:solidFill>
                  <a:schemeClr val="tx1"/>
                </a:solidFill>
              </a:rPr>
              <a:t>Growing income </a:t>
            </a:r>
            <a:r>
              <a:rPr lang="en-US" sz="2000" dirty="0" smtClean="0">
                <a:solidFill>
                  <a:schemeClr val="tx1"/>
                </a:solidFill>
              </a:rPr>
              <a:t>inequality</a:t>
            </a:r>
            <a:endParaRPr lang="en-US" sz="2000" dirty="0">
              <a:solidFill>
                <a:schemeClr val="tx1"/>
              </a:solidFill>
            </a:endParaRPr>
          </a:p>
          <a:p>
            <a:r>
              <a:rPr lang="en-US" sz="2000" dirty="0">
                <a:solidFill>
                  <a:schemeClr val="tx1"/>
                </a:solidFill>
              </a:rPr>
              <a:t>Property </a:t>
            </a:r>
            <a:r>
              <a:rPr lang="en-US" sz="2000" dirty="0" smtClean="0">
                <a:solidFill>
                  <a:schemeClr val="tx1"/>
                </a:solidFill>
              </a:rPr>
              <a:t>boom</a:t>
            </a:r>
            <a:endParaRPr lang="en-US" sz="2000" dirty="0">
              <a:solidFill>
                <a:schemeClr val="tx1"/>
              </a:solidFill>
            </a:endParaRPr>
          </a:p>
          <a:p>
            <a:r>
              <a:rPr lang="en-US" sz="2000" dirty="0">
                <a:solidFill>
                  <a:schemeClr val="tx1"/>
                </a:solidFill>
              </a:rPr>
              <a:t>Unemployment </a:t>
            </a:r>
          </a:p>
          <a:p>
            <a:r>
              <a:rPr lang="en-US" sz="2000" dirty="0">
                <a:solidFill>
                  <a:schemeClr val="tx1"/>
                </a:solidFill>
              </a:rPr>
              <a:t>Undervaluation of </a:t>
            </a:r>
            <a:r>
              <a:rPr lang="en-US" sz="2000" dirty="0" smtClean="0">
                <a:solidFill>
                  <a:schemeClr val="tx1"/>
                </a:solidFill>
              </a:rPr>
              <a:t>Yuan</a:t>
            </a:r>
            <a:endParaRPr lang="en-US" sz="2000" dirty="0">
              <a:solidFill>
                <a:schemeClr val="tx1"/>
              </a:solidFill>
            </a:endParaRPr>
          </a:p>
          <a:p>
            <a:r>
              <a:rPr lang="en-US" sz="2000" dirty="0">
                <a:solidFill>
                  <a:schemeClr val="tx1"/>
                </a:solidFill>
              </a:rPr>
              <a:t>Overheating </a:t>
            </a:r>
            <a:r>
              <a:rPr lang="en-US" sz="2000" dirty="0" smtClean="0">
                <a:solidFill>
                  <a:schemeClr val="tx1"/>
                </a:solidFill>
              </a:rPr>
              <a:t>economy</a:t>
            </a:r>
            <a:endParaRPr lang="en-US" sz="2000" dirty="0">
              <a:solidFill>
                <a:schemeClr val="tx1"/>
              </a:solidFill>
            </a:endParaRPr>
          </a:p>
          <a:p>
            <a:r>
              <a:rPr lang="en-US" sz="2000" dirty="0">
                <a:solidFill>
                  <a:schemeClr val="tx1"/>
                </a:solidFill>
              </a:rPr>
              <a:t>Huge balance of economy surplus  </a:t>
            </a:r>
          </a:p>
          <a:p>
            <a:r>
              <a:rPr lang="en-US" sz="2000" dirty="0">
                <a:solidFill>
                  <a:schemeClr val="tx1"/>
                </a:solidFill>
              </a:rPr>
              <a:t>degradable plastic market in </a:t>
            </a:r>
            <a:r>
              <a:rPr lang="en-US" sz="2000" dirty="0" smtClean="0">
                <a:solidFill>
                  <a:schemeClr val="tx1"/>
                </a:solidFill>
              </a:rPr>
              <a:t>china</a:t>
            </a:r>
          </a:p>
          <a:p>
            <a:r>
              <a:rPr lang="en-US" sz="2000" dirty="0" smtClean="0">
                <a:solidFill>
                  <a:schemeClr val="tx1"/>
                </a:solidFill>
              </a:rPr>
              <a:t>A shift from trade of goods to trade of services</a:t>
            </a:r>
          </a:p>
          <a:p>
            <a:endParaRPr lang="en-US" sz="2000" dirty="0">
              <a:solidFill>
                <a:schemeClr val="tx1"/>
              </a:solidFill>
            </a:endParaRPr>
          </a:p>
        </p:txBody>
      </p:sp>
    </p:spTree>
    <p:extLst>
      <p:ext uri="{BB962C8B-B14F-4D97-AF65-F5344CB8AC3E}">
        <p14:creationId xmlns:p14="http://schemas.microsoft.com/office/powerpoint/2010/main" val="776124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14400"/>
          </a:xfrm>
        </p:spPr>
        <p:txBody>
          <a:bodyPr/>
          <a:lstStyle/>
          <a:p>
            <a:r>
              <a:rPr lang="en-US" dirty="0" smtClean="0"/>
              <a:t>Impacts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a:solidFill>
                  <a:schemeClr val="tx1"/>
                </a:solidFill>
              </a:rPr>
              <a:t>The slow down in china has hit the world trade in general as patients who breathed in Chinese sneeze pass the germs onto other countries which then further pass it further down the </a:t>
            </a:r>
            <a:r>
              <a:rPr lang="en-US" dirty="0" smtClean="0">
                <a:solidFill>
                  <a:schemeClr val="tx1"/>
                </a:solidFill>
              </a:rPr>
              <a:t>line.</a:t>
            </a:r>
          </a:p>
          <a:p>
            <a:r>
              <a:rPr lang="en-US" dirty="0">
                <a:solidFill>
                  <a:schemeClr val="tx1"/>
                </a:solidFill>
              </a:rPr>
              <a:t>Fluctuations in capital </a:t>
            </a:r>
            <a:r>
              <a:rPr lang="en-US" dirty="0" smtClean="0">
                <a:solidFill>
                  <a:schemeClr val="tx1"/>
                </a:solidFill>
              </a:rPr>
              <a:t>markets, Interest rates, </a:t>
            </a:r>
            <a:r>
              <a:rPr lang="en-US" dirty="0">
                <a:solidFill>
                  <a:schemeClr val="tx1"/>
                </a:solidFill>
              </a:rPr>
              <a:t>currencies and commodities are blamed on economic development in </a:t>
            </a:r>
            <a:r>
              <a:rPr lang="en-US" dirty="0" smtClean="0">
                <a:solidFill>
                  <a:schemeClr val="tx1"/>
                </a:solidFill>
              </a:rPr>
              <a:t>china</a:t>
            </a:r>
          </a:p>
          <a:p>
            <a:r>
              <a:rPr lang="en-US" dirty="0">
                <a:solidFill>
                  <a:schemeClr val="tx1"/>
                </a:solidFill>
              </a:rPr>
              <a:t>China’s slowing economy has negative effect on Asian economies(except Philippines) and those in Asia-Pacific(except </a:t>
            </a:r>
            <a:r>
              <a:rPr lang="en-US" dirty="0">
                <a:solidFill>
                  <a:schemeClr val="tx1"/>
                </a:solidFill>
              </a:rPr>
              <a:t>I</a:t>
            </a:r>
            <a:r>
              <a:rPr lang="en-US" dirty="0" smtClean="0">
                <a:solidFill>
                  <a:schemeClr val="tx1"/>
                </a:solidFill>
              </a:rPr>
              <a:t>ndia</a:t>
            </a:r>
            <a:r>
              <a:rPr lang="en-US" dirty="0">
                <a:solidFill>
                  <a:schemeClr val="tx1"/>
                </a:solidFill>
              </a:rPr>
              <a:t>)</a:t>
            </a:r>
            <a:endParaRPr lang="en-US" dirty="0" smtClean="0">
              <a:solidFill>
                <a:schemeClr val="tx1"/>
              </a:solidFill>
            </a:endParaRPr>
          </a:p>
        </p:txBody>
      </p:sp>
    </p:spTree>
    <p:extLst>
      <p:ext uri="{BB962C8B-B14F-4D97-AF65-F5344CB8AC3E}">
        <p14:creationId xmlns:p14="http://schemas.microsoft.com/office/powerpoint/2010/main" val="2669620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smtClean="0"/>
              <a:t>ADB Report</a:t>
            </a:r>
            <a:endParaRPr lang="en-US" dirty="0"/>
          </a:p>
        </p:txBody>
      </p:sp>
      <p:sp>
        <p:nvSpPr>
          <p:cNvPr id="3" name="Content Placeholder 2"/>
          <p:cNvSpPr>
            <a:spLocks noGrp="1"/>
          </p:cNvSpPr>
          <p:nvPr>
            <p:ph idx="1"/>
          </p:nvPr>
        </p:nvSpPr>
        <p:spPr>
          <a:xfrm>
            <a:off x="457200" y="1447800"/>
            <a:ext cx="8229600" cy="4678363"/>
          </a:xfrm>
        </p:spPr>
        <p:txBody>
          <a:bodyPr/>
          <a:lstStyle/>
          <a:p>
            <a:r>
              <a:rPr lang="en-US" dirty="0">
                <a:solidFill>
                  <a:schemeClr val="tx1"/>
                </a:solidFill>
              </a:rPr>
              <a:t> The report by Asian Development Bank(ADB) states that China’s growth has reduced from 7.3% in 2014 to 6.9% in 2015 and it expects that further it will be reduced to 6.8% in 2016 and </a:t>
            </a:r>
            <a:r>
              <a:rPr lang="en-US" dirty="0" err="1">
                <a:solidFill>
                  <a:schemeClr val="tx1"/>
                </a:solidFill>
              </a:rPr>
              <a:t>and</a:t>
            </a:r>
            <a:r>
              <a:rPr lang="en-US" dirty="0">
                <a:solidFill>
                  <a:schemeClr val="tx1"/>
                </a:solidFill>
              </a:rPr>
              <a:t> 6.6% in 2017.  </a:t>
            </a:r>
            <a:endParaRPr lang="en-US" dirty="0">
              <a:solidFill>
                <a:schemeClr val="tx1"/>
              </a:solidFill>
            </a:endParaRPr>
          </a:p>
        </p:txBody>
      </p:sp>
    </p:spTree>
    <p:extLst>
      <p:ext uri="{BB962C8B-B14F-4D97-AF65-F5344CB8AC3E}">
        <p14:creationId xmlns:p14="http://schemas.microsoft.com/office/powerpoint/2010/main" val="1565599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a:t>Impact Of Chinese Stock Market Crash</a:t>
            </a:r>
          </a:p>
        </p:txBody>
      </p:sp>
      <p:sp>
        <p:nvSpPr>
          <p:cNvPr id="3" name="Content Placeholder 2"/>
          <p:cNvSpPr>
            <a:spLocks noGrp="1"/>
          </p:cNvSpPr>
          <p:nvPr>
            <p:ph idx="1"/>
          </p:nvPr>
        </p:nvSpPr>
        <p:spPr/>
        <p:txBody>
          <a:bodyPr>
            <a:normAutofit fontScale="85000" lnSpcReduction="10000"/>
          </a:bodyPr>
          <a:lstStyle/>
          <a:p>
            <a:r>
              <a:rPr lang="en-US" dirty="0">
                <a:solidFill>
                  <a:schemeClr val="tx1"/>
                </a:solidFill>
              </a:rPr>
              <a:t>Recently, the Chinese stock market has been very volatile, with sharp drops in prices since July 2015. On August 24</a:t>
            </a:r>
            <a:r>
              <a:rPr lang="en-US" baseline="30000" dirty="0">
                <a:solidFill>
                  <a:schemeClr val="tx1"/>
                </a:solidFill>
              </a:rPr>
              <a:t>th</a:t>
            </a:r>
            <a:r>
              <a:rPr lang="en-US" dirty="0">
                <a:solidFill>
                  <a:schemeClr val="tx1"/>
                </a:solidFill>
              </a:rPr>
              <a:t> 2015, share prices fell 9% – one of the biggest single day falls. People fear this is the bursting of the Chinese stock market bubble which could have serious effects on the global economy.</a:t>
            </a:r>
          </a:p>
          <a:p>
            <a:pPr>
              <a:buFont typeface="Wingdings" panose="05000000000000000000" pitchFamily="2" charset="2"/>
              <a:buChar char="ü"/>
            </a:pPr>
            <a:r>
              <a:rPr lang="en-US" b="1" dirty="0">
                <a:solidFill>
                  <a:schemeClr val="tx1"/>
                </a:solidFill>
              </a:rPr>
              <a:t>Reduced exports:- </a:t>
            </a:r>
          </a:p>
          <a:p>
            <a:pPr>
              <a:buFont typeface="Wingdings" panose="05000000000000000000" pitchFamily="2" charset="2"/>
              <a:buChar char="ü"/>
            </a:pPr>
            <a:r>
              <a:rPr lang="en-US" b="1" dirty="0">
                <a:solidFill>
                  <a:schemeClr val="tx1"/>
                </a:solidFill>
              </a:rPr>
              <a:t>Global confidence:- </a:t>
            </a:r>
            <a:r>
              <a:rPr lang="en-US" dirty="0">
                <a:solidFill>
                  <a:schemeClr val="tx1"/>
                </a:solidFill>
              </a:rPr>
              <a:t>Falls in Chinese stock markets, tend to be mirrored in other stock markets.</a:t>
            </a:r>
          </a:p>
          <a:p>
            <a:pPr>
              <a:buFont typeface="Wingdings" panose="05000000000000000000" pitchFamily="2" charset="2"/>
              <a:buChar char="ü"/>
            </a:pPr>
            <a:r>
              <a:rPr lang="en-US" b="1" dirty="0">
                <a:solidFill>
                  <a:schemeClr val="tx1"/>
                </a:solidFill>
              </a:rPr>
              <a:t>Rising dollar:-</a:t>
            </a:r>
            <a:r>
              <a:rPr lang="en-US" dirty="0">
                <a:solidFill>
                  <a:schemeClr val="tx1"/>
                </a:solidFill>
              </a:rPr>
              <a:t>Another factor is that instability in China could cause investors to seek safe havens for their funds. Rather than hold Chinese and Asian shares, they may look to the US, where there appears to be greater stability. A rise in demand for US shares and bonds will push up the value of the dollar. This appreciation in the dollar will increase the price of US exports and lead to lower export sales.</a:t>
            </a:r>
          </a:p>
          <a:p>
            <a:endParaRPr lang="en-US" dirty="0">
              <a:solidFill>
                <a:schemeClr val="tx1"/>
              </a:solidFill>
            </a:endParaRPr>
          </a:p>
        </p:txBody>
      </p:sp>
    </p:spTree>
    <p:extLst>
      <p:ext uri="{BB962C8B-B14F-4D97-AF65-F5344CB8AC3E}">
        <p14:creationId xmlns:p14="http://schemas.microsoft.com/office/powerpoint/2010/main" val="2376558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Impact on India</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solidFill>
                  <a:schemeClr val="tx1"/>
                </a:solidFill>
              </a:rPr>
              <a:t>As previously mentioned </a:t>
            </a:r>
            <a:r>
              <a:rPr lang="en-US" dirty="0" err="1" smtClean="0">
                <a:solidFill>
                  <a:schemeClr val="tx1"/>
                </a:solidFill>
              </a:rPr>
              <a:t>degrowth</a:t>
            </a:r>
            <a:r>
              <a:rPr lang="en-US" dirty="0" smtClean="0">
                <a:solidFill>
                  <a:schemeClr val="tx1"/>
                </a:solidFill>
              </a:rPr>
              <a:t> has not affected India till now ,in fact it has been an advantage for India as China was competitor of India in many ways. But again this advantage is not a long term advantage. Even India would catch the cold.</a:t>
            </a:r>
          </a:p>
          <a:p>
            <a:r>
              <a:rPr lang="en-US" dirty="0" smtClean="0">
                <a:solidFill>
                  <a:schemeClr val="tx1"/>
                </a:solidFill>
              </a:rPr>
              <a:t>Recently the governor of RBI </a:t>
            </a:r>
            <a:r>
              <a:rPr lang="en-US" dirty="0" err="1" smtClean="0">
                <a:solidFill>
                  <a:schemeClr val="tx1"/>
                </a:solidFill>
              </a:rPr>
              <a:t>Raghuram</a:t>
            </a:r>
            <a:r>
              <a:rPr lang="en-US" dirty="0" smtClean="0">
                <a:solidFill>
                  <a:schemeClr val="tx1"/>
                </a:solidFill>
              </a:rPr>
              <a:t> </a:t>
            </a:r>
            <a:r>
              <a:rPr lang="en-US" dirty="0" err="1" smtClean="0">
                <a:solidFill>
                  <a:schemeClr val="tx1"/>
                </a:solidFill>
              </a:rPr>
              <a:t>Rajan</a:t>
            </a:r>
            <a:r>
              <a:rPr lang="en-US" dirty="0" smtClean="0">
                <a:solidFill>
                  <a:schemeClr val="tx1"/>
                </a:solidFill>
              </a:rPr>
              <a:t> also clearly mentioned that the </a:t>
            </a:r>
            <a:r>
              <a:rPr lang="en-US" dirty="0" err="1" smtClean="0">
                <a:solidFill>
                  <a:schemeClr val="tx1"/>
                </a:solidFill>
              </a:rPr>
              <a:t>degrowth</a:t>
            </a:r>
            <a:r>
              <a:rPr lang="en-US" dirty="0" smtClean="0">
                <a:solidFill>
                  <a:schemeClr val="tx1"/>
                </a:solidFill>
              </a:rPr>
              <a:t> of China is a temporary relief for India. It will gradually affect India in future.  </a:t>
            </a:r>
            <a:endParaRPr lang="en-US" dirty="0">
              <a:solidFill>
                <a:schemeClr val="tx1"/>
              </a:solidFill>
            </a:endParaRPr>
          </a:p>
        </p:txBody>
      </p:sp>
    </p:spTree>
    <p:extLst>
      <p:ext uri="{BB962C8B-B14F-4D97-AF65-F5344CB8AC3E}">
        <p14:creationId xmlns:p14="http://schemas.microsoft.com/office/powerpoint/2010/main" val="3871037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Positive Impacts</a:t>
            </a:r>
            <a:endParaRPr lang="en-US" dirty="0"/>
          </a:p>
        </p:txBody>
      </p:sp>
      <p:sp>
        <p:nvSpPr>
          <p:cNvPr id="3" name="Content Placeholder 2"/>
          <p:cNvSpPr>
            <a:spLocks noGrp="1"/>
          </p:cNvSpPr>
          <p:nvPr>
            <p:ph idx="1"/>
          </p:nvPr>
        </p:nvSpPr>
        <p:spPr/>
        <p:txBody>
          <a:bodyPr/>
          <a:lstStyle/>
          <a:p>
            <a:r>
              <a:rPr lang="en-US" dirty="0">
                <a:solidFill>
                  <a:schemeClr val="tx1"/>
                </a:solidFill>
              </a:rPr>
              <a:t>A Chinese economic slowdown does not have only negative </a:t>
            </a:r>
            <a:r>
              <a:rPr lang="en-US" dirty="0" smtClean="0">
                <a:solidFill>
                  <a:schemeClr val="tx1"/>
                </a:solidFill>
              </a:rPr>
              <a:t>effects. </a:t>
            </a:r>
            <a:r>
              <a:rPr lang="en-US" dirty="0">
                <a:solidFill>
                  <a:schemeClr val="tx1"/>
                </a:solidFill>
              </a:rPr>
              <a:t>One of the major factors why oil prices decreased from high levels was pessimistic expectations about the GDP growth rate in China, the biggest oil importer with about 7.4 million barrels per day as of April 2015. One of the biggest winners from low oil prices is the U.S. as the second biggest oil importer with about 7.2 million barrels as of April 2015. Lower oil prices positively affect trade balance deficit as the country’s cost to import oil decreases.</a:t>
            </a:r>
          </a:p>
          <a:p>
            <a:endParaRPr lang="en-US" dirty="0">
              <a:solidFill>
                <a:schemeClr val="tx1"/>
              </a:solidFill>
            </a:endParaRPr>
          </a:p>
        </p:txBody>
      </p:sp>
    </p:spTree>
    <p:extLst>
      <p:ext uri="{BB962C8B-B14F-4D97-AF65-F5344CB8AC3E}">
        <p14:creationId xmlns:p14="http://schemas.microsoft.com/office/powerpoint/2010/main" val="3354169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066800"/>
          </a:xfrm>
        </p:spPr>
        <p:txBody>
          <a:bodyPr/>
          <a:lstStyle/>
          <a:p>
            <a:r>
              <a:rPr lang="en-US" dirty="0" smtClean="0"/>
              <a:t>Thank You</a:t>
            </a:r>
            <a:endParaRPr lang="en-US" dirty="0"/>
          </a:p>
        </p:txBody>
      </p:sp>
    </p:spTree>
    <p:extLst>
      <p:ext uri="{BB962C8B-B14F-4D97-AF65-F5344CB8AC3E}">
        <p14:creationId xmlns:p14="http://schemas.microsoft.com/office/powerpoint/2010/main" val="3801048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sz="4800" dirty="0" smtClean="0"/>
              <a:t>Chinese economy in general</a:t>
            </a:r>
            <a:endParaRPr lang="en-US" sz="4800" dirty="0"/>
          </a:p>
        </p:txBody>
      </p:sp>
      <p:sp>
        <p:nvSpPr>
          <p:cNvPr id="3" name="Content Placeholder 2"/>
          <p:cNvSpPr>
            <a:spLocks noGrp="1"/>
          </p:cNvSpPr>
          <p:nvPr>
            <p:ph idx="1"/>
          </p:nvPr>
        </p:nvSpPr>
        <p:spPr>
          <a:xfrm>
            <a:off x="457200" y="1219200"/>
            <a:ext cx="8229600" cy="4906963"/>
          </a:xfrm>
        </p:spPr>
        <p:txBody>
          <a:bodyPr/>
          <a:lstStyle/>
          <a:p>
            <a:r>
              <a:rPr lang="en-US" dirty="0">
                <a:solidFill>
                  <a:schemeClr val="tx1"/>
                </a:solidFill>
              </a:rPr>
              <a:t>The Chinese economy has been growing very rapidly, and is now one of the biggest economies in the world</a:t>
            </a:r>
            <a:r>
              <a:rPr lang="en-US" dirty="0" smtClean="0">
                <a:solidFill>
                  <a:schemeClr val="tx1"/>
                </a:solidFill>
              </a:rPr>
              <a:t>.</a:t>
            </a:r>
          </a:p>
          <a:p>
            <a:r>
              <a:rPr lang="en-US" dirty="0" smtClean="0">
                <a:solidFill>
                  <a:schemeClr val="tx1"/>
                </a:solidFill>
              </a:rPr>
              <a:t>In terms of population it has about one-fifth of the world’s population. Which in turn has given a benefit of cheap labors and a lesser opportunity cost of labor. This provides a vast benefit against </a:t>
            </a:r>
            <a:r>
              <a:rPr lang="en-US" dirty="0" err="1" smtClean="0">
                <a:solidFill>
                  <a:schemeClr val="tx1"/>
                </a:solidFill>
              </a:rPr>
              <a:t>automisation</a:t>
            </a:r>
            <a:r>
              <a:rPr lang="en-US" dirty="0" smtClean="0">
                <a:solidFill>
                  <a:schemeClr val="tx1"/>
                </a:solidFill>
              </a:rPr>
              <a:t> in many fields.</a:t>
            </a:r>
          </a:p>
          <a:p>
            <a:r>
              <a:rPr lang="en-US" dirty="0" smtClean="0">
                <a:solidFill>
                  <a:schemeClr val="tx1"/>
                </a:solidFill>
              </a:rPr>
              <a:t>Many countries rely on many Chinese products as well as it has also disturbed the domestic market for many.</a:t>
            </a:r>
          </a:p>
          <a:p>
            <a:pPr marL="0" indent="0">
              <a:buNone/>
            </a:pPr>
            <a:endParaRPr lang="en-US" dirty="0">
              <a:solidFill>
                <a:schemeClr val="tx1"/>
              </a:solidFill>
            </a:endParaRPr>
          </a:p>
        </p:txBody>
      </p:sp>
    </p:spTree>
    <p:extLst>
      <p:ext uri="{BB962C8B-B14F-4D97-AF65-F5344CB8AC3E}">
        <p14:creationId xmlns:p14="http://schemas.microsoft.com/office/powerpoint/2010/main" val="587242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err="1" smtClean="0"/>
              <a:t>Degrowth</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b="1" dirty="0" err="1">
                <a:solidFill>
                  <a:schemeClr val="tx1"/>
                </a:solidFill>
              </a:rPr>
              <a:t>Degrowth</a:t>
            </a:r>
            <a:r>
              <a:rPr lang="en-US" dirty="0">
                <a:solidFill>
                  <a:schemeClr val="tx1"/>
                </a:solidFill>
              </a:rPr>
              <a:t> is a political, economic, and social movement based on ecological </a:t>
            </a:r>
            <a:r>
              <a:rPr lang="en-US" dirty="0" smtClean="0">
                <a:solidFill>
                  <a:schemeClr val="tx1"/>
                </a:solidFill>
              </a:rPr>
              <a:t>economics, anti consumerist</a:t>
            </a:r>
            <a:r>
              <a:rPr lang="en-US" dirty="0">
                <a:solidFill>
                  <a:schemeClr val="tx1"/>
                </a:solidFill>
              </a:rPr>
              <a:t> and anti-capitalist </a:t>
            </a:r>
            <a:r>
              <a:rPr lang="en-US" dirty="0" smtClean="0">
                <a:solidFill>
                  <a:schemeClr val="tx1"/>
                </a:solidFill>
              </a:rPr>
              <a:t>ideas. It </a:t>
            </a:r>
            <a:r>
              <a:rPr lang="en-US" dirty="0">
                <a:solidFill>
                  <a:schemeClr val="tx1"/>
                </a:solidFill>
              </a:rPr>
              <a:t>is also considered an essential economic strategy responding to the limits-to-growth dilemma. </a:t>
            </a:r>
            <a:r>
              <a:rPr lang="en-US" dirty="0" err="1">
                <a:solidFill>
                  <a:schemeClr val="tx1"/>
                </a:solidFill>
              </a:rPr>
              <a:t>Degrowth</a:t>
            </a:r>
            <a:r>
              <a:rPr lang="en-US" dirty="0">
                <a:solidFill>
                  <a:schemeClr val="tx1"/>
                </a:solidFill>
              </a:rPr>
              <a:t> thinkers and activists advocate for the downscaling of production and consumption—the contraction of economies—arguing that overconsumption lies at the root of long term environmental issues and social inequalities. Key to the concept of </a:t>
            </a:r>
            <a:r>
              <a:rPr lang="en-US" dirty="0" err="1">
                <a:solidFill>
                  <a:schemeClr val="tx1"/>
                </a:solidFill>
              </a:rPr>
              <a:t>degrowth</a:t>
            </a:r>
            <a:r>
              <a:rPr lang="en-US" dirty="0">
                <a:solidFill>
                  <a:schemeClr val="tx1"/>
                </a:solidFill>
              </a:rPr>
              <a:t> is that reducing consumption does not require individual martyring or a decrease in </a:t>
            </a:r>
            <a:r>
              <a:rPr lang="en-US" dirty="0" smtClean="0">
                <a:solidFill>
                  <a:schemeClr val="tx1"/>
                </a:solidFill>
              </a:rPr>
              <a:t>well-being. Rather</a:t>
            </a:r>
            <a:r>
              <a:rPr lang="en-US" dirty="0">
                <a:solidFill>
                  <a:schemeClr val="tx1"/>
                </a:solidFill>
              </a:rPr>
              <a:t>, '</a:t>
            </a:r>
            <a:r>
              <a:rPr lang="en-US" dirty="0" err="1">
                <a:solidFill>
                  <a:schemeClr val="tx1"/>
                </a:solidFill>
              </a:rPr>
              <a:t>degrowthists</a:t>
            </a:r>
            <a:r>
              <a:rPr lang="en-US" dirty="0">
                <a:solidFill>
                  <a:schemeClr val="tx1"/>
                </a:solidFill>
              </a:rPr>
              <a:t>' aim to maximize happiness and well-being through non-consumptive means—sharing work, consuming less, while devoting more time to art, music, family, culture and community.</a:t>
            </a:r>
          </a:p>
          <a:p>
            <a:endParaRPr lang="en-US" dirty="0">
              <a:solidFill>
                <a:schemeClr val="tx1"/>
              </a:solidFill>
            </a:endParaRPr>
          </a:p>
        </p:txBody>
      </p:sp>
    </p:spTree>
    <p:extLst>
      <p:ext uri="{BB962C8B-B14F-4D97-AF65-F5344CB8AC3E}">
        <p14:creationId xmlns:p14="http://schemas.microsoft.com/office/powerpoint/2010/main" val="3017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smtClean="0"/>
              <a:t>China export data</a:t>
            </a:r>
            <a:endParaRPr lang="en-US" dirty="0"/>
          </a:p>
        </p:txBody>
      </p:sp>
      <p:pic>
        <p:nvPicPr>
          <p:cNvPr id="1027" name="Picture 3" descr="C:\Users\Abhishek\Deskto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7179157" cy="534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73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dirty="0" smtClean="0"/>
              <a:t>China import data</a:t>
            </a:r>
            <a:endParaRPr lang="en-US" dirty="0"/>
          </a:p>
        </p:txBody>
      </p:sp>
      <p:pic>
        <p:nvPicPr>
          <p:cNvPr id="2051" name="Picture 3" descr="C:\Users\Abhishek\Deskto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036" y="1066800"/>
            <a:ext cx="7467600" cy="5548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74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sz="4900" dirty="0" smtClean="0"/>
              <a:t>Balance of payment till 2003</a:t>
            </a:r>
            <a:endParaRPr lang="en-US" sz="4900" dirty="0"/>
          </a:p>
        </p:txBody>
      </p:sp>
      <p:pic>
        <p:nvPicPr>
          <p:cNvPr id="3074" name="Picture 2" descr="C:\Users\Abhishek\Desktop\IMG_15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51233"/>
            <a:ext cx="7543800" cy="4997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140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US" dirty="0"/>
              <a:t>GDP growth rate of China</a:t>
            </a:r>
          </a:p>
        </p:txBody>
      </p:sp>
      <p:sp>
        <p:nvSpPr>
          <p:cNvPr id="3" name="Content Placeholder 2"/>
          <p:cNvSpPr>
            <a:spLocks noGrp="1"/>
          </p:cNvSpPr>
          <p:nvPr>
            <p:ph idx="1"/>
          </p:nvPr>
        </p:nvSpPr>
        <p:spPr>
          <a:xfrm>
            <a:off x="457200" y="1143000"/>
            <a:ext cx="8229600" cy="4983163"/>
          </a:xfrm>
        </p:spPr>
        <p:txBody>
          <a:bodyPr>
            <a:normAutofit/>
          </a:bodyPr>
          <a:lstStyle/>
          <a:p>
            <a:r>
              <a:rPr lang="en-US" sz="2000" dirty="0">
                <a:solidFill>
                  <a:schemeClr val="tx1"/>
                </a:solidFill>
              </a:rPr>
              <a:t>Since 2010, the economic growth rate </a:t>
            </a:r>
            <a:r>
              <a:rPr lang="en-US" sz="2000" dirty="0" smtClean="0">
                <a:solidFill>
                  <a:schemeClr val="tx1"/>
                </a:solidFill>
              </a:rPr>
              <a:t>of </a:t>
            </a:r>
            <a:r>
              <a:rPr lang="en-US" sz="2000" dirty="0">
                <a:solidFill>
                  <a:schemeClr val="tx1"/>
                </a:solidFill>
              </a:rPr>
              <a:t>China started to decline gradually. </a:t>
            </a:r>
            <a:r>
              <a:rPr lang="en-US" sz="2000" dirty="0" smtClean="0">
                <a:solidFill>
                  <a:schemeClr val="tx1"/>
                </a:solidFill>
              </a:rPr>
              <a:t>The </a:t>
            </a:r>
            <a:r>
              <a:rPr lang="en-US" sz="2000" dirty="0">
                <a:solidFill>
                  <a:schemeClr val="tx1"/>
                </a:solidFill>
              </a:rPr>
              <a:t>GDP growth rate dropped from </a:t>
            </a:r>
            <a:r>
              <a:rPr lang="en-US" sz="2000" dirty="0" smtClean="0">
                <a:solidFill>
                  <a:schemeClr val="tx1"/>
                </a:solidFill>
              </a:rPr>
              <a:t>9.3</a:t>
            </a:r>
            <a:r>
              <a:rPr lang="en-US" sz="2000" dirty="0">
                <a:solidFill>
                  <a:schemeClr val="tx1"/>
                </a:solidFill>
              </a:rPr>
              <a:t>% in 2011 to 7.4% in 2014 </a:t>
            </a:r>
            <a:r>
              <a:rPr lang="en-US" sz="2000" dirty="0" smtClean="0">
                <a:solidFill>
                  <a:schemeClr val="tx1"/>
                </a:solidFill>
              </a:rPr>
              <a:t>.According </a:t>
            </a:r>
            <a:r>
              <a:rPr lang="en-US" sz="2000" dirty="0">
                <a:solidFill>
                  <a:schemeClr val="tx1"/>
                </a:solidFill>
              </a:rPr>
              <a:t>to the International </a:t>
            </a:r>
            <a:r>
              <a:rPr lang="en-US" sz="2000" dirty="0" smtClean="0">
                <a:solidFill>
                  <a:schemeClr val="tx1"/>
                </a:solidFill>
              </a:rPr>
              <a:t>Monetary </a:t>
            </a:r>
            <a:r>
              <a:rPr lang="en-US" sz="2000" dirty="0">
                <a:solidFill>
                  <a:schemeClr val="tx1"/>
                </a:solidFill>
              </a:rPr>
              <a:t>Fund (IMF) GDP growth </a:t>
            </a:r>
            <a:r>
              <a:rPr lang="en-US" sz="2000" dirty="0" smtClean="0">
                <a:solidFill>
                  <a:schemeClr val="tx1"/>
                </a:solidFill>
              </a:rPr>
              <a:t>forecast </a:t>
            </a:r>
            <a:r>
              <a:rPr lang="en-US" sz="2000" dirty="0">
                <a:solidFill>
                  <a:schemeClr val="tx1"/>
                </a:solidFill>
              </a:rPr>
              <a:t>numbers, the downtrend </a:t>
            </a:r>
            <a:r>
              <a:rPr lang="en-US" sz="2000" dirty="0" smtClean="0">
                <a:solidFill>
                  <a:schemeClr val="tx1"/>
                </a:solidFill>
              </a:rPr>
              <a:t>in </a:t>
            </a:r>
            <a:r>
              <a:rPr lang="en-US" sz="2000" dirty="0">
                <a:solidFill>
                  <a:schemeClr val="tx1"/>
                </a:solidFill>
              </a:rPr>
              <a:t>the growth rate will continue </a:t>
            </a:r>
            <a:r>
              <a:rPr lang="en-US" sz="2000" dirty="0" smtClean="0">
                <a:solidFill>
                  <a:schemeClr val="tx1"/>
                </a:solidFill>
              </a:rPr>
              <a:t>until </a:t>
            </a:r>
            <a:r>
              <a:rPr lang="en-US" sz="2000" dirty="0">
                <a:solidFill>
                  <a:schemeClr val="tx1"/>
                </a:solidFill>
              </a:rPr>
              <a:t>2018 after which the gradual </a:t>
            </a:r>
            <a:r>
              <a:rPr lang="en-US" sz="2000" dirty="0" smtClean="0">
                <a:solidFill>
                  <a:schemeClr val="tx1"/>
                </a:solidFill>
              </a:rPr>
              <a:t>recovery </a:t>
            </a:r>
            <a:r>
              <a:rPr lang="en-US" sz="2000" dirty="0">
                <a:solidFill>
                  <a:schemeClr val="tx1"/>
                </a:solidFill>
              </a:rPr>
              <a:t>will follow.</a:t>
            </a:r>
          </a:p>
          <a:p>
            <a:endParaRPr lang="en-US" sz="2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505200"/>
            <a:ext cx="5416285" cy="2517775"/>
          </a:xfrm>
          <a:prstGeom prst="rect">
            <a:avLst/>
          </a:prstGeom>
        </p:spPr>
      </p:pic>
    </p:spTree>
    <p:extLst>
      <p:ext uri="{BB962C8B-B14F-4D97-AF65-F5344CB8AC3E}">
        <p14:creationId xmlns:p14="http://schemas.microsoft.com/office/powerpoint/2010/main" val="504429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00" dirty="0"/>
              <a:t>OECD Report of slow down of Chinese economy</a:t>
            </a:r>
          </a:p>
        </p:txBody>
      </p:sp>
      <p:sp>
        <p:nvSpPr>
          <p:cNvPr id="3" name="Content Placeholder 2"/>
          <p:cNvSpPr>
            <a:spLocks noGrp="1"/>
          </p:cNvSpPr>
          <p:nvPr>
            <p:ph idx="1"/>
          </p:nvPr>
        </p:nvSpPr>
        <p:spPr/>
        <p:txBody>
          <a:bodyPr>
            <a:normAutofit/>
          </a:bodyPr>
          <a:lstStyle/>
          <a:p>
            <a:r>
              <a:rPr lang="en-US" dirty="0">
                <a:solidFill>
                  <a:schemeClr val="tx1"/>
                </a:solidFill>
              </a:rPr>
              <a:t>According to The Organization </a:t>
            </a:r>
            <a:r>
              <a:rPr lang="en-US" dirty="0" smtClean="0">
                <a:solidFill>
                  <a:schemeClr val="tx1"/>
                </a:solidFill>
              </a:rPr>
              <a:t>for Economic </a:t>
            </a:r>
            <a:r>
              <a:rPr lang="en-US" dirty="0">
                <a:solidFill>
                  <a:schemeClr val="tx1"/>
                </a:solidFill>
              </a:rPr>
              <a:t>Cooperation </a:t>
            </a:r>
            <a:r>
              <a:rPr lang="en-US" dirty="0" smtClean="0">
                <a:solidFill>
                  <a:schemeClr val="tx1"/>
                </a:solidFill>
              </a:rPr>
              <a:t>and Development </a:t>
            </a:r>
            <a:r>
              <a:rPr lang="en-US" dirty="0">
                <a:solidFill>
                  <a:schemeClr val="tx1"/>
                </a:solidFill>
              </a:rPr>
              <a:t>(OECD), a 2% point </a:t>
            </a:r>
            <a:r>
              <a:rPr lang="en-US" dirty="0" smtClean="0">
                <a:solidFill>
                  <a:schemeClr val="tx1"/>
                </a:solidFill>
              </a:rPr>
              <a:t>decline </a:t>
            </a:r>
            <a:r>
              <a:rPr lang="en-US" dirty="0">
                <a:solidFill>
                  <a:schemeClr val="tx1"/>
                </a:solidFill>
              </a:rPr>
              <a:t>in Chinese domestic demand </a:t>
            </a:r>
            <a:r>
              <a:rPr lang="en-US" dirty="0" smtClean="0">
                <a:solidFill>
                  <a:schemeClr val="tx1"/>
                </a:solidFill>
              </a:rPr>
              <a:t>growth </a:t>
            </a:r>
            <a:r>
              <a:rPr lang="en-US" dirty="0">
                <a:solidFill>
                  <a:schemeClr val="tx1"/>
                </a:solidFill>
              </a:rPr>
              <a:t>will cause a decrease in the </a:t>
            </a:r>
            <a:r>
              <a:rPr lang="en-US" dirty="0" smtClean="0">
                <a:solidFill>
                  <a:schemeClr val="tx1"/>
                </a:solidFill>
              </a:rPr>
              <a:t>US </a:t>
            </a:r>
            <a:r>
              <a:rPr lang="en-US" dirty="0">
                <a:solidFill>
                  <a:schemeClr val="tx1"/>
                </a:solidFill>
              </a:rPr>
              <a:t>GDP growth rate by about 0.3% </a:t>
            </a:r>
            <a:r>
              <a:rPr lang="en-US" dirty="0" smtClean="0">
                <a:solidFill>
                  <a:schemeClr val="tx1"/>
                </a:solidFill>
              </a:rPr>
              <a:t>points </a:t>
            </a:r>
            <a:r>
              <a:rPr lang="en-US" dirty="0">
                <a:solidFill>
                  <a:schemeClr val="tx1"/>
                </a:solidFill>
              </a:rPr>
              <a:t>in 2015 and 2016. The </a:t>
            </a:r>
            <a:r>
              <a:rPr lang="en-US" dirty="0" smtClean="0">
                <a:solidFill>
                  <a:schemeClr val="tx1"/>
                </a:solidFill>
              </a:rPr>
              <a:t>graph below </a:t>
            </a:r>
            <a:r>
              <a:rPr lang="en-US" dirty="0">
                <a:solidFill>
                  <a:schemeClr val="tx1"/>
                </a:solidFill>
              </a:rPr>
              <a:t>shows that the slowdown </a:t>
            </a:r>
            <a:r>
              <a:rPr lang="en-US" dirty="0" smtClean="0">
                <a:solidFill>
                  <a:schemeClr val="tx1"/>
                </a:solidFill>
              </a:rPr>
              <a:t>will have </a:t>
            </a:r>
            <a:r>
              <a:rPr lang="en-US" dirty="0">
                <a:solidFill>
                  <a:schemeClr val="tx1"/>
                </a:solidFill>
              </a:rPr>
              <a:t>a wide coverage, being highest </a:t>
            </a:r>
            <a:r>
              <a:rPr lang="en-US" dirty="0" smtClean="0">
                <a:solidFill>
                  <a:schemeClr val="tx1"/>
                </a:solidFill>
              </a:rPr>
              <a:t>in </a:t>
            </a:r>
            <a:r>
              <a:rPr lang="en-US" dirty="0">
                <a:solidFill>
                  <a:schemeClr val="tx1"/>
                </a:solidFill>
              </a:rPr>
              <a:t>the Japanese economy which is </a:t>
            </a:r>
            <a:r>
              <a:rPr lang="en-US" dirty="0" smtClean="0">
                <a:solidFill>
                  <a:schemeClr val="tx1"/>
                </a:solidFill>
              </a:rPr>
              <a:t>closely </a:t>
            </a:r>
            <a:r>
              <a:rPr lang="en-US" dirty="0">
                <a:solidFill>
                  <a:schemeClr val="tx1"/>
                </a:solidFill>
              </a:rPr>
              <a:t>related to the Chinese economy. </a:t>
            </a:r>
            <a:r>
              <a:rPr lang="en-US" dirty="0" smtClean="0">
                <a:solidFill>
                  <a:schemeClr val="tx1"/>
                </a:solidFill>
              </a:rPr>
              <a:t>Overall</a:t>
            </a:r>
            <a:r>
              <a:rPr lang="en-US" dirty="0">
                <a:solidFill>
                  <a:schemeClr val="tx1"/>
                </a:solidFill>
              </a:rPr>
              <a:t>, the world economic growth </a:t>
            </a:r>
            <a:r>
              <a:rPr lang="en-US" dirty="0" smtClean="0">
                <a:solidFill>
                  <a:schemeClr val="tx1"/>
                </a:solidFill>
              </a:rPr>
              <a:t>will decline </a:t>
            </a:r>
            <a:r>
              <a:rPr lang="en-US" dirty="0">
                <a:solidFill>
                  <a:schemeClr val="tx1"/>
                </a:solidFill>
              </a:rPr>
              <a:t>by 0.5–0.6% points.</a:t>
            </a:r>
          </a:p>
          <a:p>
            <a:endParaRPr lang="en-US" dirty="0">
              <a:solidFill>
                <a:schemeClr val="tx1"/>
              </a:solidFill>
            </a:endParaRPr>
          </a:p>
        </p:txBody>
      </p:sp>
    </p:spTree>
    <p:extLst>
      <p:ext uri="{BB962C8B-B14F-4D97-AF65-F5344CB8AC3E}">
        <p14:creationId xmlns:p14="http://schemas.microsoft.com/office/powerpoint/2010/main" val="819187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09600"/>
            <a:ext cx="8611801" cy="5326289"/>
          </a:xfrm>
          <a:prstGeom prst="rect">
            <a:avLst/>
          </a:prstGeom>
        </p:spPr>
      </p:pic>
    </p:spTree>
    <p:extLst>
      <p:ext uri="{BB962C8B-B14F-4D97-AF65-F5344CB8AC3E}">
        <p14:creationId xmlns:p14="http://schemas.microsoft.com/office/powerpoint/2010/main" val="4227950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63</TotalTime>
  <Words>602</Words>
  <Application>Microsoft Office PowerPoint</Application>
  <PresentationFormat>On-screen Show (4:3)</PresentationFormat>
  <Paragraphs>43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Chinese Degrowth</vt:lpstr>
      <vt:lpstr>Chinese economy in general</vt:lpstr>
      <vt:lpstr>Degrowth</vt:lpstr>
      <vt:lpstr>China export data</vt:lpstr>
      <vt:lpstr>China import data</vt:lpstr>
      <vt:lpstr>Balance of payment till 2003</vt:lpstr>
      <vt:lpstr>GDP growth rate of China</vt:lpstr>
      <vt:lpstr>OECD Report of slow down of Chinese economy</vt:lpstr>
      <vt:lpstr>PowerPoint Presentation</vt:lpstr>
      <vt:lpstr>Causes of Degrowth</vt:lpstr>
      <vt:lpstr>Impacts</vt:lpstr>
      <vt:lpstr>ADB Report</vt:lpstr>
      <vt:lpstr>Impact Of Chinese Stock Market Crash</vt:lpstr>
      <vt:lpstr>Impact on India</vt:lpstr>
      <vt:lpstr>Positive Impacts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Chinese Degrowth</dc:title>
  <dc:creator>Abhishek Kadivar</dc:creator>
  <cp:lastModifiedBy>Abhishek Kadivar</cp:lastModifiedBy>
  <cp:revision>8</cp:revision>
  <dcterms:created xsi:type="dcterms:W3CDTF">2006-08-16T00:00:00Z</dcterms:created>
  <dcterms:modified xsi:type="dcterms:W3CDTF">2016-04-16T16:32:31Z</dcterms:modified>
</cp:coreProperties>
</file>