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9" r:id="rId11"/>
    <p:sldId id="267" r:id="rId12"/>
    <p:sldId id="272" r:id="rId13"/>
    <p:sldId id="273" r:id="rId14"/>
    <p:sldId id="274" r:id="rId15"/>
    <p:sldId id="276" r:id="rId16"/>
    <p:sldId id="277" r:id="rId17"/>
    <p:sldId id="278" r:id="rId18"/>
    <p:sldId id="279" r:id="rId19"/>
    <p:sldId id="280" r:id="rId20"/>
    <p:sldId id="275" r:id="rId21"/>
    <p:sldId id="268" r:id="rId22"/>
    <p:sldId id="265" r:id="rId23"/>
    <p:sldId id="266" r:id="rId24"/>
    <p:sldId id="270"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4/22/2016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4/22/2016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3733799"/>
          </a:xfrm>
        </p:spPr>
        <p:txBody>
          <a:bodyPr/>
          <a:lstStyle/>
          <a:p>
            <a:r>
              <a:rPr lang="en-US" dirty="0" smtClean="0"/>
              <a:t>Chinese </a:t>
            </a:r>
            <a:r>
              <a:rPr lang="en-US" dirty="0" err="1" smtClean="0"/>
              <a:t>Degrowth</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Impact on the world</a:t>
            </a:r>
            <a:endParaRPr lang="en-US" dirty="0">
              <a:solidFill>
                <a:schemeClr val="tx1"/>
              </a:solidFill>
            </a:endParaRPr>
          </a:p>
        </p:txBody>
      </p:sp>
    </p:spTree>
    <p:extLst>
      <p:ext uri="{BB962C8B-B14F-4D97-AF65-F5344CB8AC3E}">
        <p14:creationId xmlns:p14="http://schemas.microsoft.com/office/powerpoint/2010/main" val="674995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Causes of </a:t>
            </a:r>
            <a:r>
              <a:rPr lang="en-US" dirty="0" err="1" smtClean="0"/>
              <a:t>Degrowth</a:t>
            </a:r>
            <a:endParaRPr lang="en-US" dirty="0"/>
          </a:p>
        </p:txBody>
      </p:sp>
      <p:sp>
        <p:nvSpPr>
          <p:cNvPr id="3" name="Content Placeholder 2"/>
          <p:cNvSpPr>
            <a:spLocks noGrp="1"/>
          </p:cNvSpPr>
          <p:nvPr>
            <p:ph idx="1"/>
          </p:nvPr>
        </p:nvSpPr>
        <p:spPr/>
        <p:txBody>
          <a:bodyPr>
            <a:noAutofit/>
          </a:bodyPr>
          <a:lstStyle/>
          <a:p>
            <a:r>
              <a:rPr lang="en-US" sz="2000" dirty="0" smtClean="0">
                <a:solidFill>
                  <a:schemeClr val="tx1"/>
                </a:solidFill>
              </a:rPr>
              <a:t>Population</a:t>
            </a:r>
            <a:endParaRPr lang="en-US" sz="2000" dirty="0">
              <a:solidFill>
                <a:schemeClr val="tx1"/>
              </a:solidFill>
            </a:endParaRPr>
          </a:p>
          <a:p>
            <a:r>
              <a:rPr lang="en-US" sz="2000" dirty="0">
                <a:solidFill>
                  <a:schemeClr val="tx1"/>
                </a:solidFill>
              </a:rPr>
              <a:t>Shortage of power </a:t>
            </a:r>
          </a:p>
          <a:p>
            <a:r>
              <a:rPr lang="en-US" sz="2000" dirty="0">
                <a:solidFill>
                  <a:schemeClr val="tx1"/>
                </a:solidFill>
              </a:rPr>
              <a:t>Growing income </a:t>
            </a:r>
            <a:r>
              <a:rPr lang="en-US" sz="2000" dirty="0" smtClean="0">
                <a:solidFill>
                  <a:schemeClr val="tx1"/>
                </a:solidFill>
              </a:rPr>
              <a:t>inequality</a:t>
            </a:r>
            <a:endParaRPr lang="en-US" sz="2000" dirty="0">
              <a:solidFill>
                <a:schemeClr val="tx1"/>
              </a:solidFill>
            </a:endParaRPr>
          </a:p>
          <a:p>
            <a:r>
              <a:rPr lang="en-US" sz="2000" dirty="0">
                <a:solidFill>
                  <a:schemeClr val="tx1"/>
                </a:solidFill>
              </a:rPr>
              <a:t>Property </a:t>
            </a:r>
            <a:r>
              <a:rPr lang="en-US" sz="2000" dirty="0" smtClean="0">
                <a:solidFill>
                  <a:schemeClr val="tx1"/>
                </a:solidFill>
              </a:rPr>
              <a:t>boom</a:t>
            </a:r>
            <a:endParaRPr lang="en-US" sz="2000" dirty="0">
              <a:solidFill>
                <a:schemeClr val="tx1"/>
              </a:solidFill>
            </a:endParaRPr>
          </a:p>
          <a:p>
            <a:r>
              <a:rPr lang="en-US" sz="2000" dirty="0">
                <a:solidFill>
                  <a:schemeClr val="tx1"/>
                </a:solidFill>
              </a:rPr>
              <a:t>Unemployment </a:t>
            </a:r>
          </a:p>
          <a:p>
            <a:r>
              <a:rPr lang="en-US" sz="2000" dirty="0">
                <a:solidFill>
                  <a:schemeClr val="tx1"/>
                </a:solidFill>
              </a:rPr>
              <a:t>Undervaluation of </a:t>
            </a:r>
            <a:r>
              <a:rPr lang="en-US" sz="2000" dirty="0" smtClean="0">
                <a:solidFill>
                  <a:schemeClr val="tx1"/>
                </a:solidFill>
              </a:rPr>
              <a:t>Yuan</a:t>
            </a:r>
            <a:endParaRPr lang="en-US" sz="2000" dirty="0">
              <a:solidFill>
                <a:schemeClr val="tx1"/>
              </a:solidFill>
            </a:endParaRPr>
          </a:p>
          <a:p>
            <a:r>
              <a:rPr lang="en-US" sz="2000" dirty="0">
                <a:solidFill>
                  <a:schemeClr val="tx1"/>
                </a:solidFill>
              </a:rPr>
              <a:t>Overheating </a:t>
            </a:r>
            <a:r>
              <a:rPr lang="en-US" sz="2000" dirty="0" smtClean="0">
                <a:solidFill>
                  <a:schemeClr val="tx1"/>
                </a:solidFill>
              </a:rPr>
              <a:t>economy</a:t>
            </a:r>
            <a:endParaRPr lang="en-US" sz="2000" dirty="0">
              <a:solidFill>
                <a:schemeClr val="tx1"/>
              </a:solidFill>
            </a:endParaRPr>
          </a:p>
          <a:p>
            <a:r>
              <a:rPr lang="en-US" sz="2000" dirty="0">
                <a:solidFill>
                  <a:schemeClr val="tx1"/>
                </a:solidFill>
              </a:rPr>
              <a:t>Huge balance of economy surplus  </a:t>
            </a:r>
          </a:p>
          <a:p>
            <a:r>
              <a:rPr lang="en-US" sz="2000" dirty="0">
                <a:solidFill>
                  <a:schemeClr val="tx1"/>
                </a:solidFill>
              </a:rPr>
              <a:t>degradable plastic market in </a:t>
            </a:r>
            <a:r>
              <a:rPr lang="en-US" sz="2000" dirty="0" smtClean="0">
                <a:solidFill>
                  <a:schemeClr val="tx1"/>
                </a:solidFill>
              </a:rPr>
              <a:t>china</a:t>
            </a:r>
          </a:p>
          <a:p>
            <a:r>
              <a:rPr lang="en-US" sz="2000" dirty="0" smtClean="0">
                <a:solidFill>
                  <a:schemeClr val="tx1"/>
                </a:solidFill>
              </a:rPr>
              <a:t>A shift from trade of goods to trade of services</a:t>
            </a:r>
          </a:p>
          <a:p>
            <a:endParaRPr lang="en-US" sz="2000" dirty="0">
              <a:solidFill>
                <a:schemeClr val="tx1"/>
              </a:solidFill>
            </a:endParaRPr>
          </a:p>
        </p:txBody>
      </p:sp>
    </p:spTree>
    <p:extLst>
      <p:ext uri="{BB962C8B-B14F-4D97-AF65-F5344CB8AC3E}">
        <p14:creationId xmlns:p14="http://schemas.microsoft.com/office/powerpoint/2010/main" val="776124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lstStyle/>
          <a:p>
            <a:r>
              <a:rPr lang="en-US" dirty="0" smtClean="0"/>
              <a:t>Impacts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solidFill>
                  <a:schemeClr val="tx1"/>
                </a:solidFill>
              </a:rPr>
              <a:t>The slow down in china has hit the world trade in general as patients who breathed in Chinese sneeze pass the germs onto other countries which then further pass it further down the </a:t>
            </a:r>
            <a:r>
              <a:rPr lang="en-US" dirty="0" smtClean="0">
                <a:solidFill>
                  <a:schemeClr val="tx1"/>
                </a:solidFill>
              </a:rPr>
              <a:t>line.</a:t>
            </a:r>
          </a:p>
          <a:p>
            <a:r>
              <a:rPr lang="en-US" dirty="0">
                <a:solidFill>
                  <a:schemeClr val="tx1"/>
                </a:solidFill>
              </a:rPr>
              <a:t>Fluctuations in capital </a:t>
            </a:r>
            <a:r>
              <a:rPr lang="en-US" dirty="0" smtClean="0">
                <a:solidFill>
                  <a:schemeClr val="tx1"/>
                </a:solidFill>
              </a:rPr>
              <a:t>markets, Interest rates, </a:t>
            </a:r>
            <a:r>
              <a:rPr lang="en-US" dirty="0">
                <a:solidFill>
                  <a:schemeClr val="tx1"/>
                </a:solidFill>
              </a:rPr>
              <a:t>currencies and commodities are blamed on economic development in </a:t>
            </a:r>
            <a:r>
              <a:rPr lang="en-US" dirty="0" smtClean="0">
                <a:solidFill>
                  <a:schemeClr val="tx1"/>
                </a:solidFill>
              </a:rPr>
              <a:t>china</a:t>
            </a:r>
          </a:p>
          <a:p>
            <a:r>
              <a:rPr lang="en-US" dirty="0">
                <a:solidFill>
                  <a:schemeClr val="tx1"/>
                </a:solidFill>
              </a:rPr>
              <a:t>China’s slowing economy has negative effect on Asian economies(except Philippines) and those in Asia-Pacific(except I</a:t>
            </a:r>
            <a:r>
              <a:rPr lang="en-US" dirty="0" smtClean="0">
                <a:solidFill>
                  <a:schemeClr val="tx1"/>
                </a:solidFill>
              </a:rPr>
              <a:t>ndia</a:t>
            </a:r>
            <a:r>
              <a:rPr lang="en-US"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2669620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381000"/>
            <a:ext cx="8229600" cy="6096000"/>
          </a:xfrm>
        </p:spPr>
        <p:txBody>
          <a:bodyPr/>
          <a:lstStyle/>
          <a:p>
            <a:endParaRPr lang="en-US" dirty="0" smtClean="0">
              <a:solidFill>
                <a:schemeClr val="tx1"/>
              </a:solidFill>
            </a:endParaRPr>
          </a:p>
          <a:p>
            <a:endParaRPr lang="en-US" dirty="0">
              <a:solidFill>
                <a:schemeClr val="tx1"/>
              </a:solidFill>
            </a:endParaRPr>
          </a:p>
          <a:p>
            <a:r>
              <a:rPr lang="en-US" dirty="0" smtClean="0">
                <a:solidFill>
                  <a:schemeClr val="tx1"/>
                </a:solidFill>
              </a:rPr>
              <a:t>The US isn’t worried, the Eurozone is keenly watching the situation, and the other countries in the Asia-Pacific region, such as Japan, South Korea and Australia, are preparing to cope with likely severe impacts. For many African countries, exports to China are critical for sustained growth.</a:t>
            </a:r>
            <a:endParaRPr lang="en-US" dirty="0">
              <a:solidFill>
                <a:schemeClr val="tx1"/>
              </a:solidFill>
            </a:endParaRPr>
          </a:p>
        </p:txBody>
      </p:sp>
    </p:spTree>
    <p:extLst>
      <p:ext uri="{BB962C8B-B14F-4D97-AF65-F5344CB8AC3E}">
        <p14:creationId xmlns:p14="http://schemas.microsoft.com/office/powerpoint/2010/main" val="355011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effectLst/>
              </a:rPr>
              <a:t>Australia</a:t>
            </a:r>
            <a:endParaRPr lang="en-US" u="sng" dirty="0"/>
          </a:p>
        </p:txBody>
      </p:sp>
      <p:sp>
        <p:nvSpPr>
          <p:cNvPr id="3" name="Content Placeholder 2"/>
          <p:cNvSpPr>
            <a:spLocks noGrp="1"/>
          </p:cNvSpPr>
          <p:nvPr>
            <p:ph idx="1"/>
          </p:nvPr>
        </p:nvSpPr>
        <p:spPr>
          <a:xfrm>
            <a:off x="457200" y="1066800"/>
            <a:ext cx="8229600" cy="5059363"/>
          </a:xfrm>
        </p:spPr>
        <p:txBody>
          <a:bodyPr/>
          <a:lstStyle/>
          <a:p>
            <a:r>
              <a:rPr lang="en-US" dirty="0">
                <a:solidFill>
                  <a:schemeClr val="tx1"/>
                </a:solidFill>
              </a:rPr>
              <a:t>More than 30 percent of Australia’s exports are consumed by China. These exports include iron ore, coal, coal briquettes, copper, nickel, cereals, meat, wool, fur skins and </a:t>
            </a:r>
            <a:r>
              <a:rPr lang="en-US" dirty="0" smtClean="0">
                <a:solidFill>
                  <a:schemeClr val="tx1"/>
                </a:solidFill>
              </a:rPr>
              <a:t>hides</a:t>
            </a:r>
          </a:p>
          <a:p>
            <a:r>
              <a:rPr lang="en-US" dirty="0">
                <a:solidFill>
                  <a:schemeClr val="tx1"/>
                </a:solidFill>
              </a:rPr>
              <a:t>Export prices of some of its commodities are already being impacted by the slowdown</a:t>
            </a:r>
            <a:r>
              <a:rPr lang="en-US" dirty="0" smtClean="0">
                <a:solidFill>
                  <a:schemeClr val="tx1"/>
                </a:solidFill>
              </a:rPr>
              <a:t>.</a:t>
            </a:r>
          </a:p>
          <a:p>
            <a:r>
              <a:rPr lang="en-US" dirty="0" smtClean="0">
                <a:solidFill>
                  <a:schemeClr val="tx1"/>
                </a:solidFill>
              </a:rPr>
              <a:t>Australia has recently </a:t>
            </a:r>
            <a:r>
              <a:rPr lang="en-US" dirty="0">
                <a:solidFill>
                  <a:schemeClr val="tx1"/>
                </a:solidFill>
              </a:rPr>
              <a:t>entered into trade treaties with Japan and South Korea in an effort to overcome the impact of China’s slowdown</a:t>
            </a:r>
            <a:endParaRPr lang="en-US" dirty="0">
              <a:solidFill>
                <a:schemeClr val="tx1"/>
              </a:solidFill>
            </a:endParaRPr>
          </a:p>
        </p:txBody>
      </p:sp>
    </p:spTree>
    <p:extLst>
      <p:ext uri="{BB962C8B-B14F-4D97-AF65-F5344CB8AC3E}">
        <p14:creationId xmlns:p14="http://schemas.microsoft.com/office/powerpoint/2010/main" val="224336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a:effectLst/>
              </a:rPr>
              <a:t>Japan and South Korea</a:t>
            </a:r>
            <a:endParaRPr lang="en-US" dirty="0"/>
          </a:p>
        </p:txBody>
      </p:sp>
      <p:sp>
        <p:nvSpPr>
          <p:cNvPr id="3" name="Content Placeholder 2"/>
          <p:cNvSpPr>
            <a:spLocks noGrp="1"/>
          </p:cNvSpPr>
          <p:nvPr>
            <p:ph idx="1"/>
          </p:nvPr>
        </p:nvSpPr>
        <p:spPr>
          <a:xfrm>
            <a:off x="457200" y="914400"/>
            <a:ext cx="8229600" cy="5211763"/>
          </a:xfrm>
        </p:spPr>
        <p:txBody>
          <a:bodyPr/>
          <a:lstStyle/>
          <a:p>
            <a:pPr fontAlgn="base"/>
            <a:r>
              <a:rPr lang="en-US" dirty="0">
                <a:solidFill>
                  <a:schemeClr val="tx1"/>
                </a:solidFill>
              </a:rPr>
              <a:t>Japan exports primarily electronic equipment, machinery, pumps, medical electronic equipment, automobiles, chemicals, plastics, copper, steel and ferrous products to China. This amounts to 8 percent of China’s imports and 20 percent of Japan’s overall exports.</a:t>
            </a:r>
          </a:p>
          <a:p>
            <a:pPr fontAlgn="base"/>
            <a:r>
              <a:rPr lang="en-US" dirty="0">
                <a:solidFill>
                  <a:schemeClr val="tx1"/>
                </a:solidFill>
              </a:rPr>
              <a:t>South Korea’s dependence on China amounts to approximately 29 percent of its export trade. Exports comprise electronic goods and components, medical and surgical equipment, mechanical equipment, engines, chemicals, oils, auto parts and products, steel products and copper.</a:t>
            </a:r>
          </a:p>
        </p:txBody>
      </p:sp>
    </p:spTree>
    <p:extLst>
      <p:ext uri="{BB962C8B-B14F-4D97-AF65-F5344CB8AC3E}">
        <p14:creationId xmlns:p14="http://schemas.microsoft.com/office/powerpoint/2010/main" val="48477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effectLst/>
              </a:rPr>
              <a:t>African Distress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solidFill>
                  <a:schemeClr val="tx1"/>
                </a:solidFill>
              </a:rPr>
              <a:t>The Chinese slowdown has the potential to damage the economies of Sub-Saharan </a:t>
            </a:r>
            <a:r>
              <a:rPr lang="en-US" dirty="0" smtClean="0">
                <a:solidFill>
                  <a:schemeClr val="tx1"/>
                </a:solidFill>
              </a:rPr>
              <a:t>countries which </a:t>
            </a:r>
            <a:r>
              <a:rPr lang="en-US" dirty="0">
                <a:solidFill>
                  <a:schemeClr val="tx1"/>
                </a:solidFill>
              </a:rPr>
              <a:t>are showing signs of growth on the strength of demand for minerals and other natural resources, predominantly from China</a:t>
            </a:r>
            <a:r>
              <a:rPr lang="en-US" dirty="0" smtClean="0">
                <a:solidFill>
                  <a:schemeClr val="tx1"/>
                </a:solidFill>
              </a:rPr>
              <a:t>.</a:t>
            </a:r>
          </a:p>
          <a:p>
            <a:r>
              <a:rPr lang="en-US" dirty="0" smtClean="0">
                <a:solidFill>
                  <a:schemeClr val="tx1"/>
                </a:solidFill>
              </a:rPr>
              <a:t>The ores </a:t>
            </a:r>
            <a:r>
              <a:rPr lang="en-US" dirty="0">
                <a:solidFill>
                  <a:schemeClr val="tx1"/>
                </a:solidFill>
              </a:rPr>
              <a:t>of iron and copper are not as encouraging as industrial production is not growing at the previous rate.</a:t>
            </a:r>
            <a:endParaRPr lang="en-US" dirty="0">
              <a:solidFill>
                <a:schemeClr val="tx1"/>
              </a:solidFill>
            </a:endParaRPr>
          </a:p>
        </p:txBody>
      </p:sp>
    </p:spTree>
    <p:extLst>
      <p:ext uri="{BB962C8B-B14F-4D97-AF65-F5344CB8AC3E}">
        <p14:creationId xmlns:p14="http://schemas.microsoft.com/office/powerpoint/2010/main" val="274916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effectLst/>
              </a:rPr>
              <a:t>Brazil</a:t>
            </a:r>
            <a:endParaRPr lang="en-US" dirty="0"/>
          </a:p>
        </p:txBody>
      </p:sp>
      <p:sp>
        <p:nvSpPr>
          <p:cNvPr id="3" name="Content Placeholder 2"/>
          <p:cNvSpPr>
            <a:spLocks noGrp="1"/>
          </p:cNvSpPr>
          <p:nvPr>
            <p:ph idx="1"/>
          </p:nvPr>
        </p:nvSpPr>
        <p:spPr>
          <a:xfrm>
            <a:off x="457200" y="1066800"/>
            <a:ext cx="8229600" cy="5410200"/>
          </a:xfrm>
        </p:spPr>
        <p:txBody>
          <a:bodyPr/>
          <a:lstStyle/>
          <a:p>
            <a:r>
              <a:rPr lang="en-US" dirty="0">
                <a:solidFill>
                  <a:schemeClr val="tx1"/>
                </a:solidFill>
              </a:rPr>
              <a:t>Brazil exports iron ore, copper, slag, wood pulp, sugar, rawhides, animal fats, meats. Industrial-input materials such as copper and iron ores are likely to face a downturn. Exports to China constitute 19 percent of its </a:t>
            </a:r>
            <a:r>
              <a:rPr lang="en-US" dirty="0" smtClean="0">
                <a:solidFill>
                  <a:schemeClr val="tx1"/>
                </a:solidFill>
              </a:rPr>
              <a:t>total.</a:t>
            </a:r>
            <a:endParaRPr lang="en-US" dirty="0">
              <a:solidFill>
                <a:schemeClr val="tx1"/>
              </a:solidFill>
            </a:endParaRPr>
          </a:p>
        </p:txBody>
      </p:sp>
    </p:spTree>
    <p:extLst>
      <p:ext uri="{BB962C8B-B14F-4D97-AF65-F5344CB8AC3E}">
        <p14:creationId xmlns:p14="http://schemas.microsoft.com/office/powerpoint/2010/main" val="216970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effectLst/>
              </a:rPr>
              <a:t>Southeast Asia</a:t>
            </a:r>
            <a:endParaRPr lang="en-US" dirty="0"/>
          </a:p>
        </p:txBody>
      </p:sp>
      <p:sp>
        <p:nvSpPr>
          <p:cNvPr id="3" name="Content Placeholder 2"/>
          <p:cNvSpPr>
            <a:spLocks noGrp="1"/>
          </p:cNvSpPr>
          <p:nvPr>
            <p:ph idx="1"/>
          </p:nvPr>
        </p:nvSpPr>
        <p:spPr>
          <a:xfrm>
            <a:off x="457200" y="914400"/>
            <a:ext cx="8229600" cy="5715000"/>
          </a:xfrm>
        </p:spPr>
        <p:txBody>
          <a:bodyPr>
            <a:normAutofit/>
          </a:bodyPr>
          <a:lstStyle/>
          <a:p>
            <a:pPr fontAlgn="base"/>
            <a:r>
              <a:rPr lang="en-US" dirty="0">
                <a:solidFill>
                  <a:schemeClr val="tx1"/>
                </a:solidFill>
              </a:rPr>
              <a:t>For Thailand, exports consist of machinery, electronics, fruits, nuts, vegetables, wood, rubber. Even though these account for only 2 percent of China’s imports, they are critical for Thailand’s economy. Similarly, Indonesia exports primarily oil, minerals, rubber, wood, pulp, animal fats and electronic equipment, and may be moderately affected by the downturn.</a:t>
            </a:r>
          </a:p>
          <a:p>
            <a:pPr fontAlgn="base"/>
            <a:r>
              <a:rPr lang="en-US" dirty="0">
                <a:solidFill>
                  <a:schemeClr val="tx1"/>
                </a:solidFill>
              </a:rPr>
              <a:t>Malaysia’s exports to China account for 15 percent of its export economy. They consist mainly of oil, electronic-integrated circuits and palm oil. Singapore’s exports make up 1.5 percent of Chinese imports, and the country has a diversified portfolio.</a:t>
            </a:r>
          </a:p>
          <a:p>
            <a:endParaRPr lang="en-US" dirty="0"/>
          </a:p>
        </p:txBody>
      </p:sp>
    </p:spTree>
    <p:extLst>
      <p:ext uri="{BB962C8B-B14F-4D97-AF65-F5344CB8AC3E}">
        <p14:creationId xmlns:p14="http://schemas.microsoft.com/office/powerpoint/2010/main" val="390253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Other Regions</a:t>
            </a:r>
            <a:endParaRPr lang="en-US" dirty="0"/>
          </a:p>
        </p:txBody>
      </p:sp>
      <p:sp>
        <p:nvSpPr>
          <p:cNvPr id="3" name="Content Placeholder 2"/>
          <p:cNvSpPr>
            <a:spLocks noGrp="1"/>
          </p:cNvSpPr>
          <p:nvPr>
            <p:ph idx="1"/>
          </p:nvPr>
        </p:nvSpPr>
        <p:spPr>
          <a:xfrm>
            <a:off x="457200" y="914400"/>
            <a:ext cx="8229600" cy="5486400"/>
          </a:xfrm>
        </p:spPr>
        <p:txBody>
          <a:bodyPr/>
          <a:lstStyle/>
          <a:p>
            <a:r>
              <a:rPr lang="en-US" dirty="0">
                <a:solidFill>
                  <a:schemeClr val="tx1"/>
                </a:solidFill>
              </a:rPr>
              <a:t>The US, Canada, the UK and France export aircraft, space equipment, machinery, electronic equipment and vehicles to China. US exports to China constitute a significant 9 percent of its export trade and 8 percent of total Chinese imports</a:t>
            </a:r>
            <a:r>
              <a:rPr lang="en-US" dirty="0" smtClean="0">
                <a:solidFill>
                  <a:schemeClr val="tx1"/>
                </a:solidFill>
              </a:rPr>
              <a:t>.</a:t>
            </a:r>
          </a:p>
          <a:p>
            <a:r>
              <a:rPr lang="en-US" dirty="0">
                <a:solidFill>
                  <a:schemeClr val="tx1"/>
                </a:solidFill>
              </a:rPr>
              <a:t>German exports account for 6.5 percent of total German export trade and 4.8 percent of overall Chinese imports. They comprise engines, machines, mechanical parts, pumps, automobiles, electronic and medical equipment, pharmaceuticals, spacecraft, copper, ferrous and steel products, chemicals.</a:t>
            </a:r>
            <a:r>
              <a:rPr lang="en-US" dirty="0"/>
              <a:t> </a:t>
            </a:r>
            <a:endParaRPr lang="en-US" dirty="0"/>
          </a:p>
        </p:txBody>
      </p:sp>
    </p:spTree>
    <p:extLst>
      <p:ext uri="{BB962C8B-B14F-4D97-AF65-F5344CB8AC3E}">
        <p14:creationId xmlns:p14="http://schemas.microsoft.com/office/powerpoint/2010/main" val="314947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fontAlgn="base"/>
            <a:r>
              <a:rPr lang="en-US" dirty="0">
                <a:solidFill>
                  <a:schemeClr val="tx1"/>
                </a:solidFill>
              </a:rPr>
              <a:t>The UK’s exports to China comprise spacecraft vehicles as well as mechanical, electronic and medical equipment </a:t>
            </a:r>
          </a:p>
          <a:p>
            <a:pPr fontAlgn="base"/>
            <a:r>
              <a:rPr lang="en-US" dirty="0">
                <a:solidFill>
                  <a:schemeClr val="tx1"/>
                </a:solidFill>
              </a:rPr>
              <a:t>Chinese imports from Russia and Saudi Arabia comprise mainly oil, and they won’t be affected by the slowdown.</a:t>
            </a:r>
          </a:p>
          <a:p>
            <a:endParaRPr lang="en-US" dirty="0"/>
          </a:p>
        </p:txBody>
      </p:sp>
    </p:spTree>
    <p:extLst>
      <p:ext uri="{BB962C8B-B14F-4D97-AF65-F5344CB8AC3E}">
        <p14:creationId xmlns:p14="http://schemas.microsoft.com/office/powerpoint/2010/main" val="107368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sz="4800" dirty="0" smtClean="0"/>
              <a:t>Chinese economy in general</a:t>
            </a:r>
            <a:endParaRPr lang="en-US" sz="4800" dirty="0"/>
          </a:p>
        </p:txBody>
      </p:sp>
      <p:sp>
        <p:nvSpPr>
          <p:cNvPr id="3" name="Content Placeholder 2"/>
          <p:cNvSpPr>
            <a:spLocks noGrp="1"/>
          </p:cNvSpPr>
          <p:nvPr>
            <p:ph idx="1"/>
          </p:nvPr>
        </p:nvSpPr>
        <p:spPr>
          <a:xfrm>
            <a:off x="457200" y="1219200"/>
            <a:ext cx="8229600" cy="4906963"/>
          </a:xfrm>
        </p:spPr>
        <p:txBody>
          <a:bodyPr/>
          <a:lstStyle/>
          <a:p>
            <a:r>
              <a:rPr lang="en-US" dirty="0">
                <a:solidFill>
                  <a:schemeClr val="tx1"/>
                </a:solidFill>
              </a:rPr>
              <a:t>The Chinese economy has been growing very rapidly, and is now one of the biggest economies in the world</a:t>
            </a:r>
            <a:r>
              <a:rPr lang="en-US" dirty="0" smtClean="0">
                <a:solidFill>
                  <a:schemeClr val="tx1"/>
                </a:solidFill>
              </a:rPr>
              <a:t>.</a:t>
            </a:r>
          </a:p>
          <a:p>
            <a:r>
              <a:rPr lang="en-US" dirty="0" smtClean="0">
                <a:solidFill>
                  <a:schemeClr val="tx1"/>
                </a:solidFill>
              </a:rPr>
              <a:t>In terms of population it has about one-fifth of the world’s population. Which in turn has given a benefit of cheap labors and a lesser opportunity cost of labor. This provides a vast benefit against </a:t>
            </a:r>
            <a:r>
              <a:rPr lang="en-US" dirty="0" err="1" smtClean="0">
                <a:solidFill>
                  <a:schemeClr val="tx1"/>
                </a:solidFill>
              </a:rPr>
              <a:t>automisation</a:t>
            </a:r>
            <a:r>
              <a:rPr lang="en-US" dirty="0" smtClean="0">
                <a:solidFill>
                  <a:schemeClr val="tx1"/>
                </a:solidFill>
              </a:rPr>
              <a:t> in many fields.</a:t>
            </a:r>
          </a:p>
          <a:p>
            <a:r>
              <a:rPr lang="en-US" dirty="0" smtClean="0">
                <a:solidFill>
                  <a:schemeClr val="tx1"/>
                </a:solidFill>
              </a:rPr>
              <a:t>Many countries rely on many Chinese products as well as it has also disturbed the domestic market for many.</a:t>
            </a:r>
          </a:p>
          <a:p>
            <a:pPr marL="0" indent="0">
              <a:buNone/>
            </a:pPr>
            <a:endParaRPr lang="en-US" dirty="0">
              <a:solidFill>
                <a:schemeClr val="tx1"/>
              </a:solidFill>
            </a:endParaRPr>
          </a:p>
        </p:txBody>
      </p:sp>
    </p:spTree>
    <p:extLst>
      <p:ext uri="{BB962C8B-B14F-4D97-AF65-F5344CB8AC3E}">
        <p14:creationId xmlns:p14="http://schemas.microsoft.com/office/powerpoint/2010/main" val="587242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a:effectLst/>
              </a:rPr>
              <a:t>The Worst Sufferers</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a:solidFill>
                  <a:schemeClr val="tx1"/>
                </a:solidFill>
              </a:rPr>
              <a:t>Countries such as Mauritania, Turkmenistan, Sierra Leone, Gambia, Mongolia, Mali, Solomon Islands, depend on China to purchase more than 50 percent of their exports. Their economies are much more vulnerable to the economic growth problems of China than most.</a:t>
            </a:r>
            <a:endParaRPr lang="en-US" dirty="0">
              <a:solidFill>
                <a:schemeClr val="tx1"/>
              </a:solidFill>
            </a:endParaRPr>
          </a:p>
        </p:txBody>
      </p:sp>
    </p:spTree>
    <p:extLst>
      <p:ext uri="{BB962C8B-B14F-4D97-AF65-F5344CB8AC3E}">
        <p14:creationId xmlns:p14="http://schemas.microsoft.com/office/powerpoint/2010/main" val="51651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ADB Report</a:t>
            </a: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a:solidFill>
                  <a:schemeClr val="tx1"/>
                </a:solidFill>
              </a:rPr>
              <a:t> The report by Asian Development Bank(ADB) states that China’s growth has reduced from 7.3% in 2014 to 6.9% in 2015 and it expects that further it will be reduced to 6.8% in 2016 and </a:t>
            </a:r>
            <a:r>
              <a:rPr lang="en-US" dirty="0" err="1">
                <a:solidFill>
                  <a:schemeClr val="tx1"/>
                </a:solidFill>
              </a:rPr>
              <a:t>and</a:t>
            </a:r>
            <a:r>
              <a:rPr lang="en-US" dirty="0">
                <a:solidFill>
                  <a:schemeClr val="tx1"/>
                </a:solidFill>
              </a:rPr>
              <a:t> 6.6% in 2017.  </a:t>
            </a:r>
          </a:p>
        </p:txBody>
      </p:sp>
    </p:spTree>
    <p:extLst>
      <p:ext uri="{BB962C8B-B14F-4D97-AF65-F5344CB8AC3E}">
        <p14:creationId xmlns:p14="http://schemas.microsoft.com/office/powerpoint/2010/main" val="1565599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Impact Of Chinese Stock Market Crash</a:t>
            </a:r>
          </a:p>
        </p:txBody>
      </p:sp>
      <p:sp>
        <p:nvSpPr>
          <p:cNvPr id="3" name="Content Placeholder 2"/>
          <p:cNvSpPr>
            <a:spLocks noGrp="1"/>
          </p:cNvSpPr>
          <p:nvPr>
            <p:ph idx="1"/>
          </p:nvPr>
        </p:nvSpPr>
        <p:spPr/>
        <p:txBody>
          <a:bodyPr>
            <a:normAutofit fontScale="85000" lnSpcReduction="10000"/>
          </a:bodyPr>
          <a:lstStyle/>
          <a:p>
            <a:r>
              <a:rPr lang="en-US" dirty="0">
                <a:solidFill>
                  <a:schemeClr val="tx1"/>
                </a:solidFill>
              </a:rPr>
              <a:t>Recently, the Chinese stock market has been very volatile, with sharp drops in prices since July 2015. On August 24</a:t>
            </a:r>
            <a:r>
              <a:rPr lang="en-US" baseline="30000" dirty="0">
                <a:solidFill>
                  <a:schemeClr val="tx1"/>
                </a:solidFill>
              </a:rPr>
              <a:t>th</a:t>
            </a:r>
            <a:r>
              <a:rPr lang="en-US" dirty="0">
                <a:solidFill>
                  <a:schemeClr val="tx1"/>
                </a:solidFill>
              </a:rPr>
              <a:t> 2015, share prices fell 9% – one of the biggest single day falls. People fear this is the bursting of the Chinese stock market bubble which could have serious effects on the global economy.</a:t>
            </a:r>
          </a:p>
          <a:p>
            <a:pPr>
              <a:buFont typeface="Wingdings" panose="05000000000000000000" pitchFamily="2" charset="2"/>
              <a:buChar char="ü"/>
            </a:pPr>
            <a:r>
              <a:rPr lang="en-US" b="1" dirty="0">
                <a:solidFill>
                  <a:schemeClr val="tx1"/>
                </a:solidFill>
              </a:rPr>
              <a:t>Reduced exports:- </a:t>
            </a:r>
          </a:p>
          <a:p>
            <a:pPr>
              <a:buFont typeface="Wingdings" panose="05000000000000000000" pitchFamily="2" charset="2"/>
              <a:buChar char="ü"/>
            </a:pPr>
            <a:r>
              <a:rPr lang="en-US" b="1" dirty="0">
                <a:solidFill>
                  <a:schemeClr val="tx1"/>
                </a:solidFill>
              </a:rPr>
              <a:t>Global confidence:- </a:t>
            </a:r>
            <a:r>
              <a:rPr lang="en-US" dirty="0">
                <a:solidFill>
                  <a:schemeClr val="tx1"/>
                </a:solidFill>
              </a:rPr>
              <a:t>Falls in Chinese stock markets, tend to be mirrored in other stock markets.</a:t>
            </a:r>
          </a:p>
          <a:p>
            <a:pPr>
              <a:buFont typeface="Wingdings" panose="05000000000000000000" pitchFamily="2" charset="2"/>
              <a:buChar char="ü"/>
            </a:pPr>
            <a:r>
              <a:rPr lang="en-US" b="1" dirty="0">
                <a:solidFill>
                  <a:schemeClr val="tx1"/>
                </a:solidFill>
              </a:rPr>
              <a:t>Rising dollar:-</a:t>
            </a:r>
            <a:r>
              <a:rPr lang="en-US" dirty="0">
                <a:solidFill>
                  <a:schemeClr val="tx1"/>
                </a:solidFill>
              </a:rPr>
              <a:t>Another factor is that instability in China could cause investors to seek safe havens for their funds. Rather than hold Chinese and Asian shares, they may look to the US, where there appears to be greater stability. A rise in demand for US shares and bonds will push up the value of the dollar. This appreciation in the dollar will increase the price of US exports and lead to lower export sales.</a:t>
            </a:r>
          </a:p>
          <a:p>
            <a:endParaRPr lang="en-US" dirty="0">
              <a:solidFill>
                <a:schemeClr val="tx1"/>
              </a:solidFill>
            </a:endParaRPr>
          </a:p>
        </p:txBody>
      </p:sp>
    </p:spTree>
    <p:extLst>
      <p:ext uri="{BB962C8B-B14F-4D97-AF65-F5344CB8AC3E}">
        <p14:creationId xmlns:p14="http://schemas.microsoft.com/office/powerpoint/2010/main" val="2376558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Impact on India</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solidFill>
                  <a:schemeClr val="tx1"/>
                </a:solidFill>
              </a:rPr>
              <a:t>As previously mentioned </a:t>
            </a:r>
            <a:r>
              <a:rPr lang="en-US" dirty="0" err="1" smtClean="0">
                <a:solidFill>
                  <a:schemeClr val="tx1"/>
                </a:solidFill>
              </a:rPr>
              <a:t>degrowth</a:t>
            </a:r>
            <a:r>
              <a:rPr lang="en-US" dirty="0" smtClean="0">
                <a:solidFill>
                  <a:schemeClr val="tx1"/>
                </a:solidFill>
              </a:rPr>
              <a:t> has not affected India till now ,in fact it has been an advantage for India as China was competitor of India in many ways. But again this advantage is not a long term advantage. Even India would catch the cold.</a:t>
            </a:r>
          </a:p>
          <a:p>
            <a:r>
              <a:rPr lang="en-US" dirty="0" smtClean="0">
                <a:solidFill>
                  <a:schemeClr val="tx1"/>
                </a:solidFill>
              </a:rPr>
              <a:t>Recently the governor of RBI </a:t>
            </a:r>
            <a:r>
              <a:rPr lang="en-US" dirty="0" err="1" smtClean="0">
                <a:solidFill>
                  <a:schemeClr val="tx1"/>
                </a:solidFill>
              </a:rPr>
              <a:t>Raghuram</a:t>
            </a:r>
            <a:r>
              <a:rPr lang="en-US" dirty="0" smtClean="0">
                <a:solidFill>
                  <a:schemeClr val="tx1"/>
                </a:solidFill>
              </a:rPr>
              <a:t> </a:t>
            </a:r>
            <a:r>
              <a:rPr lang="en-US" dirty="0" err="1" smtClean="0">
                <a:solidFill>
                  <a:schemeClr val="tx1"/>
                </a:solidFill>
              </a:rPr>
              <a:t>Rajan</a:t>
            </a:r>
            <a:r>
              <a:rPr lang="en-US" dirty="0" smtClean="0">
                <a:solidFill>
                  <a:schemeClr val="tx1"/>
                </a:solidFill>
              </a:rPr>
              <a:t> also clearly mentioned that the </a:t>
            </a:r>
            <a:r>
              <a:rPr lang="en-US" dirty="0" err="1" smtClean="0">
                <a:solidFill>
                  <a:schemeClr val="tx1"/>
                </a:solidFill>
              </a:rPr>
              <a:t>degrowth</a:t>
            </a:r>
            <a:r>
              <a:rPr lang="en-US" dirty="0" smtClean="0">
                <a:solidFill>
                  <a:schemeClr val="tx1"/>
                </a:solidFill>
              </a:rPr>
              <a:t> of China is a temporary relief for India. It will gradually affect India in future.  </a:t>
            </a:r>
            <a:endParaRPr lang="en-US" dirty="0">
              <a:solidFill>
                <a:schemeClr val="tx1"/>
              </a:solidFill>
            </a:endParaRPr>
          </a:p>
        </p:txBody>
      </p:sp>
    </p:spTree>
    <p:extLst>
      <p:ext uri="{BB962C8B-B14F-4D97-AF65-F5344CB8AC3E}">
        <p14:creationId xmlns:p14="http://schemas.microsoft.com/office/powerpoint/2010/main" val="3871037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Positive Impacts</a:t>
            </a:r>
            <a:endParaRPr lang="en-US" dirty="0"/>
          </a:p>
        </p:txBody>
      </p:sp>
      <p:sp>
        <p:nvSpPr>
          <p:cNvPr id="3" name="Content Placeholder 2"/>
          <p:cNvSpPr>
            <a:spLocks noGrp="1"/>
          </p:cNvSpPr>
          <p:nvPr>
            <p:ph idx="1"/>
          </p:nvPr>
        </p:nvSpPr>
        <p:spPr/>
        <p:txBody>
          <a:bodyPr/>
          <a:lstStyle/>
          <a:p>
            <a:r>
              <a:rPr lang="en-US" dirty="0">
                <a:solidFill>
                  <a:schemeClr val="tx1"/>
                </a:solidFill>
              </a:rPr>
              <a:t>A Chinese economic slowdown does not have only negative </a:t>
            </a:r>
            <a:r>
              <a:rPr lang="en-US" dirty="0" smtClean="0">
                <a:solidFill>
                  <a:schemeClr val="tx1"/>
                </a:solidFill>
              </a:rPr>
              <a:t>effects. </a:t>
            </a:r>
            <a:r>
              <a:rPr lang="en-US" dirty="0">
                <a:solidFill>
                  <a:schemeClr val="tx1"/>
                </a:solidFill>
              </a:rPr>
              <a:t>One of the major factors why oil prices decreased from high levels was pessimistic expectations about the GDP growth rate in China, the biggest oil importer with about 7.4 million barrels per day as of April 2015. One of the biggest winners from low oil prices is the U.S. as the second biggest oil importer with about 7.2 million barrels as of April 2015. Lower oil prices positively affect trade balance deficit as the country’s cost to import oil decreases.</a:t>
            </a:r>
          </a:p>
          <a:p>
            <a:endParaRPr lang="en-US" dirty="0">
              <a:solidFill>
                <a:schemeClr val="tx1"/>
              </a:solidFill>
            </a:endParaRPr>
          </a:p>
        </p:txBody>
      </p:sp>
    </p:spTree>
    <p:extLst>
      <p:ext uri="{BB962C8B-B14F-4D97-AF65-F5344CB8AC3E}">
        <p14:creationId xmlns:p14="http://schemas.microsoft.com/office/powerpoint/2010/main" val="3354169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066800"/>
          </a:xfrm>
        </p:spPr>
        <p:txBody>
          <a:bodyPr/>
          <a:lstStyle/>
          <a:p>
            <a:r>
              <a:rPr lang="en-US" dirty="0" smtClean="0"/>
              <a:t>Thank You</a:t>
            </a:r>
            <a:endParaRPr lang="en-US" dirty="0"/>
          </a:p>
        </p:txBody>
      </p:sp>
    </p:spTree>
    <p:extLst>
      <p:ext uri="{BB962C8B-B14F-4D97-AF65-F5344CB8AC3E}">
        <p14:creationId xmlns:p14="http://schemas.microsoft.com/office/powerpoint/2010/main" val="3801048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err="1" smtClean="0"/>
              <a:t>Degrowth</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b="1" dirty="0" err="1">
                <a:solidFill>
                  <a:schemeClr val="tx1"/>
                </a:solidFill>
              </a:rPr>
              <a:t>Degrowth</a:t>
            </a:r>
            <a:r>
              <a:rPr lang="en-US" dirty="0">
                <a:solidFill>
                  <a:schemeClr val="tx1"/>
                </a:solidFill>
              </a:rPr>
              <a:t> is a political, economic, and social movement based on ecological </a:t>
            </a:r>
            <a:r>
              <a:rPr lang="en-US" dirty="0" smtClean="0">
                <a:solidFill>
                  <a:schemeClr val="tx1"/>
                </a:solidFill>
              </a:rPr>
              <a:t>economics, anti consumerist</a:t>
            </a:r>
            <a:r>
              <a:rPr lang="en-US" dirty="0">
                <a:solidFill>
                  <a:schemeClr val="tx1"/>
                </a:solidFill>
              </a:rPr>
              <a:t> and anti-capitalist </a:t>
            </a:r>
            <a:r>
              <a:rPr lang="en-US" dirty="0" smtClean="0">
                <a:solidFill>
                  <a:schemeClr val="tx1"/>
                </a:solidFill>
              </a:rPr>
              <a:t>ideas. It </a:t>
            </a:r>
            <a:r>
              <a:rPr lang="en-US" dirty="0">
                <a:solidFill>
                  <a:schemeClr val="tx1"/>
                </a:solidFill>
              </a:rPr>
              <a:t>is also considered an essential economic strategy responding to the limits-to-growth dilemma. </a:t>
            </a:r>
            <a:r>
              <a:rPr lang="en-US" dirty="0" err="1">
                <a:solidFill>
                  <a:schemeClr val="tx1"/>
                </a:solidFill>
              </a:rPr>
              <a:t>Degrowth</a:t>
            </a:r>
            <a:r>
              <a:rPr lang="en-US" dirty="0">
                <a:solidFill>
                  <a:schemeClr val="tx1"/>
                </a:solidFill>
              </a:rPr>
              <a:t> thinkers and activists advocate for the downscaling of production and consumption—the contraction of economies—arguing that overconsumption lies at the root of long term environmental issues and social inequalities. Key to the concept of </a:t>
            </a:r>
            <a:r>
              <a:rPr lang="en-US" dirty="0" err="1">
                <a:solidFill>
                  <a:schemeClr val="tx1"/>
                </a:solidFill>
              </a:rPr>
              <a:t>degrowth</a:t>
            </a:r>
            <a:r>
              <a:rPr lang="en-US" dirty="0">
                <a:solidFill>
                  <a:schemeClr val="tx1"/>
                </a:solidFill>
              </a:rPr>
              <a:t> is that reducing consumption does not require individual martyring or a decrease in </a:t>
            </a:r>
            <a:r>
              <a:rPr lang="en-US" dirty="0" smtClean="0">
                <a:solidFill>
                  <a:schemeClr val="tx1"/>
                </a:solidFill>
              </a:rPr>
              <a:t>well-being. Rather</a:t>
            </a:r>
            <a:r>
              <a:rPr lang="en-US" dirty="0">
                <a:solidFill>
                  <a:schemeClr val="tx1"/>
                </a:solidFill>
              </a:rPr>
              <a:t>, '</a:t>
            </a:r>
            <a:r>
              <a:rPr lang="en-US" dirty="0" err="1">
                <a:solidFill>
                  <a:schemeClr val="tx1"/>
                </a:solidFill>
              </a:rPr>
              <a:t>degrowthists</a:t>
            </a:r>
            <a:r>
              <a:rPr lang="en-US" dirty="0">
                <a:solidFill>
                  <a:schemeClr val="tx1"/>
                </a:solidFill>
              </a:rPr>
              <a:t>' aim to maximize happiness and well-being through non-consumptive means—sharing work, consuming less, while devoting more time to art, music, family, culture and community.</a:t>
            </a:r>
          </a:p>
          <a:p>
            <a:endParaRPr lang="en-US" dirty="0">
              <a:solidFill>
                <a:schemeClr val="tx1"/>
              </a:solidFill>
            </a:endParaRPr>
          </a:p>
        </p:txBody>
      </p:sp>
    </p:spTree>
    <p:extLst>
      <p:ext uri="{BB962C8B-B14F-4D97-AF65-F5344CB8AC3E}">
        <p14:creationId xmlns:p14="http://schemas.microsoft.com/office/powerpoint/2010/main" val="3017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China export data</a:t>
            </a:r>
            <a:endParaRPr lang="en-US" dirty="0"/>
          </a:p>
        </p:txBody>
      </p:sp>
      <p:pic>
        <p:nvPicPr>
          <p:cNvPr id="1027" name="Picture 3" descr="C:\Users\Abhishek\Deskt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179157" cy="534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73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dirty="0" smtClean="0"/>
              <a:t>China import data</a:t>
            </a:r>
            <a:endParaRPr lang="en-US" dirty="0"/>
          </a:p>
        </p:txBody>
      </p:sp>
      <p:pic>
        <p:nvPicPr>
          <p:cNvPr id="2051" name="Picture 3" descr="C:\Users\Abhishek\Deskto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36" y="1066800"/>
            <a:ext cx="7467600" cy="55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74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z="4900" dirty="0" smtClean="0"/>
              <a:t>Balance of payment till 2003</a:t>
            </a:r>
            <a:endParaRPr lang="en-US" sz="4900" dirty="0"/>
          </a:p>
        </p:txBody>
      </p:sp>
      <p:pic>
        <p:nvPicPr>
          <p:cNvPr id="3074" name="Picture 2" descr="C:\Users\Abhishek\Desktop\IMG_15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51233"/>
            <a:ext cx="7543800" cy="499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40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dirty="0"/>
              <a:t>GDP growth rate of China</a:t>
            </a:r>
          </a:p>
        </p:txBody>
      </p:sp>
      <p:sp>
        <p:nvSpPr>
          <p:cNvPr id="3" name="Content Placeholder 2"/>
          <p:cNvSpPr>
            <a:spLocks noGrp="1"/>
          </p:cNvSpPr>
          <p:nvPr>
            <p:ph idx="1"/>
          </p:nvPr>
        </p:nvSpPr>
        <p:spPr>
          <a:xfrm>
            <a:off x="457200" y="1143000"/>
            <a:ext cx="8229600" cy="4983163"/>
          </a:xfrm>
        </p:spPr>
        <p:txBody>
          <a:bodyPr>
            <a:normAutofit/>
          </a:bodyPr>
          <a:lstStyle/>
          <a:p>
            <a:r>
              <a:rPr lang="en-US" sz="2000" dirty="0">
                <a:solidFill>
                  <a:schemeClr val="tx1"/>
                </a:solidFill>
              </a:rPr>
              <a:t>Since 2010, the economic growth rate </a:t>
            </a:r>
            <a:r>
              <a:rPr lang="en-US" sz="2000" dirty="0" smtClean="0">
                <a:solidFill>
                  <a:schemeClr val="tx1"/>
                </a:solidFill>
              </a:rPr>
              <a:t>of </a:t>
            </a:r>
            <a:r>
              <a:rPr lang="en-US" sz="2000" dirty="0">
                <a:solidFill>
                  <a:schemeClr val="tx1"/>
                </a:solidFill>
              </a:rPr>
              <a:t>China started to decline gradually. </a:t>
            </a:r>
            <a:r>
              <a:rPr lang="en-US" sz="2000" dirty="0" smtClean="0">
                <a:solidFill>
                  <a:schemeClr val="tx1"/>
                </a:solidFill>
              </a:rPr>
              <a:t>The </a:t>
            </a:r>
            <a:r>
              <a:rPr lang="en-US" sz="2000" dirty="0">
                <a:solidFill>
                  <a:schemeClr val="tx1"/>
                </a:solidFill>
              </a:rPr>
              <a:t>GDP growth rate dropped from </a:t>
            </a:r>
            <a:r>
              <a:rPr lang="en-US" sz="2000" dirty="0" smtClean="0">
                <a:solidFill>
                  <a:schemeClr val="tx1"/>
                </a:solidFill>
              </a:rPr>
              <a:t>9.3</a:t>
            </a:r>
            <a:r>
              <a:rPr lang="en-US" sz="2000" dirty="0">
                <a:solidFill>
                  <a:schemeClr val="tx1"/>
                </a:solidFill>
              </a:rPr>
              <a:t>% in 2011 to 7.4% in 2014 </a:t>
            </a:r>
            <a:r>
              <a:rPr lang="en-US" sz="2000" dirty="0" smtClean="0">
                <a:solidFill>
                  <a:schemeClr val="tx1"/>
                </a:solidFill>
              </a:rPr>
              <a:t>.According </a:t>
            </a:r>
            <a:r>
              <a:rPr lang="en-US" sz="2000" dirty="0">
                <a:solidFill>
                  <a:schemeClr val="tx1"/>
                </a:solidFill>
              </a:rPr>
              <a:t>to the International </a:t>
            </a:r>
            <a:r>
              <a:rPr lang="en-US" sz="2000" dirty="0" smtClean="0">
                <a:solidFill>
                  <a:schemeClr val="tx1"/>
                </a:solidFill>
              </a:rPr>
              <a:t>Monetary </a:t>
            </a:r>
            <a:r>
              <a:rPr lang="en-US" sz="2000" dirty="0">
                <a:solidFill>
                  <a:schemeClr val="tx1"/>
                </a:solidFill>
              </a:rPr>
              <a:t>Fund (IMF) GDP growth </a:t>
            </a:r>
            <a:r>
              <a:rPr lang="en-US" sz="2000" dirty="0" smtClean="0">
                <a:solidFill>
                  <a:schemeClr val="tx1"/>
                </a:solidFill>
              </a:rPr>
              <a:t>forecast </a:t>
            </a:r>
            <a:r>
              <a:rPr lang="en-US" sz="2000" dirty="0">
                <a:solidFill>
                  <a:schemeClr val="tx1"/>
                </a:solidFill>
              </a:rPr>
              <a:t>numbers, the downtrend </a:t>
            </a:r>
            <a:r>
              <a:rPr lang="en-US" sz="2000" dirty="0" smtClean="0">
                <a:solidFill>
                  <a:schemeClr val="tx1"/>
                </a:solidFill>
              </a:rPr>
              <a:t>in </a:t>
            </a:r>
            <a:r>
              <a:rPr lang="en-US" sz="2000" dirty="0">
                <a:solidFill>
                  <a:schemeClr val="tx1"/>
                </a:solidFill>
              </a:rPr>
              <a:t>the growth rate will continue </a:t>
            </a:r>
            <a:r>
              <a:rPr lang="en-US" sz="2000" dirty="0" smtClean="0">
                <a:solidFill>
                  <a:schemeClr val="tx1"/>
                </a:solidFill>
              </a:rPr>
              <a:t>until </a:t>
            </a:r>
            <a:r>
              <a:rPr lang="en-US" sz="2000" dirty="0">
                <a:solidFill>
                  <a:schemeClr val="tx1"/>
                </a:solidFill>
              </a:rPr>
              <a:t>2018 after which the gradual </a:t>
            </a:r>
            <a:r>
              <a:rPr lang="en-US" sz="2000" dirty="0" smtClean="0">
                <a:solidFill>
                  <a:schemeClr val="tx1"/>
                </a:solidFill>
              </a:rPr>
              <a:t>recovery </a:t>
            </a:r>
            <a:r>
              <a:rPr lang="en-US" sz="2000" dirty="0">
                <a:solidFill>
                  <a:schemeClr val="tx1"/>
                </a:solidFill>
              </a:rPr>
              <a:t>will follow.</a:t>
            </a:r>
          </a:p>
          <a:p>
            <a:endParaRPr lang="en-US"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505200"/>
            <a:ext cx="5416285" cy="2517775"/>
          </a:xfrm>
          <a:prstGeom prst="rect">
            <a:avLst/>
          </a:prstGeom>
        </p:spPr>
      </p:pic>
    </p:spTree>
    <p:extLst>
      <p:ext uri="{BB962C8B-B14F-4D97-AF65-F5344CB8AC3E}">
        <p14:creationId xmlns:p14="http://schemas.microsoft.com/office/powerpoint/2010/main" val="504429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a:t>OECD Report of slow down of Chinese economy</a:t>
            </a:r>
          </a:p>
        </p:txBody>
      </p:sp>
      <p:sp>
        <p:nvSpPr>
          <p:cNvPr id="3" name="Content Placeholder 2"/>
          <p:cNvSpPr>
            <a:spLocks noGrp="1"/>
          </p:cNvSpPr>
          <p:nvPr>
            <p:ph idx="1"/>
          </p:nvPr>
        </p:nvSpPr>
        <p:spPr/>
        <p:txBody>
          <a:bodyPr>
            <a:normAutofit/>
          </a:bodyPr>
          <a:lstStyle/>
          <a:p>
            <a:r>
              <a:rPr lang="en-US" dirty="0">
                <a:solidFill>
                  <a:schemeClr val="tx1"/>
                </a:solidFill>
              </a:rPr>
              <a:t>According to The Organization </a:t>
            </a:r>
            <a:r>
              <a:rPr lang="en-US" dirty="0" smtClean="0">
                <a:solidFill>
                  <a:schemeClr val="tx1"/>
                </a:solidFill>
              </a:rPr>
              <a:t>for Economic </a:t>
            </a:r>
            <a:r>
              <a:rPr lang="en-US" dirty="0">
                <a:solidFill>
                  <a:schemeClr val="tx1"/>
                </a:solidFill>
              </a:rPr>
              <a:t>Cooperation </a:t>
            </a:r>
            <a:r>
              <a:rPr lang="en-US" dirty="0" smtClean="0">
                <a:solidFill>
                  <a:schemeClr val="tx1"/>
                </a:solidFill>
              </a:rPr>
              <a:t>and Development </a:t>
            </a:r>
            <a:r>
              <a:rPr lang="en-US" dirty="0">
                <a:solidFill>
                  <a:schemeClr val="tx1"/>
                </a:solidFill>
              </a:rPr>
              <a:t>(OECD), a 2% point </a:t>
            </a:r>
            <a:r>
              <a:rPr lang="en-US" dirty="0" smtClean="0">
                <a:solidFill>
                  <a:schemeClr val="tx1"/>
                </a:solidFill>
              </a:rPr>
              <a:t>decline </a:t>
            </a:r>
            <a:r>
              <a:rPr lang="en-US" dirty="0">
                <a:solidFill>
                  <a:schemeClr val="tx1"/>
                </a:solidFill>
              </a:rPr>
              <a:t>in Chinese domestic demand </a:t>
            </a:r>
            <a:r>
              <a:rPr lang="en-US" dirty="0" smtClean="0">
                <a:solidFill>
                  <a:schemeClr val="tx1"/>
                </a:solidFill>
              </a:rPr>
              <a:t>growth </a:t>
            </a:r>
            <a:r>
              <a:rPr lang="en-US" dirty="0">
                <a:solidFill>
                  <a:schemeClr val="tx1"/>
                </a:solidFill>
              </a:rPr>
              <a:t>will cause a decrease in the </a:t>
            </a:r>
            <a:r>
              <a:rPr lang="en-US" dirty="0" smtClean="0">
                <a:solidFill>
                  <a:schemeClr val="tx1"/>
                </a:solidFill>
              </a:rPr>
              <a:t>US </a:t>
            </a:r>
            <a:r>
              <a:rPr lang="en-US" dirty="0">
                <a:solidFill>
                  <a:schemeClr val="tx1"/>
                </a:solidFill>
              </a:rPr>
              <a:t>GDP growth rate by about 0.3% </a:t>
            </a:r>
            <a:r>
              <a:rPr lang="en-US" dirty="0" smtClean="0">
                <a:solidFill>
                  <a:schemeClr val="tx1"/>
                </a:solidFill>
              </a:rPr>
              <a:t>points </a:t>
            </a:r>
            <a:r>
              <a:rPr lang="en-US" dirty="0">
                <a:solidFill>
                  <a:schemeClr val="tx1"/>
                </a:solidFill>
              </a:rPr>
              <a:t>in 2015 and 2016. The </a:t>
            </a:r>
            <a:r>
              <a:rPr lang="en-US" dirty="0" smtClean="0">
                <a:solidFill>
                  <a:schemeClr val="tx1"/>
                </a:solidFill>
              </a:rPr>
              <a:t>graph below </a:t>
            </a:r>
            <a:r>
              <a:rPr lang="en-US" dirty="0">
                <a:solidFill>
                  <a:schemeClr val="tx1"/>
                </a:solidFill>
              </a:rPr>
              <a:t>shows that the slowdown </a:t>
            </a:r>
            <a:r>
              <a:rPr lang="en-US" dirty="0" smtClean="0">
                <a:solidFill>
                  <a:schemeClr val="tx1"/>
                </a:solidFill>
              </a:rPr>
              <a:t>will have </a:t>
            </a:r>
            <a:r>
              <a:rPr lang="en-US" dirty="0">
                <a:solidFill>
                  <a:schemeClr val="tx1"/>
                </a:solidFill>
              </a:rPr>
              <a:t>a wide coverage, being highest </a:t>
            </a:r>
            <a:r>
              <a:rPr lang="en-US" dirty="0" smtClean="0">
                <a:solidFill>
                  <a:schemeClr val="tx1"/>
                </a:solidFill>
              </a:rPr>
              <a:t>in </a:t>
            </a:r>
            <a:r>
              <a:rPr lang="en-US" dirty="0">
                <a:solidFill>
                  <a:schemeClr val="tx1"/>
                </a:solidFill>
              </a:rPr>
              <a:t>the Japanese economy which is </a:t>
            </a:r>
            <a:r>
              <a:rPr lang="en-US" dirty="0" smtClean="0">
                <a:solidFill>
                  <a:schemeClr val="tx1"/>
                </a:solidFill>
              </a:rPr>
              <a:t>closely </a:t>
            </a:r>
            <a:r>
              <a:rPr lang="en-US" dirty="0">
                <a:solidFill>
                  <a:schemeClr val="tx1"/>
                </a:solidFill>
              </a:rPr>
              <a:t>related to the Chinese economy. </a:t>
            </a:r>
            <a:r>
              <a:rPr lang="en-US" dirty="0" smtClean="0">
                <a:solidFill>
                  <a:schemeClr val="tx1"/>
                </a:solidFill>
              </a:rPr>
              <a:t>Overall</a:t>
            </a:r>
            <a:r>
              <a:rPr lang="en-US" dirty="0">
                <a:solidFill>
                  <a:schemeClr val="tx1"/>
                </a:solidFill>
              </a:rPr>
              <a:t>, the world economic growth </a:t>
            </a:r>
            <a:r>
              <a:rPr lang="en-US" dirty="0" smtClean="0">
                <a:solidFill>
                  <a:schemeClr val="tx1"/>
                </a:solidFill>
              </a:rPr>
              <a:t>will decline </a:t>
            </a:r>
            <a:r>
              <a:rPr lang="en-US" dirty="0">
                <a:solidFill>
                  <a:schemeClr val="tx1"/>
                </a:solidFill>
              </a:rPr>
              <a:t>by 0.5–0.6% points.</a:t>
            </a:r>
          </a:p>
          <a:p>
            <a:endParaRPr lang="en-US" dirty="0">
              <a:solidFill>
                <a:schemeClr val="tx1"/>
              </a:solidFill>
            </a:endParaRPr>
          </a:p>
        </p:txBody>
      </p:sp>
    </p:spTree>
    <p:extLst>
      <p:ext uri="{BB962C8B-B14F-4D97-AF65-F5344CB8AC3E}">
        <p14:creationId xmlns:p14="http://schemas.microsoft.com/office/powerpoint/2010/main" val="819187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09600"/>
            <a:ext cx="8611801" cy="5326289"/>
          </a:xfrm>
          <a:prstGeom prst="rect">
            <a:avLst/>
          </a:prstGeom>
        </p:spPr>
      </p:pic>
    </p:spTree>
    <p:extLst>
      <p:ext uri="{BB962C8B-B14F-4D97-AF65-F5344CB8AC3E}">
        <p14:creationId xmlns:p14="http://schemas.microsoft.com/office/powerpoint/2010/main" val="422795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95</TotalTime>
  <Words>1210</Words>
  <Application>Microsoft Office PowerPoint</Application>
  <PresentationFormat>On-screen Show (4:3)</PresentationFormat>
  <Paragraphs>68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Courier New</vt:lpstr>
      <vt:lpstr>Palatino Linotype</vt:lpstr>
      <vt:lpstr>Wingdings</vt:lpstr>
      <vt:lpstr>Executive</vt:lpstr>
      <vt:lpstr>Chinese Degrowth</vt:lpstr>
      <vt:lpstr>Chinese economy in general</vt:lpstr>
      <vt:lpstr>Degrowth</vt:lpstr>
      <vt:lpstr>China export data</vt:lpstr>
      <vt:lpstr>China import data</vt:lpstr>
      <vt:lpstr>Balance of payment till 2003</vt:lpstr>
      <vt:lpstr>GDP growth rate of China</vt:lpstr>
      <vt:lpstr>OECD Report of slow down of Chinese economy</vt:lpstr>
      <vt:lpstr>PowerPoint Presentation</vt:lpstr>
      <vt:lpstr>Causes of Degrowth</vt:lpstr>
      <vt:lpstr>Impacts</vt:lpstr>
      <vt:lpstr>PowerPoint Presentation</vt:lpstr>
      <vt:lpstr>Australia</vt:lpstr>
      <vt:lpstr>Japan and South Korea</vt:lpstr>
      <vt:lpstr>African Distress</vt:lpstr>
      <vt:lpstr>Brazil</vt:lpstr>
      <vt:lpstr>Southeast Asia</vt:lpstr>
      <vt:lpstr>Other Regions</vt:lpstr>
      <vt:lpstr>PowerPoint Presentation</vt:lpstr>
      <vt:lpstr>The Worst Sufferers</vt:lpstr>
      <vt:lpstr>ADB Report</vt:lpstr>
      <vt:lpstr>Impact Of Chinese Stock Market Crash</vt:lpstr>
      <vt:lpstr>Impact on India</vt:lpstr>
      <vt:lpstr>Positive Impacts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Degrowth</dc:title>
  <dc:creator>Abhishek Kadivar</dc:creator>
  <cp:lastModifiedBy>Dipen</cp:lastModifiedBy>
  <cp:revision>15</cp:revision>
  <dcterms:created xsi:type="dcterms:W3CDTF">2006-08-16T00:00:00Z</dcterms:created>
  <dcterms:modified xsi:type="dcterms:W3CDTF">2016-04-22T02:40:16Z</dcterms:modified>
</cp:coreProperties>
</file>