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3" r:id="rId5"/>
    <p:sldId id="275" r:id="rId6"/>
    <p:sldId id="259" r:id="rId7"/>
    <p:sldId id="279" r:id="rId8"/>
    <p:sldId id="280" r:id="rId9"/>
    <p:sldId id="281" r:id="rId10"/>
    <p:sldId id="261" r:id="rId11"/>
    <p:sldId id="262" r:id="rId12"/>
    <p:sldId id="260" r:id="rId13"/>
    <p:sldId id="263" r:id="rId14"/>
    <p:sldId id="265" r:id="rId15"/>
    <p:sldId id="269" r:id="rId16"/>
    <p:sldId id="264" r:id="rId17"/>
    <p:sldId id="282" r:id="rId18"/>
    <p:sldId id="267" r:id="rId19"/>
    <p:sldId id="283" r:id="rId20"/>
    <p:sldId id="266" r:id="rId21"/>
    <p:sldId id="270" r:id="rId22"/>
    <p:sldId id="276" r:id="rId23"/>
    <p:sldId id="274" r:id="rId24"/>
    <p:sldId id="271" r:id="rId25"/>
    <p:sldId id="277" r:id="rId26"/>
    <p:sldId id="278" r:id="rId27"/>
    <p:sldId id="284" r:id="rId28"/>
    <p:sldId id="272"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4/24/2016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4/24/2016</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598"/>
            <a:ext cx="8915399" cy="2262781"/>
          </a:xfrm>
        </p:spPr>
        <p:txBody>
          <a:bodyPr>
            <a:normAutofit fontScale="90000"/>
          </a:bodyPr>
          <a:lstStyle/>
          <a:p>
            <a:r>
              <a:rPr lang="en-US" dirty="0" smtClean="0"/>
              <a:t>Women Empowerment And Development </a:t>
            </a:r>
            <a:r>
              <a:rPr lang="en-US" dirty="0"/>
              <a:t>I</a:t>
            </a:r>
            <a:r>
              <a:rPr lang="en-US" dirty="0" smtClean="0"/>
              <a:t>n India</a:t>
            </a:r>
            <a:endParaRPr lang="en-US" dirty="0"/>
          </a:p>
        </p:txBody>
      </p:sp>
      <p:sp>
        <p:nvSpPr>
          <p:cNvPr id="3" name="Subtitle 2"/>
          <p:cNvSpPr>
            <a:spLocks noGrp="1"/>
          </p:cNvSpPr>
          <p:nvPr>
            <p:ph type="subTitle" idx="1"/>
          </p:nvPr>
        </p:nvSpPr>
        <p:spPr/>
        <p:txBody>
          <a:bodyPr/>
          <a:lstStyle/>
          <a:p>
            <a:endParaRPr lang="en-US" dirty="0" smtClean="0"/>
          </a:p>
          <a:p>
            <a:r>
              <a:rPr lang="en-US" dirty="0" smtClean="0"/>
              <a:t>Group - 11</a:t>
            </a:r>
            <a:endParaRPr lang="en-US" dirty="0"/>
          </a:p>
        </p:txBody>
      </p:sp>
    </p:spTree>
    <p:extLst>
      <p:ext uri="{BB962C8B-B14F-4D97-AF65-F5344CB8AC3E}">
        <p14:creationId xmlns:p14="http://schemas.microsoft.com/office/powerpoint/2010/main" val="1204825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8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975019" y="294201"/>
            <a:ext cx="6658378" cy="6563799"/>
          </a:xfrm>
        </p:spPr>
      </p:pic>
    </p:spTree>
    <p:extLst>
      <p:ext uri="{BB962C8B-B14F-4D97-AF65-F5344CB8AC3E}">
        <p14:creationId xmlns:p14="http://schemas.microsoft.com/office/powerpoint/2010/main" val="3722391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slide-6-728"/>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39855" y="656822"/>
            <a:ext cx="7247108" cy="543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9211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1429555"/>
            <a:ext cx="8915400" cy="4481667"/>
          </a:xfrm>
        </p:spPr>
        <p:txBody>
          <a:bodyPr>
            <a:normAutofit/>
          </a:bodyPr>
          <a:lstStyle/>
          <a:p>
            <a:r>
              <a:rPr lang="en-US" b="1" dirty="0">
                <a:solidFill>
                  <a:schemeClr val="tx1"/>
                </a:solidFill>
                <a:latin typeface="Times New Roman" panose="02020603050405020304" pitchFamily="18" charset="0"/>
              </a:rPr>
              <a:t>The status of women in India, particularly in rural areas needs to address the issues of empowering women</a:t>
            </a:r>
            <a:r>
              <a:rPr lang="en-US" b="1" dirty="0" smtClean="0">
                <a:solidFill>
                  <a:schemeClr val="tx1"/>
                </a:solidFill>
                <a:latin typeface="Times New Roman" panose="02020603050405020304" pitchFamily="18" charset="0"/>
              </a:rPr>
              <a:t>.</a:t>
            </a:r>
          </a:p>
          <a:p>
            <a:r>
              <a:rPr lang="en-US" b="1" dirty="0" smtClean="0">
                <a:solidFill>
                  <a:schemeClr val="tx1"/>
                </a:solidFill>
                <a:latin typeface="Times New Roman" panose="02020603050405020304" pitchFamily="18" charset="0"/>
              </a:rPr>
              <a:t>Leaving </a:t>
            </a:r>
            <a:r>
              <a:rPr lang="en-US" b="1" dirty="0">
                <a:solidFill>
                  <a:schemeClr val="tx1"/>
                </a:solidFill>
                <a:latin typeface="Times New Roman" panose="02020603050405020304" pitchFamily="18" charset="0"/>
              </a:rPr>
              <a:t>a major number of urban and suburban women, the Indian women are still crying for simple justice. Which is not even allowed to have been accessed to them.</a:t>
            </a:r>
          </a:p>
          <a:p>
            <a:r>
              <a:rPr lang="en-US" b="1" dirty="0" smtClean="0">
                <a:solidFill>
                  <a:schemeClr val="tx1"/>
                </a:solidFill>
                <a:latin typeface="Times New Roman" panose="02020603050405020304" pitchFamily="18" charset="0"/>
              </a:rPr>
              <a:t>Ironically</a:t>
            </a:r>
            <a:r>
              <a:rPr lang="en-US" b="1" dirty="0">
                <a:solidFill>
                  <a:schemeClr val="tx1"/>
                </a:solidFill>
                <a:latin typeface="Times New Roman" panose="02020603050405020304" pitchFamily="18" charset="0"/>
              </a:rPr>
              <a:t>, women have not actively participated in their own emancipation mainly due to low economic independence</a:t>
            </a:r>
            <a:r>
              <a:rPr lang="en-US" b="1" dirty="0" smtClean="0">
                <a:solidFill>
                  <a:schemeClr val="tx1"/>
                </a:solidFill>
                <a:latin typeface="Times New Roman" panose="02020603050405020304" pitchFamily="18" charset="0"/>
              </a:rPr>
              <a:t>.</a:t>
            </a:r>
          </a:p>
          <a:p>
            <a:r>
              <a:rPr lang="en-US" b="1" dirty="0">
                <a:solidFill>
                  <a:schemeClr val="tx1"/>
                </a:solidFill>
                <a:latin typeface="Times New Roman" panose="02020603050405020304" pitchFamily="18" charset="0"/>
              </a:rPr>
              <a:t>In agriculture &amp; animal care the women contribute 90% of the total work force.</a:t>
            </a:r>
          </a:p>
          <a:p>
            <a:r>
              <a:rPr lang="en-US" b="1" dirty="0" smtClean="0">
                <a:solidFill>
                  <a:schemeClr val="tx1"/>
                </a:solidFill>
                <a:latin typeface="Times New Roman" panose="02020603050405020304" pitchFamily="18" charset="0"/>
              </a:rPr>
              <a:t>Women </a:t>
            </a:r>
            <a:r>
              <a:rPr lang="en-US" b="1" dirty="0">
                <a:solidFill>
                  <a:schemeClr val="tx1"/>
                </a:solidFill>
                <a:latin typeface="Times New Roman" panose="02020603050405020304" pitchFamily="18" charset="0"/>
              </a:rPr>
              <a:t>constitute almost half of the population, perform nearly 2/3rd  of its work </a:t>
            </a:r>
            <a:r>
              <a:rPr lang="en-US" b="1" dirty="0" smtClean="0">
                <a:solidFill>
                  <a:schemeClr val="tx1"/>
                </a:solidFill>
                <a:latin typeface="Times New Roman" panose="02020603050405020304" pitchFamily="18" charset="0"/>
              </a:rPr>
              <a:t>      hours</a:t>
            </a:r>
            <a:r>
              <a:rPr lang="en-US" b="1" dirty="0">
                <a:solidFill>
                  <a:schemeClr val="tx1"/>
                </a:solidFill>
                <a:latin typeface="Times New Roman" panose="02020603050405020304" pitchFamily="18" charset="0"/>
              </a:rPr>
              <a:t>, receive 1/10th of the world’s income &amp; own less than 1/100th of the world property.</a:t>
            </a:r>
          </a:p>
          <a:p>
            <a:r>
              <a:rPr lang="en-US" b="1" dirty="0" smtClean="0">
                <a:solidFill>
                  <a:schemeClr val="tx1"/>
                </a:solidFill>
                <a:latin typeface="Times New Roman" panose="02020603050405020304" pitchFamily="18" charset="0"/>
              </a:rPr>
              <a:t>Among </a:t>
            </a:r>
            <a:r>
              <a:rPr lang="en-US" b="1" dirty="0">
                <a:solidFill>
                  <a:schemeClr val="tx1"/>
                </a:solidFill>
                <a:latin typeface="Times New Roman" panose="02020603050405020304" pitchFamily="18" charset="0"/>
              </a:rPr>
              <a:t>the world’s 900 million illiterate people, women out number men two to one.</a:t>
            </a:r>
          </a:p>
          <a:p>
            <a:endParaRPr lang="en-US" b="1" dirty="0">
              <a:solidFill>
                <a:schemeClr val="tx1"/>
              </a:solidFill>
              <a:latin typeface="Times New Roman" panose="02020603050405020304" pitchFamily="18" charset="0"/>
            </a:endParaRPr>
          </a:p>
          <a:p>
            <a:endParaRPr lang="en-US" dirty="0"/>
          </a:p>
        </p:txBody>
      </p:sp>
    </p:spTree>
    <p:extLst>
      <p:ext uri="{BB962C8B-B14F-4D97-AF65-F5344CB8AC3E}">
        <p14:creationId xmlns:p14="http://schemas.microsoft.com/office/powerpoint/2010/main" val="553742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solidFill>
                  <a:schemeClr val="tx1"/>
                </a:solidFill>
                <a:latin typeface="Times New Roman" panose="02020603050405020304" pitchFamily="18" charset="0"/>
              </a:rPr>
              <a:t>The male child perceived as an asset for the landless rural laborer, a dowry earner for a greedy middle class family and a simple matter of pride for the mother.</a:t>
            </a:r>
          </a:p>
          <a:p>
            <a:r>
              <a:rPr lang="en-US" b="1" dirty="0" smtClean="0">
                <a:solidFill>
                  <a:schemeClr val="tx1"/>
                </a:solidFill>
                <a:latin typeface="Times New Roman" panose="02020603050405020304" pitchFamily="18" charset="0"/>
              </a:rPr>
              <a:t>The </a:t>
            </a:r>
            <a:r>
              <a:rPr lang="en-US" b="1" dirty="0">
                <a:solidFill>
                  <a:schemeClr val="tx1"/>
                </a:solidFill>
                <a:latin typeface="Times New Roman" panose="02020603050405020304" pitchFamily="18" charset="0"/>
              </a:rPr>
              <a:t>existing studies show that the women are relatively less healthy than men even though, they belong to same class. </a:t>
            </a:r>
          </a:p>
          <a:p>
            <a:r>
              <a:rPr lang="en-US" b="1" dirty="0">
                <a:solidFill>
                  <a:schemeClr val="tx1"/>
                </a:solidFill>
                <a:latin typeface="Times New Roman" panose="02020603050405020304" pitchFamily="18" charset="0"/>
              </a:rPr>
              <a:t>They constitute less than 1/7th of the administrators &amp; managers in developing </a:t>
            </a:r>
            <a:r>
              <a:rPr lang="en-US" b="1" dirty="0" smtClean="0">
                <a:solidFill>
                  <a:schemeClr val="tx1"/>
                </a:solidFill>
                <a:latin typeface="Times New Roman" panose="02020603050405020304" pitchFamily="18" charset="0"/>
              </a:rPr>
              <a:t>countries.</a:t>
            </a:r>
          </a:p>
          <a:p>
            <a:r>
              <a:rPr lang="en-US" b="1" dirty="0" smtClean="0">
                <a:solidFill>
                  <a:schemeClr val="tx1"/>
                </a:solidFill>
                <a:latin typeface="Times New Roman" panose="02020603050405020304" pitchFamily="18" charset="0"/>
              </a:rPr>
              <a:t>Only </a:t>
            </a:r>
            <a:r>
              <a:rPr lang="en-US" b="1" dirty="0">
                <a:solidFill>
                  <a:schemeClr val="tx1"/>
                </a:solidFill>
                <a:latin typeface="Times New Roman" panose="02020603050405020304" pitchFamily="18" charset="0"/>
              </a:rPr>
              <a:t>10% seats in world’s parliament &amp; 6% in national cabinets are held by them</a:t>
            </a:r>
            <a:r>
              <a:rPr lang="en-US" b="1" dirty="0" smtClean="0">
                <a:solidFill>
                  <a:schemeClr val="tx1"/>
                </a:solidFill>
                <a:latin typeface="Times New Roman" panose="02020603050405020304" pitchFamily="18" charset="0"/>
              </a:rPr>
              <a:t>.</a:t>
            </a:r>
          </a:p>
          <a:p>
            <a:r>
              <a:rPr lang="en-US" dirty="0"/>
              <a:t>It is ironical that a country, which has recently acclaimed the status of the first Asian country to accomplish its Mars mission in the maiden attempt, is positioned at the 29th rank among 146 countries across the globe on the basis of Gender Inequality Index.</a:t>
            </a:r>
            <a:endParaRPr lang="en-US" b="1" dirty="0">
              <a:solidFill>
                <a:schemeClr val="tx1"/>
              </a:solidFill>
              <a:latin typeface="Times New Roman" panose="02020603050405020304" pitchFamily="18" charset="0"/>
            </a:endParaRPr>
          </a:p>
          <a:p>
            <a:endParaRPr lang="en-US" dirty="0"/>
          </a:p>
        </p:txBody>
      </p:sp>
    </p:spTree>
    <p:extLst>
      <p:ext uri="{BB962C8B-B14F-4D97-AF65-F5344CB8AC3E}">
        <p14:creationId xmlns:p14="http://schemas.microsoft.com/office/powerpoint/2010/main" val="3621856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5"/>
          <p:cNvSpPr>
            <a:spLocks noChangeArrowheads="1"/>
          </p:cNvSpPr>
          <p:nvPr/>
        </p:nvSpPr>
        <p:spPr bwMode="auto">
          <a:xfrm>
            <a:off x="-13648" y="0"/>
            <a:ext cx="6612998" cy="6858000"/>
          </a:xfrm>
          <a:prstGeom prst="rect">
            <a:avLst/>
          </a:prstGeom>
          <a:solidFill>
            <a:srgbClr val="FF0000"/>
          </a:solidFill>
          <a:ln w="9525">
            <a:solidFill>
              <a:schemeClr val="tx1"/>
            </a:solidFill>
            <a:miter lim="800000"/>
            <a:headEnd/>
            <a:tailEnd/>
          </a:ln>
        </p:spPr>
        <p:txBody>
          <a:bodyPr wrap="none" anchor="ctr"/>
          <a:lstStyle>
            <a:lvl1pPr eaLnBrk="0" hangingPunct="0">
              <a:defRPr sz="4400">
                <a:solidFill>
                  <a:srgbClr val="FF0000"/>
                </a:solidFill>
                <a:latin typeface="Castellar" panose="020A0402060406010301" pitchFamily="18" charset="0"/>
                <a:cs typeface="Arial" panose="020B0604020202020204" pitchFamily="34" charset="0"/>
              </a:defRPr>
            </a:lvl1pPr>
            <a:lvl2pPr marL="742950" indent="-285750" eaLnBrk="0" hangingPunct="0">
              <a:defRPr sz="4400">
                <a:solidFill>
                  <a:srgbClr val="FF0000"/>
                </a:solidFill>
                <a:latin typeface="Castellar" panose="020A0402060406010301" pitchFamily="18" charset="0"/>
                <a:cs typeface="Arial" panose="020B0604020202020204" pitchFamily="34" charset="0"/>
              </a:defRPr>
            </a:lvl2pPr>
            <a:lvl3pPr marL="1143000" indent="-228600" eaLnBrk="0" hangingPunct="0">
              <a:defRPr sz="4400">
                <a:solidFill>
                  <a:srgbClr val="FF0000"/>
                </a:solidFill>
                <a:latin typeface="Castellar" panose="020A0402060406010301" pitchFamily="18" charset="0"/>
                <a:cs typeface="Arial" panose="020B0604020202020204" pitchFamily="34" charset="0"/>
              </a:defRPr>
            </a:lvl3pPr>
            <a:lvl4pPr marL="1600200" indent="-228600" eaLnBrk="0" hangingPunct="0">
              <a:defRPr sz="4400">
                <a:solidFill>
                  <a:srgbClr val="FF0000"/>
                </a:solidFill>
                <a:latin typeface="Castellar" panose="020A0402060406010301" pitchFamily="18" charset="0"/>
                <a:cs typeface="Arial" panose="020B0604020202020204" pitchFamily="34" charset="0"/>
              </a:defRPr>
            </a:lvl4pPr>
            <a:lvl5pPr marL="2057400" indent="-228600" eaLnBrk="0" hangingPunct="0">
              <a:defRPr sz="4400">
                <a:solidFill>
                  <a:srgbClr val="FF0000"/>
                </a:solidFill>
                <a:latin typeface="Castellar" panose="020A0402060406010301" pitchFamily="18" charset="0"/>
                <a:cs typeface="Arial" panose="020B0604020202020204" pitchFamily="34" charset="0"/>
              </a:defRPr>
            </a:lvl5pPr>
            <a:lvl6pPr marL="2514600" indent="-228600" eaLnBrk="0" fontAlgn="base" hangingPunct="0">
              <a:spcBef>
                <a:spcPct val="0"/>
              </a:spcBef>
              <a:spcAft>
                <a:spcPct val="0"/>
              </a:spcAft>
              <a:defRPr sz="4400">
                <a:solidFill>
                  <a:srgbClr val="FF0000"/>
                </a:solidFill>
                <a:latin typeface="Castellar" panose="020A0402060406010301" pitchFamily="18" charset="0"/>
                <a:cs typeface="Arial" panose="020B0604020202020204" pitchFamily="34" charset="0"/>
              </a:defRPr>
            </a:lvl6pPr>
            <a:lvl7pPr marL="2971800" indent="-228600" eaLnBrk="0" fontAlgn="base" hangingPunct="0">
              <a:spcBef>
                <a:spcPct val="0"/>
              </a:spcBef>
              <a:spcAft>
                <a:spcPct val="0"/>
              </a:spcAft>
              <a:defRPr sz="4400">
                <a:solidFill>
                  <a:srgbClr val="FF0000"/>
                </a:solidFill>
                <a:latin typeface="Castellar" panose="020A0402060406010301" pitchFamily="18" charset="0"/>
                <a:cs typeface="Arial" panose="020B0604020202020204" pitchFamily="34" charset="0"/>
              </a:defRPr>
            </a:lvl7pPr>
            <a:lvl8pPr marL="3429000" indent="-228600" eaLnBrk="0" fontAlgn="base" hangingPunct="0">
              <a:spcBef>
                <a:spcPct val="0"/>
              </a:spcBef>
              <a:spcAft>
                <a:spcPct val="0"/>
              </a:spcAft>
              <a:defRPr sz="4400">
                <a:solidFill>
                  <a:srgbClr val="FF0000"/>
                </a:solidFill>
                <a:latin typeface="Castellar" panose="020A0402060406010301" pitchFamily="18" charset="0"/>
                <a:cs typeface="Arial" panose="020B0604020202020204" pitchFamily="34" charset="0"/>
              </a:defRPr>
            </a:lvl8pPr>
            <a:lvl9pPr marL="3886200" indent="-228600" eaLnBrk="0" fontAlgn="base" hangingPunct="0">
              <a:spcBef>
                <a:spcPct val="0"/>
              </a:spcBef>
              <a:spcAft>
                <a:spcPct val="0"/>
              </a:spcAft>
              <a:defRPr sz="4400">
                <a:solidFill>
                  <a:srgbClr val="FF0000"/>
                </a:solidFill>
                <a:latin typeface="Castellar" panose="020A0402060406010301" pitchFamily="18" charset="0"/>
                <a:cs typeface="Arial" panose="020B0604020202020204" pitchFamily="34" charset="0"/>
              </a:defRPr>
            </a:lvl9pPr>
          </a:lstStyle>
          <a:p>
            <a:pPr eaLnBrk="1" hangingPunct="1"/>
            <a:endParaRPr lang="en-IN"/>
          </a:p>
        </p:txBody>
      </p:sp>
      <p:sp>
        <p:nvSpPr>
          <p:cNvPr id="6" name="Rectangle 6"/>
          <p:cNvSpPr>
            <a:spLocks noChangeArrowheads="1"/>
          </p:cNvSpPr>
          <p:nvPr/>
        </p:nvSpPr>
        <p:spPr bwMode="auto">
          <a:xfrm>
            <a:off x="4275250" y="794197"/>
            <a:ext cx="4648200" cy="609600"/>
          </a:xfrm>
          <a:prstGeom prst="rect">
            <a:avLst/>
          </a:prstGeom>
          <a:solidFill>
            <a:schemeClr val="tx1"/>
          </a:solidFill>
          <a:ln w="9525">
            <a:solidFill>
              <a:schemeClr val="tx1"/>
            </a:solidFill>
            <a:miter lim="800000"/>
            <a:headEnd/>
            <a:tailEnd/>
          </a:ln>
          <a:effectLst/>
        </p:spPr>
        <p:txBody>
          <a:bodyPr wrap="none" anchor="ctr"/>
          <a:lstStyle/>
          <a:p>
            <a:pPr algn="ctr">
              <a:defRPr/>
            </a:pPr>
            <a:r>
              <a:rPr lang="en-US" sz="2800" b="1" dirty="0">
                <a:solidFill>
                  <a:schemeClr val="bg1"/>
                </a:solidFill>
                <a:effectLst>
                  <a:outerShdw blurRad="38100" dist="38100" dir="2700000" algn="tl">
                    <a:srgbClr val="808080"/>
                  </a:outerShdw>
                </a:effectLst>
                <a:latin typeface="Arial" charset="0"/>
                <a:cs typeface="Arial" charset="0"/>
              </a:rPr>
              <a:t>They also suffer from…</a:t>
            </a:r>
          </a:p>
        </p:txBody>
      </p:sp>
      <p:sp>
        <p:nvSpPr>
          <p:cNvPr id="7" name="Text Box 8"/>
          <p:cNvSpPr txBox="1">
            <a:spLocks noChangeArrowheads="1"/>
          </p:cNvSpPr>
          <p:nvPr/>
        </p:nvSpPr>
        <p:spPr bwMode="auto">
          <a:xfrm>
            <a:off x="2865550" y="2197994"/>
            <a:ext cx="3733800" cy="359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rgbClr val="FF0000"/>
                </a:solidFill>
                <a:latin typeface="Castellar" panose="020A0402060406010301" pitchFamily="18" charset="0"/>
                <a:cs typeface="Arial" panose="020B0604020202020204" pitchFamily="34" charset="0"/>
              </a:defRPr>
            </a:lvl1pPr>
            <a:lvl2pPr marL="742950" indent="-285750" eaLnBrk="0" hangingPunct="0">
              <a:defRPr sz="4400">
                <a:solidFill>
                  <a:srgbClr val="FF0000"/>
                </a:solidFill>
                <a:latin typeface="Castellar" panose="020A0402060406010301" pitchFamily="18" charset="0"/>
                <a:cs typeface="Arial" panose="020B0604020202020204" pitchFamily="34" charset="0"/>
              </a:defRPr>
            </a:lvl2pPr>
            <a:lvl3pPr marL="1143000" indent="-228600" eaLnBrk="0" hangingPunct="0">
              <a:defRPr sz="4400">
                <a:solidFill>
                  <a:srgbClr val="FF0000"/>
                </a:solidFill>
                <a:latin typeface="Castellar" panose="020A0402060406010301" pitchFamily="18" charset="0"/>
                <a:cs typeface="Arial" panose="020B0604020202020204" pitchFamily="34" charset="0"/>
              </a:defRPr>
            </a:lvl3pPr>
            <a:lvl4pPr marL="1600200" indent="-228600" eaLnBrk="0" hangingPunct="0">
              <a:defRPr sz="4400">
                <a:solidFill>
                  <a:srgbClr val="FF0000"/>
                </a:solidFill>
                <a:latin typeface="Castellar" panose="020A0402060406010301" pitchFamily="18" charset="0"/>
                <a:cs typeface="Arial" panose="020B0604020202020204" pitchFamily="34" charset="0"/>
              </a:defRPr>
            </a:lvl4pPr>
            <a:lvl5pPr marL="2057400" indent="-228600" eaLnBrk="0" hangingPunct="0">
              <a:defRPr sz="4400">
                <a:solidFill>
                  <a:srgbClr val="FF0000"/>
                </a:solidFill>
                <a:latin typeface="Castellar" panose="020A0402060406010301" pitchFamily="18" charset="0"/>
                <a:cs typeface="Arial" panose="020B0604020202020204" pitchFamily="34" charset="0"/>
              </a:defRPr>
            </a:lvl5pPr>
            <a:lvl6pPr marL="2514600" indent="-228600" eaLnBrk="0" fontAlgn="base" hangingPunct="0">
              <a:spcBef>
                <a:spcPct val="0"/>
              </a:spcBef>
              <a:spcAft>
                <a:spcPct val="0"/>
              </a:spcAft>
              <a:defRPr sz="4400">
                <a:solidFill>
                  <a:srgbClr val="FF0000"/>
                </a:solidFill>
                <a:latin typeface="Castellar" panose="020A0402060406010301" pitchFamily="18" charset="0"/>
                <a:cs typeface="Arial" panose="020B0604020202020204" pitchFamily="34" charset="0"/>
              </a:defRPr>
            </a:lvl6pPr>
            <a:lvl7pPr marL="2971800" indent="-228600" eaLnBrk="0" fontAlgn="base" hangingPunct="0">
              <a:spcBef>
                <a:spcPct val="0"/>
              </a:spcBef>
              <a:spcAft>
                <a:spcPct val="0"/>
              </a:spcAft>
              <a:defRPr sz="4400">
                <a:solidFill>
                  <a:srgbClr val="FF0000"/>
                </a:solidFill>
                <a:latin typeface="Castellar" panose="020A0402060406010301" pitchFamily="18" charset="0"/>
                <a:cs typeface="Arial" panose="020B0604020202020204" pitchFamily="34" charset="0"/>
              </a:defRPr>
            </a:lvl7pPr>
            <a:lvl8pPr marL="3429000" indent="-228600" eaLnBrk="0" fontAlgn="base" hangingPunct="0">
              <a:spcBef>
                <a:spcPct val="0"/>
              </a:spcBef>
              <a:spcAft>
                <a:spcPct val="0"/>
              </a:spcAft>
              <a:defRPr sz="4400">
                <a:solidFill>
                  <a:srgbClr val="FF0000"/>
                </a:solidFill>
                <a:latin typeface="Castellar" panose="020A0402060406010301" pitchFamily="18" charset="0"/>
                <a:cs typeface="Arial" panose="020B0604020202020204" pitchFamily="34" charset="0"/>
              </a:defRPr>
            </a:lvl8pPr>
            <a:lvl9pPr marL="3886200" indent="-228600" eaLnBrk="0" fontAlgn="base" hangingPunct="0">
              <a:spcBef>
                <a:spcPct val="0"/>
              </a:spcBef>
              <a:spcAft>
                <a:spcPct val="0"/>
              </a:spcAft>
              <a:defRPr sz="4400">
                <a:solidFill>
                  <a:srgbClr val="FF0000"/>
                </a:solidFill>
                <a:latin typeface="Castellar" panose="020A0402060406010301" pitchFamily="18" charset="0"/>
                <a:cs typeface="Arial" panose="020B0604020202020204" pitchFamily="34" charset="0"/>
              </a:defRPr>
            </a:lvl9pPr>
          </a:lstStyle>
          <a:p>
            <a:pPr algn="ctr" eaLnBrk="1" hangingPunct="1">
              <a:spcBef>
                <a:spcPct val="50000"/>
              </a:spcBef>
            </a:pPr>
            <a:r>
              <a:rPr lang="en-US" sz="2000">
                <a:solidFill>
                  <a:schemeClr val="bg1"/>
                </a:solidFill>
                <a:latin typeface="Arial" panose="020B0604020202020204" pitchFamily="34" charset="0"/>
              </a:rPr>
              <a:t>Maternal Mortality</a:t>
            </a:r>
          </a:p>
          <a:p>
            <a:pPr algn="ctr" eaLnBrk="1" hangingPunct="1">
              <a:spcBef>
                <a:spcPct val="50000"/>
              </a:spcBef>
            </a:pPr>
            <a:r>
              <a:rPr lang="en-US" sz="2000">
                <a:solidFill>
                  <a:schemeClr val="bg1"/>
                </a:solidFill>
                <a:latin typeface="Arial" panose="020B0604020202020204" pitchFamily="34" charset="0"/>
              </a:rPr>
              <a:t>Women Trafficking</a:t>
            </a:r>
          </a:p>
          <a:p>
            <a:pPr algn="ctr" eaLnBrk="1" hangingPunct="1">
              <a:spcBef>
                <a:spcPct val="50000"/>
              </a:spcBef>
            </a:pPr>
            <a:endParaRPr lang="en-US" sz="2000">
              <a:solidFill>
                <a:schemeClr val="bg1"/>
              </a:solidFill>
              <a:latin typeface="Arial" panose="020B0604020202020204" pitchFamily="34" charset="0"/>
            </a:endParaRPr>
          </a:p>
          <a:p>
            <a:pPr algn="ctr" eaLnBrk="1" hangingPunct="1">
              <a:spcBef>
                <a:spcPct val="50000"/>
              </a:spcBef>
            </a:pPr>
            <a:r>
              <a:rPr lang="en-US" sz="2000">
                <a:solidFill>
                  <a:schemeClr val="bg1"/>
                </a:solidFill>
                <a:latin typeface="Arial" panose="020B0604020202020204" pitchFamily="34" charset="0"/>
              </a:rPr>
              <a:t>Malnutrition</a:t>
            </a:r>
          </a:p>
          <a:p>
            <a:pPr algn="ctr" eaLnBrk="1" hangingPunct="1">
              <a:spcBef>
                <a:spcPct val="50000"/>
              </a:spcBef>
            </a:pPr>
            <a:r>
              <a:rPr lang="en-US" sz="2000">
                <a:solidFill>
                  <a:schemeClr val="bg1"/>
                </a:solidFill>
                <a:latin typeface="Arial" panose="020B0604020202020204" pitchFamily="34" charset="0"/>
              </a:rPr>
              <a:t>Exploitative Practices</a:t>
            </a:r>
          </a:p>
          <a:p>
            <a:pPr algn="ctr" eaLnBrk="1" hangingPunct="1">
              <a:spcBef>
                <a:spcPct val="50000"/>
              </a:spcBef>
            </a:pPr>
            <a:endParaRPr lang="en-US" sz="2000">
              <a:solidFill>
                <a:schemeClr val="bg1"/>
              </a:solidFill>
              <a:latin typeface="Arial" panose="020B0604020202020204" pitchFamily="34" charset="0"/>
            </a:endParaRPr>
          </a:p>
          <a:p>
            <a:pPr algn="ctr" eaLnBrk="1" hangingPunct="1">
              <a:spcBef>
                <a:spcPct val="50000"/>
              </a:spcBef>
            </a:pPr>
            <a:r>
              <a:rPr lang="en-US" sz="2000">
                <a:solidFill>
                  <a:schemeClr val="bg1"/>
                </a:solidFill>
                <a:latin typeface="Arial" panose="020B0604020202020204" pitchFamily="34" charset="0"/>
              </a:rPr>
              <a:t>Child Marriage</a:t>
            </a:r>
          </a:p>
          <a:p>
            <a:pPr algn="ctr" eaLnBrk="1" hangingPunct="1">
              <a:spcBef>
                <a:spcPct val="50000"/>
              </a:spcBef>
            </a:pPr>
            <a:r>
              <a:rPr lang="en-US" sz="2000">
                <a:solidFill>
                  <a:schemeClr val="bg1"/>
                </a:solidFill>
                <a:latin typeface="Arial" panose="020B0604020202020204" pitchFamily="34" charset="0"/>
              </a:rPr>
              <a:t>Dowry</a:t>
            </a:r>
          </a:p>
        </p:txBody>
      </p:sp>
      <p:sp>
        <p:nvSpPr>
          <p:cNvPr id="8" name="Rectangle 9"/>
          <p:cNvSpPr>
            <a:spLocks noChangeArrowheads="1"/>
          </p:cNvSpPr>
          <p:nvPr/>
        </p:nvSpPr>
        <p:spPr bwMode="auto">
          <a:xfrm>
            <a:off x="6827950" y="2350394"/>
            <a:ext cx="30480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rgbClr val="FF0000"/>
                </a:solidFill>
                <a:latin typeface="Castellar" panose="020A0402060406010301" pitchFamily="18" charset="0"/>
                <a:cs typeface="Arial" panose="020B0604020202020204" pitchFamily="34" charset="0"/>
              </a:defRPr>
            </a:lvl1pPr>
            <a:lvl2pPr marL="742950" indent="-285750" eaLnBrk="0" hangingPunct="0">
              <a:defRPr sz="4400">
                <a:solidFill>
                  <a:srgbClr val="FF0000"/>
                </a:solidFill>
                <a:latin typeface="Castellar" panose="020A0402060406010301" pitchFamily="18" charset="0"/>
                <a:cs typeface="Arial" panose="020B0604020202020204" pitchFamily="34" charset="0"/>
              </a:defRPr>
            </a:lvl2pPr>
            <a:lvl3pPr marL="1143000" indent="-228600" eaLnBrk="0" hangingPunct="0">
              <a:defRPr sz="4400">
                <a:solidFill>
                  <a:srgbClr val="FF0000"/>
                </a:solidFill>
                <a:latin typeface="Castellar" panose="020A0402060406010301" pitchFamily="18" charset="0"/>
                <a:cs typeface="Arial" panose="020B0604020202020204" pitchFamily="34" charset="0"/>
              </a:defRPr>
            </a:lvl3pPr>
            <a:lvl4pPr marL="1600200" indent="-228600" eaLnBrk="0" hangingPunct="0">
              <a:defRPr sz="4400">
                <a:solidFill>
                  <a:srgbClr val="FF0000"/>
                </a:solidFill>
                <a:latin typeface="Castellar" panose="020A0402060406010301" pitchFamily="18" charset="0"/>
                <a:cs typeface="Arial" panose="020B0604020202020204" pitchFamily="34" charset="0"/>
              </a:defRPr>
            </a:lvl4pPr>
            <a:lvl5pPr marL="2057400" indent="-228600" eaLnBrk="0" hangingPunct="0">
              <a:defRPr sz="4400">
                <a:solidFill>
                  <a:srgbClr val="FF0000"/>
                </a:solidFill>
                <a:latin typeface="Castellar" panose="020A0402060406010301" pitchFamily="18" charset="0"/>
                <a:cs typeface="Arial" panose="020B0604020202020204" pitchFamily="34" charset="0"/>
              </a:defRPr>
            </a:lvl5pPr>
            <a:lvl6pPr marL="2514600" indent="-228600" eaLnBrk="0" fontAlgn="base" hangingPunct="0">
              <a:spcBef>
                <a:spcPct val="0"/>
              </a:spcBef>
              <a:spcAft>
                <a:spcPct val="0"/>
              </a:spcAft>
              <a:defRPr sz="4400">
                <a:solidFill>
                  <a:srgbClr val="FF0000"/>
                </a:solidFill>
                <a:latin typeface="Castellar" panose="020A0402060406010301" pitchFamily="18" charset="0"/>
                <a:cs typeface="Arial" panose="020B0604020202020204" pitchFamily="34" charset="0"/>
              </a:defRPr>
            </a:lvl6pPr>
            <a:lvl7pPr marL="2971800" indent="-228600" eaLnBrk="0" fontAlgn="base" hangingPunct="0">
              <a:spcBef>
                <a:spcPct val="0"/>
              </a:spcBef>
              <a:spcAft>
                <a:spcPct val="0"/>
              </a:spcAft>
              <a:defRPr sz="4400">
                <a:solidFill>
                  <a:srgbClr val="FF0000"/>
                </a:solidFill>
                <a:latin typeface="Castellar" panose="020A0402060406010301" pitchFamily="18" charset="0"/>
                <a:cs typeface="Arial" panose="020B0604020202020204" pitchFamily="34" charset="0"/>
              </a:defRPr>
            </a:lvl7pPr>
            <a:lvl8pPr marL="3429000" indent="-228600" eaLnBrk="0" fontAlgn="base" hangingPunct="0">
              <a:spcBef>
                <a:spcPct val="0"/>
              </a:spcBef>
              <a:spcAft>
                <a:spcPct val="0"/>
              </a:spcAft>
              <a:defRPr sz="4400">
                <a:solidFill>
                  <a:srgbClr val="FF0000"/>
                </a:solidFill>
                <a:latin typeface="Castellar" panose="020A0402060406010301" pitchFamily="18" charset="0"/>
                <a:cs typeface="Arial" panose="020B0604020202020204" pitchFamily="34" charset="0"/>
              </a:defRPr>
            </a:lvl8pPr>
            <a:lvl9pPr marL="3886200" indent="-228600" eaLnBrk="0" fontAlgn="base" hangingPunct="0">
              <a:spcBef>
                <a:spcPct val="0"/>
              </a:spcBef>
              <a:spcAft>
                <a:spcPct val="0"/>
              </a:spcAft>
              <a:defRPr sz="4400">
                <a:solidFill>
                  <a:srgbClr val="FF0000"/>
                </a:solidFill>
                <a:latin typeface="Castellar" panose="020A0402060406010301" pitchFamily="18" charset="0"/>
                <a:cs typeface="Arial" panose="020B0604020202020204" pitchFamily="34" charset="0"/>
              </a:defRPr>
            </a:lvl9pPr>
          </a:lstStyle>
          <a:p>
            <a:pPr algn="ctr" eaLnBrk="1" hangingPunct="1"/>
            <a:r>
              <a:rPr lang="en-US" sz="2000" dirty="0">
                <a:solidFill>
                  <a:schemeClr val="tx1"/>
                </a:solidFill>
                <a:latin typeface="Arial" panose="020B0604020202020204" pitchFamily="34" charset="0"/>
              </a:rPr>
              <a:t>Gender Violence </a:t>
            </a:r>
          </a:p>
          <a:p>
            <a:pPr algn="ctr" eaLnBrk="1" hangingPunct="1"/>
            <a:r>
              <a:rPr lang="en-US" sz="2000" dirty="0">
                <a:solidFill>
                  <a:schemeClr val="tx1"/>
                </a:solidFill>
                <a:latin typeface="Arial" panose="020B0604020202020204" pitchFamily="34" charset="0"/>
              </a:rPr>
              <a:t>Child Labor</a:t>
            </a:r>
          </a:p>
          <a:p>
            <a:pPr algn="ctr" eaLnBrk="1" hangingPunct="1"/>
            <a:endParaRPr lang="en-US" sz="2000" dirty="0">
              <a:solidFill>
                <a:schemeClr val="tx1"/>
              </a:solidFill>
              <a:latin typeface="Arial" panose="020B0604020202020204" pitchFamily="34" charset="0"/>
            </a:endParaRPr>
          </a:p>
          <a:p>
            <a:pPr algn="ctr" eaLnBrk="1" hangingPunct="1"/>
            <a:endParaRPr lang="en-US" sz="2000" dirty="0">
              <a:solidFill>
                <a:schemeClr val="tx1"/>
              </a:solidFill>
              <a:latin typeface="Arial" panose="020B0604020202020204" pitchFamily="34" charset="0"/>
            </a:endParaRPr>
          </a:p>
          <a:p>
            <a:pPr algn="ctr" eaLnBrk="1" hangingPunct="1"/>
            <a:r>
              <a:rPr lang="en-US" sz="2000" dirty="0">
                <a:solidFill>
                  <a:schemeClr val="tx1"/>
                </a:solidFill>
                <a:latin typeface="Arial" panose="020B0604020202020204" pitchFamily="34" charset="0"/>
              </a:rPr>
              <a:t>Eve Teasing</a:t>
            </a:r>
          </a:p>
          <a:p>
            <a:pPr algn="ctr" eaLnBrk="1" hangingPunct="1"/>
            <a:r>
              <a:rPr lang="en-US" sz="2000" dirty="0">
                <a:solidFill>
                  <a:schemeClr val="tx1"/>
                </a:solidFill>
                <a:latin typeface="Arial" panose="020B0604020202020204" pitchFamily="34" charset="0"/>
              </a:rPr>
              <a:t>Sexual Harassment</a:t>
            </a:r>
          </a:p>
          <a:p>
            <a:pPr algn="ctr" eaLnBrk="1" hangingPunct="1"/>
            <a:endParaRPr lang="en-US" sz="2000" dirty="0">
              <a:solidFill>
                <a:schemeClr val="tx1"/>
              </a:solidFill>
              <a:latin typeface="Arial" panose="020B0604020202020204" pitchFamily="34" charset="0"/>
            </a:endParaRPr>
          </a:p>
          <a:p>
            <a:pPr algn="ctr" eaLnBrk="1" hangingPunct="1"/>
            <a:endParaRPr lang="en-US" sz="2000" dirty="0">
              <a:solidFill>
                <a:schemeClr val="tx1"/>
              </a:solidFill>
              <a:latin typeface="Arial" panose="020B0604020202020204" pitchFamily="34" charset="0"/>
            </a:endParaRPr>
          </a:p>
          <a:p>
            <a:pPr algn="ctr" eaLnBrk="1" hangingPunct="1"/>
            <a:r>
              <a:rPr lang="en-US" sz="2000" dirty="0">
                <a:solidFill>
                  <a:schemeClr val="tx1"/>
                </a:solidFill>
                <a:latin typeface="Arial" panose="020B0604020202020204" pitchFamily="34" charset="0"/>
              </a:rPr>
              <a:t>Family Abuse</a:t>
            </a:r>
          </a:p>
          <a:p>
            <a:pPr algn="ctr" eaLnBrk="1" hangingPunct="1"/>
            <a:r>
              <a:rPr lang="en-US" sz="2000" dirty="0">
                <a:solidFill>
                  <a:schemeClr val="tx1"/>
                </a:solidFill>
                <a:latin typeface="Arial" panose="020B0604020202020204" pitchFamily="34" charset="0"/>
              </a:rPr>
              <a:t>&amp; a lot more…</a:t>
            </a:r>
          </a:p>
        </p:txBody>
      </p:sp>
    </p:spTree>
    <p:extLst>
      <p:ext uri="{BB962C8B-B14F-4D97-AF65-F5344CB8AC3E}">
        <p14:creationId xmlns:p14="http://schemas.microsoft.com/office/powerpoint/2010/main" val="703860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Effect transition="in" filter="fade">
                                      <p:cBhvr>
                                        <p:cTn id="13" dur="1000"/>
                                        <p:tgtEl>
                                          <p:spTgt spid="7">
                                            <p:txEl>
                                              <p:pRg st="1" end="1"/>
                                            </p:txEl>
                                          </p:spTgt>
                                        </p:tgtEl>
                                      </p:cBhvr>
                                    </p:animEffect>
                                    <p:anim calcmode="lin" valueType="num">
                                      <p:cBhvr>
                                        <p:cTn id="14"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7" presetClass="entr" presetSubtype="0" fill="hold" grpId="0" nodeType="after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1000"/>
                                        <p:tgtEl>
                                          <p:spTgt spid="7">
                                            <p:txEl>
                                              <p:pRg st="3" end="3"/>
                                            </p:txEl>
                                          </p:spTgt>
                                        </p:tgtEl>
                                      </p:cBhvr>
                                    </p:animEffect>
                                    <p:anim calcmode="lin" valueType="num">
                                      <p:cBhvr>
                                        <p:cTn id="2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7" presetClass="entr" presetSubtype="0" fill="hold" grpId="0" nodeType="after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Effect transition="in" filter="fade">
                                      <p:cBhvr>
                                        <p:cTn id="25" dur="1000"/>
                                        <p:tgtEl>
                                          <p:spTgt spid="7">
                                            <p:txEl>
                                              <p:pRg st="4" end="4"/>
                                            </p:txEl>
                                          </p:spTgt>
                                        </p:tgtEl>
                                      </p:cBhvr>
                                    </p:animEffect>
                                    <p:anim calcmode="lin" valueType="num">
                                      <p:cBhvr>
                                        <p:cTn id="26"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7"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7" presetClass="entr" presetSubtype="0" fill="hold" grpId="0" nodeType="after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fade">
                                      <p:cBhvr>
                                        <p:cTn id="31" dur="1000"/>
                                        <p:tgtEl>
                                          <p:spTgt spid="7">
                                            <p:txEl>
                                              <p:pRg st="6" end="6"/>
                                            </p:txEl>
                                          </p:spTgt>
                                        </p:tgtEl>
                                      </p:cBhvr>
                                    </p:animEffect>
                                    <p:anim calcmode="lin" valueType="num">
                                      <p:cBhvr>
                                        <p:cTn id="32"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7" presetClass="entr" presetSubtype="0" fill="hold" grpId="0" nodeType="after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animEffect transition="in" filter="fade">
                                      <p:cBhvr>
                                        <p:cTn id="37" dur="1000"/>
                                        <p:tgtEl>
                                          <p:spTgt spid="7">
                                            <p:txEl>
                                              <p:pRg st="7" end="7"/>
                                            </p:txEl>
                                          </p:spTgt>
                                        </p:tgtEl>
                                      </p:cBhvr>
                                    </p:animEffect>
                                    <p:anim calcmode="lin" valueType="num">
                                      <p:cBhvr>
                                        <p:cTn id="38"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39"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55" presetClass="entr" presetSubtype="0" fill="hold" grpId="0" nodeType="afterEffect">
                                  <p:stCondLst>
                                    <p:cond delay="0"/>
                                  </p:stCondLst>
                                  <p:childTnLst>
                                    <p:set>
                                      <p:cBhvr>
                                        <p:cTn id="42" dur="1" fill="hold">
                                          <p:stCondLst>
                                            <p:cond delay="0"/>
                                          </p:stCondLst>
                                        </p:cTn>
                                        <p:tgtEl>
                                          <p:spTgt spid="8">
                                            <p:txEl>
                                              <p:pRg st="0" end="0"/>
                                            </p:txEl>
                                          </p:spTgt>
                                        </p:tgtEl>
                                        <p:attrNameLst>
                                          <p:attrName>style.visibility</p:attrName>
                                        </p:attrNameLst>
                                      </p:cBhvr>
                                      <p:to>
                                        <p:strVal val="visible"/>
                                      </p:to>
                                    </p:set>
                                    <p:anim calcmode="lin" valueType="num">
                                      <p:cBhvr>
                                        <p:cTn id="43" dur="1000" fill="hold"/>
                                        <p:tgtEl>
                                          <p:spTgt spid="8">
                                            <p:txEl>
                                              <p:pRg st="0" end="0"/>
                                            </p:txEl>
                                          </p:spTgt>
                                        </p:tgtEl>
                                        <p:attrNameLst>
                                          <p:attrName>ppt_w</p:attrName>
                                        </p:attrNameLst>
                                      </p:cBhvr>
                                      <p:tavLst>
                                        <p:tav tm="0">
                                          <p:val>
                                            <p:strVal val="#ppt_w*0.70"/>
                                          </p:val>
                                        </p:tav>
                                        <p:tav tm="100000">
                                          <p:val>
                                            <p:strVal val="#ppt_w"/>
                                          </p:val>
                                        </p:tav>
                                      </p:tavLst>
                                    </p:anim>
                                    <p:anim calcmode="lin" valueType="num">
                                      <p:cBhvr>
                                        <p:cTn id="44" dur="1000" fill="hold"/>
                                        <p:tgtEl>
                                          <p:spTgt spid="8">
                                            <p:txEl>
                                              <p:pRg st="0" end="0"/>
                                            </p:txEl>
                                          </p:spTgt>
                                        </p:tgtEl>
                                        <p:attrNameLst>
                                          <p:attrName>ppt_h</p:attrName>
                                        </p:attrNameLst>
                                      </p:cBhvr>
                                      <p:tavLst>
                                        <p:tav tm="0">
                                          <p:val>
                                            <p:strVal val="#ppt_h"/>
                                          </p:val>
                                        </p:tav>
                                        <p:tav tm="100000">
                                          <p:val>
                                            <p:strVal val="#ppt_h"/>
                                          </p:val>
                                        </p:tav>
                                      </p:tavLst>
                                    </p:anim>
                                    <p:animEffect transition="in" filter="fade">
                                      <p:cBhvr>
                                        <p:cTn id="45" dur="1000"/>
                                        <p:tgtEl>
                                          <p:spTgt spid="8">
                                            <p:txEl>
                                              <p:pRg st="0" end="0"/>
                                            </p:txEl>
                                          </p:spTgt>
                                        </p:tgtEl>
                                      </p:cBhvr>
                                    </p:animEffect>
                                  </p:childTnLst>
                                </p:cTn>
                              </p:par>
                            </p:childTnLst>
                          </p:cTn>
                        </p:par>
                        <p:par>
                          <p:cTn id="46" fill="hold">
                            <p:stCondLst>
                              <p:cond delay="7000"/>
                            </p:stCondLst>
                            <p:childTnLst>
                              <p:par>
                                <p:cTn id="47" presetID="55" presetClass="entr" presetSubtype="0" fill="hold" grpId="0" nodeType="afterEffect">
                                  <p:stCondLst>
                                    <p:cond delay="0"/>
                                  </p:stCondLst>
                                  <p:childTnLst>
                                    <p:set>
                                      <p:cBhvr>
                                        <p:cTn id="48" dur="1" fill="hold">
                                          <p:stCondLst>
                                            <p:cond delay="0"/>
                                          </p:stCondLst>
                                        </p:cTn>
                                        <p:tgtEl>
                                          <p:spTgt spid="8">
                                            <p:txEl>
                                              <p:pRg st="1" end="1"/>
                                            </p:txEl>
                                          </p:spTgt>
                                        </p:tgtEl>
                                        <p:attrNameLst>
                                          <p:attrName>style.visibility</p:attrName>
                                        </p:attrNameLst>
                                      </p:cBhvr>
                                      <p:to>
                                        <p:strVal val="visible"/>
                                      </p:to>
                                    </p:set>
                                    <p:anim calcmode="lin" valueType="num">
                                      <p:cBhvr>
                                        <p:cTn id="49" dur="1000" fill="hold"/>
                                        <p:tgtEl>
                                          <p:spTgt spid="8">
                                            <p:txEl>
                                              <p:pRg st="1" end="1"/>
                                            </p:txEl>
                                          </p:spTgt>
                                        </p:tgtEl>
                                        <p:attrNameLst>
                                          <p:attrName>ppt_w</p:attrName>
                                        </p:attrNameLst>
                                      </p:cBhvr>
                                      <p:tavLst>
                                        <p:tav tm="0">
                                          <p:val>
                                            <p:strVal val="#ppt_w*0.70"/>
                                          </p:val>
                                        </p:tav>
                                        <p:tav tm="100000">
                                          <p:val>
                                            <p:strVal val="#ppt_w"/>
                                          </p:val>
                                        </p:tav>
                                      </p:tavLst>
                                    </p:anim>
                                    <p:anim calcmode="lin" valueType="num">
                                      <p:cBhvr>
                                        <p:cTn id="50" dur="1000" fill="hold"/>
                                        <p:tgtEl>
                                          <p:spTgt spid="8">
                                            <p:txEl>
                                              <p:pRg st="1" end="1"/>
                                            </p:txEl>
                                          </p:spTgt>
                                        </p:tgtEl>
                                        <p:attrNameLst>
                                          <p:attrName>ppt_h</p:attrName>
                                        </p:attrNameLst>
                                      </p:cBhvr>
                                      <p:tavLst>
                                        <p:tav tm="0">
                                          <p:val>
                                            <p:strVal val="#ppt_h"/>
                                          </p:val>
                                        </p:tav>
                                        <p:tav tm="100000">
                                          <p:val>
                                            <p:strVal val="#ppt_h"/>
                                          </p:val>
                                        </p:tav>
                                      </p:tavLst>
                                    </p:anim>
                                    <p:animEffect transition="in" filter="fade">
                                      <p:cBhvr>
                                        <p:cTn id="51" dur="1000"/>
                                        <p:tgtEl>
                                          <p:spTgt spid="8">
                                            <p:txEl>
                                              <p:pRg st="1" end="1"/>
                                            </p:txEl>
                                          </p:spTgt>
                                        </p:tgtEl>
                                      </p:cBhvr>
                                    </p:animEffect>
                                  </p:childTnLst>
                                </p:cTn>
                              </p:par>
                            </p:childTnLst>
                          </p:cTn>
                        </p:par>
                        <p:par>
                          <p:cTn id="52" fill="hold">
                            <p:stCondLst>
                              <p:cond delay="8000"/>
                            </p:stCondLst>
                            <p:childTnLst>
                              <p:par>
                                <p:cTn id="53" presetID="55" presetClass="entr" presetSubtype="0" fill="hold" grpId="0" nodeType="afterEffect">
                                  <p:stCondLst>
                                    <p:cond delay="0"/>
                                  </p:stCondLst>
                                  <p:childTnLst>
                                    <p:set>
                                      <p:cBhvr>
                                        <p:cTn id="54" dur="1" fill="hold">
                                          <p:stCondLst>
                                            <p:cond delay="0"/>
                                          </p:stCondLst>
                                        </p:cTn>
                                        <p:tgtEl>
                                          <p:spTgt spid="8">
                                            <p:txEl>
                                              <p:pRg st="4" end="4"/>
                                            </p:txEl>
                                          </p:spTgt>
                                        </p:tgtEl>
                                        <p:attrNameLst>
                                          <p:attrName>style.visibility</p:attrName>
                                        </p:attrNameLst>
                                      </p:cBhvr>
                                      <p:to>
                                        <p:strVal val="visible"/>
                                      </p:to>
                                    </p:set>
                                    <p:anim calcmode="lin" valueType="num">
                                      <p:cBhvr>
                                        <p:cTn id="55" dur="1000" fill="hold"/>
                                        <p:tgtEl>
                                          <p:spTgt spid="8">
                                            <p:txEl>
                                              <p:pRg st="4" end="4"/>
                                            </p:txEl>
                                          </p:spTgt>
                                        </p:tgtEl>
                                        <p:attrNameLst>
                                          <p:attrName>ppt_w</p:attrName>
                                        </p:attrNameLst>
                                      </p:cBhvr>
                                      <p:tavLst>
                                        <p:tav tm="0">
                                          <p:val>
                                            <p:strVal val="#ppt_w*0.70"/>
                                          </p:val>
                                        </p:tav>
                                        <p:tav tm="100000">
                                          <p:val>
                                            <p:strVal val="#ppt_w"/>
                                          </p:val>
                                        </p:tav>
                                      </p:tavLst>
                                    </p:anim>
                                    <p:anim calcmode="lin" valueType="num">
                                      <p:cBhvr>
                                        <p:cTn id="56" dur="1000" fill="hold"/>
                                        <p:tgtEl>
                                          <p:spTgt spid="8">
                                            <p:txEl>
                                              <p:pRg st="4" end="4"/>
                                            </p:txEl>
                                          </p:spTgt>
                                        </p:tgtEl>
                                        <p:attrNameLst>
                                          <p:attrName>ppt_h</p:attrName>
                                        </p:attrNameLst>
                                      </p:cBhvr>
                                      <p:tavLst>
                                        <p:tav tm="0">
                                          <p:val>
                                            <p:strVal val="#ppt_h"/>
                                          </p:val>
                                        </p:tav>
                                        <p:tav tm="100000">
                                          <p:val>
                                            <p:strVal val="#ppt_h"/>
                                          </p:val>
                                        </p:tav>
                                      </p:tavLst>
                                    </p:anim>
                                    <p:animEffect transition="in" filter="fade">
                                      <p:cBhvr>
                                        <p:cTn id="57" dur="1000"/>
                                        <p:tgtEl>
                                          <p:spTgt spid="8">
                                            <p:txEl>
                                              <p:pRg st="4" end="4"/>
                                            </p:txEl>
                                          </p:spTgt>
                                        </p:tgtEl>
                                      </p:cBhvr>
                                    </p:animEffect>
                                  </p:childTnLst>
                                </p:cTn>
                              </p:par>
                            </p:childTnLst>
                          </p:cTn>
                        </p:par>
                        <p:par>
                          <p:cTn id="58" fill="hold">
                            <p:stCondLst>
                              <p:cond delay="9000"/>
                            </p:stCondLst>
                            <p:childTnLst>
                              <p:par>
                                <p:cTn id="59" presetID="55" presetClass="entr" presetSubtype="0" fill="hold" grpId="0" nodeType="afterEffect">
                                  <p:stCondLst>
                                    <p:cond delay="0"/>
                                  </p:stCondLst>
                                  <p:childTnLst>
                                    <p:set>
                                      <p:cBhvr>
                                        <p:cTn id="60" dur="1" fill="hold">
                                          <p:stCondLst>
                                            <p:cond delay="0"/>
                                          </p:stCondLst>
                                        </p:cTn>
                                        <p:tgtEl>
                                          <p:spTgt spid="8">
                                            <p:txEl>
                                              <p:pRg st="5" end="5"/>
                                            </p:txEl>
                                          </p:spTgt>
                                        </p:tgtEl>
                                        <p:attrNameLst>
                                          <p:attrName>style.visibility</p:attrName>
                                        </p:attrNameLst>
                                      </p:cBhvr>
                                      <p:to>
                                        <p:strVal val="visible"/>
                                      </p:to>
                                    </p:set>
                                    <p:anim calcmode="lin" valueType="num">
                                      <p:cBhvr>
                                        <p:cTn id="61" dur="1000" fill="hold"/>
                                        <p:tgtEl>
                                          <p:spTgt spid="8">
                                            <p:txEl>
                                              <p:pRg st="5" end="5"/>
                                            </p:txEl>
                                          </p:spTgt>
                                        </p:tgtEl>
                                        <p:attrNameLst>
                                          <p:attrName>ppt_w</p:attrName>
                                        </p:attrNameLst>
                                      </p:cBhvr>
                                      <p:tavLst>
                                        <p:tav tm="0">
                                          <p:val>
                                            <p:strVal val="#ppt_w*0.70"/>
                                          </p:val>
                                        </p:tav>
                                        <p:tav tm="100000">
                                          <p:val>
                                            <p:strVal val="#ppt_w"/>
                                          </p:val>
                                        </p:tav>
                                      </p:tavLst>
                                    </p:anim>
                                    <p:anim calcmode="lin" valueType="num">
                                      <p:cBhvr>
                                        <p:cTn id="62" dur="1000" fill="hold"/>
                                        <p:tgtEl>
                                          <p:spTgt spid="8">
                                            <p:txEl>
                                              <p:pRg st="5" end="5"/>
                                            </p:txEl>
                                          </p:spTgt>
                                        </p:tgtEl>
                                        <p:attrNameLst>
                                          <p:attrName>ppt_h</p:attrName>
                                        </p:attrNameLst>
                                      </p:cBhvr>
                                      <p:tavLst>
                                        <p:tav tm="0">
                                          <p:val>
                                            <p:strVal val="#ppt_h"/>
                                          </p:val>
                                        </p:tav>
                                        <p:tav tm="100000">
                                          <p:val>
                                            <p:strVal val="#ppt_h"/>
                                          </p:val>
                                        </p:tav>
                                      </p:tavLst>
                                    </p:anim>
                                    <p:animEffect transition="in" filter="fade">
                                      <p:cBhvr>
                                        <p:cTn id="63" dur="1000"/>
                                        <p:tgtEl>
                                          <p:spTgt spid="8">
                                            <p:txEl>
                                              <p:pRg st="5" end="5"/>
                                            </p:txEl>
                                          </p:spTgt>
                                        </p:tgtEl>
                                      </p:cBhvr>
                                    </p:animEffect>
                                  </p:childTnLst>
                                </p:cTn>
                              </p:par>
                            </p:childTnLst>
                          </p:cTn>
                        </p:par>
                        <p:par>
                          <p:cTn id="64" fill="hold">
                            <p:stCondLst>
                              <p:cond delay="10000"/>
                            </p:stCondLst>
                            <p:childTnLst>
                              <p:par>
                                <p:cTn id="65" presetID="55" presetClass="entr" presetSubtype="0" fill="hold" grpId="0" nodeType="afterEffect">
                                  <p:stCondLst>
                                    <p:cond delay="0"/>
                                  </p:stCondLst>
                                  <p:childTnLst>
                                    <p:set>
                                      <p:cBhvr>
                                        <p:cTn id="66" dur="1" fill="hold">
                                          <p:stCondLst>
                                            <p:cond delay="0"/>
                                          </p:stCondLst>
                                        </p:cTn>
                                        <p:tgtEl>
                                          <p:spTgt spid="8">
                                            <p:txEl>
                                              <p:pRg st="8" end="8"/>
                                            </p:txEl>
                                          </p:spTgt>
                                        </p:tgtEl>
                                        <p:attrNameLst>
                                          <p:attrName>style.visibility</p:attrName>
                                        </p:attrNameLst>
                                      </p:cBhvr>
                                      <p:to>
                                        <p:strVal val="visible"/>
                                      </p:to>
                                    </p:set>
                                    <p:anim calcmode="lin" valueType="num">
                                      <p:cBhvr>
                                        <p:cTn id="67" dur="1000" fill="hold"/>
                                        <p:tgtEl>
                                          <p:spTgt spid="8">
                                            <p:txEl>
                                              <p:pRg st="8" end="8"/>
                                            </p:txEl>
                                          </p:spTgt>
                                        </p:tgtEl>
                                        <p:attrNameLst>
                                          <p:attrName>ppt_w</p:attrName>
                                        </p:attrNameLst>
                                      </p:cBhvr>
                                      <p:tavLst>
                                        <p:tav tm="0">
                                          <p:val>
                                            <p:strVal val="#ppt_w*0.70"/>
                                          </p:val>
                                        </p:tav>
                                        <p:tav tm="100000">
                                          <p:val>
                                            <p:strVal val="#ppt_w"/>
                                          </p:val>
                                        </p:tav>
                                      </p:tavLst>
                                    </p:anim>
                                    <p:anim calcmode="lin" valueType="num">
                                      <p:cBhvr>
                                        <p:cTn id="68" dur="1000" fill="hold"/>
                                        <p:tgtEl>
                                          <p:spTgt spid="8">
                                            <p:txEl>
                                              <p:pRg st="8" end="8"/>
                                            </p:txEl>
                                          </p:spTgt>
                                        </p:tgtEl>
                                        <p:attrNameLst>
                                          <p:attrName>ppt_h</p:attrName>
                                        </p:attrNameLst>
                                      </p:cBhvr>
                                      <p:tavLst>
                                        <p:tav tm="0">
                                          <p:val>
                                            <p:strVal val="#ppt_h"/>
                                          </p:val>
                                        </p:tav>
                                        <p:tav tm="100000">
                                          <p:val>
                                            <p:strVal val="#ppt_h"/>
                                          </p:val>
                                        </p:tav>
                                      </p:tavLst>
                                    </p:anim>
                                    <p:animEffect transition="in" filter="fade">
                                      <p:cBhvr>
                                        <p:cTn id="69" dur="1000"/>
                                        <p:tgtEl>
                                          <p:spTgt spid="8">
                                            <p:txEl>
                                              <p:pRg st="8" end="8"/>
                                            </p:txEl>
                                          </p:spTgt>
                                        </p:tgtEl>
                                      </p:cBhvr>
                                    </p:animEffect>
                                  </p:childTnLst>
                                </p:cTn>
                              </p:par>
                            </p:childTnLst>
                          </p:cTn>
                        </p:par>
                        <p:par>
                          <p:cTn id="70" fill="hold">
                            <p:stCondLst>
                              <p:cond delay="11000"/>
                            </p:stCondLst>
                            <p:childTnLst>
                              <p:par>
                                <p:cTn id="71" presetID="55" presetClass="entr" presetSubtype="0" fill="hold" grpId="0" nodeType="afterEffect">
                                  <p:stCondLst>
                                    <p:cond delay="0"/>
                                  </p:stCondLst>
                                  <p:childTnLst>
                                    <p:set>
                                      <p:cBhvr>
                                        <p:cTn id="72" dur="1" fill="hold">
                                          <p:stCondLst>
                                            <p:cond delay="0"/>
                                          </p:stCondLst>
                                        </p:cTn>
                                        <p:tgtEl>
                                          <p:spTgt spid="8">
                                            <p:txEl>
                                              <p:pRg st="9" end="9"/>
                                            </p:txEl>
                                          </p:spTgt>
                                        </p:tgtEl>
                                        <p:attrNameLst>
                                          <p:attrName>style.visibility</p:attrName>
                                        </p:attrNameLst>
                                      </p:cBhvr>
                                      <p:to>
                                        <p:strVal val="visible"/>
                                      </p:to>
                                    </p:set>
                                    <p:anim calcmode="lin" valueType="num">
                                      <p:cBhvr>
                                        <p:cTn id="73" dur="1000" fill="hold"/>
                                        <p:tgtEl>
                                          <p:spTgt spid="8">
                                            <p:txEl>
                                              <p:pRg st="9" end="9"/>
                                            </p:txEl>
                                          </p:spTgt>
                                        </p:tgtEl>
                                        <p:attrNameLst>
                                          <p:attrName>ppt_w</p:attrName>
                                        </p:attrNameLst>
                                      </p:cBhvr>
                                      <p:tavLst>
                                        <p:tav tm="0">
                                          <p:val>
                                            <p:strVal val="#ppt_w*0.70"/>
                                          </p:val>
                                        </p:tav>
                                        <p:tav tm="100000">
                                          <p:val>
                                            <p:strVal val="#ppt_w"/>
                                          </p:val>
                                        </p:tav>
                                      </p:tavLst>
                                    </p:anim>
                                    <p:anim calcmode="lin" valueType="num">
                                      <p:cBhvr>
                                        <p:cTn id="74" dur="1000" fill="hold"/>
                                        <p:tgtEl>
                                          <p:spTgt spid="8">
                                            <p:txEl>
                                              <p:pRg st="9" end="9"/>
                                            </p:txEl>
                                          </p:spTgt>
                                        </p:tgtEl>
                                        <p:attrNameLst>
                                          <p:attrName>ppt_h</p:attrName>
                                        </p:attrNameLst>
                                      </p:cBhvr>
                                      <p:tavLst>
                                        <p:tav tm="0">
                                          <p:val>
                                            <p:strVal val="#ppt_h"/>
                                          </p:val>
                                        </p:tav>
                                        <p:tav tm="100000">
                                          <p:val>
                                            <p:strVal val="#ppt_h"/>
                                          </p:val>
                                        </p:tav>
                                      </p:tavLst>
                                    </p:anim>
                                    <p:animEffect transition="in" filter="fade">
                                      <p:cBhvr>
                                        <p:cTn id="75" dur="1000"/>
                                        <p:tgtEl>
                                          <p:spTgt spid="8">
                                            <p:txEl>
                                              <p:pRg st="9" end="9"/>
                                            </p:txEl>
                                          </p:spTgt>
                                        </p:tgtEl>
                                      </p:cBhvr>
                                    </p:animEffect>
                                  </p:childTnLst>
                                </p:cTn>
                              </p:par>
                            </p:childTnLst>
                          </p:cTn>
                        </p:par>
                        <p:par>
                          <p:cTn id="76" fill="hold">
                            <p:stCondLst>
                              <p:cond delay="12000"/>
                            </p:stCondLst>
                            <p:childTnLst>
                              <p:par>
                                <p:cTn id="77" presetID="2" presetClass="entr" presetSubtype="8" fill="hold" grpId="0" nodeType="afterEffect">
                                  <p:stCondLst>
                                    <p:cond delay="0"/>
                                  </p:stCondLst>
                                  <p:childTnLst>
                                    <p:set>
                                      <p:cBhvr>
                                        <p:cTn id="78" dur="1" fill="hold">
                                          <p:stCondLst>
                                            <p:cond delay="0"/>
                                          </p:stCondLst>
                                        </p:cTn>
                                        <p:tgtEl>
                                          <p:spTgt spid="9"/>
                                        </p:tgtEl>
                                        <p:attrNameLst>
                                          <p:attrName>style.visibility</p:attrName>
                                        </p:attrNameLst>
                                      </p:cBhvr>
                                      <p:to>
                                        <p:strVal val="visible"/>
                                      </p:to>
                                    </p:set>
                                    <p:anim calcmode="lin" valueType="num">
                                      <p:cBhvr additive="base">
                                        <p:cTn id="79" dur="2000" fill="hold"/>
                                        <p:tgtEl>
                                          <p:spTgt spid="9"/>
                                        </p:tgtEl>
                                        <p:attrNameLst>
                                          <p:attrName>ppt_x</p:attrName>
                                        </p:attrNameLst>
                                      </p:cBhvr>
                                      <p:tavLst>
                                        <p:tav tm="0">
                                          <p:val>
                                            <p:strVal val="0-#ppt_w/2"/>
                                          </p:val>
                                        </p:tav>
                                        <p:tav tm="100000">
                                          <p:val>
                                            <p:strVal val="#ppt_x"/>
                                          </p:val>
                                        </p:tav>
                                      </p:tavLst>
                                    </p:anim>
                                    <p:anim calcmode="lin" valueType="num">
                                      <p:cBhvr additive="base">
                                        <p:cTn id="80" dur="20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build="p"/>
      <p:bldP spid="8"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Global Eye Openers</a:t>
            </a:r>
            <a:endParaRPr lang="en-US" dirty="0"/>
          </a:p>
        </p:txBody>
      </p:sp>
      <p:sp>
        <p:nvSpPr>
          <p:cNvPr id="3" name="Content Placeholder 2"/>
          <p:cNvSpPr>
            <a:spLocks noGrp="1"/>
          </p:cNvSpPr>
          <p:nvPr>
            <p:ph idx="1"/>
          </p:nvPr>
        </p:nvSpPr>
        <p:spPr/>
        <p:txBody>
          <a:bodyPr/>
          <a:lstStyle/>
          <a:p>
            <a:r>
              <a:rPr lang="en-US" b="1" dirty="0">
                <a:solidFill>
                  <a:schemeClr val="tx1"/>
                </a:solidFill>
                <a:latin typeface="Times New Roman" panose="02020603050405020304" pitchFamily="18" charset="0"/>
              </a:rPr>
              <a:t>China: Suicidal rates are higher in case of women</a:t>
            </a:r>
          </a:p>
          <a:p>
            <a:r>
              <a:rPr lang="en-US" b="1" dirty="0">
                <a:solidFill>
                  <a:schemeClr val="tx1"/>
                </a:solidFill>
                <a:latin typeface="Times New Roman" panose="02020603050405020304" pitchFamily="18" charset="0"/>
              </a:rPr>
              <a:t>Women’s life at risk because of acid attacks in Ethiopia</a:t>
            </a:r>
          </a:p>
          <a:p>
            <a:r>
              <a:rPr lang="en-US" b="1" dirty="0">
                <a:solidFill>
                  <a:schemeClr val="tx1"/>
                </a:solidFill>
                <a:latin typeface="Times New Roman" panose="02020603050405020304" pitchFamily="18" charset="0"/>
              </a:rPr>
              <a:t>37% women victims of domestic violence: NFH survey</a:t>
            </a:r>
          </a:p>
          <a:p>
            <a:r>
              <a:rPr lang="en-US" b="1" dirty="0">
                <a:solidFill>
                  <a:schemeClr val="tx1"/>
                </a:solidFill>
                <a:latin typeface="Times New Roman" panose="02020603050405020304" pitchFamily="18" charset="0"/>
              </a:rPr>
              <a:t>Almost half of Indian women have not heard of AIDS</a:t>
            </a:r>
          </a:p>
          <a:p>
            <a:r>
              <a:rPr lang="en-US" b="1" dirty="0">
                <a:solidFill>
                  <a:schemeClr val="tx1"/>
                </a:solidFill>
                <a:latin typeface="Times New Roman" panose="02020603050405020304" pitchFamily="18" charset="0"/>
              </a:rPr>
              <a:t>Married women, children most anemic in India</a:t>
            </a:r>
          </a:p>
          <a:p>
            <a:pPr marL="0" indent="0">
              <a:buNone/>
            </a:pPr>
            <a:endParaRPr lang="en-US" dirty="0"/>
          </a:p>
        </p:txBody>
      </p:sp>
    </p:spTree>
    <p:extLst>
      <p:ext uri="{BB962C8B-B14F-4D97-AF65-F5344CB8AC3E}">
        <p14:creationId xmlns:p14="http://schemas.microsoft.com/office/powerpoint/2010/main" val="1616334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546837"/>
            <a:ext cx="8911687" cy="689535"/>
          </a:xfrm>
        </p:spPr>
        <p:txBody>
          <a:bodyPr>
            <a:normAutofit fontScale="90000"/>
          </a:bodyPr>
          <a:lstStyle/>
          <a:p>
            <a:r>
              <a:rPr lang="en-US" dirty="0" smtClean="0"/>
              <a:t>Need For Women Empowerment And Area </a:t>
            </a:r>
            <a:r>
              <a:rPr lang="en-US" dirty="0"/>
              <a:t>W</a:t>
            </a:r>
            <a:r>
              <a:rPr lang="en-US" dirty="0" smtClean="0"/>
              <a:t>here Focus Is Need </a:t>
            </a:r>
            <a:endParaRPr lang="en-US" dirty="0"/>
          </a:p>
        </p:txBody>
      </p:sp>
      <p:sp>
        <p:nvSpPr>
          <p:cNvPr id="3" name="Content Placeholder 2"/>
          <p:cNvSpPr>
            <a:spLocks noGrp="1"/>
          </p:cNvSpPr>
          <p:nvPr>
            <p:ph idx="1"/>
          </p:nvPr>
        </p:nvSpPr>
        <p:spPr>
          <a:xfrm>
            <a:off x="2589212" y="2163651"/>
            <a:ext cx="8915400" cy="3876541"/>
          </a:xfrm>
        </p:spPr>
        <p:txBody>
          <a:bodyPr>
            <a:normAutofit fontScale="92500" lnSpcReduction="20000"/>
          </a:bodyPr>
          <a:lstStyle/>
          <a:p>
            <a:pPr>
              <a:buClr>
                <a:srgbClr val="FF0000"/>
              </a:buClr>
            </a:pPr>
            <a:r>
              <a:rPr lang="en-US" dirty="0">
                <a:solidFill>
                  <a:schemeClr val="tx1">
                    <a:lumMod val="95000"/>
                    <a:lumOff val="5000"/>
                  </a:schemeClr>
                </a:solidFill>
                <a:latin typeface="Times New Roman" panose="02020603050405020304" pitchFamily="18" charset="0"/>
              </a:rPr>
              <a:t>Lack of </a:t>
            </a:r>
            <a:r>
              <a:rPr lang="en-US" dirty="0" smtClean="0">
                <a:solidFill>
                  <a:schemeClr val="tx1">
                    <a:lumMod val="95000"/>
                    <a:lumOff val="5000"/>
                  </a:schemeClr>
                </a:solidFill>
                <a:latin typeface="Times New Roman" panose="02020603050405020304" pitchFamily="18" charset="0"/>
              </a:rPr>
              <a:t>education</a:t>
            </a:r>
            <a:endParaRPr lang="en-US" dirty="0">
              <a:solidFill>
                <a:schemeClr val="tx1">
                  <a:lumMod val="95000"/>
                  <a:lumOff val="5000"/>
                </a:schemeClr>
              </a:solidFill>
              <a:latin typeface="Times New Roman" panose="02020603050405020304" pitchFamily="18" charset="0"/>
            </a:endParaRPr>
          </a:p>
          <a:p>
            <a:pPr>
              <a:buClr>
                <a:srgbClr val="FF0000"/>
              </a:buClr>
            </a:pPr>
            <a:r>
              <a:rPr lang="en-US" dirty="0">
                <a:solidFill>
                  <a:schemeClr val="tx1"/>
                </a:solidFill>
                <a:latin typeface="Times New Roman" panose="02020603050405020304" pitchFamily="18" charset="0"/>
              </a:rPr>
              <a:t>Financial </a:t>
            </a:r>
            <a:r>
              <a:rPr lang="en-US" dirty="0" smtClean="0">
                <a:solidFill>
                  <a:schemeClr val="tx1"/>
                </a:solidFill>
                <a:latin typeface="Times New Roman" panose="02020603050405020304" pitchFamily="18" charset="0"/>
              </a:rPr>
              <a:t>constraint</a:t>
            </a:r>
            <a:endParaRPr lang="en-US" dirty="0">
              <a:solidFill>
                <a:schemeClr val="tx1"/>
              </a:solidFill>
              <a:latin typeface="Times New Roman" panose="02020603050405020304" pitchFamily="18" charset="0"/>
            </a:endParaRPr>
          </a:p>
          <a:p>
            <a:pPr>
              <a:buClr>
                <a:srgbClr val="FF0000"/>
              </a:buClr>
            </a:pPr>
            <a:r>
              <a:rPr lang="en-US" dirty="0">
                <a:solidFill>
                  <a:schemeClr val="bg1">
                    <a:lumMod val="50000"/>
                  </a:schemeClr>
                </a:solidFill>
                <a:latin typeface="Times New Roman" panose="02020603050405020304" pitchFamily="18" charset="0"/>
              </a:rPr>
              <a:t>Family </a:t>
            </a:r>
            <a:r>
              <a:rPr lang="en-US" dirty="0" smtClean="0">
                <a:solidFill>
                  <a:schemeClr val="bg1">
                    <a:lumMod val="50000"/>
                  </a:schemeClr>
                </a:solidFill>
                <a:latin typeface="Times New Roman" panose="02020603050405020304" pitchFamily="18" charset="0"/>
              </a:rPr>
              <a:t>responsibility</a:t>
            </a:r>
            <a:endParaRPr lang="en-US" dirty="0">
              <a:solidFill>
                <a:schemeClr val="bg1">
                  <a:lumMod val="50000"/>
                </a:schemeClr>
              </a:solidFill>
              <a:latin typeface="Times New Roman" panose="02020603050405020304" pitchFamily="18" charset="0"/>
            </a:endParaRPr>
          </a:p>
          <a:p>
            <a:pPr>
              <a:buClr>
                <a:srgbClr val="FF0000"/>
              </a:buClr>
            </a:pPr>
            <a:r>
              <a:rPr lang="en-US" dirty="0">
                <a:solidFill>
                  <a:schemeClr val="tx1"/>
                </a:solidFill>
                <a:latin typeface="Times New Roman" panose="02020603050405020304" pitchFamily="18" charset="0"/>
              </a:rPr>
              <a:t>Low </a:t>
            </a:r>
            <a:r>
              <a:rPr lang="en-US" dirty="0" smtClean="0">
                <a:solidFill>
                  <a:schemeClr val="tx1"/>
                </a:solidFill>
                <a:latin typeface="Times New Roman" panose="02020603050405020304" pitchFamily="18" charset="0"/>
              </a:rPr>
              <a:t>mobility</a:t>
            </a:r>
            <a:endParaRPr lang="en-US" dirty="0">
              <a:solidFill>
                <a:schemeClr val="tx1"/>
              </a:solidFill>
              <a:latin typeface="Times New Roman" panose="02020603050405020304" pitchFamily="18" charset="0"/>
            </a:endParaRPr>
          </a:p>
          <a:p>
            <a:pPr>
              <a:buClr>
                <a:srgbClr val="FF0000"/>
              </a:buClr>
            </a:pPr>
            <a:r>
              <a:rPr lang="en-US" dirty="0">
                <a:solidFill>
                  <a:schemeClr val="bg1">
                    <a:lumMod val="50000"/>
                  </a:schemeClr>
                </a:solidFill>
                <a:latin typeface="Times New Roman" panose="02020603050405020304" pitchFamily="18" charset="0"/>
              </a:rPr>
              <a:t>Low ability to bear </a:t>
            </a:r>
            <a:r>
              <a:rPr lang="en-US" dirty="0" smtClean="0">
                <a:solidFill>
                  <a:schemeClr val="bg1">
                    <a:lumMod val="50000"/>
                  </a:schemeClr>
                </a:solidFill>
                <a:latin typeface="Times New Roman" panose="02020603050405020304" pitchFamily="18" charset="0"/>
              </a:rPr>
              <a:t>risk</a:t>
            </a:r>
            <a:endParaRPr lang="en-US" dirty="0">
              <a:solidFill>
                <a:schemeClr val="bg1">
                  <a:lumMod val="50000"/>
                </a:schemeClr>
              </a:solidFill>
              <a:latin typeface="Times New Roman" panose="02020603050405020304" pitchFamily="18" charset="0"/>
            </a:endParaRPr>
          </a:p>
          <a:p>
            <a:pPr>
              <a:buClr>
                <a:srgbClr val="FF0000"/>
              </a:buClr>
            </a:pPr>
            <a:r>
              <a:rPr lang="en-US" dirty="0">
                <a:solidFill>
                  <a:schemeClr val="bg1">
                    <a:lumMod val="50000"/>
                  </a:schemeClr>
                </a:solidFill>
                <a:latin typeface="Times New Roman" panose="02020603050405020304" pitchFamily="18" charset="0"/>
              </a:rPr>
              <a:t>Low need for </a:t>
            </a:r>
            <a:r>
              <a:rPr lang="en-US" dirty="0" smtClean="0">
                <a:solidFill>
                  <a:schemeClr val="bg1">
                    <a:lumMod val="50000"/>
                  </a:schemeClr>
                </a:solidFill>
                <a:latin typeface="Times New Roman" panose="02020603050405020304" pitchFamily="18" charset="0"/>
              </a:rPr>
              <a:t>achievement</a:t>
            </a:r>
            <a:endParaRPr lang="en-US" dirty="0">
              <a:solidFill>
                <a:schemeClr val="bg1">
                  <a:lumMod val="50000"/>
                </a:schemeClr>
              </a:solidFill>
              <a:latin typeface="Times New Roman" panose="02020603050405020304" pitchFamily="18" charset="0"/>
            </a:endParaRPr>
          </a:p>
          <a:p>
            <a:pPr>
              <a:buClr>
                <a:srgbClr val="FF0000"/>
              </a:buClr>
            </a:pPr>
            <a:r>
              <a:rPr lang="en-US" dirty="0">
                <a:solidFill>
                  <a:schemeClr val="bg1">
                    <a:lumMod val="50000"/>
                  </a:schemeClr>
                </a:solidFill>
                <a:latin typeface="Times New Roman" panose="02020603050405020304" pitchFamily="18" charset="0"/>
              </a:rPr>
              <a:t>Absence of ambition for the </a:t>
            </a:r>
            <a:r>
              <a:rPr lang="en-US" dirty="0" smtClean="0">
                <a:solidFill>
                  <a:schemeClr val="bg1">
                    <a:lumMod val="50000"/>
                  </a:schemeClr>
                </a:solidFill>
                <a:latin typeface="Times New Roman" panose="02020603050405020304" pitchFamily="18" charset="0"/>
              </a:rPr>
              <a:t>achievement</a:t>
            </a:r>
            <a:r>
              <a:rPr lang="en-US" dirty="0">
                <a:solidFill>
                  <a:schemeClr val="bg1">
                    <a:lumMod val="50000"/>
                  </a:schemeClr>
                </a:solidFill>
                <a:latin typeface="Times New Roman" panose="02020603050405020304" pitchFamily="18" charset="0"/>
              </a:rPr>
              <a:t>,</a:t>
            </a:r>
          </a:p>
          <a:p>
            <a:pPr>
              <a:buClr>
                <a:srgbClr val="FF0000"/>
              </a:buClr>
            </a:pPr>
            <a:r>
              <a:rPr lang="en-US" dirty="0">
                <a:solidFill>
                  <a:schemeClr val="tx1"/>
                </a:solidFill>
                <a:latin typeface="Times New Roman" panose="02020603050405020304" pitchFamily="18" charset="0"/>
              </a:rPr>
              <a:t>Social </a:t>
            </a:r>
            <a:r>
              <a:rPr lang="en-US" dirty="0" smtClean="0">
                <a:solidFill>
                  <a:schemeClr val="tx1"/>
                </a:solidFill>
                <a:latin typeface="Times New Roman" panose="02020603050405020304" pitchFamily="18" charset="0"/>
              </a:rPr>
              <a:t>status</a:t>
            </a:r>
          </a:p>
          <a:p>
            <a:pPr>
              <a:buClr>
                <a:srgbClr val="FF0000"/>
              </a:buClr>
            </a:pPr>
            <a:r>
              <a:rPr lang="en-US" dirty="0" smtClean="0">
                <a:solidFill>
                  <a:schemeClr val="tx1">
                    <a:lumMod val="95000"/>
                    <a:lumOff val="5000"/>
                  </a:schemeClr>
                </a:solidFill>
                <a:latin typeface="Times New Roman" panose="02020603050405020304" pitchFamily="18" charset="0"/>
              </a:rPr>
              <a:t>Exposure To Media</a:t>
            </a:r>
          </a:p>
          <a:p>
            <a:pPr>
              <a:buClr>
                <a:srgbClr val="FF0000"/>
              </a:buClr>
            </a:pPr>
            <a:r>
              <a:rPr lang="en-US" dirty="0" smtClean="0">
                <a:solidFill>
                  <a:schemeClr val="tx1">
                    <a:lumMod val="95000"/>
                    <a:lumOff val="5000"/>
                  </a:schemeClr>
                </a:solidFill>
                <a:latin typeface="Times New Roman" panose="02020603050405020304" pitchFamily="18" charset="0"/>
              </a:rPr>
              <a:t>Decision making Power</a:t>
            </a:r>
          </a:p>
          <a:p>
            <a:pPr>
              <a:buClr>
                <a:srgbClr val="FF0000"/>
              </a:buClr>
            </a:pPr>
            <a:r>
              <a:rPr lang="en-US" dirty="0" smtClean="0">
                <a:solidFill>
                  <a:schemeClr val="tx1">
                    <a:lumMod val="95000"/>
                    <a:lumOff val="5000"/>
                  </a:schemeClr>
                </a:solidFill>
                <a:latin typeface="Times New Roman" panose="02020603050405020304" pitchFamily="18" charset="0"/>
              </a:rPr>
              <a:t>Domestic Violence</a:t>
            </a:r>
            <a:endParaRPr lang="en-IN" dirty="0">
              <a:solidFill>
                <a:schemeClr val="tx1">
                  <a:lumMod val="95000"/>
                  <a:lumOff val="5000"/>
                </a:schemeClr>
              </a:solidFill>
              <a:latin typeface="Times New Roman" panose="02020603050405020304" pitchFamily="18" charset="0"/>
            </a:endParaRPr>
          </a:p>
          <a:p>
            <a:endParaRPr lang="en-US" dirty="0"/>
          </a:p>
        </p:txBody>
      </p:sp>
    </p:spTree>
    <p:extLst>
      <p:ext uri="{BB962C8B-B14F-4D97-AF65-F5344CB8AC3E}">
        <p14:creationId xmlns:p14="http://schemas.microsoft.com/office/powerpoint/2010/main" val="599235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437882"/>
            <a:ext cx="8915400" cy="5473340"/>
          </a:xfrm>
        </p:spPr>
        <p:txBody>
          <a:bodyPr/>
          <a:lstStyle/>
          <a:p>
            <a:r>
              <a:rPr lang="en-US" dirty="0">
                <a:solidFill>
                  <a:schemeClr val="accent4">
                    <a:lumMod val="75000"/>
                  </a:schemeClr>
                </a:solidFill>
              </a:rPr>
              <a:t>EDUCATION</a:t>
            </a:r>
            <a:endParaRPr lang="en-US" b="1" dirty="0" smtClean="0">
              <a:solidFill>
                <a:schemeClr val="accent4">
                  <a:lumMod val="75000"/>
                </a:schemeClr>
              </a:solidFill>
              <a:latin typeface="Book Antiqua" panose="02040602050305030304" pitchFamily="18" charset="0"/>
            </a:endParaRPr>
          </a:p>
          <a:p>
            <a:pPr marL="0" indent="0">
              <a:buNone/>
            </a:pPr>
            <a:r>
              <a:rPr lang="en-US" b="1" dirty="0" smtClean="0">
                <a:latin typeface="Book Antiqua" panose="02040602050305030304" pitchFamily="18" charset="0"/>
              </a:rPr>
              <a:t>      Children’s </a:t>
            </a:r>
            <a:r>
              <a:rPr lang="en-US" b="1" dirty="0">
                <a:latin typeface="Book Antiqua" panose="02040602050305030304" pitchFamily="18" charset="0"/>
              </a:rPr>
              <a:t>school attendance</a:t>
            </a:r>
          </a:p>
          <a:p>
            <a:pPr>
              <a:buFontTx/>
              <a:buNone/>
            </a:pPr>
            <a:r>
              <a:rPr lang="en-US" dirty="0">
                <a:latin typeface="Book Antiqua" panose="02040602050305030304" pitchFamily="18" charset="0"/>
              </a:rPr>
              <a:t> </a:t>
            </a:r>
            <a:r>
              <a:rPr lang="en-US" dirty="0" smtClean="0">
                <a:latin typeface="Book Antiqua" panose="02040602050305030304" pitchFamily="18" charset="0"/>
              </a:rPr>
              <a:t>     Only </a:t>
            </a:r>
            <a:r>
              <a:rPr lang="en-US" dirty="0">
                <a:latin typeface="Book Antiqua" panose="02040602050305030304" pitchFamily="18" charset="0"/>
              </a:rPr>
              <a:t>two-thirds of girls and three-fourths of boys age 6-17 years are attending school. The sex ratio of children attending school is 889 girls per 1,000 boys</a:t>
            </a:r>
            <a:r>
              <a:rPr lang="en-US" dirty="0" smtClean="0">
                <a:latin typeface="Book Antiqua" panose="02040602050305030304" pitchFamily="18" charset="0"/>
              </a:rPr>
              <a:t>.</a:t>
            </a:r>
          </a:p>
          <a:p>
            <a:endParaRPr lang="en-US" dirty="0">
              <a:solidFill>
                <a:schemeClr val="accent1">
                  <a:lumMod val="50000"/>
                </a:schemeClr>
              </a:solidFill>
              <a:latin typeface="Book Antiqua" panose="02040602050305030304" pitchFamily="18" charset="0"/>
            </a:endParaRPr>
          </a:p>
          <a:p>
            <a:endParaRPr lang="en-US" dirty="0">
              <a:solidFill>
                <a:schemeClr val="tx1">
                  <a:lumMod val="95000"/>
                  <a:lumOff val="5000"/>
                </a:schemeClr>
              </a:solidFill>
              <a:latin typeface="Book Antiqua" panose="02040602050305030304" pitchFamily="18" charset="0"/>
            </a:endParaRPr>
          </a:p>
          <a:p>
            <a:endParaRPr lang="en-US" dirty="0" smtClean="0">
              <a:latin typeface="Book Antiqua" panose="02040602050305030304" pitchFamily="18" charset="0"/>
            </a:endParaRPr>
          </a:p>
          <a:p>
            <a:pPr>
              <a:buFontTx/>
              <a:buNone/>
            </a:pPr>
            <a:endParaRPr lang="en-US" dirty="0">
              <a:latin typeface="Book Antiqua" panose="02040602050305030304" pitchFamily="18" charset="0"/>
            </a:endParaRPr>
          </a:p>
          <a:p>
            <a:pPr marL="0" indent="0">
              <a:buNone/>
            </a:pPr>
            <a:endParaRPr lang="en-US" dirty="0"/>
          </a:p>
        </p:txBody>
      </p:sp>
      <p:pic>
        <p:nvPicPr>
          <p:cNvPr id="1028" name="Picture 4" descr="https://escapevelocityblog.files.wordpress.com/2011/03/education-level-of-female-popul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4238" y="2254324"/>
            <a:ext cx="5485348" cy="3656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72635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463639"/>
            <a:ext cx="8915400" cy="6394361"/>
          </a:xfrm>
        </p:spPr>
        <p:txBody>
          <a:bodyPr>
            <a:normAutofit/>
          </a:bodyPr>
          <a:lstStyle/>
          <a:p>
            <a:r>
              <a:rPr lang="en-US" dirty="0" smtClean="0">
                <a:solidFill>
                  <a:schemeClr val="accent6">
                    <a:lumMod val="75000"/>
                  </a:schemeClr>
                </a:solidFill>
              </a:rPr>
              <a:t>EXPOSURE TO MEDIA</a:t>
            </a:r>
          </a:p>
          <a:p>
            <a:pPr marL="0" indent="0">
              <a:buNone/>
            </a:pPr>
            <a:r>
              <a:rPr lang="en-US" dirty="0">
                <a:solidFill>
                  <a:schemeClr val="accent6">
                    <a:lumMod val="75000"/>
                  </a:schemeClr>
                </a:solidFill>
              </a:rPr>
              <a:t> </a:t>
            </a:r>
            <a:r>
              <a:rPr lang="en-US" dirty="0" smtClean="0">
                <a:solidFill>
                  <a:schemeClr val="accent6">
                    <a:lumMod val="75000"/>
                  </a:schemeClr>
                </a:solidFill>
              </a:rPr>
              <a:t>      </a:t>
            </a:r>
            <a:r>
              <a:rPr lang="en-US" dirty="0" smtClean="0">
                <a:latin typeface="Book Antiqua" panose="02040602050305030304" pitchFamily="18" charset="0"/>
              </a:rPr>
              <a:t>About </a:t>
            </a:r>
            <a:r>
              <a:rPr lang="en-US" dirty="0">
                <a:latin typeface="Book Antiqua" panose="02040602050305030304" pitchFamily="18" charset="0"/>
              </a:rPr>
              <a:t>71 per cent of women are exposed to media as compared to 88 per cent in </a:t>
            </a:r>
            <a:r>
              <a:rPr lang="en-US" dirty="0" smtClean="0">
                <a:latin typeface="Book Antiqua" panose="02040602050305030304" pitchFamily="18" charset="0"/>
              </a:rPr>
              <a:t>      	case </a:t>
            </a:r>
            <a:r>
              <a:rPr lang="en-US" dirty="0">
                <a:latin typeface="Book Antiqua" panose="02040602050305030304" pitchFamily="18" charset="0"/>
              </a:rPr>
              <a:t>of men.</a:t>
            </a:r>
          </a:p>
          <a:p>
            <a:pPr marL="0" indent="0">
              <a:buNone/>
            </a:pPr>
            <a:r>
              <a:rPr lang="en-US" dirty="0">
                <a:latin typeface="Book Antiqua" panose="02040602050305030304" pitchFamily="18" charset="0"/>
              </a:rPr>
              <a:t>	</a:t>
            </a:r>
            <a:r>
              <a:rPr lang="en-US" dirty="0" smtClean="0">
                <a:latin typeface="Book Antiqua" panose="02040602050305030304" pitchFamily="18" charset="0"/>
              </a:rPr>
              <a:t>Twenty </a:t>
            </a:r>
            <a:r>
              <a:rPr lang="en-US" dirty="0">
                <a:latin typeface="Book Antiqua" panose="02040602050305030304" pitchFamily="18" charset="0"/>
              </a:rPr>
              <a:t>nine per cent of women do not have access to media regularly. Since it is </a:t>
            </a:r>
            <a:r>
              <a:rPr lang="en-US" dirty="0" smtClean="0">
                <a:latin typeface="Book Antiqua" panose="02040602050305030304" pitchFamily="18" charset="0"/>
              </a:rPr>
              <a:t>	an </a:t>
            </a:r>
            <a:r>
              <a:rPr lang="en-US" dirty="0">
                <a:latin typeface="Book Antiqua" panose="02040602050305030304" pitchFamily="18" charset="0"/>
              </a:rPr>
              <a:t>important source of empowerment, greater proportion of women without </a:t>
            </a:r>
            <a:r>
              <a:rPr lang="en-US" dirty="0" smtClean="0">
                <a:latin typeface="Book Antiqua" panose="02040602050305030304" pitchFamily="18" charset="0"/>
              </a:rPr>
              <a:t>	having </a:t>
            </a:r>
            <a:r>
              <a:rPr lang="en-US" dirty="0">
                <a:latin typeface="Book Antiqua" panose="02040602050305030304" pitchFamily="18" charset="0"/>
              </a:rPr>
              <a:t>access to media reflects the relatively disadvantageous position of women </a:t>
            </a:r>
            <a:r>
              <a:rPr lang="en-US" dirty="0" smtClean="0">
                <a:latin typeface="Book Antiqua" panose="02040602050305030304" pitchFamily="18" charset="0"/>
              </a:rPr>
              <a:t>	in </a:t>
            </a:r>
            <a:r>
              <a:rPr lang="en-US" dirty="0">
                <a:latin typeface="Book Antiqua" panose="02040602050305030304" pitchFamily="18" charset="0"/>
              </a:rPr>
              <a:t>relation to men with regards to empowerment</a:t>
            </a:r>
            <a:r>
              <a:rPr lang="en-US" dirty="0" smtClean="0">
                <a:latin typeface="Times New Roman" panose="02020603050405020304" pitchFamily="18" charset="0"/>
              </a:rPr>
              <a:t>.</a:t>
            </a:r>
          </a:p>
          <a:p>
            <a:r>
              <a:rPr lang="en-US" dirty="0" smtClean="0">
                <a:solidFill>
                  <a:schemeClr val="accent6">
                    <a:lumMod val="75000"/>
                  </a:schemeClr>
                </a:solidFill>
                <a:latin typeface="Times New Roman" panose="02020603050405020304" pitchFamily="18" charset="0"/>
              </a:rPr>
              <a:t>ACCESS TO EMPLOYMENT</a:t>
            </a:r>
          </a:p>
          <a:p>
            <a:pPr marL="400050" lvl="1" indent="0">
              <a:buNone/>
            </a:pPr>
            <a:r>
              <a:rPr lang="en-US" sz="1800" dirty="0">
                <a:latin typeface="Book Antiqua" panose="02040602050305030304" pitchFamily="18" charset="0"/>
              </a:rPr>
              <a:t>Women age 15-49 are about half as likely as men in the same age group to be employed: 43% vs. 87%.</a:t>
            </a:r>
          </a:p>
          <a:p>
            <a:pPr marL="400050" lvl="1" indent="0">
              <a:buNone/>
            </a:pPr>
            <a:r>
              <a:rPr lang="en-US" sz="1800" dirty="0">
                <a:latin typeface="Book Antiqua" panose="02040602050305030304" pitchFamily="18" charset="0"/>
              </a:rPr>
              <a:t>Even with controls for education, age, and wealth, marriage is negatively associated with a woman’s likelihood of being employed and is positively associated with a man’s likelihood of being employed.</a:t>
            </a:r>
          </a:p>
          <a:p>
            <a:pPr marL="400050" lvl="1" indent="0">
              <a:buNone/>
            </a:pPr>
            <a:r>
              <a:rPr lang="en-US" sz="1800" dirty="0">
                <a:latin typeface="Book Antiqua" panose="02040602050305030304" pitchFamily="18" charset="0"/>
              </a:rPr>
              <a:t>Most employed women work for someone else, away from </a:t>
            </a:r>
            <a:r>
              <a:rPr lang="en-US" sz="1800" dirty="0" err="1">
                <a:latin typeface="Book Antiqua" panose="02040602050305030304" pitchFamily="18" charset="0"/>
              </a:rPr>
              <a:t>home,and</a:t>
            </a:r>
            <a:r>
              <a:rPr lang="en-US" sz="1800" dirty="0">
                <a:latin typeface="Book Antiqua" panose="02040602050305030304" pitchFamily="18" charset="0"/>
              </a:rPr>
              <a:t> continuously throughout the year; about one in three women do not receive monetary compensation for their work or receive at least part of their payment in kind.</a:t>
            </a:r>
          </a:p>
          <a:p>
            <a:pPr marL="400050" lvl="1" indent="0">
              <a:buNone/>
            </a:pPr>
            <a:r>
              <a:rPr lang="en-US" sz="1800" dirty="0">
                <a:latin typeface="Book Antiqua" panose="02040602050305030304" pitchFamily="18" charset="0"/>
              </a:rPr>
              <a:t>Most employed women work in agriculture; only 7% work in </a:t>
            </a:r>
            <a:r>
              <a:rPr lang="en-US" sz="1800" dirty="0" err="1">
                <a:latin typeface="Book Antiqua" panose="02040602050305030304" pitchFamily="18" charset="0"/>
              </a:rPr>
              <a:t>professional,technical</a:t>
            </a:r>
            <a:r>
              <a:rPr lang="en-US" sz="1800" dirty="0">
                <a:latin typeface="Book Antiqua" panose="02040602050305030304" pitchFamily="18" charset="0"/>
              </a:rPr>
              <a:t>, or managerial occupations.</a:t>
            </a:r>
          </a:p>
          <a:p>
            <a:pPr marL="400050" lvl="1" indent="0">
              <a:buNone/>
            </a:pPr>
            <a:endParaRPr lang="en-US" dirty="0">
              <a:solidFill>
                <a:schemeClr val="accent6">
                  <a:lumMod val="75000"/>
                </a:schemeClr>
              </a:solidFill>
              <a:latin typeface="Times New Roman" panose="02020603050405020304" pitchFamily="18" charset="0"/>
            </a:endParaRPr>
          </a:p>
          <a:p>
            <a:pPr marL="0" indent="0">
              <a:buNone/>
            </a:pPr>
            <a:endParaRPr lang="en-US" dirty="0">
              <a:solidFill>
                <a:schemeClr val="accent6">
                  <a:lumMod val="75000"/>
                </a:schemeClr>
              </a:solidFill>
            </a:endParaRPr>
          </a:p>
        </p:txBody>
      </p:sp>
    </p:spTree>
    <p:extLst>
      <p:ext uri="{BB962C8B-B14F-4D97-AF65-F5344CB8AC3E}">
        <p14:creationId xmlns:p14="http://schemas.microsoft.com/office/powerpoint/2010/main" val="41129863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502276"/>
            <a:ext cx="8915400" cy="5408946"/>
          </a:xfrm>
        </p:spPr>
        <p:txBody>
          <a:bodyPr/>
          <a:lstStyle/>
          <a:p>
            <a:r>
              <a:rPr lang="en-US" dirty="0" smtClean="0">
                <a:solidFill>
                  <a:schemeClr val="accent6">
                    <a:lumMod val="75000"/>
                  </a:schemeClr>
                </a:solidFill>
              </a:rPr>
              <a:t>FAMILY RESPONSIBILITY </a:t>
            </a:r>
          </a:p>
          <a:p>
            <a:pPr marL="0" indent="0">
              <a:buNone/>
            </a:pPr>
            <a:r>
              <a:rPr lang="en-US" dirty="0"/>
              <a:t> </a:t>
            </a:r>
            <a:r>
              <a:rPr lang="en-US" dirty="0" smtClean="0"/>
              <a:t>    Most of the women in Rural and even in urban areas are Housewives. They have been busy with the family responsibility and their work is not even given enough respect as it has no economic output.</a:t>
            </a:r>
          </a:p>
          <a:p>
            <a:pPr marL="0" indent="0">
              <a:buNone/>
            </a:pPr>
            <a:r>
              <a:rPr lang="en-US" dirty="0" smtClean="0"/>
              <a:t>In case of rural areas, women along with maintaining household they work at farms and even take care of animals.</a:t>
            </a:r>
          </a:p>
          <a:p>
            <a:r>
              <a:rPr lang="en-US" dirty="0">
                <a:solidFill>
                  <a:schemeClr val="accent4">
                    <a:lumMod val="75000"/>
                  </a:schemeClr>
                </a:solidFill>
                <a:latin typeface="Book Antiqua" panose="02040602050305030304" pitchFamily="18" charset="0"/>
              </a:rPr>
              <a:t>DECISION MAKING POWER</a:t>
            </a:r>
          </a:p>
          <a:p>
            <a:r>
              <a:rPr lang="en-US" dirty="0">
                <a:solidFill>
                  <a:schemeClr val="tx1">
                    <a:lumMod val="95000"/>
                    <a:lumOff val="5000"/>
                  </a:schemeClr>
                </a:solidFill>
                <a:latin typeface="Book Antiqua" panose="02040602050305030304" pitchFamily="18" charset="0"/>
              </a:rPr>
              <a:t>Among those who have earnings, more women (1 in 5) than men (1 in 18) do not have a major say in how their own earnings are used and fewer women (about 7 in 10) than men (about 9 in 10 men) have a major say in how their spouses' earnings are used.</a:t>
            </a:r>
          </a:p>
          <a:p>
            <a:r>
              <a:rPr lang="en-US" dirty="0">
                <a:solidFill>
                  <a:schemeClr val="accent1">
                    <a:lumMod val="50000"/>
                  </a:schemeClr>
                </a:solidFill>
                <a:latin typeface="Book Antiqua" panose="02040602050305030304" pitchFamily="18" charset="0"/>
              </a:rPr>
              <a:t>Less than two in three currently married women participate, alone or jointly, indecisions about their own health care, large household purchases, purchases for daily need, and visits to her family and relatives.</a:t>
            </a:r>
          </a:p>
          <a:p>
            <a:pPr marL="0" indent="0">
              <a:buNone/>
            </a:pPr>
            <a:endParaRPr lang="en-US" dirty="0" smtClean="0"/>
          </a:p>
        </p:txBody>
      </p:sp>
    </p:spTree>
    <p:extLst>
      <p:ext uri="{BB962C8B-B14F-4D97-AF65-F5344CB8AC3E}">
        <p14:creationId xmlns:p14="http://schemas.microsoft.com/office/powerpoint/2010/main" val="3980449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 </a:t>
            </a:r>
            <a:endParaRPr lang="en-US" dirty="0"/>
          </a:p>
        </p:txBody>
      </p:sp>
      <p:sp>
        <p:nvSpPr>
          <p:cNvPr id="3" name="Content Placeholder 2"/>
          <p:cNvSpPr>
            <a:spLocks noGrp="1"/>
          </p:cNvSpPr>
          <p:nvPr>
            <p:ph idx="1"/>
          </p:nvPr>
        </p:nvSpPr>
        <p:spPr>
          <a:xfrm>
            <a:off x="2589212" y="1493949"/>
            <a:ext cx="8915400" cy="4417273"/>
          </a:xfrm>
        </p:spPr>
        <p:txBody>
          <a:bodyPr/>
          <a:lstStyle/>
          <a:p>
            <a:r>
              <a:rPr lang="en-US" dirty="0" smtClean="0"/>
              <a:t>What is Women Empowerment ?</a:t>
            </a:r>
          </a:p>
          <a:p>
            <a:r>
              <a:rPr lang="en-US" dirty="0" smtClean="0"/>
              <a:t>Why should it be ?</a:t>
            </a:r>
          </a:p>
          <a:p>
            <a:r>
              <a:rPr lang="en-US" dirty="0" smtClean="0"/>
              <a:t>Existing Problem</a:t>
            </a:r>
          </a:p>
          <a:p>
            <a:r>
              <a:rPr lang="en-US" dirty="0" smtClean="0"/>
              <a:t>Ways to achieve it</a:t>
            </a:r>
          </a:p>
          <a:p>
            <a:r>
              <a:rPr lang="en-US" dirty="0" smtClean="0"/>
              <a:t>Efforts made to achieve it</a:t>
            </a:r>
            <a:endParaRPr lang="en-US" dirty="0"/>
          </a:p>
        </p:txBody>
      </p:sp>
    </p:spTree>
    <p:extLst>
      <p:ext uri="{BB962C8B-B14F-4D97-AF65-F5344CB8AC3E}">
        <p14:creationId xmlns:p14="http://schemas.microsoft.com/office/powerpoint/2010/main" val="42179678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Domestic Violence</a:t>
            </a:r>
            <a:endParaRPr lang="en-US" dirty="0"/>
          </a:p>
        </p:txBody>
      </p:sp>
      <p:sp>
        <p:nvSpPr>
          <p:cNvPr id="3" name="Content Placeholder 2"/>
          <p:cNvSpPr>
            <a:spLocks noGrp="1"/>
          </p:cNvSpPr>
          <p:nvPr>
            <p:ph idx="1"/>
          </p:nvPr>
        </p:nvSpPr>
        <p:spPr>
          <a:xfrm>
            <a:off x="2589212" y="1545465"/>
            <a:ext cx="8915400" cy="4365757"/>
          </a:xfrm>
        </p:spPr>
        <p:txBody>
          <a:bodyPr/>
          <a:lstStyle/>
          <a:p>
            <a:r>
              <a:rPr lang="en-US" dirty="0">
                <a:latin typeface="Book Antiqua "/>
              </a:rPr>
              <a:t>About two in five currently married women age 15-49 have experienced spousal violence in their current marriage, and among women who have ever experienced such </a:t>
            </a:r>
            <a:r>
              <a:rPr lang="en-US" dirty="0" smtClean="0">
                <a:latin typeface="Book Antiqua "/>
              </a:rPr>
              <a:t>violence.</a:t>
            </a:r>
          </a:p>
          <a:p>
            <a:r>
              <a:rPr lang="en-US" dirty="0">
                <a:latin typeface="Book Antiqua "/>
              </a:rPr>
              <a:t>Higher education and wealth consistently lower women’s risk of spousal </a:t>
            </a:r>
            <a:r>
              <a:rPr lang="en-US" dirty="0" smtClean="0">
                <a:latin typeface="Book Antiqua "/>
              </a:rPr>
              <a:t>violence, and </a:t>
            </a:r>
            <a:r>
              <a:rPr lang="en-US" dirty="0">
                <a:latin typeface="Book Antiqua "/>
              </a:rPr>
              <a:t>husbands’ consumption of alcohol and having a mother who was beaten by her spouse significantly increase the risk.</a:t>
            </a:r>
          </a:p>
          <a:p>
            <a:r>
              <a:rPr lang="en-US" dirty="0">
                <a:latin typeface="Book Antiqua "/>
              </a:rPr>
              <a:t>Although women who agree that wife beating is justified have a higher prevalence of violence, one out of three women who do not agree that wife beating is justified have also experienced violence.</a:t>
            </a:r>
          </a:p>
        </p:txBody>
      </p:sp>
    </p:spTree>
    <p:extLst>
      <p:ext uri="{BB962C8B-B14F-4D97-AF65-F5344CB8AC3E}">
        <p14:creationId xmlns:p14="http://schemas.microsoft.com/office/powerpoint/2010/main" val="37576953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SCHEMES BY GOVERNMENT </a:t>
            </a:r>
            <a:endParaRPr lang="en-US" dirty="0"/>
          </a:p>
        </p:txBody>
      </p:sp>
      <p:sp>
        <p:nvSpPr>
          <p:cNvPr id="3" name="Content Placeholder 2"/>
          <p:cNvSpPr>
            <a:spLocks noGrp="1"/>
          </p:cNvSpPr>
          <p:nvPr>
            <p:ph idx="1"/>
          </p:nvPr>
        </p:nvSpPr>
        <p:spPr>
          <a:xfrm>
            <a:off x="2589212" y="1404257"/>
            <a:ext cx="8915400" cy="5148943"/>
          </a:xfrm>
        </p:spPr>
        <p:txBody>
          <a:bodyPr>
            <a:normAutofit fontScale="85000" lnSpcReduction="20000"/>
          </a:bodyPr>
          <a:lstStyle/>
          <a:p>
            <a:pPr fontAlgn="base"/>
            <a:r>
              <a:rPr lang="en-US" b="1" dirty="0" err="1"/>
              <a:t>Rashtriya</a:t>
            </a:r>
            <a:r>
              <a:rPr lang="en-US" b="1" dirty="0"/>
              <a:t> </a:t>
            </a:r>
            <a:r>
              <a:rPr lang="en-US" b="1" dirty="0" err="1"/>
              <a:t>Mahila</a:t>
            </a:r>
            <a:r>
              <a:rPr lang="en-US" b="1" dirty="0"/>
              <a:t> </a:t>
            </a:r>
            <a:r>
              <a:rPr lang="en-US" b="1" dirty="0" err="1"/>
              <a:t>Kosh</a:t>
            </a:r>
            <a:r>
              <a:rPr lang="en-US" b="1" dirty="0"/>
              <a:t> (RMK), 1993</a:t>
            </a:r>
          </a:p>
          <a:p>
            <a:pPr fontAlgn="base"/>
            <a:r>
              <a:rPr lang="en-US" dirty="0"/>
              <a:t>This scheme created by the government of India with the purpose to provide the loan to poor women to begin small businesses.</a:t>
            </a:r>
            <a:r>
              <a:rPr lang="en-US" b="1" dirty="0"/>
              <a:t> </a:t>
            </a:r>
            <a:endParaRPr lang="en-US" dirty="0"/>
          </a:p>
          <a:p>
            <a:pPr fontAlgn="base"/>
            <a:r>
              <a:rPr lang="en-US" b="1" dirty="0" err="1"/>
              <a:t>Priyadarshini</a:t>
            </a:r>
            <a:r>
              <a:rPr lang="en-US" b="1" dirty="0"/>
              <a:t>, 2011</a:t>
            </a:r>
          </a:p>
          <a:p>
            <a:pPr fontAlgn="base"/>
            <a:r>
              <a:rPr lang="en-US" dirty="0" err="1"/>
              <a:t>Priyadarshini</a:t>
            </a:r>
            <a:r>
              <a:rPr lang="en-US" dirty="0"/>
              <a:t> is a pilot </a:t>
            </a:r>
            <a:r>
              <a:rPr lang="en-US" dirty="0" err="1"/>
              <a:t>programme</a:t>
            </a:r>
            <a:r>
              <a:rPr lang="en-US" dirty="0"/>
              <a:t> for Women Empowerment. This scheme offers women in seven districts, access to self-help groups and promotion of livelihood opportunities.</a:t>
            </a:r>
          </a:p>
          <a:p>
            <a:pPr fontAlgn="base"/>
            <a:r>
              <a:rPr lang="en-US" b="1" dirty="0"/>
              <a:t>Central Social Welfare Board (CSWB), 1953</a:t>
            </a:r>
          </a:p>
          <a:p>
            <a:pPr fontAlgn="base"/>
            <a:r>
              <a:rPr lang="en-US" dirty="0"/>
              <a:t>This scheme launched to promote social welfare activities and appliance welfare </a:t>
            </a:r>
            <a:r>
              <a:rPr lang="en-US" dirty="0" err="1"/>
              <a:t>programmes</a:t>
            </a:r>
            <a:r>
              <a:rPr lang="en-US" dirty="0"/>
              <a:t> for women and children through spontaneous organizations.</a:t>
            </a:r>
          </a:p>
          <a:p>
            <a:pPr fontAlgn="base"/>
            <a:r>
              <a:rPr lang="en-US" b="1" dirty="0"/>
              <a:t>Short Stay Home for Women and Girls (SSH), 1969</a:t>
            </a:r>
          </a:p>
          <a:p>
            <a:pPr fontAlgn="base"/>
            <a:r>
              <a:rPr lang="en-US" dirty="0"/>
              <a:t>This scheme provides temporary residence to women and girls who are in social and moral danger due to family problems, mental strain, violence at home, social ostracism, exploitation and other causes.</a:t>
            </a:r>
          </a:p>
          <a:p>
            <a:pPr fontAlgn="base"/>
            <a:r>
              <a:rPr lang="en-US" b="1" dirty="0" err="1"/>
              <a:t>Swadhar</a:t>
            </a:r>
            <a:r>
              <a:rPr lang="en-US" b="1" dirty="0"/>
              <a:t>, 1995</a:t>
            </a:r>
          </a:p>
          <a:p>
            <a:pPr fontAlgn="base"/>
            <a:r>
              <a:rPr lang="en-US" dirty="0"/>
              <a:t>This scheme support women to become independent. </a:t>
            </a:r>
            <a:r>
              <a:rPr lang="en-US" dirty="0" err="1"/>
              <a:t>Swadhar</a:t>
            </a:r>
            <a:r>
              <a:rPr lang="en-US" dirty="0"/>
              <a:t> makes women to be strong and independent by spirit, by thoughts and by action and provide full control over their lives rather than be the victim.</a:t>
            </a:r>
          </a:p>
          <a:p>
            <a:pPr fontAlgn="base"/>
            <a:r>
              <a:rPr lang="en-US" b="1" dirty="0" err="1"/>
              <a:t>SwayamSiddha</a:t>
            </a:r>
            <a:r>
              <a:rPr lang="en-US" b="1" dirty="0"/>
              <a:t>, 2001</a:t>
            </a:r>
          </a:p>
          <a:p>
            <a:pPr fontAlgn="base"/>
            <a:r>
              <a:rPr lang="en-US" dirty="0"/>
              <a:t>This scheme organizing women into self help group</a:t>
            </a:r>
            <a:r>
              <a:rPr lang="en-US" dirty="0" smtClean="0"/>
              <a:t>.</a:t>
            </a:r>
            <a:endParaRPr lang="en-US" dirty="0"/>
          </a:p>
        </p:txBody>
      </p:sp>
    </p:spTree>
    <p:extLst>
      <p:ext uri="{BB962C8B-B14F-4D97-AF65-F5344CB8AC3E}">
        <p14:creationId xmlns:p14="http://schemas.microsoft.com/office/powerpoint/2010/main" val="3271886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101595"/>
            <a:ext cx="8911687" cy="1280890"/>
          </a:xfrm>
        </p:spPr>
        <p:txBody>
          <a:bodyPr/>
          <a:lstStyle/>
          <a:p>
            <a:r>
              <a:rPr lang="en-US" dirty="0"/>
              <a:t>SCHEMES BY GOVERNMENT </a:t>
            </a:r>
          </a:p>
        </p:txBody>
      </p:sp>
      <p:sp>
        <p:nvSpPr>
          <p:cNvPr id="3" name="Content Placeholder 2"/>
          <p:cNvSpPr>
            <a:spLocks noGrp="1"/>
          </p:cNvSpPr>
          <p:nvPr>
            <p:ph idx="1"/>
          </p:nvPr>
        </p:nvSpPr>
        <p:spPr>
          <a:xfrm>
            <a:off x="2589212" y="979713"/>
            <a:ext cx="8915400" cy="5780316"/>
          </a:xfrm>
        </p:spPr>
        <p:txBody>
          <a:bodyPr>
            <a:normAutofit lnSpcReduction="10000"/>
          </a:bodyPr>
          <a:lstStyle/>
          <a:p>
            <a:pPr fontAlgn="base"/>
            <a:r>
              <a:rPr lang="en-US" b="1" dirty="0"/>
              <a:t>Mother and Child Tracking System (MCTS), 2009</a:t>
            </a:r>
          </a:p>
          <a:p>
            <a:pPr fontAlgn="base"/>
            <a:r>
              <a:rPr lang="en-US" dirty="0"/>
              <a:t>This program helps to monitor the health care department to ensure that all mothers and children have access all the required services and medical care, during pregnancy and delivery. Also the system maintains a database of all pregnancies registered and all births from 2009, December</a:t>
            </a:r>
            <a:r>
              <a:rPr lang="en-US" dirty="0" smtClean="0"/>
              <a:t>.</a:t>
            </a:r>
          </a:p>
          <a:p>
            <a:pPr fontAlgn="base"/>
            <a:r>
              <a:rPr lang="en-US" b="1" dirty="0"/>
              <a:t>Indira Gandhi </a:t>
            </a:r>
            <a:r>
              <a:rPr lang="en-US" b="1" dirty="0" err="1"/>
              <a:t>Matritva</a:t>
            </a:r>
            <a:r>
              <a:rPr lang="en-US" b="1" dirty="0"/>
              <a:t> </a:t>
            </a:r>
            <a:r>
              <a:rPr lang="en-US" b="1" dirty="0" err="1"/>
              <a:t>Sahyog</a:t>
            </a:r>
            <a:r>
              <a:rPr lang="en-US" b="1" dirty="0"/>
              <a:t> </a:t>
            </a:r>
            <a:r>
              <a:rPr lang="en-US" b="1" dirty="0" err="1"/>
              <a:t>Yojana</a:t>
            </a:r>
            <a:r>
              <a:rPr lang="en-US" b="1" dirty="0"/>
              <a:t> Conditional Maternity Benefit plan (IGMSY-CMB), 2010</a:t>
            </a:r>
          </a:p>
          <a:p>
            <a:pPr fontAlgn="base"/>
            <a:r>
              <a:rPr lang="en-US" dirty="0"/>
              <a:t>This scheme sponsored by the Central Government for pregnant women age 19 and over for their first two live births. This program provides money to help better health and nutrition of the pregnant women. The beneficiary gets 4000/- in 3 installments. Any government employee doesn’t come under this scheme.</a:t>
            </a:r>
          </a:p>
          <a:p>
            <a:pPr fontAlgn="base"/>
            <a:r>
              <a:rPr lang="en-US" b="1" dirty="0"/>
              <a:t>Rajiv Gandhi Scheme for Empowerment of Adolescent Girls – </a:t>
            </a:r>
            <a:r>
              <a:rPr lang="en-US" b="1" dirty="0" err="1"/>
              <a:t>Sabla</a:t>
            </a:r>
            <a:r>
              <a:rPr lang="en-US" b="1" dirty="0"/>
              <a:t> (RGSEAG), 2012</a:t>
            </a:r>
          </a:p>
          <a:p>
            <a:pPr fontAlgn="base"/>
            <a:r>
              <a:rPr lang="en-US" dirty="0"/>
              <a:t>This scheme targets adolescent girls of 11 – 18. The scheme offers a package of benefits for improving their health and nutrition. This program offers many services on central level to help women to become Self Supporting, to get nutritional supplementation, education, education of health, life skills and various types of vocational training</a:t>
            </a:r>
            <a:r>
              <a:rPr lang="en-US" dirty="0" smtClean="0"/>
              <a:t>.</a:t>
            </a:r>
            <a:endParaRPr lang="en-US" dirty="0"/>
          </a:p>
        </p:txBody>
      </p:sp>
    </p:spTree>
    <p:extLst>
      <p:ext uri="{BB962C8B-B14F-4D97-AF65-F5344CB8AC3E}">
        <p14:creationId xmlns:p14="http://schemas.microsoft.com/office/powerpoint/2010/main" val="10823699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Major landmark steps taken </a:t>
            </a:r>
            <a:r>
              <a:rPr lang="en-US" b="1" dirty="0" smtClean="0"/>
              <a:t>in India by Law</a:t>
            </a:r>
            <a:endParaRPr lang="en-US" dirty="0"/>
          </a:p>
        </p:txBody>
      </p:sp>
      <p:sp>
        <p:nvSpPr>
          <p:cNvPr id="3" name="Content Placeholder 2"/>
          <p:cNvSpPr>
            <a:spLocks noGrp="1"/>
          </p:cNvSpPr>
          <p:nvPr>
            <p:ph idx="1"/>
          </p:nvPr>
        </p:nvSpPr>
        <p:spPr>
          <a:xfrm>
            <a:off x="2589212" y="1763485"/>
            <a:ext cx="8915400" cy="4528457"/>
          </a:xfrm>
        </p:spPr>
        <p:txBody>
          <a:bodyPr>
            <a:normAutofit fontScale="92500"/>
          </a:bodyPr>
          <a:lstStyle/>
          <a:p>
            <a:r>
              <a:rPr lang="en-US" dirty="0" smtClean="0"/>
              <a:t>Under </a:t>
            </a:r>
            <a:r>
              <a:rPr lang="en-US" dirty="0"/>
              <a:t>the Constitution of India such as: Right to equality under Article 14 of the Indian Constitution guarantees to all Indian </a:t>
            </a:r>
            <a:r>
              <a:rPr lang="en-US" b="1" dirty="0"/>
              <a:t>women equality</a:t>
            </a:r>
            <a:r>
              <a:rPr lang="en-US" dirty="0"/>
              <a:t> before </a:t>
            </a:r>
            <a:r>
              <a:rPr lang="en-US" dirty="0" smtClean="0"/>
              <a:t>law</a:t>
            </a:r>
            <a:r>
              <a:rPr lang="en-US" dirty="0"/>
              <a:t>.</a:t>
            </a:r>
            <a:endParaRPr lang="en-US" dirty="0" smtClean="0"/>
          </a:p>
          <a:p>
            <a:r>
              <a:rPr lang="en-US" dirty="0" smtClean="0"/>
              <a:t>Equal </a:t>
            </a:r>
            <a:r>
              <a:rPr lang="en-US" dirty="0"/>
              <a:t>pay for equal work under Article 39(d), guards the </a:t>
            </a:r>
            <a:r>
              <a:rPr lang="en-US" b="1" dirty="0"/>
              <a:t>economic rights</a:t>
            </a:r>
            <a:r>
              <a:rPr lang="en-US" dirty="0"/>
              <a:t> of women by guaranteeing </a:t>
            </a:r>
            <a:r>
              <a:rPr lang="en-US" b="1" dirty="0"/>
              <a:t>equal pay for equal work</a:t>
            </a:r>
            <a:r>
              <a:rPr lang="en-US" dirty="0"/>
              <a:t>; and Maternity Relief under Article 42, allows provisions to be made by the state for securing just and humane condition of work and maternity relief for women</a:t>
            </a:r>
            <a:r>
              <a:rPr lang="en-US" dirty="0" smtClean="0"/>
              <a:t>.</a:t>
            </a:r>
          </a:p>
          <a:p>
            <a:r>
              <a:rPr lang="en-US" dirty="0"/>
              <a:t>Acts like the </a:t>
            </a:r>
            <a:r>
              <a:rPr lang="en-US" b="1" dirty="0"/>
              <a:t>Dowry Prohibition Act, 1961</a:t>
            </a:r>
            <a:r>
              <a:rPr lang="en-US" dirty="0"/>
              <a:t>, prohibits the request, payment or acceptance of a dowry. Asking or giving dowry can be punished by imprisonment as well as </a:t>
            </a:r>
            <a:r>
              <a:rPr lang="en-US" dirty="0" smtClean="0"/>
              <a:t>fine.</a:t>
            </a:r>
          </a:p>
          <a:p>
            <a:r>
              <a:rPr lang="en-US" dirty="0" smtClean="0"/>
              <a:t>Protection </a:t>
            </a:r>
            <a:r>
              <a:rPr lang="en-US" dirty="0"/>
              <a:t>of Women from </a:t>
            </a:r>
            <a:r>
              <a:rPr lang="en-US" b="1" dirty="0"/>
              <a:t>Domestic Violence Act, 2005</a:t>
            </a:r>
            <a:r>
              <a:rPr lang="en-US" dirty="0"/>
              <a:t>, provides for a more effective protection of the rights of women who are victims of domestic violence</a:t>
            </a:r>
            <a:r>
              <a:rPr lang="en-US" dirty="0" smtClean="0"/>
              <a:t>.</a:t>
            </a:r>
          </a:p>
          <a:p>
            <a:r>
              <a:rPr lang="en-US" b="1" dirty="0"/>
              <a:t>Sexual Harassment</a:t>
            </a:r>
            <a:r>
              <a:rPr lang="en-US" dirty="0"/>
              <a:t> of Women at Work Place (Prevention, Prohibition and </a:t>
            </a:r>
            <a:r>
              <a:rPr lang="en-US" dirty="0" err="1"/>
              <a:t>Redressal</a:t>
            </a:r>
            <a:r>
              <a:rPr lang="en-US" dirty="0"/>
              <a:t>) </a:t>
            </a:r>
            <a:r>
              <a:rPr lang="en-US" b="1" dirty="0"/>
              <a:t>Act, 2013</a:t>
            </a:r>
            <a:r>
              <a:rPr lang="en-US" dirty="0"/>
              <a:t>, helps to create a conducive environment at workplace for women where they are not subjected to any sort of sexual harassment.</a:t>
            </a:r>
          </a:p>
        </p:txBody>
      </p:sp>
    </p:spTree>
    <p:extLst>
      <p:ext uri="{BB962C8B-B14F-4D97-AF65-F5344CB8AC3E}">
        <p14:creationId xmlns:p14="http://schemas.microsoft.com/office/powerpoint/2010/main" val="5200556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OF NGOs</a:t>
            </a:r>
            <a:endParaRPr lang="en-US" dirty="0"/>
          </a:p>
        </p:txBody>
      </p:sp>
      <p:sp>
        <p:nvSpPr>
          <p:cNvPr id="3" name="Content Placeholder 2"/>
          <p:cNvSpPr>
            <a:spLocks noGrp="1"/>
          </p:cNvSpPr>
          <p:nvPr>
            <p:ph idx="1"/>
          </p:nvPr>
        </p:nvSpPr>
        <p:spPr>
          <a:xfrm>
            <a:off x="2589212" y="1371600"/>
            <a:ext cx="8915400" cy="3777622"/>
          </a:xfrm>
        </p:spPr>
        <p:txBody>
          <a:bodyPr/>
          <a:lstStyle/>
          <a:p>
            <a:r>
              <a:rPr lang="en-US" b="1" dirty="0" err="1"/>
              <a:t>Swayamsidha</a:t>
            </a:r>
            <a:r>
              <a:rPr lang="en-US" b="1" dirty="0"/>
              <a:t> </a:t>
            </a:r>
            <a:r>
              <a:rPr lang="en-US" b="1" dirty="0" err="1"/>
              <a:t>Programme</a:t>
            </a:r>
            <a:endParaRPr lang="en-US" dirty="0"/>
          </a:p>
          <a:p>
            <a:r>
              <a:rPr lang="en-US" dirty="0"/>
              <a:t>Additionally, the Ministry is also implementing the </a:t>
            </a:r>
            <a:r>
              <a:rPr lang="en-US" dirty="0" err="1">
                <a:solidFill>
                  <a:schemeClr val="tx1"/>
                </a:solidFill>
              </a:rPr>
              <a:t>Swayamsidha</a:t>
            </a:r>
            <a:r>
              <a:rPr lang="en-US" i="1" dirty="0"/>
              <a:t> </a:t>
            </a:r>
            <a:r>
              <a:rPr lang="en-US" dirty="0" err="1"/>
              <a:t>programme</a:t>
            </a:r>
            <a:r>
              <a:rPr lang="en-US" dirty="0"/>
              <a:t> – an integrated scheme for the empowerment of women at a total cost of </a:t>
            </a:r>
            <a:r>
              <a:rPr lang="en-US" dirty="0" err="1"/>
              <a:t>Rs</a:t>
            </a:r>
            <a:r>
              <a:rPr lang="en-US" dirty="0"/>
              <a:t>. 116.30 Crores. Core to this </a:t>
            </a:r>
            <a:r>
              <a:rPr lang="en-US" dirty="0" err="1"/>
              <a:t>programme</a:t>
            </a:r>
            <a:r>
              <a:rPr lang="en-US" dirty="0"/>
              <a:t> will be the establishment of women’s </a:t>
            </a:r>
            <a:r>
              <a:rPr lang="en-US" b="1" dirty="0"/>
              <a:t>self-help groups</a:t>
            </a:r>
            <a:r>
              <a:rPr lang="en-US" dirty="0"/>
              <a:t> which will empower women to have increased access to all kinds of resources that they are denied, in addition to increasing their awareness and skills. This </a:t>
            </a:r>
            <a:r>
              <a:rPr lang="en-US" dirty="0" err="1"/>
              <a:t>programme</a:t>
            </a:r>
            <a:r>
              <a:rPr lang="en-US" dirty="0"/>
              <a:t> will benefit about 9,30,000 women with the setting up of 53,000 self-help groups, 26,500 village societies and 650 block societies.</a:t>
            </a:r>
          </a:p>
          <a:p>
            <a:pPr marL="0" indent="0">
              <a:buNone/>
            </a:pPr>
            <a:endParaRPr lang="en-US" dirty="0"/>
          </a:p>
        </p:txBody>
      </p:sp>
    </p:spTree>
    <p:extLst>
      <p:ext uri="{BB962C8B-B14F-4D97-AF65-F5344CB8AC3E}">
        <p14:creationId xmlns:p14="http://schemas.microsoft.com/office/powerpoint/2010/main" val="30817007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0"/>
            <a:ext cx="8911687" cy="1280890"/>
          </a:xfrm>
        </p:spPr>
        <p:txBody>
          <a:bodyPr/>
          <a:lstStyle/>
          <a:p>
            <a:r>
              <a:rPr lang="en-US" dirty="0" smtClean="0"/>
              <a:t>Various NGO’s working for Woman Empowerment in India</a:t>
            </a:r>
            <a:endParaRPr lang="en-US" dirty="0"/>
          </a:p>
        </p:txBody>
      </p:sp>
      <p:sp>
        <p:nvSpPr>
          <p:cNvPr id="3" name="Content Placeholder 2"/>
          <p:cNvSpPr>
            <a:spLocks noGrp="1"/>
          </p:cNvSpPr>
          <p:nvPr>
            <p:ph idx="1"/>
          </p:nvPr>
        </p:nvSpPr>
        <p:spPr>
          <a:xfrm>
            <a:off x="2589212" y="1142999"/>
            <a:ext cx="8915400" cy="5377543"/>
          </a:xfrm>
        </p:spPr>
        <p:txBody>
          <a:bodyPr>
            <a:normAutofit lnSpcReduction="10000"/>
          </a:bodyPr>
          <a:lstStyle/>
          <a:p>
            <a:r>
              <a:rPr lang="en-US" b="1" dirty="0"/>
              <a:t>PRS Legislative </a:t>
            </a:r>
            <a:r>
              <a:rPr lang="en-US" b="1" dirty="0" smtClean="0"/>
              <a:t>Research</a:t>
            </a:r>
            <a:endParaRPr lang="en-US" dirty="0"/>
          </a:p>
          <a:p>
            <a:r>
              <a:rPr lang="en-US" b="1" dirty="0"/>
              <a:t>Honey Bee </a:t>
            </a:r>
            <a:r>
              <a:rPr lang="en-US" b="1" dirty="0" smtClean="0"/>
              <a:t>Network(</a:t>
            </a:r>
            <a:r>
              <a:rPr lang="en-US" dirty="0"/>
              <a:t>established by IIM-A professor Anil Gupta</a:t>
            </a:r>
            <a:r>
              <a:rPr lang="en-US" b="1" dirty="0" smtClean="0"/>
              <a:t>) :- </a:t>
            </a:r>
            <a:r>
              <a:rPr lang="en-US" dirty="0" smtClean="0"/>
              <a:t>Workshop held in </a:t>
            </a:r>
            <a:r>
              <a:rPr lang="en-US" b="1" dirty="0" smtClean="0"/>
              <a:t>IET Auditorium by Anil Gupta</a:t>
            </a:r>
          </a:p>
          <a:p>
            <a:r>
              <a:rPr lang="en-US" b="1" dirty="0"/>
              <a:t>SRISTI</a:t>
            </a:r>
            <a:r>
              <a:rPr lang="en-US" dirty="0"/>
              <a:t> (Society for Research and Initiatives for Sustainable Technology and Institutions) which works in four domains of innovation: Educational, Cultural, Technological and Institutional innovations</a:t>
            </a:r>
            <a:r>
              <a:rPr lang="en-US" dirty="0" smtClean="0"/>
              <a:t>.</a:t>
            </a:r>
          </a:p>
          <a:p>
            <a:r>
              <a:rPr lang="en-US" b="1" dirty="0" smtClean="0"/>
              <a:t>Smile Foundation</a:t>
            </a:r>
          </a:p>
          <a:p>
            <a:r>
              <a:rPr lang="en-US" b="1" dirty="0" smtClean="0"/>
              <a:t>CARE</a:t>
            </a:r>
          </a:p>
          <a:p>
            <a:r>
              <a:rPr lang="en-US" b="1" dirty="0" smtClean="0"/>
              <a:t>Digital </a:t>
            </a:r>
            <a:r>
              <a:rPr lang="en-US" b="1" dirty="0"/>
              <a:t>Empowerment </a:t>
            </a:r>
            <a:r>
              <a:rPr lang="en-US" b="1" dirty="0" smtClean="0"/>
              <a:t>Foundation</a:t>
            </a:r>
          </a:p>
          <a:p>
            <a:r>
              <a:rPr lang="en-US" b="1" dirty="0" err="1" smtClean="0"/>
              <a:t>Aarzoo</a:t>
            </a:r>
            <a:endParaRPr lang="en-US" b="1" dirty="0" smtClean="0"/>
          </a:p>
          <a:p>
            <a:r>
              <a:rPr lang="en-US" b="1" dirty="0" smtClean="0"/>
              <a:t>Save </a:t>
            </a:r>
            <a:r>
              <a:rPr lang="en-US" b="1" dirty="0"/>
              <a:t>Life </a:t>
            </a:r>
            <a:r>
              <a:rPr lang="en-US" b="1" dirty="0" smtClean="0"/>
              <a:t>Foundation</a:t>
            </a:r>
          </a:p>
          <a:p>
            <a:r>
              <a:rPr lang="en-US" b="1" dirty="0" err="1"/>
              <a:t>CGNet</a:t>
            </a:r>
            <a:r>
              <a:rPr lang="en-US" b="1" dirty="0"/>
              <a:t> </a:t>
            </a:r>
            <a:r>
              <a:rPr lang="en-US" b="1" dirty="0" err="1" smtClean="0"/>
              <a:t>Swara</a:t>
            </a:r>
            <a:endParaRPr lang="en-US" b="1" dirty="0" smtClean="0"/>
          </a:p>
          <a:p>
            <a:r>
              <a:rPr lang="en-US" b="1" dirty="0" err="1" smtClean="0"/>
              <a:t>Chetna</a:t>
            </a:r>
            <a:endParaRPr lang="en-US" b="1" dirty="0" smtClean="0"/>
          </a:p>
          <a:p>
            <a:r>
              <a:rPr lang="en-US" b="1" dirty="0" err="1" smtClean="0"/>
              <a:t>Pravah</a:t>
            </a:r>
            <a:endParaRPr lang="en-US" b="1" dirty="0" smtClean="0"/>
          </a:p>
          <a:p>
            <a:r>
              <a:rPr lang="en-US" b="1" dirty="0"/>
              <a:t>Centre for Social Research</a:t>
            </a:r>
            <a:endParaRPr lang="en-US" dirty="0"/>
          </a:p>
        </p:txBody>
      </p:sp>
    </p:spTree>
    <p:extLst>
      <p:ext uri="{BB962C8B-B14F-4D97-AF65-F5344CB8AC3E}">
        <p14:creationId xmlns:p14="http://schemas.microsoft.com/office/powerpoint/2010/main" val="39571586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0"/>
            <a:ext cx="8911687" cy="1280890"/>
          </a:xfrm>
        </p:spPr>
        <p:txBody>
          <a:bodyPr/>
          <a:lstStyle/>
          <a:p>
            <a:r>
              <a:rPr lang="en-US" b="1" dirty="0" smtClean="0"/>
              <a:t>SUGGESTIONS</a:t>
            </a:r>
            <a:endParaRPr lang="en-US" dirty="0"/>
          </a:p>
        </p:txBody>
      </p:sp>
      <p:sp>
        <p:nvSpPr>
          <p:cNvPr id="3" name="Content Placeholder 2"/>
          <p:cNvSpPr>
            <a:spLocks noGrp="1"/>
          </p:cNvSpPr>
          <p:nvPr>
            <p:ph idx="1"/>
          </p:nvPr>
        </p:nvSpPr>
        <p:spPr>
          <a:xfrm>
            <a:off x="2589212" y="1280890"/>
            <a:ext cx="8915400" cy="4673596"/>
          </a:xfrm>
        </p:spPr>
        <p:txBody>
          <a:bodyPr>
            <a:normAutofit/>
          </a:bodyPr>
          <a:lstStyle/>
          <a:p>
            <a:r>
              <a:rPr lang="en-US" dirty="0" smtClean="0"/>
              <a:t>Proper </a:t>
            </a:r>
            <a:r>
              <a:rPr lang="en-US" dirty="0"/>
              <a:t>awareness for laws should be there that is law should not be restricted to papers only but the implementation of law should be there so that every woman can be familiar with her rights. Significant steps should be taken to implement all the laws which are amended to facilitate detention, prevention and punishment of crimes against women.</a:t>
            </a:r>
          </a:p>
          <a:p>
            <a:r>
              <a:rPr lang="en-US" dirty="0"/>
              <a:t>Women education has to be made compulsory and women should be encouraged to become literate because without being educated women cannot have a access to her right.</a:t>
            </a:r>
          </a:p>
          <a:p>
            <a:r>
              <a:rPr lang="en-US" dirty="0"/>
              <a:t>Strict implementation of the schemes and policies for women empowerment should be done.</a:t>
            </a:r>
          </a:p>
          <a:p>
            <a:r>
              <a:rPr lang="en-US" dirty="0"/>
              <a:t>Awareness camps for women should be organized where they can become familiar with the framed schemes and policies and can take benefit of those schemes and policies.</a:t>
            </a:r>
          </a:p>
          <a:p>
            <a:endParaRPr lang="en-US" dirty="0"/>
          </a:p>
        </p:txBody>
      </p:sp>
    </p:spTree>
    <p:extLst>
      <p:ext uri="{BB962C8B-B14F-4D97-AF65-F5344CB8AC3E}">
        <p14:creationId xmlns:p14="http://schemas.microsoft.com/office/powerpoint/2010/main" val="12692033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1622738"/>
            <a:ext cx="8915400" cy="4288484"/>
          </a:xfrm>
        </p:spPr>
        <p:txBody>
          <a:bodyPr/>
          <a:lstStyle/>
          <a:p>
            <a:r>
              <a:rPr lang="en-US" dirty="0" smtClean="0"/>
              <a:t>Moreover we need to change our way of thinking and should work for women empowerment. We need to develop sisterhood so as to provide safeguard to women. </a:t>
            </a:r>
            <a:endParaRPr lang="en-US" dirty="0"/>
          </a:p>
        </p:txBody>
      </p:sp>
    </p:spTree>
    <p:extLst>
      <p:ext uri="{BB962C8B-B14F-4D97-AF65-F5344CB8AC3E}">
        <p14:creationId xmlns:p14="http://schemas.microsoft.com/office/powerpoint/2010/main" val="5514922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At Last</a:t>
            </a:r>
            <a:endParaRPr lang="en-US" dirty="0"/>
          </a:p>
        </p:txBody>
      </p:sp>
      <p:sp>
        <p:nvSpPr>
          <p:cNvPr id="3" name="Content Placeholder 2"/>
          <p:cNvSpPr>
            <a:spLocks noGrp="1"/>
          </p:cNvSpPr>
          <p:nvPr>
            <p:ph idx="1"/>
          </p:nvPr>
        </p:nvSpPr>
        <p:spPr/>
        <p:txBody>
          <a:bodyPr/>
          <a:lstStyle/>
          <a:p>
            <a:r>
              <a:rPr lang="en-US" b="1" i="1" dirty="0"/>
              <a:t>There is no chance for the welfare of the world unless the condition of women is improved, It is not possible for a bird to fly on only one wing</a:t>
            </a:r>
            <a:r>
              <a:rPr lang="en-US" b="1" i="1" dirty="0" smtClean="0"/>
              <a:t>.</a:t>
            </a:r>
          </a:p>
          <a:p>
            <a:pPr marL="914400" lvl="2" indent="0">
              <a:buNone/>
            </a:pPr>
            <a:r>
              <a:rPr lang="en-US" b="1" i="1" dirty="0"/>
              <a:t>	</a:t>
            </a:r>
            <a:r>
              <a:rPr lang="en-US" b="1" i="1" dirty="0" smtClean="0"/>
              <a:t>										- </a:t>
            </a:r>
            <a:r>
              <a:rPr lang="en-US" sz="1600" b="1" i="1" dirty="0" smtClean="0"/>
              <a:t>Swami Vivekananda</a:t>
            </a:r>
            <a:endParaRPr lang="en-US" dirty="0"/>
          </a:p>
        </p:txBody>
      </p:sp>
    </p:spTree>
    <p:extLst>
      <p:ext uri="{BB962C8B-B14F-4D97-AF65-F5344CB8AC3E}">
        <p14:creationId xmlns:p14="http://schemas.microsoft.com/office/powerpoint/2010/main" val="2904707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38020"/>
          </a:xfrm>
        </p:spPr>
        <p:txBody>
          <a:bodyPr>
            <a:normAutofit fontScale="90000"/>
          </a:bodyPr>
          <a:lstStyle/>
          <a:p>
            <a:r>
              <a:rPr lang="en-US" dirty="0" smtClean="0"/>
              <a:t>What is Women Empowerment</a:t>
            </a:r>
            <a:endParaRPr lang="en-US" dirty="0"/>
          </a:p>
        </p:txBody>
      </p:sp>
      <p:sp>
        <p:nvSpPr>
          <p:cNvPr id="3" name="Content Placeholder 2"/>
          <p:cNvSpPr>
            <a:spLocks noGrp="1"/>
          </p:cNvSpPr>
          <p:nvPr>
            <p:ph idx="1"/>
          </p:nvPr>
        </p:nvSpPr>
        <p:spPr>
          <a:xfrm>
            <a:off x="2589212" y="1352282"/>
            <a:ext cx="8915400" cy="4558940"/>
          </a:xfrm>
        </p:spPr>
        <p:txBody>
          <a:bodyPr/>
          <a:lstStyle/>
          <a:p>
            <a:r>
              <a:rPr lang="en-US" i="1" dirty="0"/>
              <a:t>Women Empowerment itself elaborates that Social Rights , Political Rights , Economical stability , judicial strength and all other rights should be also equal to women</a:t>
            </a:r>
            <a:r>
              <a:rPr lang="en-US" i="1" dirty="0" smtClean="0"/>
              <a:t>. There </a:t>
            </a:r>
            <a:r>
              <a:rPr lang="en-US" i="1" dirty="0"/>
              <a:t>should be no discrimination between men and woman. Women should now there fundamental and social rights which they get once they born.</a:t>
            </a:r>
            <a:endParaRPr lang="en-US" dirty="0" smtClean="0">
              <a:solidFill>
                <a:srgbClr val="000000"/>
              </a:solidFill>
            </a:endParaRPr>
          </a:p>
          <a:p>
            <a:r>
              <a:rPr lang="en-US" dirty="0" smtClean="0">
                <a:solidFill>
                  <a:srgbClr val="000000"/>
                </a:solidFill>
              </a:rPr>
              <a:t>Women </a:t>
            </a:r>
            <a:r>
              <a:rPr lang="en-US" dirty="0">
                <a:solidFill>
                  <a:srgbClr val="000000"/>
                </a:solidFill>
              </a:rPr>
              <a:t>Empowerment refers to increasing the spiritual, political, social, educational, gender, or economic strength of individuals and communities of women.</a:t>
            </a:r>
          </a:p>
          <a:p>
            <a:r>
              <a:rPr lang="fr-FR" dirty="0" err="1">
                <a:solidFill>
                  <a:schemeClr val="tx1"/>
                </a:solidFill>
              </a:rPr>
              <a:t>Women’s</a:t>
            </a:r>
            <a:r>
              <a:rPr lang="fr-FR" dirty="0">
                <a:solidFill>
                  <a:schemeClr val="tx1"/>
                </a:solidFill>
              </a:rPr>
              <a:t> </a:t>
            </a:r>
            <a:r>
              <a:rPr lang="fr-FR" dirty="0" err="1">
                <a:solidFill>
                  <a:schemeClr val="tx1"/>
                </a:solidFill>
              </a:rPr>
              <a:t>empowerment</a:t>
            </a:r>
            <a:r>
              <a:rPr lang="fr-FR" dirty="0">
                <a:solidFill>
                  <a:schemeClr val="tx1"/>
                </a:solidFill>
              </a:rPr>
              <a:t> in </a:t>
            </a:r>
            <a:r>
              <a:rPr lang="fr-FR" dirty="0" err="1">
                <a:solidFill>
                  <a:schemeClr val="tx1"/>
                </a:solidFill>
              </a:rPr>
              <a:t>India</a:t>
            </a:r>
            <a:r>
              <a:rPr lang="fr-FR" dirty="0">
                <a:solidFill>
                  <a:schemeClr val="tx1"/>
                </a:solidFill>
              </a:rPr>
              <a:t> </a:t>
            </a:r>
            <a:r>
              <a:rPr lang="fr-FR" dirty="0" err="1">
                <a:solidFill>
                  <a:schemeClr val="tx1"/>
                </a:solidFill>
              </a:rPr>
              <a:t>is</a:t>
            </a:r>
            <a:r>
              <a:rPr lang="fr-FR" dirty="0">
                <a:solidFill>
                  <a:schemeClr val="tx1"/>
                </a:solidFill>
              </a:rPr>
              <a:t> </a:t>
            </a:r>
            <a:r>
              <a:rPr lang="fr-FR" dirty="0" err="1">
                <a:solidFill>
                  <a:schemeClr val="tx1"/>
                </a:solidFill>
              </a:rPr>
              <a:t>heavily</a:t>
            </a:r>
            <a:r>
              <a:rPr lang="fr-FR" dirty="0">
                <a:solidFill>
                  <a:schemeClr val="tx1"/>
                </a:solidFill>
              </a:rPr>
              <a:t> </a:t>
            </a:r>
            <a:r>
              <a:rPr lang="fr-FR" dirty="0" err="1">
                <a:solidFill>
                  <a:schemeClr val="tx1"/>
                </a:solidFill>
              </a:rPr>
              <a:t>dependent</a:t>
            </a:r>
            <a:r>
              <a:rPr lang="fr-FR" dirty="0">
                <a:solidFill>
                  <a:schemeClr val="tx1"/>
                </a:solidFill>
              </a:rPr>
              <a:t> on </a:t>
            </a:r>
            <a:r>
              <a:rPr lang="fr-FR" dirty="0" err="1">
                <a:solidFill>
                  <a:schemeClr val="tx1"/>
                </a:solidFill>
              </a:rPr>
              <a:t>many</a:t>
            </a:r>
            <a:r>
              <a:rPr lang="fr-FR" dirty="0">
                <a:solidFill>
                  <a:schemeClr val="tx1"/>
                </a:solidFill>
              </a:rPr>
              <a:t> </a:t>
            </a:r>
            <a:r>
              <a:rPr lang="fr-FR" dirty="0" err="1">
                <a:solidFill>
                  <a:schemeClr val="tx1"/>
                </a:solidFill>
              </a:rPr>
              <a:t>different</a:t>
            </a:r>
            <a:r>
              <a:rPr lang="fr-FR" dirty="0">
                <a:solidFill>
                  <a:schemeClr val="tx1"/>
                </a:solidFill>
              </a:rPr>
              <a:t> variables </a:t>
            </a:r>
            <a:r>
              <a:rPr lang="fr-FR" dirty="0" err="1">
                <a:solidFill>
                  <a:schemeClr val="tx1"/>
                </a:solidFill>
              </a:rPr>
              <a:t>that</a:t>
            </a:r>
            <a:r>
              <a:rPr lang="fr-FR" dirty="0">
                <a:solidFill>
                  <a:schemeClr val="tx1"/>
                </a:solidFill>
              </a:rPr>
              <a:t> </a:t>
            </a:r>
            <a:r>
              <a:rPr lang="fr-FR" dirty="0" err="1">
                <a:solidFill>
                  <a:schemeClr val="tx1"/>
                </a:solidFill>
              </a:rPr>
              <a:t>include</a:t>
            </a:r>
            <a:r>
              <a:rPr lang="fr-FR" dirty="0">
                <a:solidFill>
                  <a:schemeClr val="tx1"/>
                </a:solidFill>
              </a:rPr>
              <a:t> </a:t>
            </a:r>
            <a:r>
              <a:rPr lang="fr-FR" dirty="0" err="1">
                <a:solidFill>
                  <a:schemeClr val="tx1"/>
                </a:solidFill>
              </a:rPr>
              <a:t>geographical</a:t>
            </a:r>
            <a:r>
              <a:rPr lang="fr-FR" dirty="0">
                <a:solidFill>
                  <a:schemeClr val="tx1"/>
                </a:solidFill>
              </a:rPr>
              <a:t> location (</a:t>
            </a:r>
            <a:r>
              <a:rPr lang="fr-FR" dirty="0" err="1">
                <a:solidFill>
                  <a:schemeClr val="tx1"/>
                </a:solidFill>
              </a:rPr>
              <a:t>urban</a:t>
            </a:r>
            <a:r>
              <a:rPr lang="fr-FR" dirty="0">
                <a:solidFill>
                  <a:schemeClr val="tx1"/>
                </a:solidFill>
              </a:rPr>
              <a:t>/rural), </a:t>
            </a:r>
            <a:r>
              <a:rPr lang="fr-FR" dirty="0" err="1">
                <a:solidFill>
                  <a:schemeClr val="tx1"/>
                </a:solidFill>
              </a:rPr>
              <a:t>educational</a:t>
            </a:r>
            <a:r>
              <a:rPr lang="fr-FR" dirty="0">
                <a:solidFill>
                  <a:schemeClr val="tx1"/>
                </a:solidFill>
              </a:rPr>
              <a:t> </a:t>
            </a:r>
            <a:r>
              <a:rPr lang="fr-FR" dirty="0" err="1">
                <a:solidFill>
                  <a:schemeClr val="tx1"/>
                </a:solidFill>
              </a:rPr>
              <a:t>status</a:t>
            </a:r>
            <a:r>
              <a:rPr lang="fr-FR" dirty="0">
                <a:solidFill>
                  <a:schemeClr val="tx1"/>
                </a:solidFill>
              </a:rPr>
              <a:t>, social </a:t>
            </a:r>
            <a:r>
              <a:rPr lang="fr-FR" dirty="0" err="1">
                <a:solidFill>
                  <a:schemeClr val="tx1"/>
                </a:solidFill>
              </a:rPr>
              <a:t>status</a:t>
            </a:r>
            <a:r>
              <a:rPr lang="fr-FR" dirty="0">
                <a:solidFill>
                  <a:schemeClr val="tx1"/>
                </a:solidFill>
              </a:rPr>
              <a:t> (caste and class), and </a:t>
            </a:r>
            <a:r>
              <a:rPr lang="fr-FR" dirty="0" err="1">
                <a:solidFill>
                  <a:schemeClr val="tx1"/>
                </a:solidFill>
              </a:rPr>
              <a:t>age</a:t>
            </a:r>
            <a:r>
              <a:rPr lang="fr-FR" dirty="0">
                <a:solidFill>
                  <a:schemeClr val="tx1"/>
                </a:solidFill>
              </a:rPr>
              <a:t>.</a:t>
            </a:r>
          </a:p>
          <a:p>
            <a:endParaRPr lang="en-US" dirty="0"/>
          </a:p>
        </p:txBody>
      </p:sp>
    </p:spTree>
    <p:extLst>
      <p:ext uri="{BB962C8B-B14F-4D97-AF65-F5344CB8AC3E}">
        <p14:creationId xmlns:p14="http://schemas.microsoft.com/office/powerpoint/2010/main" val="267587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4210" y="297539"/>
            <a:ext cx="9326933" cy="1280890"/>
          </a:xfrm>
        </p:spPr>
        <p:txBody>
          <a:bodyPr/>
          <a:lstStyle/>
          <a:p>
            <a:r>
              <a:rPr lang="en-US" dirty="0" smtClean="0"/>
              <a:t>History of Woman Empowerment in India</a:t>
            </a:r>
            <a:endParaRPr lang="en-US" dirty="0"/>
          </a:p>
        </p:txBody>
      </p:sp>
      <p:sp>
        <p:nvSpPr>
          <p:cNvPr id="3" name="Content Placeholder 2"/>
          <p:cNvSpPr>
            <a:spLocks noGrp="1"/>
          </p:cNvSpPr>
          <p:nvPr>
            <p:ph idx="1"/>
          </p:nvPr>
        </p:nvSpPr>
        <p:spPr>
          <a:xfrm>
            <a:off x="1994210" y="1153885"/>
            <a:ext cx="8915400" cy="4680857"/>
          </a:xfrm>
        </p:spPr>
        <p:txBody>
          <a:bodyPr>
            <a:normAutofit/>
          </a:bodyPr>
          <a:lstStyle/>
          <a:p>
            <a:r>
              <a:rPr lang="en-US" dirty="0"/>
              <a:t>The position enjoyed by women in the Rig- Vedic period deteriorated in the later Vedic civilization</a:t>
            </a:r>
            <a:r>
              <a:rPr lang="en-US" dirty="0" smtClean="0"/>
              <a:t>.</a:t>
            </a:r>
          </a:p>
          <a:p>
            <a:r>
              <a:rPr lang="en-US" dirty="0" smtClean="0"/>
              <a:t> </a:t>
            </a:r>
            <a:r>
              <a:rPr lang="en-US" dirty="0"/>
              <a:t>Women were denied the right to education and widow remarriage. They were denied the right of inheritance and ownership of property. </a:t>
            </a:r>
            <a:endParaRPr lang="en-US" dirty="0" smtClean="0"/>
          </a:p>
          <a:p>
            <a:r>
              <a:rPr lang="en-US" dirty="0" smtClean="0"/>
              <a:t>Many </a:t>
            </a:r>
            <a:r>
              <a:rPr lang="en-US" dirty="0"/>
              <a:t>social evils like child marriage and dowry system surfaced and started to engulf women. </a:t>
            </a:r>
            <a:endParaRPr lang="en-US" dirty="0" smtClean="0"/>
          </a:p>
          <a:p>
            <a:r>
              <a:rPr lang="en-US" dirty="0" smtClean="0"/>
              <a:t>During </a:t>
            </a:r>
            <a:r>
              <a:rPr lang="en-US" dirty="0"/>
              <a:t>Gupta period, the status of women immensely deteriorated. Dowry became an institution and Sati </a:t>
            </a:r>
            <a:r>
              <a:rPr lang="en-US" dirty="0" err="1"/>
              <a:t>Pratha</a:t>
            </a:r>
            <a:r>
              <a:rPr lang="en-US" dirty="0"/>
              <a:t> became prominent</a:t>
            </a:r>
            <a:r>
              <a:rPr lang="en-US" dirty="0" smtClean="0"/>
              <a:t>.</a:t>
            </a:r>
            <a:endParaRPr lang="en-US" dirty="0"/>
          </a:p>
        </p:txBody>
      </p:sp>
    </p:spTree>
    <p:extLst>
      <p:ext uri="{BB962C8B-B14F-4D97-AF65-F5344CB8AC3E}">
        <p14:creationId xmlns:p14="http://schemas.microsoft.com/office/powerpoint/2010/main" val="3739546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Has Changed…. </a:t>
            </a:r>
            <a:endParaRPr lang="en-US" dirty="0"/>
          </a:p>
        </p:txBody>
      </p:sp>
      <p:sp>
        <p:nvSpPr>
          <p:cNvPr id="3" name="Content Placeholder 2"/>
          <p:cNvSpPr>
            <a:spLocks noGrp="1"/>
          </p:cNvSpPr>
          <p:nvPr>
            <p:ph idx="1"/>
          </p:nvPr>
        </p:nvSpPr>
        <p:spPr>
          <a:xfrm>
            <a:off x="2592925" y="1480457"/>
            <a:ext cx="8915400" cy="3777622"/>
          </a:xfrm>
        </p:spPr>
        <p:txBody>
          <a:bodyPr/>
          <a:lstStyle/>
          <a:p>
            <a:r>
              <a:rPr lang="en-US" dirty="0"/>
              <a:t>During the British Raj, many social reformers such as Raja </a:t>
            </a:r>
            <a:r>
              <a:rPr lang="en-US" dirty="0" err="1"/>
              <a:t>Rammohun</a:t>
            </a:r>
            <a:r>
              <a:rPr lang="en-US" dirty="0"/>
              <a:t> Roy, </a:t>
            </a:r>
            <a:r>
              <a:rPr lang="en-US" dirty="0" err="1"/>
              <a:t>Ishwar</a:t>
            </a:r>
            <a:r>
              <a:rPr lang="en-US" dirty="0"/>
              <a:t> Chandra </a:t>
            </a:r>
            <a:r>
              <a:rPr lang="en-US" dirty="0" err="1"/>
              <a:t>Vidyasagar</a:t>
            </a:r>
            <a:r>
              <a:rPr lang="en-US" dirty="0"/>
              <a:t> and </a:t>
            </a:r>
            <a:r>
              <a:rPr lang="en-US" dirty="0" err="1"/>
              <a:t>Jyotirao</a:t>
            </a:r>
            <a:r>
              <a:rPr lang="en-US" dirty="0"/>
              <a:t> </a:t>
            </a:r>
            <a:r>
              <a:rPr lang="en-US" dirty="0" err="1"/>
              <a:t>Phule</a:t>
            </a:r>
            <a:r>
              <a:rPr lang="en-US" dirty="0"/>
              <a:t> started agitations for the empowerment of women. Their efforts led to abolition of Sati and formulation of the Widow Remarriage Act. </a:t>
            </a:r>
          </a:p>
          <a:p>
            <a:r>
              <a:rPr lang="en-US" dirty="0"/>
              <a:t>Later, Mahatma Gandhi and Pt. Nehru advocated women rights. As a result of their concentrated efforts the status of women in social, economical and political life began to elevate in the Indian society</a:t>
            </a:r>
            <a:r>
              <a:rPr lang="en-US" dirty="0" smtClean="0"/>
              <a:t>.</a:t>
            </a:r>
            <a:endParaRPr lang="en-US" dirty="0"/>
          </a:p>
        </p:txBody>
      </p:sp>
    </p:spTree>
    <p:extLst>
      <p:ext uri="{BB962C8B-B14F-4D97-AF65-F5344CB8AC3E}">
        <p14:creationId xmlns:p14="http://schemas.microsoft.com/office/powerpoint/2010/main" val="2341386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38020"/>
          </a:xfrm>
        </p:spPr>
        <p:txBody>
          <a:bodyPr>
            <a:normAutofit fontScale="90000"/>
          </a:bodyPr>
          <a:lstStyle/>
          <a:p>
            <a:r>
              <a:rPr lang="en-US" dirty="0" smtClean="0"/>
              <a:t>Why Should It Be ?</a:t>
            </a:r>
            <a:endParaRPr lang="en-US" dirty="0"/>
          </a:p>
        </p:txBody>
      </p:sp>
      <p:sp>
        <p:nvSpPr>
          <p:cNvPr id="3" name="Content Placeholder 2"/>
          <p:cNvSpPr>
            <a:spLocks noGrp="1"/>
          </p:cNvSpPr>
          <p:nvPr>
            <p:ph idx="1"/>
          </p:nvPr>
        </p:nvSpPr>
        <p:spPr>
          <a:xfrm>
            <a:off x="2589212" y="1262130"/>
            <a:ext cx="8915400" cy="4649092"/>
          </a:xfrm>
        </p:spPr>
        <p:txBody>
          <a:bodyPr/>
          <a:lstStyle/>
          <a:p>
            <a:r>
              <a:rPr lang="en-IN" b="1" i="1" dirty="0">
                <a:solidFill>
                  <a:schemeClr val="tx1"/>
                </a:solidFill>
                <a:effectLst>
                  <a:outerShdw blurRad="38100" dist="38100" dir="2700000" algn="tl">
                    <a:srgbClr val="C0C0C0"/>
                  </a:outerShdw>
                </a:effectLst>
                <a:latin typeface="Times New Roman" panose="02020603050405020304" pitchFamily="18" charset="0"/>
              </a:rPr>
              <a:t>“Women are worshipped as goddess in INDIA,</a:t>
            </a:r>
          </a:p>
          <a:p>
            <a:pPr marL="0" indent="0">
              <a:buNone/>
            </a:pPr>
            <a:r>
              <a:rPr lang="en-IN" b="1" i="1" dirty="0">
                <a:solidFill>
                  <a:schemeClr val="tx1"/>
                </a:solidFill>
                <a:effectLst>
                  <a:outerShdw blurRad="38100" dist="38100" dir="2700000" algn="tl">
                    <a:srgbClr val="C0C0C0"/>
                  </a:outerShdw>
                </a:effectLst>
                <a:latin typeface="Times New Roman" panose="02020603050405020304" pitchFamily="18" charset="0"/>
              </a:rPr>
              <a:t>                                       </a:t>
            </a:r>
            <a:r>
              <a:rPr lang="en-IN" b="1" i="1" dirty="0" smtClean="0">
                <a:solidFill>
                  <a:schemeClr val="tx1"/>
                </a:solidFill>
                <a:effectLst>
                  <a:outerShdw blurRad="38100" dist="38100" dir="2700000" algn="tl">
                    <a:srgbClr val="C0C0C0"/>
                  </a:outerShdw>
                </a:effectLst>
                <a:latin typeface="Times New Roman" panose="02020603050405020304" pitchFamily="18" charset="0"/>
              </a:rPr>
              <a:t>       But </a:t>
            </a:r>
            <a:r>
              <a:rPr lang="en-IN" b="1" i="1" dirty="0">
                <a:solidFill>
                  <a:schemeClr val="tx1"/>
                </a:solidFill>
                <a:effectLst>
                  <a:outerShdw blurRad="38100" dist="38100" dir="2700000" algn="tl">
                    <a:srgbClr val="C0C0C0"/>
                  </a:outerShdw>
                </a:effectLst>
                <a:latin typeface="Times New Roman" panose="02020603050405020304" pitchFamily="18" charset="0"/>
              </a:rPr>
              <a:t>not given her true position.” </a:t>
            </a:r>
            <a:endParaRPr lang="en-IN" b="1" i="1" dirty="0" smtClean="0">
              <a:solidFill>
                <a:schemeClr val="tx1"/>
              </a:solidFill>
              <a:effectLst>
                <a:outerShdw blurRad="38100" dist="38100" dir="2700000" algn="tl">
                  <a:srgbClr val="C0C0C0"/>
                </a:outerShdw>
              </a:effectLst>
              <a:latin typeface="Times New Roman" panose="02020603050405020304" pitchFamily="18" charset="0"/>
            </a:endParaRPr>
          </a:p>
          <a:p>
            <a:r>
              <a:rPr lang="en-IN" b="1" i="1" dirty="0" smtClean="0">
                <a:solidFill>
                  <a:schemeClr val="tx1"/>
                </a:solidFill>
                <a:effectLst>
                  <a:outerShdw blurRad="38100" dist="38100" dir="2700000" algn="tl">
                    <a:srgbClr val="C0C0C0"/>
                  </a:outerShdw>
                </a:effectLst>
                <a:latin typeface="Times New Roman" panose="02020603050405020304" pitchFamily="18" charset="0"/>
              </a:rPr>
              <a:t>MAIN PROBLEMS FACED BY WOMEN IN PAST AND PRESENT</a:t>
            </a:r>
          </a:p>
          <a:p>
            <a:r>
              <a:rPr lang="en-IN" dirty="0" smtClean="0">
                <a:solidFill>
                  <a:schemeClr val="tx1"/>
                </a:solidFill>
              </a:rPr>
              <a:t>Gender Discrimination</a:t>
            </a:r>
          </a:p>
          <a:p>
            <a:r>
              <a:rPr lang="en-IN" dirty="0" smtClean="0">
                <a:solidFill>
                  <a:schemeClr val="tx1"/>
                </a:solidFill>
              </a:rPr>
              <a:t>Women Education</a:t>
            </a:r>
          </a:p>
          <a:p>
            <a:r>
              <a:rPr lang="en-IN" dirty="0" smtClean="0">
                <a:solidFill>
                  <a:schemeClr val="tx1"/>
                </a:solidFill>
              </a:rPr>
              <a:t>Female </a:t>
            </a:r>
            <a:r>
              <a:rPr lang="en-IN" dirty="0" err="1" smtClean="0">
                <a:solidFill>
                  <a:schemeClr val="tx1"/>
                </a:solidFill>
              </a:rPr>
              <a:t>Infenticide</a:t>
            </a:r>
            <a:endParaRPr lang="en-IN" dirty="0" smtClean="0">
              <a:solidFill>
                <a:schemeClr val="tx1"/>
              </a:solidFill>
            </a:endParaRPr>
          </a:p>
          <a:p>
            <a:r>
              <a:rPr lang="en-IN" dirty="0" smtClean="0">
                <a:solidFill>
                  <a:schemeClr val="tx1"/>
                </a:solidFill>
              </a:rPr>
              <a:t>Dowry</a:t>
            </a:r>
          </a:p>
          <a:p>
            <a:r>
              <a:rPr lang="en-IN" dirty="0" smtClean="0">
                <a:solidFill>
                  <a:schemeClr val="tx1"/>
                </a:solidFill>
              </a:rPr>
              <a:t>Child Marriage</a:t>
            </a:r>
          </a:p>
          <a:p>
            <a:r>
              <a:rPr lang="en-IN" dirty="0">
                <a:solidFill>
                  <a:schemeClr val="tx1"/>
                </a:solidFill>
              </a:rPr>
              <a:t>Atrocities on women: With their age, they have been raped, kicked</a:t>
            </a:r>
            <a:r>
              <a:rPr lang="en-IN" dirty="0" smtClean="0">
                <a:solidFill>
                  <a:schemeClr val="tx1"/>
                </a:solidFill>
              </a:rPr>
              <a:t>, </a:t>
            </a:r>
            <a:r>
              <a:rPr lang="en-IN" dirty="0">
                <a:solidFill>
                  <a:schemeClr val="tx1"/>
                </a:solidFill>
              </a:rPr>
              <a:t>killed, subdued &amp; humiliated almost daily.</a:t>
            </a:r>
          </a:p>
          <a:p>
            <a:pPr marL="0" indent="0">
              <a:buNone/>
            </a:pPr>
            <a:r>
              <a:rPr lang="en-IN" dirty="0" smtClean="0">
                <a:solidFill>
                  <a:schemeClr val="tx1"/>
                </a:solidFill>
                <a:latin typeface="Times New Roman" panose="02020603050405020304" pitchFamily="18" charset="0"/>
              </a:rPr>
              <a:t> </a:t>
            </a:r>
          </a:p>
          <a:p>
            <a:endParaRPr lang="en-US" dirty="0"/>
          </a:p>
        </p:txBody>
      </p:sp>
    </p:spTree>
    <p:extLst>
      <p:ext uri="{BB962C8B-B14F-4D97-AF65-F5344CB8AC3E}">
        <p14:creationId xmlns:p14="http://schemas.microsoft.com/office/powerpoint/2010/main" val="486892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15293"/>
          </a:xfrm>
        </p:spPr>
        <p:txBody>
          <a:bodyPr/>
          <a:lstStyle/>
          <a:p>
            <a:r>
              <a:rPr lang="en-US" dirty="0" smtClean="0"/>
              <a:t>GENDER DISCRIMINATION</a:t>
            </a:r>
            <a:endParaRPr lang="en-US" dirty="0"/>
          </a:p>
        </p:txBody>
      </p:sp>
      <p:sp>
        <p:nvSpPr>
          <p:cNvPr id="3" name="Content Placeholder 2"/>
          <p:cNvSpPr>
            <a:spLocks noGrp="1"/>
          </p:cNvSpPr>
          <p:nvPr>
            <p:ph idx="1"/>
          </p:nvPr>
        </p:nvSpPr>
        <p:spPr>
          <a:xfrm>
            <a:off x="2589212" y="1339403"/>
            <a:ext cx="8915400" cy="4571819"/>
          </a:xfrm>
        </p:spPr>
        <p:txBody>
          <a:bodyPr/>
          <a:lstStyle/>
          <a:p>
            <a:r>
              <a:rPr lang="en-US" dirty="0" smtClean="0"/>
              <a:t>Female work </a:t>
            </a:r>
            <a:r>
              <a:rPr lang="en-US" dirty="0" err="1" smtClean="0"/>
              <a:t>patricipation</a:t>
            </a:r>
            <a:r>
              <a:rPr lang="en-US" dirty="0" smtClean="0"/>
              <a:t> in </a:t>
            </a:r>
            <a:r>
              <a:rPr lang="en-US" dirty="0" err="1" smtClean="0"/>
              <a:t>india</a:t>
            </a:r>
            <a:r>
              <a:rPr lang="en-US" dirty="0" smtClean="0"/>
              <a:t> is 25.7% as compared to 51% of men</a:t>
            </a:r>
          </a:p>
          <a:p>
            <a:r>
              <a:rPr lang="en-US" dirty="0" smtClean="0"/>
              <a:t>They are given less payment for same amount of work.</a:t>
            </a:r>
          </a:p>
          <a:p>
            <a:r>
              <a:rPr lang="en-US" dirty="0" smtClean="0"/>
              <a:t>Male child has higher priority then female child.</a:t>
            </a:r>
          </a:p>
          <a:p>
            <a:r>
              <a:rPr lang="en-US" dirty="0"/>
              <a:t>As per Census of Central Government Employees, in 2001, the female employment in Central Government is 2.92 lakhs which is only 7.53 % of the total employment in Central Government</a:t>
            </a:r>
          </a:p>
          <a:p>
            <a:pPr marL="0" indent="0">
              <a:buNone/>
            </a:pPr>
            <a:endParaRPr lang="en-US" dirty="0" smtClean="0"/>
          </a:p>
          <a:p>
            <a:endParaRPr lang="en-US" dirty="0" smtClean="0"/>
          </a:p>
          <a:p>
            <a:pPr marL="0" indent="0">
              <a:buNone/>
            </a:pPr>
            <a:endParaRPr lang="en-US" dirty="0"/>
          </a:p>
        </p:txBody>
      </p:sp>
    </p:spTree>
    <p:extLst>
      <p:ext uri="{BB962C8B-B14F-4D97-AF65-F5344CB8AC3E}">
        <p14:creationId xmlns:p14="http://schemas.microsoft.com/office/powerpoint/2010/main" val="2945066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9270" y="1339404"/>
            <a:ext cx="10389473" cy="4750902"/>
          </a:xfrm>
        </p:spPr>
      </p:pic>
    </p:spTree>
    <p:extLst>
      <p:ext uri="{BB962C8B-B14F-4D97-AF65-F5344CB8AC3E}">
        <p14:creationId xmlns:p14="http://schemas.microsoft.com/office/powerpoint/2010/main" val="143252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63777"/>
          </a:xfrm>
        </p:spPr>
        <p:txBody>
          <a:bodyPr/>
          <a:lstStyle/>
          <a:p>
            <a:r>
              <a:rPr lang="en-US" dirty="0" smtClean="0"/>
              <a:t>CHILD MARRIAGE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7952" y="1636108"/>
            <a:ext cx="10608370" cy="4829086"/>
          </a:xfrm>
          <a:prstGeom prst="rect">
            <a:avLst/>
          </a:prstGeom>
        </p:spPr>
      </p:pic>
    </p:spTree>
    <p:extLst>
      <p:ext uri="{BB962C8B-B14F-4D97-AF65-F5344CB8AC3E}">
        <p14:creationId xmlns:p14="http://schemas.microsoft.com/office/powerpoint/2010/main" val="369383518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177</TotalTime>
  <Words>1820</Words>
  <Application>Microsoft Office PowerPoint</Application>
  <PresentationFormat>Widescreen</PresentationFormat>
  <Paragraphs>162</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Book Antiqua</vt:lpstr>
      <vt:lpstr>Book Antiqua </vt:lpstr>
      <vt:lpstr>Castellar</vt:lpstr>
      <vt:lpstr>Century Gothic</vt:lpstr>
      <vt:lpstr>Times New Roman</vt:lpstr>
      <vt:lpstr>Wingdings 3</vt:lpstr>
      <vt:lpstr>Wisp</vt:lpstr>
      <vt:lpstr>Women Empowerment And Development In India</vt:lpstr>
      <vt:lpstr>Outline </vt:lpstr>
      <vt:lpstr>What is Women Empowerment</vt:lpstr>
      <vt:lpstr>History of Woman Empowerment in India</vt:lpstr>
      <vt:lpstr>Scenario Has Changed…. </vt:lpstr>
      <vt:lpstr>Why Should It Be ?</vt:lpstr>
      <vt:lpstr>GENDER DISCRIMINATION</vt:lpstr>
      <vt:lpstr>PowerPoint Presentation</vt:lpstr>
      <vt:lpstr>CHILD MARRIAGE </vt:lpstr>
      <vt:lpstr>PowerPoint Presentation</vt:lpstr>
      <vt:lpstr>PowerPoint Presentation</vt:lpstr>
      <vt:lpstr>PowerPoint Presentation</vt:lpstr>
      <vt:lpstr>PowerPoint Presentation</vt:lpstr>
      <vt:lpstr>PowerPoint Presentation</vt:lpstr>
      <vt:lpstr>Some Global Eye Openers</vt:lpstr>
      <vt:lpstr>Need For Women Empowerment And Area Where Focus Is Need </vt:lpstr>
      <vt:lpstr>PowerPoint Presentation</vt:lpstr>
      <vt:lpstr>PowerPoint Presentation</vt:lpstr>
      <vt:lpstr>PowerPoint Presentation</vt:lpstr>
      <vt:lpstr>Domestic Violence</vt:lpstr>
      <vt:lpstr>SCHEMES BY GOVERNMENT </vt:lpstr>
      <vt:lpstr>SCHEMES BY GOVERNMENT </vt:lpstr>
      <vt:lpstr>Major landmark steps taken in India by Law</vt:lpstr>
      <vt:lpstr>ROLE OF NGOs</vt:lpstr>
      <vt:lpstr>Various NGO’s working for Woman Empowerment in India</vt:lpstr>
      <vt:lpstr>SUGGESTIONS</vt:lpstr>
      <vt:lpstr>PowerPoint Presentation</vt:lpstr>
      <vt:lpstr>And At Last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Women Empowerment And Development In India</dc:title>
  <dc:creator>Dipen</dc:creator>
  <cp:lastModifiedBy>Dipen</cp:lastModifiedBy>
  <cp:revision>40</cp:revision>
  <dcterms:created xsi:type="dcterms:W3CDTF">2016-04-24T10:57:01Z</dcterms:created>
  <dcterms:modified xsi:type="dcterms:W3CDTF">2016-04-24T14:34:06Z</dcterms:modified>
</cp:coreProperties>
</file>