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9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7" r:id="rId30"/>
    <p:sldId id="285" r:id="rId31"/>
    <p:sldId id="286" r:id="rId32"/>
    <p:sldId id="288" r:id="rId33"/>
    <p:sldId id="289" r:id="rId34"/>
    <p:sldId id="290" r:id="rId35"/>
    <p:sldId id="291" r:id="rId36"/>
    <p:sldId id="292" r:id="rId37"/>
    <p:sldId id="293" r:id="rId38"/>
    <p:sldId id="299" r:id="rId39"/>
    <p:sldId id="300"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ET\Sem-IV\Eco\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ET\Sem-IV\Eco\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IET\Sem-IV\Eco\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IET\Sem-IV\Eco\analysis.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F:\IET\Sem-IV\Eco\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IET\Sem-IV\Eco\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F:\IET\Sem-IV\Eco\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F:\IET\Sem-IV\Eco\analysi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tx>
            <c:strRef>
              <c:f>GOLD!$B$29:$B$31</c:f>
              <c:strCache>
                <c:ptCount val="3"/>
                <c:pt idx="0">
                  <c:v>AMUL GOLD</c:v>
                </c:pt>
                <c:pt idx="2">
                  <c:v>Price</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dLbl>
              <c:idx val="0"/>
              <c:layout/>
              <c:tx>
                <c:rich>
                  <a:bodyPr/>
                  <a:lstStyle/>
                  <a:p>
                    <a:r>
                      <a:rPr lang="en-US"/>
                      <a:t>2011</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a:t>2012</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a:t>2013</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a:t>2014</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a:t>2015</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GOLD!$A$32:$A$37</c:f>
              <c:numCache>
                <c:formatCode>General</c:formatCode>
                <c:ptCount val="6"/>
                <c:pt idx="0">
                  <c:v>95</c:v>
                </c:pt>
                <c:pt idx="1">
                  <c:v>95</c:v>
                </c:pt>
                <c:pt idx="2">
                  <c:v>95</c:v>
                </c:pt>
                <c:pt idx="3">
                  <c:v>95</c:v>
                </c:pt>
                <c:pt idx="4">
                  <c:v>95</c:v>
                </c:pt>
              </c:numCache>
            </c:numRef>
          </c:xVal>
          <c:yVal>
            <c:numRef>
              <c:f>GOLD!$B$32:$B$37</c:f>
              <c:numCache>
                <c:formatCode>General</c:formatCode>
                <c:ptCount val="6"/>
                <c:pt idx="0">
                  <c:v>36</c:v>
                </c:pt>
                <c:pt idx="1">
                  <c:v>38</c:v>
                </c:pt>
                <c:pt idx="2">
                  <c:v>40</c:v>
                </c:pt>
                <c:pt idx="3">
                  <c:v>42</c:v>
                </c:pt>
                <c:pt idx="4">
                  <c:v>44</c:v>
                </c:pt>
              </c:numCache>
            </c:numRef>
          </c:yVal>
          <c:smooth val="1"/>
        </c:ser>
        <c:dLbls>
          <c:showLegendKey val="0"/>
          <c:showVal val="0"/>
          <c:showCatName val="0"/>
          <c:showSerName val="0"/>
          <c:showPercent val="0"/>
          <c:showBubbleSize val="0"/>
        </c:dLbls>
        <c:axId val="218255440"/>
        <c:axId val="218249168"/>
      </c:scatterChart>
      <c:valAx>
        <c:axId val="218255440"/>
        <c:scaling>
          <c:orientation val="minMax"/>
          <c:min val="8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NO.</a:t>
                </a:r>
                <a:r>
                  <a:rPr lang="en-US" sz="1600" baseline="0"/>
                  <a:t> OF PACKETS SOLD PER DAY (1L)</a:t>
                </a:r>
                <a:endParaRPr lang="en-US" sz="160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18249168"/>
        <c:crosses val="autoZero"/>
        <c:crossBetween val="midCat"/>
      </c:valAx>
      <c:valAx>
        <c:axId val="218249168"/>
        <c:scaling>
          <c:orientation val="minMax"/>
          <c:min val="35"/>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PRICE</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18255440"/>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r>
              <a:rPr lang="en-US" sz="1600"/>
              <a:t>AMUL CHEESE</a:t>
            </a:r>
          </a:p>
        </c:rich>
      </c:tx>
      <c:layout/>
      <c:overlay val="0"/>
      <c:spPr>
        <a:noFill/>
        <a:ln>
          <a:noFill/>
        </a:ln>
        <a:effectLst/>
      </c:spPr>
      <c:txPr>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CHEESE!$B$1:$B$3</c:f>
              <c:strCache>
                <c:ptCount val="3"/>
                <c:pt idx="0">
                  <c:v>AMUL CHEESE</c:v>
                </c:pt>
                <c:pt idx="2">
                  <c:v>PRICE</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dLbl>
              <c:idx val="0"/>
              <c:layout/>
              <c:tx>
                <c:rich>
                  <a:bodyPr/>
                  <a:lstStyle/>
                  <a:p>
                    <a:r>
                      <a:rPr lang="en-US"/>
                      <a:t>2011</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a:t>2012</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a:t>2013</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a:t>2014</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a:t>2015</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CHEESE!$A$4:$A$9</c:f>
              <c:numCache>
                <c:formatCode>General</c:formatCode>
                <c:ptCount val="6"/>
                <c:pt idx="0">
                  <c:v>22</c:v>
                </c:pt>
                <c:pt idx="1">
                  <c:v>22</c:v>
                </c:pt>
                <c:pt idx="2">
                  <c:v>22</c:v>
                </c:pt>
                <c:pt idx="3">
                  <c:v>22</c:v>
                </c:pt>
                <c:pt idx="4">
                  <c:v>22</c:v>
                </c:pt>
              </c:numCache>
            </c:numRef>
          </c:xVal>
          <c:yVal>
            <c:numRef>
              <c:f>CHEESE!$B$4:$B$9</c:f>
              <c:numCache>
                <c:formatCode>General</c:formatCode>
                <c:ptCount val="6"/>
                <c:pt idx="0">
                  <c:v>87</c:v>
                </c:pt>
                <c:pt idx="1">
                  <c:v>88</c:v>
                </c:pt>
                <c:pt idx="2">
                  <c:v>90</c:v>
                </c:pt>
                <c:pt idx="3">
                  <c:v>92</c:v>
                </c:pt>
                <c:pt idx="4">
                  <c:v>94</c:v>
                </c:pt>
              </c:numCache>
            </c:numRef>
          </c:yVal>
          <c:smooth val="0"/>
        </c:ser>
        <c:dLbls>
          <c:showLegendKey val="0"/>
          <c:showVal val="0"/>
          <c:showCatName val="0"/>
          <c:showSerName val="0"/>
          <c:showPercent val="0"/>
          <c:showBubbleSize val="0"/>
        </c:dLbls>
        <c:axId val="383693416"/>
        <c:axId val="383693808"/>
      </c:scatterChart>
      <c:valAx>
        <c:axId val="383693416"/>
        <c:scaling>
          <c:orientation val="minMax"/>
          <c:min val="15"/>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NO.</a:t>
                </a:r>
                <a:r>
                  <a:rPr lang="en-US" sz="1600" baseline="0"/>
                  <a:t> OF PACKETS SOLD PER DAY (250gm)</a:t>
                </a:r>
                <a:endParaRPr lang="en-US" sz="160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383693808"/>
        <c:crosses val="autoZero"/>
        <c:crossBetween val="midCat"/>
      </c:valAx>
      <c:valAx>
        <c:axId val="383693808"/>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PRICE</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383693416"/>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AMUL YOGURT</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YOGURT!$B$1:$B$3</c:f>
              <c:strCache>
                <c:ptCount val="3"/>
                <c:pt idx="0">
                  <c:v>AMUL YOGURT</c:v>
                </c:pt>
                <c:pt idx="2">
                  <c:v>PRICE</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dLbl>
              <c:idx val="0"/>
              <c:layout/>
              <c:tx>
                <c:rich>
                  <a:bodyPr/>
                  <a:lstStyle/>
                  <a:p>
                    <a:r>
                      <a:rPr lang="en-US"/>
                      <a:t>2011</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a:t>2012</a:t>
                    </a:r>
                  </a:p>
                </c:rich>
              </c:tx>
              <c:showLegendKey val="0"/>
              <c:showVal val="1"/>
              <c:showCatName val="0"/>
              <c:showSerName val="0"/>
              <c:showPercent val="0"/>
              <c:showBubbleSize val="0"/>
              <c:extLst>
                <c:ext xmlns:c15="http://schemas.microsoft.com/office/drawing/2012/chart" uri="{CE6537A1-D6FC-4f65-9D91-7224C49458BB}">
                  <c15:layout/>
                </c:ext>
              </c:extLst>
            </c:dLbl>
            <c:dLbl>
              <c:idx val="2"/>
              <c:delete val="1"/>
              <c:extLst>
                <c:ext xmlns:c15="http://schemas.microsoft.com/office/drawing/2012/chart" uri="{CE6537A1-D6FC-4f65-9D91-7224C49458BB}"/>
              </c:extLst>
            </c:dLbl>
            <c:dLbl>
              <c:idx val="3"/>
              <c:layout>
                <c:manualLayout>
                  <c:x val="-0.13675209866944255"/>
                  <c:y val="-6.8759939392272152E-17"/>
                </c:manualLayout>
              </c:layout>
              <c:tx>
                <c:rich>
                  <a:bodyPr/>
                  <a:lstStyle/>
                  <a:p>
                    <a:r>
                      <a:rPr lang="en-US"/>
                      <a:t>2013,</a:t>
                    </a:r>
                    <a:r>
                      <a:rPr lang="en-US" baseline="0"/>
                      <a:t> 2014</a:t>
                    </a:r>
                    <a:endParaRPr lang="en-US"/>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a:t>2015</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YOGURT!$A$4:$A$9</c:f>
              <c:numCache>
                <c:formatCode>General</c:formatCode>
                <c:ptCount val="6"/>
                <c:pt idx="0">
                  <c:v>22</c:v>
                </c:pt>
                <c:pt idx="1">
                  <c:v>22</c:v>
                </c:pt>
                <c:pt idx="2">
                  <c:v>22</c:v>
                </c:pt>
                <c:pt idx="3">
                  <c:v>22</c:v>
                </c:pt>
                <c:pt idx="4">
                  <c:v>22</c:v>
                </c:pt>
              </c:numCache>
            </c:numRef>
          </c:xVal>
          <c:yVal>
            <c:numRef>
              <c:f>YOGURT!$B$4:$B$9</c:f>
              <c:numCache>
                <c:formatCode>General</c:formatCode>
                <c:ptCount val="6"/>
                <c:pt idx="0">
                  <c:v>16</c:v>
                </c:pt>
                <c:pt idx="1">
                  <c:v>17</c:v>
                </c:pt>
                <c:pt idx="2">
                  <c:v>18</c:v>
                </c:pt>
                <c:pt idx="3">
                  <c:v>18</c:v>
                </c:pt>
                <c:pt idx="4">
                  <c:v>19</c:v>
                </c:pt>
              </c:numCache>
            </c:numRef>
          </c:yVal>
          <c:smooth val="0"/>
        </c:ser>
        <c:dLbls>
          <c:showLegendKey val="0"/>
          <c:showVal val="0"/>
          <c:showCatName val="0"/>
          <c:showSerName val="0"/>
          <c:showPercent val="0"/>
          <c:showBubbleSize val="0"/>
        </c:dLbls>
        <c:axId val="255606776"/>
        <c:axId val="255607560"/>
      </c:scatterChart>
      <c:valAx>
        <c:axId val="255606776"/>
        <c:scaling>
          <c:orientation val="minMax"/>
          <c:min val="15"/>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NO.</a:t>
                </a:r>
                <a:r>
                  <a:rPr lang="en-US" sz="1600" baseline="0"/>
                  <a:t> OF PACKETS SOLD PER DAY (200gm)</a:t>
                </a:r>
                <a:endParaRPr lang="en-US" sz="160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55607560"/>
        <c:crosses val="autoZero"/>
        <c:crossBetween val="midCat"/>
      </c:valAx>
      <c:valAx>
        <c:axId val="255607560"/>
        <c:scaling>
          <c:orientation val="minMax"/>
          <c:min val="15"/>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PRICE</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55606776"/>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r>
              <a:rPr lang="en-US" sz="1600"/>
              <a:t>AMUL GOLD</a:t>
            </a:r>
          </a:p>
        </c:rich>
      </c:tx>
      <c:layout/>
      <c:overlay val="0"/>
      <c:spPr>
        <a:noFill/>
        <a:ln>
          <a:noFill/>
        </a:ln>
        <a:effectLst/>
      </c:spPr>
      <c:txPr>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GOLD!$B$1:$B$3</c:f>
              <c:strCache>
                <c:ptCount val="3"/>
                <c:pt idx="0">
                  <c:v>AMUL GOLD</c:v>
                </c:pt>
                <c:pt idx="2">
                  <c:v>Price</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dLbl>
              <c:idx val="0"/>
              <c:layout/>
              <c:tx>
                <c:rich>
                  <a:bodyPr/>
                  <a:lstStyle/>
                  <a:p>
                    <a:r>
                      <a:rPr lang="en-US"/>
                      <a:t>2011</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a:t>2012</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a:t>2013</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a:t>2014</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a:t>2015</a:t>
                    </a:r>
                  </a:p>
                </c:rich>
              </c:tx>
              <c:showLegendKey val="0"/>
              <c:showVal val="1"/>
              <c:showCatName val="0"/>
              <c:showSerName val="0"/>
              <c:showPercent val="0"/>
              <c:showBubbleSize val="0"/>
              <c:extLst>
                <c:ext xmlns:c15="http://schemas.microsoft.com/office/drawing/2012/chart" uri="{CE6537A1-D6FC-4f65-9D91-7224C49458BB}">
                  <c15:layout/>
                </c:ext>
              </c:extLst>
            </c:dLbl>
            <c:dLbl>
              <c:idx val="5"/>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GOLD!$A$4:$A$9</c:f>
              <c:numCache>
                <c:formatCode>General</c:formatCode>
                <c:ptCount val="6"/>
                <c:pt idx="0">
                  <c:v>90</c:v>
                </c:pt>
                <c:pt idx="1">
                  <c:v>91</c:v>
                </c:pt>
                <c:pt idx="2">
                  <c:v>92</c:v>
                </c:pt>
                <c:pt idx="3">
                  <c:v>93</c:v>
                </c:pt>
                <c:pt idx="4">
                  <c:v>94</c:v>
                </c:pt>
              </c:numCache>
            </c:numRef>
          </c:xVal>
          <c:yVal>
            <c:numRef>
              <c:f>GOLD!$B$4:$B$9</c:f>
              <c:numCache>
                <c:formatCode>General</c:formatCode>
                <c:ptCount val="6"/>
                <c:pt idx="0">
                  <c:v>1</c:v>
                </c:pt>
                <c:pt idx="1">
                  <c:v>2</c:v>
                </c:pt>
                <c:pt idx="2">
                  <c:v>3</c:v>
                </c:pt>
                <c:pt idx="3">
                  <c:v>4</c:v>
                </c:pt>
                <c:pt idx="4">
                  <c:v>5</c:v>
                </c:pt>
              </c:numCache>
            </c:numRef>
          </c:yVal>
          <c:smooth val="0"/>
        </c:ser>
        <c:dLbls>
          <c:showLegendKey val="0"/>
          <c:showVal val="0"/>
          <c:showCatName val="0"/>
          <c:showSerName val="0"/>
          <c:showPercent val="0"/>
          <c:showBubbleSize val="0"/>
        </c:dLbls>
        <c:axId val="301066840"/>
        <c:axId val="218259360"/>
      </c:scatterChart>
      <c:valAx>
        <c:axId val="301066840"/>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NO.OF PACKETS SOLD PER DAY (1L)</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18259360"/>
        <c:crosses val="autoZero"/>
        <c:crossBetween val="midCat"/>
      </c:valAx>
      <c:valAx>
        <c:axId val="218259360"/>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PRICE</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301066840"/>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AMUL SHAKTI</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tx>
            <c:strRef>
              <c:f>SHAKTI!$B$29:$B$31</c:f>
              <c:strCache>
                <c:ptCount val="3"/>
                <c:pt idx="0">
                  <c:v>AMUL SHAKTI</c:v>
                </c:pt>
                <c:pt idx="2">
                  <c:v>PRICE</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dLbl>
              <c:idx val="0"/>
              <c:layout/>
              <c:tx>
                <c:rich>
                  <a:bodyPr/>
                  <a:lstStyle/>
                  <a:p>
                    <a:r>
                      <a:rPr lang="en-US"/>
                      <a:t>2011</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a:t>2012</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a:t>2013</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a:t>2014</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a:t>2015</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SHAKTI!$A$32:$A$37</c:f>
              <c:numCache>
                <c:formatCode>General</c:formatCode>
                <c:ptCount val="6"/>
                <c:pt idx="0">
                  <c:v>60</c:v>
                </c:pt>
                <c:pt idx="1">
                  <c:v>61</c:v>
                </c:pt>
                <c:pt idx="2">
                  <c:v>62</c:v>
                </c:pt>
                <c:pt idx="3">
                  <c:v>63</c:v>
                </c:pt>
                <c:pt idx="4">
                  <c:v>64</c:v>
                </c:pt>
              </c:numCache>
            </c:numRef>
          </c:xVal>
          <c:yVal>
            <c:numRef>
              <c:f>SHAKTI!$B$32:$B$37</c:f>
              <c:numCache>
                <c:formatCode>General</c:formatCode>
                <c:ptCount val="6"/>
                <c:pt idx="0">
                  <c:v>1</c:v>
                </c:pt>
                <c:pt idx="1">
                  <c:v>2</c:v>
                </c:pt>
                <c:pt idx="2">
                  <c:v>3</c:v>
                </c:pt>
                <c:pt idx="3">
                  <c:v>4</c:v>
                </c:pt>
                <c:pt idx="4">
                  <c:v>5</c:v>
                </c:pt>
              </c:numCache>
            </c:numRef>
          </c:yVal>
          <c:smooth val="1"/>
        </c:ser>
        <c:dLbls>
          <c:showLegendKey val="0"/>
          <c:showVal val="0"/>
          <c:showCatName val="0"/>
          <c:showSerName val="0"/>
          <c:showPercent val="0"/>
          <c:showBubbleSize val="0"/>
        </c:dLbls>
        <c:axId val="381855136"/>
        <c:axId val="381857488"/>
      </c:scatterChart>
      <c:valAx>
        <c:axId val="381855136"/>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NO.</a:t>
                </a:r>
                <a:r>
                  <a:rPr lang="en-US" sz="1600" baseline="0"/>
                  <a:t> OF PACKETS SOLD PER DAY (1L)</a:t>
                </a:r>
                <a:endParaRPr lang="en-US" sz="160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381857488"/>
        <c:crosses val="autoZero"/>
        <c:crossBetween val="midCat"/>
      </c:valAx>
      <c:valAx>
        <c:axId val="381857488"/>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PRICE</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381855136"/>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r>
              <a:rPr lang="en-US" sz="1600"/>
              <a:t>AMUL CHEESE</a:t>
            </a:r>
          </a:p>
        </c:rich>
      </c:tx>
      <c:layout/>
      <c:overlay val="0"/>
      <c:spPr>
        <a:noFill/>
        <a:ln>
          <a:noFill/>
        </a:ln>
        <a:effectLst/>
      </c:spPr>
      <c:txPr>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CHEESE!$B$22:$B$24</c:f>
              <c:strCache>
                <c:ptCount val="3"/>
                <c:pt idx="0">
                  <c:v>AMUL CHEESE</c:v>
                </c:pt>
                <c:pt idx="2">
                  <c:v>PRICE</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dLbl>
              <c:idx val="0"/>
              <c:layout/>
              <c:tx>
                <c:rich>
                  <a:bodyPr/>
                  <a:lstStyle/>
                  <a:p>
                    <a:r>
                      <a:rPr lang="en-US"/>
                      <a:t>2011</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a:t>2012</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a:t>2013</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a:t>2014</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a:t>2015</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CHEESE!$A$25:$A$30</c:f>
              <c:numCache>
                <c:formatCode>General</c:formatCode>
                <c:ptCount val="6"/>
                <c:pt idx="0">
                  <c:v>20</c:v>
                </c:pt>
                <c:pt idx="1">
                  <c:v>20.5</c:v>
                </c:pt>
                <c:pt idx="2">
                  <c:v>21</c:v>
                </c:pt>
                <c:pt idx="3">
                  <c:v>21.5</c:v>
                </c:pt>
                <c:pt idx="4">
                  <c:v>22</c:v>
                </c:pt>
              </c:numCache>
            </c:numRef>
          </c:xVal>
          <c:yVal>
            <c:numRef>
              <c:f>CHEESE!$B$25:$B$30</c:f>
              <c:numCache>
                <c:formatCode>General</c:formatCode>
                <c:ptCount val="6"/>
                <c:pt idx="0">
                  <c:v>1</c:v>
                </c:pt>
                <c:pt idx="1">
                  <c:v>2</c:v>
                </c:pt>
                <c:pt idx="2">
                  <c:v>3</c:v>
                </c:pt>
                <c:pt idx="3">
                  <c:v>4</c:v>
                </c:pt>
                <c:pt idx="4">
                  <c:v>5</c:v>
                </c:pt>
              </c:numCache>
            </c:numRef>
          </c:yVal>
          <c:smooth val="0"/>
        </c:ser>
        <c:dLbls>
          <c:showLegendKey val="0"/>
          <c:showVal val="0"/>
          <c:showCatName val="0"/>
          <c:showSerName val="0"/>
          <c:showPercent val="0"/>
          <c:showBubbleSize val="0"/>
        </c:dLbls>
        <c:axId val="296159904"/>
        <c:axId val="380059384"/>
      </c:scatterChart>
      <c:valAx>
        <c:axId val="296159904"/>
        <c:scaling>
          <c:orientation val="minMax"/>
          <c:min val="15"/>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NO.</a:t>
                </a:r>
                <a:r>
                  <a:rPr lang="en-US" sz="1600" baseline="0"/>
                  <a:t> OF PACKETS SOLD PER DAY (250gm)</a:t>
                </a:r>
                <a:endParaRPr lang="en-US" sz="160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380059384"/>
        <c:crosses val="autoZero"/>
        <c:crossBetween val="midCat"/>
      </c:valAx>
      <c:valAx>
        <c:axId val="38005938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PRICE</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296159904"/>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r>
              <a:rPr lang="en-US" sz="1600"/>
              <a:t>AMUL YOGURT </a:t>
            </a:r>
          </a:p>
        </c:rich>
      </c:tx>
      <c:layout/>
      <c:overlay val="0"/>
      <c:spPr>
        <a:noFill/>
        <a:ln>
          <a:noFill/>
        </a:ln>
        <a:effectLst/>
      </c:spPr>
      <c:txPr>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YOGURT!$B$23:$B$25</c:f>
              <c:strCache>
                <c:ptCount val="3"/>
                <c:pt idx="0">
                  <c:v>AMUL YOGURT</c:v>
                </c:pt>
                <c:pt idx="2">
                  <c:v>PRICE</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dLbl>
              <c:idx val="0"/>
              <c:layout/>
              <c:tx>
                <c:rich>
                  <a:bodyPr/>
                  <a:lstStyle/>
                  <a:p>
                    <a:r>
                      <a:rPr lang="en-US"/>
                      <a:t>2011</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a:t>2012</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tx>
                <c:rich>
                  <a:bodyPr/>
                  <a:lstStyle/>
                  <a:p>
                    <a:r>
                      <a:rPr lang="en-US"/>
                      <a:t>2013</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tx>
                <c:rich>
                  <a:bodyPr/>
                  <a:lstStyle/>
                  <a:p>
                    <a:r>
                      <a:rPr lang="en-US"/>
                      <a:t>2014</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a:t>2015</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YOGURT!$A$26:$A$31</c:f>
              <c:numCache>
                <c:formatCode>General</c:formatCode>
                <c:ptCount val="6"/>
                <c:pt idx="0">
                  <c:v>20</c:v>
                </c:pt>
                <c:pt idx="1">
                  <c:v>20.75</c:v>
                </c:pt>
                <c:pt idx="2">
                  <c:v>21.5</c:v>
                </c:pt>
                <c:pt idx="3">
                  <c:v>22.25</c:v>
                </c:pt>
                <c:pt idx="4">
                  <c:v>23</c:v>
                </c:pt>
              </c:numCache>
            </c:numRef>
          </c:xVal>
          <c:yVal>
            <c:numRef>
              <c:f>YOGURT!$B$26:$B$31</c:f>
              <c:numCache>
                <c:formatCode>General</c:formatCode>
                <c:ptCount val="6"/>
                <c:pt idx="0">
                  <c:v>1</c:v>
                </c:pt>
                <c:pt idx="1">
                  <c:v>2</c:v>
                </c:pt>
                <c:pt idx="2">
                  <c:v>3</c:v>
                </c:pt>
                <c:pt idx="3">
                  <c:v>4</c:v>
                </c:pt>
                <c:pt idx="4">
                  <c:v>5</c:v>
                </c:pt>
              </c:numCache>
            </c:numRef>
          </c:yVal>
          <c:smooth val="0"/>
        </c:ser>
        <c:dLbls>
          <c:showLegendKey val="0"/>
          <c:showVal val="0"/>
          <c:showCatName val="0"/>
          <c:showSerName val="0"/>
          <c:showPercent val="0"/>
          <c:showBubbleSize val="0"/>
        </c:dLbls>
        <c:axId val="300640576"/>
        <c:axId val="386412944"/>
      </c:scatterChart>
      <c:valAx>
        <c:axId val="300640576"/>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NO.</a:t>
                </a:r>
                <a:r>
                  <a:rPr lang="en-US" sz="1600" baseline="0"/>
                  <a:t> OF PACKETS SOLD PER DAY (200gm)</a:t>
                </a:r>
                <a:endParaRPr lang="en-US" sz="160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386412944"/>
        <c:crosses val="autoZero"/>
        <c:crossBetween val="midCat"/>
      </c:valAx>
      <c:valAx>
        <c:axId val="386412944"/>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r>
                  <a:rPr lang="en-US" sz="1600"/>
                  <a:t>PRICE</a:t>
                </a:r>
              </a:p>
            </c:rich>
          </c:tx>
          <c:layout/>
          <c:overlay val="0"/>
          <c:spPr>
            <a:noFill/>
            <a:ln>
              <a:noFill/>
            </a:ln>
            <a:effectLst/>
          </c:spPr>
          <c:txPr>
            <a:bodyPr rot="-5400000" spcFirstLastPara="1" vertOverflow="ellipsis" vert="horz" wrap="square" anchor="ctr" anchorCtr="1"/>
            <a:lstStyle/>
            <a:p>
              <a:pPr>
                <a:defRPr sz="16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600" b="0" i="0" u="none" strike="noStrike" kern="1200" baseline="0">
                <a:solidFill>
                  <a:schemeClr val="lt1">
                    <a:lumMod val="75000"/>
                  </a:schemeClr>
                </a:solidFill>
                <a:latin typeface="+mn-lt"/>
                <a:ea typeface="+mn-ea"/>
                <a:cs typeface="+mn-cs"/>
              </a:defRPr>
            </a:pPr>
            <a:endParaRPr lang="en-US"/>
          </a:p>
        </c:txPr>
        <c:crossAx val="300640576"/>
        <c:crosses val="autoZero"/>
        <c:crossBetween val="midCat"/>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MILK POWDER</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'MILK POWDER'!$B$1:$B$3</c:f>
              <c:strCache>
                <c:ptCount val="3"/>
                <c:pt idx="0">
                  <c:v>MILK POWDER</c:v>
                </c:pt>
                <c:pt idx="2">
                  <c:v>AMUL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'MILK POWDER'!$A$4:$A$8</c:f>
              <c:numCache>
                <c:formatCode>General</c:formatCode>
                <c:ptCount val="5"/>
                <c:pt idx="0">
                  <c:v>2011</c:v>
                </c:pt>
                <c:pt idx="1">
                  <c:v>2012</c:v>
                </c:pt>
                <c:pt idx="2">
                  <c:v>2013</c:v>
                </c:pt>
                <c:pt idx="3">
                  <c:v>2014</c:v>
                </c:pt>
                <c:pt idx="4">
                  <c:v>2015</c:v>
                </c:pt>
              </c:numCache>
            </c:numRef>
          </c:cat>
          <c:val>
            <c:numRef>
              <c:f>'MILK POWDER'!$B$4:$B$8</c:f>
              <c:numCache>
                <c:formatCode>General</c:formatCode>
                <c:ptCount val="5"/>
                <c:pt idx="0">
                  <c:v>13</c:v>
                </c:pt>
                <c:pt idx="1">
                  <c:v>13</c:v>
                </c:pt>
                <c:pt idx="2">
                  <c:v>10</c:v>
                </c:pt>
                <c:pt idx="3">
                  <c:v>9</c:v>
                </c:pt>
                <c:pt idx="4">
                  <c:v>17</c:v>
                </c:pt>
              </c:numCache>
            </c:numRef>
          </c:val>
        </c:ser>
        <c:ser>
          <c:idx val="1"/>
          <c:order val="1"/>
          <c:tx>
            <c:strRef>
              <c:f>'MILK POWDER'!$C$1:$C$3</c:f>
              <c:strCache>
                <c:ptCount val="3"/>
                <c:pt idx="0">
                  <c:v>MILK POWDER</c:v>
                </c:pt>
                <c:pt idx="2">
                  <c:v>NESTLE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numRef>
              <c:f>'MILK POWDER'!$A$4:$A$8</c:f>
              <c:numCache>
                <c:formatCode>General</c:formatCode>
                <c:ptCount val="5"/>
                <c:pt idx="0">
                  <c:v>2011</c:v>
                </c:pt>
                <c:pt idx="1">
                  <c:v>2012</c:v>
                </c:pt>
                <c:pt idx="2">
                  <c:v>2013</c:v>
                </c:pt>
                <c:pt idx="3">
                  <c:v>2014</c:v>
                </c:pt>
                <c:pt idx="4">
                  <c:v>2015</c:v>
                </c:pt>
              </c:numCache>
            </c:numRef>
          </c:cat>
          <c:val>
            <c:numRef>
              <c:f>'MILK POWDER'!$C$4:$C$8</c:f>
              <c:numCache>
                <c:formatCode>General</c:formatCode>
                <c:ptCount val="5"/>
                <c:pt idx="0">
                  <c:v>8</c:v>
                </c:pt>
                <c:pt idx="1">
                  <c:v>11</c:v>
                </c:pt>
                <c:pt idx="2">
                  <c:v>2</c:v>
                </c:pt>
                <c:pt idx="3">
                  <c:v>3</c:v>
                </c:pt>
                <c:pt idx="4">
                  <c:v>5</c:v>
                </c:pt>
              </c:numCache>
            </c:numRef>
          </c:val>
        </c:ser>
        <c:dLbls>
          <c:dLblPos val="outEnd"/>
          <c:showLegendKey val="0"/>
          <c:showVal val="1"/>
          <c:showCatName val="0"/>
          <c:showSerName val="0"/>
          <c:showPercent val="0"/>
          <c:showBubbleSize val="0"/>
        </c:dLbls>
        <c:gapWidth val="100"/>
        <c:overlap val="-24"/>
        <c:axId val="391136992"/>
        <c:axId val="391137384"/>
      </c:barChart>
      <c:catAx>
        <c:axId val="391136992"/>
        <c:scaling>
          <c:orientation val="minMax"/>
        </c:scaling>
        <c:delete val="0"/>
        <c:axPos val="b"/>
        <c:title>
          <c:tx>
            <c:rich>
              <a:bodyPr rot="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r>
                  <a:rPr lang="en-US" sz="1600"/>
                  <a:t>YEAR</a:t>
                </a:r>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391137384"/>
        <c:crosses val="autoZero"/>
        <c:auto val="1"/>
        <c:lblAlgn val="ctr"/>
        <c:lblOffset val="100"/>
        <c:noMultiLvlLbl val="0"/>
      </c:catAx>
      <c:valAx>
        <c:axId val="3911373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r>
                  <a:rPr lang="en-US" sz="1600"/>
                  <a:t>DEMAND</a:t>
                </a:r>
                <a:r>
                  <a:rPr lang="en-US" sz="1600" baseline="0"/>
                  <a:t> (POPULAtioN)</a:t>
                </a:r>
                <a:endParaRPr lang="en-US" sz="1600"/>
              </a:p>
            </c:rich>
          </c:tx>
          <c:layout/>
          <c:overlay val="0"/>
          <c:spPr>
            <a:noFill/>
            <a:ln>
              <a:noFill/>
            </a:ln>
            <a:effectLst/>
          </c:spPr>
          <c:txPr>
            <a:bodyPr rot="-5400000" spcFirstLastPara="1" vertOverflow="ellipsis" vert="horz" wrap="square" anchor="ctr" anchorCtr="1"/>
            <a:lstStyle/>
            <a:p>
              <a:pPr>
                <a:defRPr sz="16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391136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0.84366</cdr:x>
      <cdr:y>0.34822</cdr:y>
    </cdr:from>
    <cdr:to>
      <cdr:x>0.98442</cdr:x>
      <cdr:y>0.40535</cdr:y>
    </cdr:to>
    <cdr:sp macro="" textlink="">
      <cdr:nvSpPr>
        <cdr:cNvPr id="2" name="TextBox 1"/>
        <cdr:cNvSpPr txBox="1"/>
      </cdr:nvSpPr>
      <cdr:spPr>
        <a:xfrm xmlns:a="http://schemas.openxmlformats.org/drawingml/2006/main">
          <a:off x="4835468" y="1229214"/>
          <a:ext cx="806768" cy="201642"/>
        </a:xfrm>
        <a:prstGeom xmlns:a="http://schemas.openxmlformats.org/drawingml/2006/main" prst="rect">
          <a:avLst/>
        </a:prstGeom>
      </cdr:spPr>
    </cdr:sp>
  </cdr:relSizeAnchor>
  <cdr:relSizeAnchor xmlns:cdr="http://schemas.openxmlformats.org/drawingml/2006/chartDrawing">
    <cdr:from>
      <cdr:x>0.72079</cdr:x>
      <cdr:y>0.41463</cdr:y>
    </cdr:from>
    <cdr:to>
      <cdr:x>0.86155</cdr:x>
      <cdr:y>0.47176</cdr:y>
    </cdr:to>
    <cdr:sp macro="" textlink="">
      <cdr:nvSpPr>
        <cdr:cNvPr id="3" name="TextBox 1"/>
        <cdr:cNvSpPr txBox="1"/>
      </cdr:nvSpPr>
      <cdr:spPr>
        <a:xfrm xmlns:a="http://schemas.openxmlformats.org/drawingml/2006/main">
          <a:off x="4131227" y="1463615"/>
          <a:ext cx="806767" cy="201676"/>
        </a:xfrm>
        <a:prstGeom xmlns:a="http://schemas.openxmlformats.org/drawingml/2006/main" prst="rect">
          <a:avLst/>
        </a:prstGeom>
      </cdr:spPr>
    </cdr:sp>
  </cdr:relSizeAnchor>
  <cdr:relSizeAnchor xmlns:cdr="http://schemas.openxmlformats.org/drawingml/2006/chartDrawing">
    <cdr:from>
      <cdr:x>0.60466</cdr:x>
      <cdr:y>0.47159</cdr:y>
    </cdr:from>
    <cdr:to>
      <cdr:x>0.74542</cdr:x>
      <cdr:y>0.52873</cdr:y>
    </cdr:to>
    <cdr:sp macro="" textlink="">
      <cdr:nvSpPr>
        <cdr:cNvPr id="4" name="TextBox 1"/>
        <cdr:cNvSpPr txBox="1"/>
      </cdr:nvSpPr>
      <cdr:spPr>
        <a:xfrm xmlns:a="http://schemas.openxmlformats.org/drawingml/2006/main">
          <a:off x="3465634" y="1664710"/>
          <a:ext cx="806767" cy="201676"/>
        </a:xfrm>
        <a:prstGeom xmlns:a="http://schemas.openxmlformats.org/drawingml/2006/main" prst="rect">
          <a:avLst/>
        </a:prstGeom>
      </cdr:spPr>
    </cdr:sp>
  </cdr:relSizeAnchor>
  <cdr:relSizeAnchor xmlns:cdr="http://schemas.openxmlformats.org/drawingml/2006/chartDrawing">
    <cdr:from>
      <cdr:x>0.48149</cdr:x>
      <cdr:y>0.5319</cdr:y>
    </cdr:from>
    <cdr:to>
      <cdr:x>0.62225</cdr:x>
      <cdr:y>0.58903</cdr:y>
    </cdr:to>
    <cdr:sp macro="" textlink="">
      <cdr:nvSpPr>
        <cdr:cNvPr id="5" name="TextBox 1"/>
        <cdr:cNvSpPr txBox="1"/>
      </cdr:nvSpPr>
      <cdr:spPr>
        <a:xfrm xmlns:a="http://schemas.openxmlformats.org/drawingml/2006/main">
          <a:off x="2759684" y="1877580"/>
          <a:ext cx="806767" cy="201675"/>
        </a:xfrm>
        <a:prstGeom xmlns:a="http://schemas.openxmlformats.org/drawingml/2006/main" prst="rect">
          <a:avLst/>
        </a:prstGeom>
      </cdr:spPr>
    </cdr:sp>
  </cdr:relSizeAnchor>
  <cdr:relSizeAnchor xmlns:cdr="http://schemas.openxmlformats.org/drawingml/2006/chartDrawing">
    <cdr:from>
      <cdr:x>0.35979</cdr:x>
      <cdr:y>0.59045</cdr:y>
    </cdr:from>
    <cdr:to>
      <cdr:x>0.50055</cdr:x>
      <cdr:y>0.64759</cdr:y>
    </cdr:to>
    <cdr:sp macro="" textlink="">
      <cdr:nvSpPr>
        <cdr:cNvPr id="6" name="TextBox 1"/>
        <cdr:cNvSpPr txBox="1"/>
      </cdr:nvSpPr>
      <cdr:spPr>
        <a:xfrm xmlns:a="http://schemas.openxmlformats.org/drawingml/2006/main">
          <a:off x="2062159" y="2084281"/>
          <a:ext cx="806767" cy="201676"/>
        </a:xfrm>
        <a:prstGeom xmlns:a="http://schemas.openxmlformats.org/drawingml/2006/main" prst="rect">
          <a:avLst/>
        </a:prstGeom>
      </cdr:spPr>
    </cdr:sp>
  </cdr:relSizeAnchor>
  <cdr:relSizeAnchor xmlns:cdr="http://schemas.openxmlformats.org/drawingml/2006/chartDrawing">
    <cdr:from>
      <cdr:x>0.24249</cdr:x>
      <cdr:y>0.66028</cdr:y>
    </cdr:from>
    <cdr:to>
      <cdr:x>0.38325</cdr:x>
      <cdr:y>0.71741</cdr:y>
    </cdr:to>
    <cdr:sp macro="" textlink="">
      <cdr:nvSpPr>
        <cdr:cNvPr id="7" name="TextBox 1"/>
        <cdr:cNvSpPr txBox="1"/>
      </cdr:nvSpPr>
      <cdr:spPr>
        <a:xfrm xmlns:a="http://schemas.openxmlformats.org/drawingml/2006/main">
          <a:off x="1389853" y="2330752"/>
          <a:ext cx="806767" cy="201675"/>
        </a:xfrm>
        <a:prstGeom xmlns:a="http://schemas.openxmlformats.org/drawingml/2006/main" prst="rect">
          <a:avLst/>
        </a:prstGeom>
      </cdr:spPr>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555897-6EB0-4B0E-B039-B453D34C6407}" type="datetimeFigureOut">
              <a:rPr lang="en-US" smtClean="0"/>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307913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555897-6EB0-4B0E-B039-B453D34C6407}" type="datetimeFigureOut">
              <a:rPr lang="en-US" smtClean="0"/>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409949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555897-6EB0-4B0E-B039-B453D34C6407}" type="datetimeFigureOut">
              <a:rPr lang="en-US" smtClean="0"/>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268381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555897-6EB0-4B0E-B039-B453D34C6407}" type="datetimeFigureOut">
              <a:rPr lang="en-US" smtClean="0"/>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30792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55897-6EB0-4B0E-B039-B453D34C6407}" type="datetimeFigureOut">
              <a:rPr lang="en-US" smtClean="0"/>
              <a:t>2/19/2016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425370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555897-6EB0-4B0E-B039-B453D34C6407}" type="datetimeFigureOut">
              <a:rPr lang="en-US" smtClean="0"/>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4131629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555897-6EB0-4B0E-B039-B453D34C6407}" type="datetimeFigureOut">
              <a:rPr lang="en-US" smtClean="0"/>
              <a:t>2/19/2016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272303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555897-6EB0-4B0E-B039-B453D34C6407}" type="datetimeFigureOut">
              <a:rPr lang="en-US" smtClean="0"/>
              <a:t>2/19/2016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198409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55897-6EB0-4B0E-B039-B453D34C6407}" type="datetimeFigureOut">
              <a:rPr lang="en-US" smtClean="0"/>
              <a:t>2/19/2016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234119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555897-6EB0-4B0E-B039-B453D34C6407}" type="datetimeFigureOut">
              <a:rPr lang="en-US" smtClean="0"/>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12961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555897-6EB0-4B0E-B039-B453D34C6407}" type="datetimeFigureOut">
              <a:rPr lang="en-US" smtClean="0"/>
              <a:t>2/19/2016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94070A-BD43-40A8-906F-1D413AB776DD}" type="slidenum">
              <a:rPr lang="en-US" smtClean="0"/>
              <a:t>‹#›</a:t>
            </a:fld>
            <a:endParaRPr lang="en-US" dirty="0"/>
          </a:p>
        </p:txBody>
      </p:sp>
    </p:spTree>
    <p:extLst>
      <p:ext uri="{BB962C8B-B14F-4D97-AF65-F5344CB8AC3E}">
        <p14:creationId xmlns:p14="http://schemas.microsoft.com/office/powerpoint/2010/main" val="421789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1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55897-6EB0-4B0E-B039-B453D34C6407}" type="datetimeFigureOut">
              <a:rPr lang="en-US" smtClean="0"/>
              <a:t>2/19/2016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4070A-BD43-40A8-906F-1D413AB776DD}" type="slidenum">
              <a:rPr lang="en-US" smtClean="0"/>
              <a:t>‹#›</a:t>
            </a:fld>
            <a:endParaRPr lang="en-US" dirty="0"/>
          </a:p>
        </p:txBody>
      </p:sp>
    </p:spTree>
    <p:extLst>
      <p:ext uri="{BB962C8B-B14F-4D97-AF65-F5344CB8AC3E}">
        <p14:creationId xmlns:p14="http://schemas.microsoft.com/office/powerpoint/2010/main" val="1788619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695459" y="3072348"/>
            <a:ext cx="4636394"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GROUP – 12</a:t>
            </a:r>
            <a:endParaRPr lang="en-US" sz="2000" dirty="0" smtClean="0">
              <a:solidFill>
                <a:schemeClr val="accent1"/>
              </a:solidFill>
              <a:latin typeface="+mj-lt"/>
              <a:cs typeface="Times New Roman" panose="02020603050405020304" pitchFamily="18" charset="0"/>
            </a:endParaRPr>
          </a:p>
          <a:p>
            <a:pPr marL="342900" indent="-342900">
              <a:buFont typeface="Arial" panose="020B0604020202020204" pitchFamily="34" charset="0"/>
              <a:buChar char="•"/>
            </a:pPr>
            <a:endParaRPr lang="en-US" sz="2000" dirty="0" smtClean="0">
              <a:solidFill>
                <a:schemeClr val="accent1"/>
              </a:solidFill>
              <a:latin typeface="+mj-lt"/>
              <a:cs typeface="Times New Roman" panose="02020603050405020304" pitchFamily="18" charset="0"/>
            </a:endParaRP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DIVYA </a:t>
            </a:r>
            <a:r>
              <a:rPr lang="en-US" sz="2000" dirty="0" smtClean="0">
                <a:solidFill>
                  <a:schemeClr val="accent1"/>
                </a:solidFill>
                <a:latin typeface="+mj-lt"/>
                <a:cs typeface="Times New Roman" panose="02020603050405020304" pitchFamily="18" charset="0"/>
              </a:rPr>
              <a:t>PATEL - 1401030</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KRUPA GAJJAR - 1401031</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MANSI THAKKAR - 1401036</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POOJA LANGHNODA - 1401037</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HETUL SHAH - 1401066</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AASHIMA YUTHIKA -1401071 </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NISHI SHAH - 1401099</a:t>
            </a:r>
          </a:p>
          <a:p>
            <a:pPr marL="342900" indent="-342900">
              <a:buFont typeface="Arial" panose="020B0604020202020204" pitchFamily="34" charset="0"/>
              <a:buChar char="•"/>
            </a:pPr>
            <a:r>
              <a:rPr lang="en-US" sz="2000" dirty="0" smtClean="0">
                <a:solidFill>
                  <a:schemeClr val="accent1"/>
                </a:solidFill>
                <a:latin typeface="+mj-lt"/>
                <a:cs typeface="Times New Roman" panose="02020603050405020304" pitchFamily="18" charset="0"/>
              </a:rPr>
              <a:t>SHIVANI SHAH - 1401104</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0" y="478302"/>
            <a:ext cx="6027313" cy="1545465"/>
          </a:xfrm>
        </p:spPr>
        <p:txBody>
          <a:bodyPr>
            <a:normAutofit fontScale="90000"/>
          </a:bodyPr>
          <a:lstStyle/>
          <a:p>
            <a:r>
              <a:rPr lang="en-IN" dirty="0" smtClean="0"/>
              <a:t>DAIRY PRODUCTS – AMUL</a:t>
            </a:r>
            <a:endParaRPr lang="en-IN" dirty="0"/>
          </a:p>
        </p:txBody>
      </p:sp>
    </p:spTree>
    <p:extLst>
      <p:ext uri="{BB962C8B-B14F-4D97-AF65-F5344CB8AC3E}">
        <p14:creationId xmlns:p14="http://schemas.microsoft.com/office/powerpoint/2010/main" val="106368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7141" y="1387744"/>
            <a:ext cx="10515600" cy="4351338"/>
          </a:xfrm>
        </p:spPr>
        <p:txBody>
          <a:bodyPr>
            <a:normAutofit/>
          </a:bodyPr>
          <a:lstStyle/>
          <a:p>
            <a:pPr>
              <a:lnSpc>
                <a:spcPct val="150000"/>
              </a:lnSpc>
            </a:pPr>
            <a:r>
              <a:rPr lang="en-US" sz="2600" dirty="0" smtClean="0">
                <a:cs typeface="Times New Roman" panose="02020603050405020304" pitchFamily="18" charset="0"/>
              </a:rPr>
              <a:t> Perfectly inelastic means that quantity demanded or supplied is unaffected by any change in price. </a:t>
            </a:r>
          </a:p>
          <a:p>
            <a:pPr>
              <a:lnSpc>
                <a:spcPct val="150000"/>
              </a:lnSpc>
            </a:pPr>
            <a:r>
              <a:rPr lang="en-US" sz="2600" dirty="0" smtClean="0">
                <a:cs typeface="Times New Roman" panose="02020603050405020304" pitchFamily="18" charset="0"/>
              </a:rPr>
              <a:t>In other words, the quantity is essentially fixed. It does not matter how much price changes, quantity does not budge.  </a:t>
            </a:r>
          </a:p>
          <a:p>
            <a:pPr>
              <a:lnSpc>
                <a:spcPct val="150000"/>
              </a:lnSpc>
            </a:pPr>
            <a:r>
              <a:rPr lang="en-US" sz="2600" dirty="0" smtClean="0">
                <a:cs typeface="Times New Roman" panose="02020603050405020304" pitchFamily="18" charset="0"/>
              </a:rPr>
              <a:t>Perfectly inelastic demand occurs when buyers have no choice in the consumption of a good.</a:t>
            </a:r>
            <a:endParaRPr lang="en-US" sz="2600" dirty="0">
              <a:cs typeface="Times New Roman" panose="02020603050405020304" pitchFamily="18" charset="0"/>
            </a:endParaRPr>
          </a:p>
        </p:txBody>
      </p:sp>
      <p:sp>
        <p:nvSpPr>
          <p:cNvPr id="4" name="Title 1"/>
          <p:cNvSpPr>
            <a:spLocks noGrp="1"/>
          </p:cNvSpPr>
          <p:nvPr>
            <p:ph type="title"/>
          </p:nvPr>
        </p:nvSpPr>
        <p:spPr>
          <a:xfrm>
            <a:off x="1057141" y="270456"/>
            <a:ext cx="10515600" cy="1325563"/>
          </a:xfrm>
        </p:spPr>
        <p:txBody>
          <a:bodyPr>
            <a:normAutofit/>
          </a:bodyPr>
          <a:lstStyle/>
          <a:p>
            <a:pPr algn="ctr"/>
            <a:r>
              <a:rPr lang="en-US" dirty="0" smtClean="0">
                <a:cs typeface="Times New Roman" panose="02020603050405020304" pitchFamily="18" charset="0"/>
              </a:rPr>
              <a:t>PERFECTLY </a:t>
            </a:r>
            <a:r>
              <a:rPr lang="en-US" dirty="0" smtClean="0">
                <a:cs typeface="Times New Roman" panose="02020603050405020304" pitchFamily="18" charset="0"/>
              </a:rPr>
              <a:t>INELASTIC</a:t>
            </a:r>
            <a:endParaRPr lang="en-US" dirty="0">
              <a:cs typeface="Times New Roman" panose="02020603050405020304" pitchFamily="18" charset="0"/>
            </a:endParaRPr>
          </a:p>
        </p:txBody>
      </p:sp>
      <p:pic>
        <p:nvPicPr>
          <p:cNvPr id="5" name="Picture 4"/>
          <p:cNvPicPr/>
          <p:nvPr/>
        </p:nvPicPr>
        <p:blipFill>
          <a:blip r:embed="rId2" cstate="print"/>
          <a:srcRect/>
          <a:stretch>
            <a:fillRect/>
          </a:stretch>
        </p:blipFill>
        <p:spPr bwMode="auto">
          <a:xfrm>
            <a:off x="8885751" y="4640293"/>
            <a:ext cx="2686990" cy="2197578"/>
          </a:xfrm>
          <a:prstGeom prst="rect">
            <a:avLst/>
          </a:prstGeom>
          <a:noFill/>
          <a:ln w="9525">
            <a:noFill/>
            <a:miter lim="800000"/>
            <a:headEnd/>
            <a:tailEnd/>
          </a:ln>
        </p:spPr>
      </p:pic>
    </p:spTree>
    <p:extLst>
      <p:ext uri="{BB962C8B-B14F-4D97-AF65-F5344CB8AC3E}">
        <p14:creationId xmlns:p14="http://schemas.microsoft.com/office/powerpoint/2010/main" val="683234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7141" y="1387744"/>
            <a:ext cx="10515600" cy="4351338"/>
          </a:xfrm>
        </p:spPr>
        <p:txBody>
          <a:bodyPr>
            <a:normAutofit/>
          </a:bodyPr>
          <a:lstStyle/>
          <a:p>
            <a:pPr>
              <a:lnSpc>
                <a:spcPct val="150000"/>
              </a:lnSpc>
            </a:pPr>
            <a:r>
              <a:rPr lang="en-US" sz="2600" dirty="0">
                <a:cs typeface="Times New Roman" panose="02020603050405020304" pitchFamily="18" charset="0"/>
              </a:rPr>
              <a:t> Cross elasticity of demand is the responsiveness in the quantity demand of one good when a change in price takes place in another good. </a:t>
            </a:r>
            <a:endParaRPr lang="en-US" sz="2600" dirty="0" smtClean="0">
              <a:cs typeface="Times New Roman" panose="02020603050405020304" pitchFamily="18" charset="0"/>
            </a:endParaRPr>
          </a:p>
          <a:p>
            <a:pPr>
              <a:lnSpc>
                <a:spcPct val="150000"/>
              </a:lnSpc>
            </a:pPr>
            <a:r>
              <a:rPr lang="en-US" sz="2600" dirty="0" smtClean="0">
                <a:cs typeface="Times New Roman" panose="02020603050405020304" pitchFamily="18" charset="0"/>
              </a:rPr>
              <a:t>The </a:t>
            </a:r>
            <a:r>
              <a:rPr lang="en-US" sz="2600" dirty="0">
                <a:cs typeface="Times New Roman" panose="02020603050405020304" pitchFamily="18" charset="0"/>
              </a:rPr>
              <a:t>measure is calculated by taking the percentage change in the </a:t>
            </a:r>
            <a:r>
              <a:rPr lang="en-US" sz="2600" dirty="0" smtClean="0">
                <a:cs typeface="Times New Roman" panose="02020603050405020304" pitchFamily="18" charset="0"/>
              </a:rPr>
              <a:t>quantity demanded </a:t>
            </a:r>
            <a:r>
              <a:rPr lang="en-US" sz="2600" dirty="0">
                <a:cs typeface="Times New Roman" panose="02020603050405020304" pitchFamily="18" charset="0"/>
              </a:rPr>
              <a:t> of one good, divided by the percentage change in price of the substitute good</a:t>
            </a:r>
            <a:r>
              <a:rPr lang="en-US" sz="2600" dirty="0" smtClean="0">
                <a:cs typeface="Times New Roman" panose="02020603050405020304" pitchFamily="18" charset="0"/>
              </a:rPr>
              <a:t>.</a:t>
            </a:r>
          </a:p>
          <a:p>
            <a:pPr>
              <a:lnSpc>
                <a:spcPct val="150000"/>
              </a:lnSpc>
            </a:pPr>
            <a:endParaRPr lang="en-US" sz="2600" dirty="0">
              <a:cs typeface="Times New Roman" panose="02020603050405020304" pitchFamily="18" charset="0"/>
            </a:endParaRPr>
          </a:p>
        </p:txBody>
      </p:sp>
      <p:sp>
        <p:nvSpPr>
          <p:cNvPr id="4" name="Title 1"/>
          <p:cNvSpPr>
            <a:spLocks noGrp="1"/>
          </p:cNvSpPr>
          <p:nvPr>
            <p:ph type="title"/>
          </p:nvPr>
        </p:nvSpPr>
        <p:spPr>
          <a:xfrm>
            <a:off x="1057141" y="270457"/>
            <a:ext cx="10515600" cy="1009362"/>
          </a:xfrm>
        </p:spPr>
        <p:txBody>
          <a:bodyPr>
            <a:normAutofit/>
          </a:bodyPr>
          <a:lstStyle/>
          <a:p>
            <a:pPr algn="ctr"/>
            <a:r>
              <a:rPr lang="en-US" dirty="0" smtClean="0">
                <a:cs typeface="Times New Roman" panose="02020603050405020304" pitchFamily="18" charset="0"/>
              </a:rPr>
              <a:t>CROSS </a:t>
            </a:r>
            <a:r>
              <a:rPr lang="en-US" dirty="0" smtClean="0">
                <a:cs typeface="Times New Roman" panose="02020603050405020304" pitchFamily="18" charset="0"/>
              </a:rPr>
              <a:t>ELASTICITY</a:t>
            </a:r>
            <a:endParaRPr lang="en-US" dirty="0">
              <a:cs typeface="Times New Roman" panose="02020603050405020304" pitchFamily="18" charset="0"/>
            </a:endParaRPr>
          </a:p>
        </p:txBody>
      </p:sp>
    </p:spTree>
    <p:extLst>
      <p:ext uri="{BB962C8B-B14F-4D97-AF65-F5344CB8AC3E}">
        <p14:creationId xmlns:p14="http://schemas.microsoft.com/office/powerpoint/2010/main" val="3331584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5486" y="446992"/>
            <a:ext cx="10515600" cy="4351338"/>
          </a:xfrm>
        </p:spPr>
        <p:txBody>
          <a:bodyPr/>
          <a:lstStyle/>
          <a:p>
            <a:r>
              <a:rPr lang="en-US" dirty="0">
                <a:cs typeface="Times New Roman" panose="02020603050405020304" pitchFamily="18" charset="0"/>
              </a:rPr>
              <a:t>For goods which are substitutes, we expect to see a positive cross elasticity of demand. </a:t>
            </a:r>
          </a:p>
          <a:p>
            <a:endParaRPr lang="en-IN" dirty="0"/>
          </a:p>
        </p:txBody>
      </p:sp>
      <p:pic>
        <p:nvPicPr>
          <p:cNvPr id="4" name="Picture 3"/>
          <p:cNvPicPr/>
          <p:nvPr/>
        </p:nvPicPr>
        <p:blipFill>
          <a:blip r:embed="rId2" cstate="print"/>
          <a:srcRect/>
          <a:stretch>
            <a:fillRect/>
          </a:stretch>
        </p:blipFill>
        <p:spPr bwMode="auto">
          <a:xfrm>
            <a:off x="5383076" y="1699510"/>
            <a:ext cx="4023241" cy="2592744"/>
          </a:xfrm>
          <a:prstGeom prst="rect">
            <a:avLst/>
          </a:prstGeom>
          <a:noFill/>
          <a:ln w="9525">
            <a:noFill/>
            <a:miter lim="800000"/>
            <a:headEnd/>
            <a:tailEnd/>
          </a:ln>
        </p:spPr>
      </p:pic>
    </p:spTree>
    <p:extLst>
      <p:ext uri="{BB962C8B-B14F-4D97-AF65-F5344CB8AC3E}">
        <p14:creationId xmlns:p14="http://schemas.microsoft.com/office/powerpoint/2010/main" val="656329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7141" y="502276"/>
            <a:ext cx="10515600" cy="5962918"/>
          </a:xfrm>
        </p:spPr>
        <p:txBody>
          <a:bodyPr>
            <a:normAutofit/>
          </a:bodyPr>
          <a:lstStyle/>
          <a:p>
            <a:pPr>
              <a:lnSpc>
                <a:spcPct val="150000"/>
              </a:lnSpc>
            </a:pPr>
            <a:r>
              <a:rPr lang="en-US" sz="2600" dirty="0" smtClean="0">
                <a:cs typeface="Times New Roman" panose="02020603050405020304" pitchFamily="18" charset="0"/>
              </a:rPr>
              <a:t>Complimentary goods are </a:t>
            </a:r>
            <a:r>
              <a:rPr lang="en-US" sz="2600" dirty="0">
                <a:cs typeface="Times New Roman" panose="02020603050405020304" pitchFamily="18" charset="0"/>
              </a:rPr>
              <a:t>those </a:t>
            </a:r>
            <a:r>
              <a:rPr lang="en-US" sz="2600" dirty="0" smtClean="0">
                <a:cs typeface="Times New Roman" panose="02020603050405020304" pitchFamily="18" charset="0"/>
              </a:rPr>
              <a:t>which </a:t>
            </a:r>
            <a:r>
              <a:rPr lang="en-US" sz="2600" dirty="0">
                <a:cs typeface="Times New Roman" panose="02020603050405020304" pitchFamily="18" charset="0"/>
              </a:rPr>
              <a:t>are used </a:t>
            </a:r>
            <a:r>
              <a:rPr lang="en-US" sz="2600" dirty="0" smtClean="0">
                <a:cs typeface="Times New Roman" panose="02020603050405020304" pitchFamily="18" charset="0"/>
              </a:rPr>
              <a:t>together, </a:t>
            </a:r>
            <a:r>
              <a:rPr lang="en-US" sz="2600" dirty="0" smtClean="0">
                <a:cs typeface="Times New Roman" panose="02020603050405020304" pitchFamily="18" charset="0"/>
              </a:rPr>
              <a:t>therefore, </a:t>
            </a:r>
            <a:r>
              <a:rPr lang="en-US" sz="2600" dirty="0">
                <a:cs typeface="Times New Roman" panose="02020603050405020304" pitchFamily="18" charset="0"/>
              </a:rPr>
              <a:t>the cross elasticity </a:t>
            </a:r>
            <a:r>
              <a:rPr lang="en-US" sz="2600" dirty="0" smtClean="0">
                <a:cs typeface="Times New Roman" panose="02020603050405020304" pitchFamily="18" charset="0"/>
              </a:rPr>
              <a:t>of </a:t>
            </a:r>
            <a:r>
              <a:rPr lang="en-US" sz="2600" dirty="0">
                <a:cs typeface="Times New Roman" panose="02020603050405020304" pitchFamily="18" charset="0"/>
              </a:rPr>
              <a:t>demand is </a:t>
            </a:r>
            <a:r>
              <a:rPr lang="en-US" sz="2600" dirty="0" smtClean="0">
                <a:cs typeface="Times New Roman" panose="02020603050405020304" pitchFamily="18" charset="0"/>
              </a:rPr>
              <a:t> negative.</a:t>
            </a:r>
          </a:p>
          <a:p>
            <a:pPr>
              <a:lnSpc>
                <a:spcPct val="150000"/>
              </a:lnSpc>
            </a:pPr>
            <a:r>
              <a:rPr lang="en-US" sz="2600" dirty="0" smtClean="0">
                <a:cs typeface="Times New Roman" panose="02020603050405020304" pitchFamily="18" charset="0"/>
              </a:rPr>
              <a:t>If </a:t>
            </a:r>
            <a:r>
              <a:rPr lang="en-US" sz="2600" dirty="0">
                <a:cs typeface="Times New Roman" panose="02020603050405020304" pitchFamily="18" charset="0"/>
              </a:rPr>
              <a:t>the price of one goes </a:t>
            </a:r>
            <a:r>
              <a:rPr lang="en-US" sz="2600" dirty="0" smtClean="0">
                <a:cs typeface="Times New Roman" panose="02020603050405020304" pitchFamily="18" charset="0"/>
              </a:rPr>
              <a:t>up, you </a:t>
            </a:r>
            <a:r>
              <a:rPr lang="en-US" sz="2600" dirty="0">
                <a:cs typeface="Times New Roman" panose="02020603050405020304" pitchFamily="18" charset="0"/>
              </a:rPr>
              <a:t>will buy less of both goods.</a:t>
            </a:r>
          </a:p>
          <a:p>
            <a:pPr>
              <a:lnSpc>
                <a:spcPct val="150000"/>
              </a:lnSpc>
            </a:pPr>
            <a:endParaRPr lang="en-US" sz="2600" dirty="0">
              <a:cs typeface="Times New Roman" panose="02020603050405020304" pitchFamily="18" charset="0"/>
            </a:endParaRPr>
          </a:p>
        </p:txBody>
      </p:sp>
      <p:pic>
        <p:nvPicPr>
          <p:cNvPr id="7" name="Picture 6"/>
          <p:cNvPicPr/>
          <p:nvPr/>
        </p:nvPicPr>
        <p:blipFill>
          <a:blip r:embed="rId2" cstate="print"/>
          <a:srcRect/>
          <a:stretch>
            <a:fillRect/>
          </a:stretch>
        </p:blipFill>
        <p:spPr bwMode="auto">
          <a:xfrm>
            <a:off x="6847335" y="2918339"/>
            <a:ext cx="3133725" cy="2695575"/>
          </a:xfrm>
          <a:prstGeom prst="rect">
            <a:avLst/>
          </a:prstGeom>
          <a:noFill/>
          <a:ln w="9525">
            <a:noFill/>
            <a:miter lim="800000"/>
            <a:headEnd/>
            <a:tailEnd/>
          </a:ln>
        </p:spPr>
      </p:pic>
    </p:spTree>
    <p:extLst>
      <p:ext uri="{BB962C8B-B14F-4D97-AF65-F5344CB8AC3E}">
        <p14:creationId xmlns:p14="http://schemas.microsoft.com/office/powerpoint/2010/main" val="3649940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35603" y="0"/>
            <a:ext cx="10515600" cy="1325563"/>
          </a:xfrm>
        </p:spPr>
        <p:txBody>
          <a:bodyPr/>
          <a:lstStyle/>
          <a:p>
            <a:pPr algn="ctr"/>
            <a:r>
              <a:rPr lang="en-IN" dirty="0" smtClean="0"/>
              <a:t>GRAPHS</a:t>
            </a:r>
            <a:endParaRPr lang="en-IN" dirty="0"/>
          </a:p>
        </p:txBody>
      </p:sp>
      <p:sp>
        <p:nvSpPr>
          <p:cNvPr id="2" name="Content Placeholder 1"/>
          <p:cNvSpPr>
            <a:spLocks noGrp="1"/>
          </p:cNvSpPr>
          <p:nvPr>
            <p:ph idx="1"/>
          </p:nvPr>
        </p:nvSpPr>
        <p:spPr>
          <a:xfrm>
            <a:off x="1135603" y="981564"/>
            <a:ext cx="10515600" cy="4351338"/>
          </a:xfrm>
        </p:spPr>
        <p:txBody>
          <a:bodyPr>
            <a:normAutofit/>
          </a:bodyPr>
          <a:lstStyle/>
          <a:p>
            <a:pPr>
              <a:lnSpc>
                <a:spcPct val="150000"/>
              </a:lnSpc>
            </a:pPr>
            <a:endParaRPr lang="en-US" sz="2600" dirty="0" smtClean="0">
              <a:latin typeface="Times New Roman" panose="02020603050405020304" pitchFamily="18" charset="0"/>
              <a:cs typeface="Times New Roman" panose="02020603050405020304" pitchFamily="18" charset="0"/>
            </a:endParaRPr>
          </a:p>
          <a:p>
            <a:pPr>
              <a:lnSpc>
                <a:spcPct val="150000"/>
              </a:lnSpc>
            </a:pPr>
            <a:r>
              <a:rPr lang="en-IN" sz="2600" dirty="0"/>
              <a:t>To show the inelasticity of these products we have kept the population factor constant and </a:t>
            </a:r>
            <a:r>
              <a:rPr lang="en-IN" sz="2600" dirty="0">
                <a:latin typeface="Times New Roman" panose="02020603050405020304" pitchFamily="18" charset="0"/>
                <a:cs typeface="Times New Roman" panose="02020603050405020304" pitchFamily="18" charset="0"/>
              </a:rPr>
              <a:t>then</a:t>
            </a:r>
            <a:r>
              <a:rPr lang="en-IN" sz="2600" dirty="0"/>
              <a:t> scaled </a:t>
            </a:r>
            <a:r>
              <a:rPr lang="en-IN" sz="2600" dirty="0" smtClean="0"/>
              <a:t>the graphs </a:t>
            </a:r>
            <a:r>
              <a:rPr lang="en-IN" sz="2600" dirty="0"/>
              <a:t>down accordingly.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239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MILK</a:t>
            </a:r>
            <a:endParaRPr lang="en-IN" dirty="0"/>
          </a:p>
        </p:txBody>
      </p:sp>
      <p:sp>
        <p:nvSpPr>
          <p:cNvPr id="3" name="Content Placeholder 2"/>
          <p:cNvSpPr>
            <a:spLocks noGrp="1"/>
          </p:cNvSpPr>
          <p:nvPr>
            <p:ph idx="1"/>
          </p:nvPr>
        </p:nvSpPr>
        <p:spPr/>
        <p:txBody>
          <a:bodyPr>
            <a:normAutofit/>
          </a:bodyPr>
          <a:lstStyle/>
          <a:p>
            <a:pPr>
              <a:lnSpc>
                <a:spcPct val="150000"/>
              </a:lnSpc>
            </a:pPr>
            <a:r>
              <a:rPr lang="en-IN" sz="2600" dirty="0"/>
              <a:t>We have focused primarily in the urban areas, where the sales of AMUL GOLD and AMUL SHAKTI is the most in comparison to the other milks that AMUL sells. </a:t>
            </a:r>
          </a:p>
          <a:p>
            <a:pPr>
              <a:lnSpc>
                <a:spcPct val="150000"/>
              </a:lnSpc>
            </a:pPr>
            <a:r>
              <a:rPr lang="en-IN" sz="2600" dirty="0"/>
              <a:t>(</a:t>
            </a:r>
            <a:r>
              <a:rPr lang="en-IN" sz="2600" b="1" dirty="0"/>
              <a:t>NOTE:</a:t>
            </a:r>
            <a:r>
              <a:rPr lang="en-IN" sz="2600" dirty="0"/>
              <a:t> All data that has been shown in the graphs below is merely a rough ratio and not the actual data)</a:t>
            </a:r>
          </a:p>
          <a:p>
            <a:endParaRPr lang="en-IN" sz="2600" dirty="0"/>
          </a:p>
        </p:txBody>
      </p:sp>
    </p:spTree>
    <p:extLst>
      <p:ext uri="{BB962C8B-B14F-4D97-AF65-F5344CB8AC3E}">
        <p14:creationId xmlns:p14="http://schemas.microsoft.com/office/powerpoint/2010/main" val="1591781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47984352"/>
              </p:ext>
            </p:extLst>
          </p:nvPr>
        </p:nvGraphicFramePr>
        <p:xfrm>
          <a:off x="1350497" y="210722"/>
          <a:ext cx="9679745" cy="55864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542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568665476"/>
              </p:ext>
            </p:extLst>
          </p:nvPr>
        </p:nvGraphicFramePr>
        <p:xfrm>
          <a:off x="1021080" y="193773"/>
          <a:ext cx="10515600" cy="58131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2062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1854257"/>
              </p:ext>
            </p:extLst>
          </p:nvPr>
        </p:nvGraphicFramePr>
        <p:xfrm>
          <a:off x="1049215" y="112542"/>
          <a:ext cx="10515600" cy="58815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0563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OBSERVATIONS</a:t>
            </a:r>
            <a:endParaRPr lang="en-IN" dirty="0"/>
          </a:p>
        </p:txBody>
      </p:sp>
      <p:sp>
        <p:nvSpPr>
          <p:cNvPr id="4" name="Content Placeholder 3"/>
          <p:cNvSpPr>
            <a:spLocks noGrp="1"/>
          </p:cNvSpPr>
          <p:nvPr>
            <p:ph idx="1"/>
          </p:nvPr>
        </p:nvSpPr>
        <p:spPr/>
        <p:txBody>
          <a:bodyPr>
            <a:normAutofit/>
          </a:bodyPr>
          <a:lstStyle/>
          <a:p>
            <a:pPr>
              <a:lnSpc>
                <a:spcPct val="150000"/>
              </a:lnSpc>
            </a:pPr>
            <a:r>
              <a:rPr lang="en-IN" sz="2600" dirty="0"/>
              <a:t>Following observations have been taken keeping in consideration a very important factor (especially in India), population. </a:t>
            </a:r>
            <a:endParaRPr lang="en-IN" sz="2600" dirty="0" smtClean="0"/>
          </a:p>
          <a:p>
            <a:pPr>
              <a:lnSpc>
                <a:spcPct val="150000"/>
              </a:lnSpc>
            </a:pPr>
            <a:r>
              <a:rPr lang="en-IN" sz="2600" dirty="0" smtClean="0"/>
              <a:t>In the previous graphs it was clearly visible that the product is inelastic. However, that was if the population were completely constant.</a:t>
            </a:r>
            <a:endParaRPr lang="en-IN" sz="2600" dirty="0"/>
          </a:p>
        </p:txBody>
      </p:sp>
    </p:spTree>
    <p:extLst>
      <p:ext uri="{BB962C8B-B14F-4D97-AF65-F5344CB8AC3E}">
        <p14:creationId xmlns:p14="http://schemas.microsoft.com/office/powerpoint/2010/main" val="116272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625" y="365125"/>
            <a:ext cx="10515600" cy="1325563"/>
          </a:xfrm>
        </p:spPr>
        <p:txBody>
          <a:bodyPr>
            <a:normAutofit/>
          </a:bodyPr>
          <a:lstStyle/>
          <a:p>
            <a:pPr algn="ctr"/>
            <a:r>
              <a:rPr lang="en-US" dirty="0" smtClean="0">
                <a:cs typeface="Times New Roman" panose="02020603050405020304" pitchFamily="18" charset="0"/>
              </a:rPr>
              <a:t>PROJECT </a:t>
            </a:r>
            <a:r>
              <a:rPr lang="en-US" dirty="0" smtClean="0">
                <a:cs typeface="Times New Roman" panose="02020603050405020304" pitchFamily="18" charset="0"/>
              </a:rPr>
              <a:t>DEFINITION</a:t>
            </a:r>
            <a:endParaRPr lang="en-US" dirty="0">
              <a:cs typeface="Times New Roman" panose="02020603050405020304" pitchFamily="18" charset="0"/>
            </a:endParaRPr>
          </a:p>
        </p:txBody>
      </p:sp>
      <p:sp>
        <p:nvSpPr>
          <p:cNvPr id="8" name="Content Placeholder 7"/>
          <p:cNvSpPr>
            <a:spLocks noGrp="1"/>
          </p:cNvSpPr>
          <p:nvPr>
            <p:ph idx="1"/>
          </p:nvPr>
        </p:nvSpPr>
        <p:spPr>
          <a:xfrm>
            <a:off x="1005625" y="1452138"/>
            <a:ext cx="10515600" cy="4351338"/>
          </a:xfrm>
          <a:noFill/>
        </p:spPr>
        <p:txBody>
          <a:bodyPr>
            <a:noAutofit/>
          </a:bodyPr>
          <a:lstStyle/>
          <a:p>
            <a:pPr>
              <a:lnSpc>
                <a:spcPct val="150000"/>
              </a:lnSpc>
            </a:pPr>
            <a:r>
              <a:rPr lang="en-US" sz="2600" dirty="0">
                <a:cs typeface="Times New Roman" panose="02020603050405020304" pitchFamily="18" charset="0"/>
              </a:rPr>
              <a:t>Our chosen product for studying the demand theory and </a:t>
            </a:r>
            <a:r>
              <a:rPr lang="en-US" sz="2600" dirty="0" smtClean="0">
                <a:cs typeface="Times New Roman" panose="02020603050405020304" pitchFamily="18" charset="0"/>
              </a:rPr>
              <a:t>elasticity was </a:t>
            </a:r>
            <a:r>
              <a:rPr lang="en-US" sz="2600" dirty="0">
                <a:cs typeface="Times New Roman" panose="02020603050405020304" pitchFamily="18" charset="0"/>
              </a:rPr>
              <a:t>milk. </a:t>
            </a:r>
            <a:endParaRPr lang="en-US" sz="2600" dirty="0" smtClean="0">
              <a:cs typeface="Times New Roman" panose="02020603050405020304" pitchFamily="18" charset="0"/>
            </a:endParaRPr>
          </a:p>
          <a:p>
            <a:pPr>
              <a:lnSpc>
                <a:spcPct val="150000"/>
              </a:lnSpc>
            </a:pPr>
            <a:r>
              <a:rPr lang="en-US" sz="2600" dirty="0" smtClean="0">
                <a:cs typeface="Times New Roman" panose="02020603050405020304" pitchFamily="18" charset="0"/>
              </a:rPr>
              <a:t>For </a:t>
            </a:r>
            <a:r>
              <a:rPr lang="en-US" sz="2600" dirty="0">
                <a:cs typeface="Times New Roman" panose="02020603050405020304" pitchFamily="18" charset="0"/>
              </a:rPr>
              <a:t>the same, the brand that we chose was AMUL (Anand Milk Union Limited) or also known as the GCMMF (Gujarat Co-operative Milk Marketing Federation Ltd.). </a:t>
            </a:r>
            <a:endParaRPr lang="en-US" sz="2600" dirty="0" smtClean="0">
              <a:cs typeface="Times New Roman" panose="02020603050405020304" pitchFamily="18" charset="0"/>
            </a:endParaRPr>
          </a:p>
          <a:p>
            <a:pPr>
              <a:lnSpc>
                <a:spcPct val="150000"/>
              </a:lnSpc>
            </a:pPr>
            <a:r>
              <a:rPr lang="en-US" sz="2600" dirty="0" smtClean="0">
                <a:cs typeface="Times New Roman" panose="02020603050405020304" pitchFamily="18" charset="0"/>
              </a:rPr>
              <a:t>We </a:t>
            </a:r>
            <a:r>
              <a:rPr lang="en-US" sz="2600" dirty="0">
                <a:cs typeface="Times New Roman" panose="02020603050405020304" pitchFamily="18" charset="0"/>
              </a:rPr>
              <a:t>have focused our data in the period of the past 5 </a:t>
            </a:r>
            <a:r>
              <a:rPr lang="en-US" sz="2600" dirty="0" smtClean="0">
                <a:cs typeface="Times New Roman" panose="02020603050405020304" pitchFamily="18" charset="0"/>
              </a:rPr>
              <a:t>years and on the urban areas of Ahmedabad.</a:t>
            </a:r>
            <a:endParaRPr lang="en-US" sz="2600" dirty="0">
              <a:cs typeface="Times New Roman" panose="02020603050405020304" pitchFamily="18" charset="0"/>
            </a:endParaRPr>
          </a:p>
        </p:txBody>
      </p:sp>
    </p:spTree>
    <p:extLst>
      <p:ext uri="{BB962C8B-B14F-4D97-AF65-F5344CB8AC3E}">
        <p14:creationId xmlns:p14="http://schemas.microsoft.com/office/powerpoint/2010/main" val="3279874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sz="half" idx="1"/>
            <p:extLst>
              <p:ext uri="{D42A27DB-BD31-4B8C-83A1-F6EECF244321}">
                <p14:modId xmlns:p14="http://schemas.microsoft.com/office/powerpoint/2010/main" val="1754989931"/>
              </p:ext>
            </p:extLst>
          </p:nvPr>
        </p:nvGraphicFramePr>
        <p:xfrm>
          <a:off x="990600" y="559532"/>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ontent Placeholder 11"/>
          <p:cNvGraphicFramePr>
            <a:graphicFrameLocks noGrp="1"/>
          </p:cNvGraphicFramePr>
          <p:nvPr>
            <p:ph sz="half" idx="2"/>
            <p:extLst>
              <p:ext uri="{D42A27DB-BD31-4B8C-83A1-F6EECF244321}">
                <p14:modId xmlns:p14="http://schemas.microsoft.com/office/powerpoint/2010/main" val="382013918"/>
              </p:ext>
            </p:extLst>
          </p:nvPr>
        </p:nvGraphicFramePr>
        <p:xfrm>
          <a:off x="6397283" y="559532"/>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0774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49215" y="461059"/>
            <a:ext cx="10515600" cy="5348898"/>
          </a:xfrm>
        </p:spPr>
        <p:txBody>
          <a:bodyPr>
            <a:normAutofit fontScale="92500"/>
          </a:bodyPr>
          <a:lstStyle/>
          <a:p>
            <a:pPr>
              <a:lnSpc>
                <a:spcPct val="150000"/>
              </a:lnSpc>
            </a:pPr>
            <a:r>
              <a:rPr lang="en-IN" dirty="0"/>
              <a:t>These charts are have been made keeping in mind the population increase. </a:t>
            </a:r>
            <a:endParaRPr lang="en-IN" dirty="0" smtClean="0"/>
          </a:p>
          <a:p>
            <a:pPr>
              <a:lnSpc>
                <a:spcPct val="150000"/>
              </a:lnSpc>
            </a:pPr>
            <a:r>
              <a:rPr lang="en-IN" dirty="0" smtClean="0"/>
              <a:t>Milk </a:t>
            </a:r>
            <a:r>
              <a:rPr lang="en-IN" dirty="0"/>
              <a:t>is a daily necessity in Indian households, so even if the price increases the demand does not decrease. </a:t>
            </a:r>
            <a:endParaRPr lang="en-IN" dirty="0" smtClean="0"/>
          </a:p>
          <a:p>
            <a:pPr>
              <a:lnSpc>
                <a:spcPct val="150000"/>
              </a:lnSpc>
            </a:pPr>
            <a:r>
              <a:rPr lang="en-IN" dirty="0" smtClean="0"/>
              <a:t>Besides, as </a:t>
            </a:r>
            <a:r>
              <a:rPr lang="en-IN" dirty="0"/>
              <a:t>the population increases, the demand for milk also increases as there are now more mouths to feed. </a:t>
            </a:r>
            <a:endParaRPr lang="en-IN" dirty="0" smtClean="0"/>
          </a:p>
          <a:p>
            <a:pPr>
              <a:lnSpc>
                <a:spcPct val="150000"/>
              </a:lnSpc>
            </a:pPr>
            <a:r>
              <a:rPr lang="en-IN" dirty="0" smtClean="0"/>
              <a:t>Hence</a:t>
            </a:r>
            <a:r>
              <a:rPr lang="en-IN" dirty="0"/>
              <a:t>, in </a:t>
            </a:r>
            <a:r>
              <a:rPr lang="en-IN" dirty="0" smtClean="0"/>
              <a:t>the graph </a:t>
            </a:r>
            <a:r>
              <a:rPr lang="en-IN" dirty="0"/>
              <a:t>the demand is increasing every year as the price increases, because the population increases with each passing year as well.</a:t>
            </a:r>
          </a:p>
        </p:txBody>
      </p:sp>
    </p:spTree>
    <p:extLst>
      <p:ext uri="{BB962C8B-B14F-4D97-AF65-F5344CB8AC3E}">
        <p14:creationId xmlns:p14="http://schemas.microsoft.com/office/powerpoint/2010/main" val="514442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p14="http://schemas.microsoft.com/office/powerpoint/2010/main" val="3570391512"/>
              </p:ext>
            </p:extLst>
          </p:nvPr>
        </p:nvGraphicFramePr>
        <p:xfrm>
          <a:off x="990600" y="503262"/>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p:cNvGraphicFramePr>
            <a:graphicFrameLocks noGrp="1"/>
          </p:cNvGraphicFramePr>
          <p:nvPr>
            <p:ph sz="half" idx="2"/>
            <p:extLst>
              <p:ext uri="{D42A27DB-BD31-4B8C-83A1-F6EECF244321}">
                <p14:modId xmlns:p14="http://schemas.microsoft.com/office/powerpoint/2010/main" val="1919602744"/>
              </p:ext>
            </p:extLst>
          </p:nvPr>
        </p:nvGraphicFramePr>
        <p:xfrm>
          <a:off x="6523892" y="503262"/>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0289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742" y="1406769"/>
            <a:ext cx="10515600" cy="4671720"/>
          </a:xfrm>
        </p:spPr>
        <p:txBody>
          <a:bodyPr>
            <a:normAutofit/>
          </a:bodyPr>
          <a:lstStyle/>
          <a:p>
            <a:pPr>
              <a:lnSpc>
                <a:spcPct val="150000"/>
              </a:lnSpc>
            </a:pPr>
            <a:r>
              <a:rPr lang="en-IN" sz="2600" dirty="0"/>
              <a:t>As for milk, similarly for its complementary products, cheese and yogurt, keeping the population in mind the demand has increased even though over the years the price of both these commodities has increased. This is again due to the population increase over the years. </a:t>
            </a:r>
          </a:p>
          <a:p>
            <a:endParaRPr lang="en-IN" sz="2600" dirty="0"/>
          </a:p>
          <a:p>
            <a:endParaRPr lang="en-IN" sz="2600" dirty="0"/>
          </a:p>
        </p:txBody>
      </p:sp>
    </p:spTree>
    <p:extLst>
      <p:ext uri="{BB962C8B-B14F-4D97-AF65-F5344CB8AC3E}">
        <p14:creationId xmlns:p14="http://schemas.microsoft.com/office/powerpoint/2010/main" val="40398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844062"/>
            <a:ext cx="10515600" cy="5332901"/>
          </a:xfrm>
        </p:spPr>
        <p:txBody>
          <a:bodyPr>
            <a:normAutofit/>
          </a:bodyPr>
          <a:lstStyle/>
          <a:p>
            <a:pPr>
              <a:lnSpc>
                <a:spcPct val="150000"/>
              </a:lnSpc>
            </a:pPr>
            <a:r>
              <a:rPr lang="en-IN" sz="2600" dirty="0"/>
              <a:t>The increase in demand of all these products, is however, different. The largest increase is seen by milk, followed by yogurt and then cheese. This is evident from the slopes of these graphs, which are as follows</a:t>
            </a:r>
            <a:r>
              <a:rPr lang="en-IN" sz="2600" dirty="0" smtClean="0"/>
              <a:t>:</a:t>
            </a:r>
            <a:endParaRPr lang="en-IN" sz="2600" dirty="0"/>
          </a:p>
          <a:p>
            <a:r>
              <a:rPr lang="en-IN" sz="2600" dirty="0" smtClean="0"/>
              <a:t>Milk </a:t>
            </a:r>
            <a:r>
              <a:rPr lang="en-IN" sz="2600" dirty="0"/>
              <a:t>: 1.00</a:t>
            </a:r>
          </a:p>
          <a:p>
            <a:r>
              <a:rPr lang="en-IN" sz="2600" dirty="0" smtClean="0"/>
              <a:t>Yogurt </a:t>
            </a:r>
            <a:r>
              <a:rPr lang="en-IN" sz="2600" dirty="0"/>
              <a:t>: 0.75</a:t>
            </a:r>
          </a:p>
          <a:p>
            <a:r>
              <a:rPr lang="en-IN" sz="2600" dirty="0" smtClean="0"/>
              <a:t>Cheese </a:t>
            </a:r>
            <a:r>
              <a:rPr lang="en-IN" sz="2600" dirty="0"/>
              <a:t>: 0.50</a:t>
            </a:r>
          </a:p>
          <a:p>
            <a:endParaRPr lang="en-IN" sz="2600" dirty="0"/>
          </a:p>
        </p:txBody>
      </p:sp>
    </p:spTree>
    <p:extLst>
      <p:ext uri="{BB962C8B-B14F-4D97-AF65-F5344CB8AC3E}">
        <p14:creationId xmlns:p14="http://schemas.microsoft.com/office/powerpoint/2010/main" val="2839506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2182747209"/>
              </p:ext>
            </p:extLst>
          </p:nvPr>
        </p:nvGraphicFramePr>
        <p:xfrm>
          <a:off x="838200" y="351692"/>
          <a:ext cx="10515600" cy="58252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2061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8877" y="872198"/>
            <a:ext cx="10515600" cy="2264897"/>
          </a:xfrm>
        </p:spPr>
        <p:txBody>
          <a:bodyPr>
            <a:normAutofit/>
          </a:bodyPr>
          <a:lstStyle/>
          <a:p>
            <a:pPr>
              <a:lnSpc>
                <a:spcPct val="150000"/>
              </a:lnSpc>
            </a:pPr>
            <a:r>
              <a:rPr lang="en-IN" sz="2600" dirty="0"/>
              <a:t>The above graph compares the sales of milk powder over the years of two rival companies – AMUL and NESTLE. As it is clearly seen the sales of AMUL is more than NESTLE. </a:t>
            </a:r>
          </a:p>
        </p:txBody>
      </p:sp>
    </p:spTree>
    <p:extLst>
      <p:ext uri="{BB962C8B-B14F-4D97-AF65-F5344CB8AC3E}">
        <p14:creationId xmlns:p14="http://schemas.microsoft.com/office/powerpoint/2010/main" val="3737393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JUSTIFYING OUR OBSERVATIONS</a:t>
            </a:r>
            <a:endParaRPr lang="en-IN" dirty="0"/>
          </a:p>
        </p:txBody>
      </p:sp>
      <p:sp>
        <p:nvSpPr>
          <p:cNvPr id="4" name="Content Placeholder 3"/>
          <p:cNvSpPr>
            <a:spLocks noGrp="1"/>
          </p:cNvSpPr>
          <p:nvPr>
            <p:ph idx="1"/>
          </p:nvPr>
        </p:nvSpPr>
        <p:spPr/>
        <p:txBody>
          <a:bodyPr>
            <a:normAutofit/>
          </a:bodyPr>
          <a:lstStyle/>
          <a:p>
            <a:pPr>
              <a:lnSpc>
                <a:spcPct val="150000"/>
              </a:lnSpc>
            </a:pPr>
            <a:r>
              <a:rPr lang="en-IN" sz="2600" dirty="0"/>
              <a:t>All our observations above are not in par with the theories discussed previously. The possible reasons for the same are discussed </a:t>
            </a:r>
            <a:r>
              <a:rPr lang="en-IN" sz="2600" dirty="0" smtClean="0"/>
              <a:t>in the next slides.</a:t>
            </a:r>
            <a:endParaRPr lang="en-IN" sz="2600" dirty="0"/>
          </a:p>
        </p:txBody>
      </p:sp>
    </p:spTree>
    <p:extLst>
      <p:ext uri="{BB962C8B-B14F-4D97-AF65-F5344CB8AC3E}">
        <p14:creationId xmlns:p14="http://schemas.microsoft.com/office/powerpoint/2010/main" val="14087587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IN" dirty="0" smtClean="0"/>
              <a:t>MILK</a:t>
            </a:r>
            <a:endParaRPr lang="en-IN" dirty="0"/>
          </a:p>
        </p:txBody>
      </p:sp>
      <p:sp>
        <p:nvSpPr>
          <p:cNvPr id="6" name="Content Placeholder 5"/>
          <p:cNvSpPr>
            <a:spLocks noGrp="1"/>
          </p:cNvSpPr>
          <p:nvPr>
            <p:ph idx="1"/>
          </p:nvPr>
        </p:nvSpPr>
        <p:spPr/>
        <p:txBody>
          <a:bodyPr>
            <a:normAutofit/>
          </a:bodyPr>
          <a:lstStyle/>
          <a:p>
            <a:pPr>
              <a:lnSpc>
                <a:spcPct val="150000"/>
              </a:lnSpc>
            </a:pPr>
            <a:r>
              <a:rPr lang="en-IN" sz="2600" dirty="0"/>
              <a:t>For milk, like any other commodity, the demand should have decreased with the increase in the price. But that was not our observations. The reasons for the same can be:</a:t>
            </a:r>
          </a:p>
        </p:txBody>
      </p:sp>
    </p:spTree>
    <p:extLst>
      <p:ext uri="{BB962C8B-B14F-4D97-AF65-F5344CB8AC3E}">
        <p14:creationId xmlns:p14="http://schemas.microsoft.com/office/powerpoint/2010/main" val="5909161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35148" y="337624"/>
            <a:ext cx="10515600" cy="5642391"/>
          </a:xfrm>
        </p:spPr>
        <p:txBody>
          <a:bodyPr>
            <a:normAutofit/>
          </a:bodyPr>
          <a:lstStyle/>
          <a:p>
            <a:pPr>
              <a:lnSpc>
                <a:spcPct val="150000"/>
              </a:lnSpc>
            </a:pPr>
            <a:r>
              <a:rPr lang="en-IN" sz="2600" dirty="0" smtClean="0"/>
              <a:t>Consumer </a:t>
            </a:r>
            <a:r>
              <a:rPr lang="en-IN" sz="2600" dirty="0"/>
              <a:t>behaviour depends heavily on the cultural, social, and ethnic aspects of the area under consideration. Consequently, in India, milk is a necessity in our day to day lives, along with its complementary products like yogurt and cheese. As a result of which its demand cannot decrease so drastically that it can be plotted. This is keeping all other factors constant. </a:t>
            </a:r>
          </a:p>
        </p:txBody>
      </p:sp>
    </p:spTree>
    <p:extLst>
      <p:ext uri="{BB962C8B-B14F-4D97-AF65-F5344CB8AC3E}">
        <p14:creationId xmlns:p14="http://schemas.microsoft.com/office/powerpoint/2010/main" val="3585008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7293" y="154547"/>
            <a:ext cx="10515600" cy="5777718"/>
          </a:xfrm>
        </p:spPr>
        <p:txBody>
          <a:bodyPr>
            <a:normAutofit/>
          </a:bodyPr>
          <a:lstStyle/>
          <a:p>
            <a:pPr marL="0" lvl="0" indent="0" eaLnBrk="0" fontAlgn="base" hangingPunct="0">
              <a:lnSpc>
                <a:spcPct val="150000"/>
              </a:lnSpc>
              <a:spcBef>
                <a:spcPct val="0"/>
              </a:spcBef>
              <a:spcAft>
                <a:spcPct val="0"/>
              </a:spcAft>
              <a:buNone/>
            </a:pPr>
            <a:r>
              <a:rPr lang="en-US" altLang="en-US" sz="3200" dirty="0">
                <a:cs typeface="Times New Roman" panose="02020603050405020304" pitchFamily="18" charset="0"/>
              </a:rPr>
              <a:t>For our project we have focused on the following points</a:t>
            </a:r>
            <a:r>
              <a:rPr lang="en-US" altLang="en-US" sz="3200" dirty="0" smtClean="0">
                <a:cs typeface="Times New Roman" panose="02020603050405020304" pitchFamily="18" charset="0"/>
              </a:rPr>
              <a:t>:</a:t>
            </a:r>
            <a:endParaRPr lang="en-US" altLang="en-US" sz="2400" dirty="0">
              <a:cs typeface="Times New Roman" panose="02020603050405020304" pitchFamily="18" charset="0"/>
            </a:endParaRPr>
          </a:p>
          <a:p>
            <a:pPr eaLnBrk="0" fontAlgn="base" hangingPunct="0">
              <a:lnSpc>
                <a:spcPct val="160000"/>
              </a:lnSpc>
              <a:spcBef>
                <a:spcPct val="0"/>
              </a:spcBef>
              <a:spcAft>
                <a:spcPct val="0"/>
              </a:spcAft>
            </a:pPr>
            <a:r>
              <a:rPr lang="en-US" altLang="en-US" sz="2600" dirty="0" smtClean="0">
                <a:cs typeface="Times New Roman" panose="02020603050405020304" pitchFamily="18" charset="0"/>
              </a:rPr>
              <a:t>The </a:t>
            </a:r>
            <a:r>
              <a:rPr lang="en-US" altLang="en-US" sz="2600" dirty="0">
                <a:cs typeface="Times New Roman" panose="02020603050405020304" pitchFamily="18" charset="0"/>
              </a:rPr>
              <a:t>changes in the prices of milk in the past 5 years</a:t>
            </a:r>
            <a:r>
              <a:rPr lang="en-US" altLang="en-US" sz="2600" dirty="0" smtClean="0">
                <a:cs typeface="Times New Roman" panose="02020603050405020304" pitchFamily="18" charset="0"/>
              </a:rPr>
              <a:t>.</a:t>
            </a:r>
            <a:endParaRPr lang="en-US" altLang="en-US" sz="2600" dirty="0" smtClean="0">
              <a:cs typeface="Times New Roman" panose="02020603050405020304" pitchFamily="18" charset="0"/>
            </a:endParaRPr>
          </a:p>
          <a:p>
            <a:pPr eaLnBrk="0" fontAlgn="base" hangingPunct="0">
              <a:lnSpc>
                <a:spcPct val="160000"/>
              </a:lnSpc>
              <a:spcBef>
                <a:spcPct val="0"/>
              </a:spcBef>
              <a:spcAft>
                <a:spcPct val="0"/>
              </a:spcAft>
            </a:pPr>
            <a:r>
              <a:rPr lang="en-US" altLang="en-US" sz="2600" dirty="0" smtClean="0">
                <a:cs typeface="Times New Roman" panose="02020603050405020304" pitchFamily="18" charset="0"/>
              </a:rPr>
              <a:t>The </a:t>
            </a:r>
            <a:r>
              <a:rPr lang="en-US" altLang="en-US" sz="2600" dirty="0">
                <a:cs typeface="Times New Roman" panose="02020603050405020304" pitchFamily="18" charset="0"/>
              </a:rPr>
              <a:t>changes in the demand for milk due to price change</a:t>
            </a:r>
            <a:r>
              <a:rPr lang="en-US" altLang="en-US" sz="2600" dirty="0" smtClean="0">
                <a:cs typeface="Times New Roman" panose="02020603050405020304" pitchFamily="18" charset="0"/>
              </a:rPr>
              <a:t>.</a:t>
            </a:r>
            <a:endParaRPr lang="en-US" altLang="en-US" sz="2600" dirty="0">
              <a:cs typeface="Times New Roman" panose="02020603050405020304" pitchFamily="18" charset="0"/>
            </a:endParaRPr>
          </a:p>
          <a:p>
            <a:pPr eaLnBrk="0" fontAlgn="base" hangingPunct="0">
              <a:lnSpc>
                <a:spcPct val="160000"/>
              </a:lnSpc>
              <a:spcBef>
                <a:spcPct val="0"/>
              </a:spcBef>
              <a:spcAft>
                <a:spcPct val="0"/>
              </a:spcAft>
            </a:pPr>
            <a:r>
              <a:rPr lang="en-US" altLang="en-US" sz="2600" dirty="0" smtClean="0">
                <a:cs typeface="Times New Roman" panose="02020603050405020304" pitchFamily="18" charset="0"/>
              </a:rPr>
              <a:t>The </a:t>
            </a:r>
            <a:r>
              <a:rPr lang="en-US" altLang="en-US" sz="2600" dirty="0">
                <a:cs typeface="Times New Roman" panose="02020603050405020304" pitchFamily="18" charset="0"/>
              </a:rPr>
              <a:t>changes in the price of the complementary products (like yogurt and cheese) of milk due to the price change of milk</a:t>
            </a:r>
            <a:r>
              <a:rPr lang="en-US" altLang="en-US" sz="2600" dirty="0" smtClean="0">
                <a:cs typeface="Times New Roman" panose="02020603050405020304" pitchFamily="18" charset="0"/>
              </a:rPr>
              <a:t>.</a:t>
            </a:r>
            <a:endParaRPr lang="en-US" altLang="en-US" sz="2600" dirty="0">
              <a:cs typeface="Times New Roman" panose="02020603050405020304" pitchFamily="18" charset="0"/>
            </a:endParaRPr>
          </a:p>
          <a:p>
            <a:pPr eaLnBrk="0" fontAlgn="base" hangingPunct="0">
              <a:lnSpc>
                <a:spcPct val="160000"/>
              </a:lnSpc>
              <a:spcBef>
                <a:spcPct val="0"/>
              </a:spcBef>
              <a:spcAft>
                <a:spcPct val="0"/>
              </a:spcAft>
            </a:pPr>
            <a:r>
              <a:rPr lang="en-US" altLang="en-US" sz="2600" dirty="0" smtClean="0">
                <a:cs typeface="Times New Roman" panose="02020603050405020304" pitchFamily="18" charset="0"/>
              </a:rPr>
              <a:t>The </a:t>
            </a:r>
            <a:r>
              <a:rPr lang="en-US" altLang="en-US" sz="2600" dirty="0">
                <a:cs typeface="Times New Roman" panose="02020603050405020304" pitchFamily="18" charset="0"/>
              </a:rPr>
              <a:t>changes in the demand for the above complementary </a:t>
            </a:r>
            <a:r>
              <a:rPr lang="en-US" altLang="en-US" sz="2600" dirty="0" smtClean="0">
                <a:cs typeface="Times New Roman" panose="02020603050405020304" pitchFamily="18" charset="0"/>
              </a:rPr>
              <a:t>products</a:t>
            </a:r>
            <a:r>
              <a:rPr lang="en-US" altLang="en-US" sz="2600" dirty="0" smtClean="0">
                <a:cs typeface="Times New Roman" panose="02020603050405020304" pitchFamily="18" charset="0"/>
              </a:rPr>
              <a:t>.</a:t>
            </a:r>
            <a:endParaRPr lang="en-US" altLang="en-US" sz="2600" dirty="0" smtClean="0">
              <a:cs typeface="Times New Roman" panose="02020603050405020304" pitchFamily="18" charset="0"/>
            </a:endParaRPr>
          </a:p>
          <a:p>
            <a:pPr eaLnBrk="0" fontAlgn="base" hangingPunct="0">
              <a:lnSpc>
                <a:spcPct val="160000"/>
              </a:lnSpc>
              <a:spcBef>
                <a:spcPct val="0"/>
              </a:spcBef>
              <a:spcAft>
                <a:spcPct val="0"/>
              </a:spcAft>
            </a:pPr>
            <a:r>
              <a:rPr lang="en-US" altLang="en-US" sz="2600" dirty="0" smtClean="0">
                <a:cs typeface="Times New Roman" panose="02020603050405020304" pitchFamily="18" charset="0"/>
              </a:rPr>
              <a:t>The </a:t>
            </a:r>
            <a:r>
              <a:rPr lang="en-US" altLang="en-US" sz="2600" dirty="0">
                <a:cs typeface="Times New Roman" panose="02020603050405020304" pitchFamily="18" charset="0"/>
              </a:rPr>
              <a:t>effect on the sales of the substitute product of milk (milk powder) due to the change in its price over the given period.</a:t>
            </a:r>
          </a:p>
          <a:p>
            <a:pPr marL="0" lvl="0" indent="0" eaLnBrk="0" fontAlgn="base" hangingPunct="0">
              <a:lnSpc>
                <a:spcPct val="100000"/>
              </a:lnSpc>
              <a:spcBef>
                <a:spcPct val="0"/>
              </a:spcBef>
              <a:spcAft>
                <a:spcPct val="0"/>
              </a:spcAft>
              <a:buNone/>
            </a:pPr>
            <a:r>
              <a:rPr lang="en-US" altLang="en-US" dirty="0">
                <a:cs typeface="Arial" panose="020B0604020202020204" pitchFamily="34" charset="0"/>
              </a:rPr>
              <a:t>  </a:t>
            </a:r>
          </a:p>
          <a:p>
            <a:endParaRPr lang="en-US" dirty="0"/>
          </a:p>
        </p:txBody>
      </p:sp>
      <p:sp>
        <p:nvSpPr>
          <p:cNvPr id="4" name="Rectangle 1"/>
          <p:cNvSpPr>
            <a:spLocks noChangeArrowheads="1"/>
          </p:cNvSpPr>
          <p:nvPr/>
        </p:nvSpPr>
        <p:spPr bwMode="auto">
          <a:xfrm>
            <a:off x="1996225" y="-609053"/>
            <a:ext cx="184731"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222222"/>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p:txBody>
      </p:sp>
      <p:pic>
        <p:nvPicPr>
          <p:cNvPr id="1026" name="Picture 2" descr="https://ssl.gstatic.com/ui/v1/icons/mail/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341313"/>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892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33622" y="407963"/>
            <a:ext cx="10515600" cy="5557985"/>
          </a:xfrm>
        </p:spPr>
        <p:txBody>
          <a:bodyPr>
            <a:normAutofit/>
          </a:bodyPr>
          <a:lstStyle/>
          <a:p>
            <a:pPr>
              <a:lnSpc>
                <a:spcPct val="150000"/>
              </a:lnSpc>
            </a:pPr>
            <a:r>
              <a:rPr lang="en-IN" sz="2600" dirty="0" smtClean="0"/>
              <a:t>If </a:t>
            </a:r>
            <a:r>
              <a:rPr lang="en-IN" sz="2600" dirty="0"/>
              <a:t>we take into account the population increase as well, then the demand for it will increase with each year. This will not be affected by the price change of this commodity, mainly because it is so less that it does not have any impact on the daily consumer, which forms the majority market. </a:t>
            </a:r>
          </a:p>
        </p:txBody>
      </p:sp>
    </p:spTree>
    <p:extLst>
      <p:ext uri="{BB962C8B-B14F-4D97-AF65-F5344CB8AC3E}">
        <p14:creationId xmlns:p14="http://schemas.microsoft.com/office/powerpoint/2010/main" val="4003649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5486" y="267286"/>
            <a:ext cx="10515600" cy="5628323"/>
          </a:xfrm>
        </p:spPr>
        <p:txBody>
          <a:bodyPr>
            <a:normAutofit/>
          </a:bodyPr>
          <a:lstStyle/>
          <a:p>
            <a:pPr lvl="0">
              <a:lnSpc>
                <a:spcPct val="150000"/>
              </a:lnSpc>
            </a:pPr>
            <a:r>
              <a:rPr lang="en-IN" sz="2600" dirty="0"/>
              <a:t>Milk is in fact one product which comes under FMCG (Fast Moving Consumer Goods). This also has an impact on the observations. </a:t>
            </a:r>
          </a:p>
          <a:p>
            <a:pPr lvl="0">
              <a:lnSpc>
                <a:spcPct val="150000"/>
              </a:lnSpc>
            </a:pPr>
            <a:r>
              <a:rPr lang="en-IN" sz="2600" dirty="0"/>
              <a:t>Being a perishable </a:t>
            </a:r>
            <a:r>
              <a:rPr lang="en-IN" sz="2600" dirty="0" smtClean="0"/>
              <a:t>product, the </a:t>
            </a:r>
            <a:r>
              <a:rPr lang="en-IN" sz="2600" dirty="0"/>
              <a:t>amount supplied to the various milk parlours are at par with the demand in quantity. This is the reason that this is an unstable equilibrium, because, as the price increases so does the demand (due to the factors discussed above) and accordingly the supply. So each time the price increases, the equilibrium shifts.  </a:t>
            </a:r>
          </a:p>
          <a:p>
            <a:endParaRPr lang="en-IN" sz="2600" dirty="0"/>
          </a:p>
        </p:txBody>
      </p:sp>
    </p:spTree>
    <p:extLst>
      <p:ext uri="{BB962C8B-B14F-4D97-AF65-F5344CB8AC3E}">
        <p14:creationId xmlns:p14="http://schemas.microsoft.com/office/powerpoint/2010/main" val="27189990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CHEESE AND YOGURT</a:t>
            </a:r>
            <a:endParaRPr lang="en-IN" dirty="0"/>
          </a:p>
        </p:txBody>
      </p:sp>
      <p:sp>
        <p:nvSpPr>
          <p:cNvPr id="4" name="Content Placeholder 3"/>
          <p:cNvSpPr>
            <a:spLocks noGrp="1"/>
          </p:cNvSpPr>
          <p:nvPr>
            <p:ph idx="1"/>
          </p:nvPr>
        </p:nvSpPr>
        <p:spPr/>
        <p:txBody>
          <a:bodyPr>
            <a:normAutofit/>
          </a:bodyPr>
          <a:lstStyle/>
          <a:p>
            <a:pPr>
              <a:lnSpc>
                <a:spcPct val="150000"/>
              </a:lnSpc>
            </a:pPr>
            <a:r>
              <a:rPr lang="en-IN" sz="2600" dirty="0"/>
              <a:t>Cheese and Yogurt are complementary products of milk. So with the change in price of milk, their price also changes. Now, because milk is essentially used for the production of these products, their prices also increase with the increase in price of milk. However, the reason for their demand to increase is the same as that of milk – Cultural aspects and population increase. </a:t>
            </a:r>
          </a:p>
          <a:p>
            <a:endParaRPr lang="en-IN" sz="2600" dirty="0"/>
          </a:p>
        </p:txBody>
      </p:sp>
    </p:spTree>
    <p:extLst>
      <p:ext uri="{BB962C8B-B14F-4D97-AF65-F5344CB8AC3E}">
        <p14:creationId xmlns:p14="http://schemas.microsoft.com/office/powerpoint/2010/main" val="22470783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5486" y="267286"/>
            <a:ext cx="10515600" cy="5628323"/>
          </a:xfrm>
        </p:spPr>
        <p:txBody>
          <a:bodyPr>
            <a:normAutofit/>
          </a:bodyPr>
          <a:lstStyle/>
          <a:p>
            <a:pPr>
              <a:lnSpc>
                <a:spcPct val="150000"/>
              </a:lnSpc>
            </a:pPr>
            <a:r>
              <a:rPr lang="en-IN" sz="2600" dirty="0"/>
              <a:t>Although, it should be noted that the demand of these two products increases at rate lower than milk, because they are still relatively much costlier than milk</a:t>
            </a:r>
            <a:r>
              <a:rPr lang="en-IN" sz="2600" dirty="0" smtClean="0"/>
              <a:t>.</a:t>
            </a:r>
            <a:endParaRPr lang="en-IN" sz="2600" dirty="0"/>
          </a:p>
        </p:txBody>
      </p:sp>
    </p:spTree>
    <p:extLst>
      <p:ext uri="{BB962C8B-B14F-4D97-AF65-F5344CB8AC3E}">
        <p14:creationId xmlns:p14="http://schemas.microsoft.com/office/powerpoint/2010/main" val="39910364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MILK POWDER</a:t>
            </a:r>
            <a:endParaRPr lang="en-IN" dirty="0"/>
          </a:p>
        </p:txBody>
      </p:sp>
      <p:sp>
        <p:nvSpPr>
          <p:cNvPr id="4" name="Content Placeholder 3"/>
          <p:cNvSpPr>
            <a:spLocks noGrp="1"/>
          </p:cNvSpPr>
          <p:nvPr>
            <p:ph idx="1"/>
          </p:nvPr>
        </p:nvSpPr>
        <p:spPr/>
        <p:txBody>
          <a:bodyPr>
            <a:normAutofit/>
          </a:bodyPr>
          <a:lstStyle/>
          <a:p>
            <a:pPr>
              <a:lnSpc>
                <a:spcPct val="150000"/>
              </a:lnSpc>
            </a:pPr>
            <a:r>
              <a:rPr lang="en-IN" sz="2600" dirty="0"/>
              <a:t>If we look at it from the point of view of the substitute product of milk, then the data that we got clearly suggested that the sales of milk powder was far less than milk, and it’s price far greater. As a result even though the prices of milk changed, it did not affect the demand of milk powder.</a:t>
            </a:r>
          </a:p>
        </p:txBody>
      </p:sp>
    </p:spTree>
    <p:extLst>
      <p:ext uri="{BB962C8B-B14F-4D97-AF65-F5344CB8AC3E}">
        <p14:creationId xmlns:p14="http://schemas.microsoft.com/office/powerpoint/2010/main" val="20840070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5486" y="267286"/>
            <a:ext cx="10515600" cy="5628323"/>
          </a:xfrm>
        </p:spPr>
        <p:txBody>
          <a:bodyPr>
            <a:normAutofit/>
          </a:bodyPr>
          <a:lstStyle/>
          <a:p>
            <a:pPr>
              <a:lnSpc>
                <a:spcPct val="150000"/>
              </a:lnSpc>
            </a:pPr>
            <a:r>
              <a:rPr lang="en-IN" sz="2600" dirty="0"/>
              <a:t>It is also worth noticing that AMUL is leading in the sales of milk powder rather than NESTLE. </a:t>
            </a:r>
          </a:p>
          <a:p>
            <a:pPr>
              <a:lnSpc>
                <a:spcPct val="150000"/>
              </a:lnSpc>
            </a:pPr>
            <a:r>
              <a:rPr lang="en-IN" sz="2600" dirty="0"/>
              <a:t>The reasons for the sales of milk powder being far less than milk are mostly:</a:t>
            </a:r>
          </a:p>
          <a:p>
            <a:pPr lvl="0">
              <a:lnSpc>
                <a:spcPct val="150000"/>
              </a:lnSpc>
            </a:pPr>
            <a:r>
              <a:rPr lang="en-IN" sz="2600" dirty="0"/>
              <a:t>Cultural Aspects – As Indians, we are more used to drinking milk rather than milk powder. In fact most people buy milk powder only when they are travelling and want to use it as dairy whitener.</a:t>
            </a:r>
          </a:p>
          <a:p>
            <a:endParaRPr lang="en-IN" sz="2600" dirty="0"/>
          </a:p>
        </p:txBody>
      </p:sp>
    </p:spTree>
    <p:extLst>
      <p:ext uri="{BB962C8B-B14F-4D97-AF65-F5344CB8AC3E}">
        <p14:creationId xmlns:p14="http://schemas.microsoft.com/office/powerpoint/2010/main" val="1371272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5486" y="267286"/>
            <a:ext cx="10515600" cy="5628323"/>
          </a:xfrm>
        </p:spPr>
        <p:txBody>
          <a:bodyPr>
            <a:normAutofit/>
          </a:bodyPr>
          <a:lstStyle/>
          <a:p>
            <a:pPr lvl="0">
              <a:lnSpc>
                <a:spcPct val="150000"/>
              </a:lnSpc>
            </a:pPr>
            <a:r>
              <a:rPr lang="en-IN" sz="2600" dirty="0"/>
              <a:t>The cost of milk powder is much more than milk, so technically it is nowhere in competition to milk.</a:t>
            </a:r>
          </a:p>
          <a:p>
            <a:pPr>
              <a:lnSpc>
                <a:spcPct val="150000"/>
              </a:lnSpc>
            </a:pPr>
            <a:r>
              <a:rPr lang="en-IN" sz="2600" dirty="0"/>
              <a:t>It is worth observing that the sudden decrease in demand in 2013 was due to some regulations that the government had passed</a:t>
            </a:r>
            <a:r>
              <a:rPr lang="en-IN" sz="2600" dirty="0" smtClean="0"/>
              <a:t>. </a:t>
            </a:r>
            <a:endParaRPr lang="en-IN" sz="2600" dirty="0"/>
          </a:p>
          <a:p>
            <a:endParaRPr lang="en-IN" sz="2600" dirty="0"/>
          </a:p>
        </p:txBody>
      </p:sp>
    </p:spTree>
    <p:extLst>
      <p:ext uri="{BB962C8B-B14F-4D97-AF65-F5344CB8AC3E}">
        <p14:creationId xmlns:p14="http://schemas.microsoft.com/office/powerpoint/2010/main" val="1462530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AMUL’s MARKET</a:t>
            </a:r>
            <a:endParaRPr lang="en-IN" dirty="0"/>
          </a:p>
        </p:txBody>
      </p:sp>
      <p:sp>
        <p:nvSpPr>
          <p:cNvPr id="4" name="Content Placeholder 3"/>
          <p:cNvSpPr>
            <a:spLocks noGrp="1"/>
          </p:cNvSpPr>
          <p:nvPr>
            <p:ph idx="1"/>
          </p:nvPr>
        </p:nvSpPr>
        <p:spPr/>
        <p:txBody>
          <a:bodyPr>
            <a:normAutofit/>
          </a:bodyPr>
          <a:lstStyle/>
          <a:p>
            <a:pPr>
              <a:lnSpc>
                <a:spcPct val="150000"/>
              </a:lnSpc>
            </a:pPr>
            <a:r>
              <a:rPr lang="en-IN" sz="2600" dirty="0"/>
              <a:t>From our observations in the field, it was very clear that AMUL enjoys a monopolistic market, especially in Ahmedabad, where even mother dairy keeps AMUL’s milk</a:t>
            </a:r>
            <a:r>
              <a:rPr lang="en-IN" sz="2600" dirty="0" smtClean="0"/>
              <a:t>.</a:t>
            </a:r>
          </a:p>
          <a:p>
            <a:pPr>
              <a:lnSpc>
                <a:spcPct val="150000"/>
              </a:lnSpc>
            </a:pPr>
            <a:r>
              <a:rPr lang="en-IN" sz="2600" dirty="0" smtClean="0"/>
              <a:t>We were in fact informed that some of the milk from AMUL’s co-operative comes from Mother Dairy, which sells its own milk in other parts of the country, especially Delhi.</a:t>
            </a:r>
            <a:endParaRPr lang="en-IN" sz="2600" dirty="0"/>
          </a:p>
          <a:p>
            <a:endParaRPr lang="en-IN" sz="2600" dirty="0"/>
          </a:p>
        </p:txBody>
      </p:sp>
    </p:spTree>
    <p:extLst>
      <p:ext uri="{BB962C8B-B14F-4D97-AF65-F5344CB8AC3E}">
        <p14:creationId xmlns:p14="http://schemas.microsoft.com/office/powerpoint/2010/main" val="35448995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p:txBody>
          <a:bodyPr>
            <a:normAutofit/>
          </a:bodyPr>
          <a:lstStyle/>
          <a:p>
            <a:pPr>
              <a:lnSpc>
                <a:spcPct val="150000"/>
              </a:lnSpc>
            </a:pPr>
            <a:r>
              <a:rPr lang="en-IN" sz="2600" dirty="0" smtClean="0"/>
              <a:t>AMUL Parlours in the following areas:</a:t>
            </a:r>
          </a:p>
          <a:p>
            <a:pPr>
              <a:lnSpc>
                <a:spcPct val="100000"/>
              </a:lnSpc>
            </a:pPr>
            <a:r>
              <a:rPr lang="en-IN" sz="2600" dirty="0" smtClean="0"/>
              <a:t>IIM</a:t>
            </a:r>
          </a:p>
          <a:p>
            <a:pPr>
              <a:lnSpc>
                <a:spcPct val="100000"/>
              </a:lnSpc>
            </a:pPr>
            <a:r>
              <a:rPr lang="en-IN" sz="2600" dirty="0" smtClean="0"/>
              <a:t>VIJAY CHAR RASTA</a:t>
            </a:r>
          </a:p>
          <a:p>
            <a:pPr>
              <a:lnSpc>
                <a:spcPct val="100000"/>
              </a:lnSpc>
            </a:pPr>
            <a:r>
              <a:rPr lang="en-IN" sz="2600" dirty="0" smtClean="0"/>
              <a:t>BODAKDEV</a:t>
            </a:r>
          </a:p>
          <a:p>
            <a:pPr>
              <a:lnSpc>
                <a:spcPct val="100000"/>
              </a:lnSpc>
            </a:pPr>
            <a:r>
              <a:rPr lang="en-IN" sz="2600" dirty="0" smtClean="0"/>
              <a:t>RAMDEVNAGAR</a:t>
            </a:r>
          </a:p>
          <a:p>
            <a:pPr>
              <a:lnSpc>
                <a:spcPct val="100000"/>
              </a:lnSpc>
            </a:pPr>
            <a:r>
              <a:rPr lang="en-IN" sz="2600" smtClean="0"/>
              <a:t>NAVRANGPURA</a:t>
            </a:r>
            <a:endParaRPr lang="en-IN" sz="2600" dirty="0" smtClean="0"/>
          </a:p>
        </p:txBody>
      </p:sp>
    </p:spTree>
    <p:extLst>
      <p:ext uri="{BB962C8B-B14F-4D97-AF65-F5344CB8AC3E}">
        <p14:creationId xmlns:p14="http://schemas.microsoft.com/office/powerpoint/2010/main" val="1004206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065"/>
            <a:ext cx="10515600" cy="5545898"/>
          </a:xfrm>
        </p:spPr>
        <p:txBody>
          <a:bodyPr>
            <a:normAutofit/>
          </a:bodyPr>
          <a:lstStyle/>
          <a:p>
            <a:pPr>
              <a:lnSpc>
                <a:spcPct val="150000"/>
              </a:lnSpc>
            </a:pPr>
            <a:r>
              <a:rPr lang="en-IN" sz="2600" dirty="0"/>
              <a:t>Jain Dairy, </a:t>
            </a:r>
            <a:r>
              <a:rPr lang="en-IN" sz="2600" dirty="0" err="1"/>
              <a:t>Navrangpura</a:t>
            </a:r>
            <a:r>
              <a:rPr lang="en-IN" sz="2600" dirty="0"/>
              <a:t> – Mr. </a:t>
            </a:r>
            <a:r>
              <a:rPr lang="en-IN" sz="2600" dirty="0" err="1"/>
              <a:t>Alap</a:t>
            </a:r>
            <a:endParaRPr lang="en-IN" sz="2600" dirty="0"/>
          </a:p>
          <a:p>
            <a:pPr>
              <a:lnSpc>
                <a:spcPct val="150000"/>
              </a:lnSpc>
            </a:pPr>
            <a:r>
              <a:rPr lang="en-IN" sz="2600" dirty="0"/>
              <a:t>Mother Dairy, </a:t>
            </a:r>
            <a:r>
              <a:rPr lang="en-IN" sz="2600" dirty="0" err="1"/>
              <a:t>Bodakdev</a:t>
            </a:r>
            <a:r>
              <a:rPr lang="en-IN" sz="2600" dirty="0"/>
              <a:t> – </a:t>
            </a:r>
            <a:r>
              <a:rPr lang="en-IN" sz="2600" dirty="0" err="1"/>
              <a:t>Babu</a:t>
            </a:r>
            <a:r>
              <a:rPr lang="en-IN" sz="2600" dirty="0"/>
              <a:t> </a:t>
            </a:r>
            <a:r>
              <a:rPr lang="en-IN" sz="2600" dirty="0" err="1"/>
              <a:t>bhai</a:t>
            </a:r>
            <a:endParaRPr lang="en-IN" sz="2600" dirty="0"/>
          </a:p>
          <a:p>
            <a:pPr>
              <a:lnSpc>
                <a:spcPct val="150000"/>
              </a:lnSpc>
            </a:pPr>
            <a:r>
              <a:rPr lang="en-IN" sz="2600" dirty="0" smtClean="0"/>
              <a:t>The project report by Mr. Paras </a:t>
            </a:r>
            <a:r>
              <a:rPr lang="en-IN" sz="2600" dirty="0" err="1" smtClean="0"/>
              <a:t>Adesara</a:t>
            </a:r>
            <a:r>
              <a:rPr lang="en-IN" sz="2600" dirty="0" smtClean="0"/>
              <a:t>, </a:t>
            </a:r>
            <a:r>
              <a:rPr lang="en-IN" sz="2600" dirty="0" err="1" smtClean="0"/>
              <a:t>AMSoM</a:t>
            </a:r>
            <a:r>
              <a:rPr lang="en-IN" sz="2600" dirty="0" smtClean="0"/>
              <a:t> (2012)</a:t>
            </a:r>
            <a:endParaRPr lang="en-IN" sz="2600" dirty="0"/>
          </a:p>
        </p:txBody>
      </p:sp>
    </p:spTree>
    <p:extLst>
      <p:ext uri="{BB962C8B-B14F-4D97-AF65-F5344CB8AC3E}">
        <p14:creationId xmlns:p14="http://schemas.microsoft.com/office/powerpoint/2010/main" val="337529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808" y="146184"/>
            <a:ext cx="10515600" cy="1325563"/>
          </a:xfrm>
        </p:spPr>
        <p:txBody>
          <a:bodyPr>
            <a:normAutofit/>
          </a:bodyPr>
          <a:lstStyle/>
          <a:p>
            <a:pPr algn="ctr"/>
            <a:r>
              <a:rPr lang="en-US" dirty="0" smtClean="0">
                <a:cs typeface="Times New Roman" panose="02020603050405020304" pitchFamily="18" charset="0"/>
              </a:rPr>
              <a:t>DEMAND </a:t>
            </a:r>
            <a:r>
              <a:rPr lang="en-US" dirty="0" smtClean="0">
                <a:cs typeface="Times New Roman" panose="02020603050405020304" pitchFamily="18" charset="0"/>
              </a:rPr>
              <a:t>THEORY</a:t>
            </a:r>
            <a:endParaRPr lang="en-US" dirty="0">
              <a:cs typeface="Times New Roman" panose="02020603050405020304" pitchFamily="18" charset="0"/>
            </a:endParaRPr>
          </a:p>
        </p:txBody>
      </p:sp>
      <p:sp>
        <p:nvSpPr>
          <p:cNvPr id="3" name="Content Placeholder 2"/>
          <p:cNvSpPr>
            <a:spLocks noGrp="1"/>
          </p:cNvSpPr>
          <p:nvPr>
            <p:ph idx="1"/>
          </p:nvPr>
        </p:nvSpPr>
        <p:spPr>
          <a:xfrm>
            <a:off x="1031383" y="1336228"/>
            <a:ext cx="10515600" cy="4351338"/>
          </a:xfrm>
        </p:spPr>
        <p:txBody>
          <a:bodyPr>
            <a:noAutofit/>
          </a:bodyPr>
          <a:lstStyle/>
          <a:p>
            <a:pPr>
              <a:lnSpc>
                <a:spcPct val="150000"/>
              </a:lnSpc>
            </a:pPr>
            <a:r>
              <a:rPr lang="en-US" sz="2600" dirty="0">
                <a:cs typeface="Times New Roman" panose="02020603050405020304" pitchFamily="18" charset="0"/>
              </a:rPr>
              <a:t> Demand is an economic principle that describes a consumer’s desire and willingness </a:t>
            </a:r>
            <a:r>
              <a:rPr lang="en-US" sz="2600" dirty="0" smtClean="0">
                <a:cs typeface="Times New Roman" panose="02020603050405020304" pitchFamily="18" charset="0"/>
              </a:rPr>
              <a:t>to </a:t>
            </a:r>
            <a:r>
              <a:rPr lang="en-US" sz="2600" dirty="0">
                <a:cs typeface="Times New Roman" panose="02020603050405020304" pitchFamily="18" charset="0"/>
              </a:rPr>
              <a:t>pay a price for a specific good or service</a:t>
            </a:r>
            <a:r>
              <a:rPr lang="en-US" sz="2600" dirty="0" smtClean="0">
                <a:cs typeface="Times New Roman" panose="02020603050405020304" pitchFamily="18" charset="0"/>
              </a:rPr>
              <a:t>.</a:t>
            </a:r>
            <a:endParaRPr lang="en-US" sz="2600" dirty="0" smtClean="0">
              <a:cs typeface="Times New Roman" panose="02020603050405020304" pitchFamily="18" charset="0"/>
            </a:endParaRPr>
          </a:p>
          <a:p>
            <a:pPr lvl="0">
              <a:lnSpc>
                <a:spcPct val="150000"/>
              </a:lnSpc>
            </a:pPr>
            <a:r>
              <a:rPr lang="en-US" sz="2600" dirty="0">
                <a:cs typeface="Times New Roman" panose="02020603050405020304" pitchFamily="18" charset="0"/>
              </a:rPr>
              <a:t>Demand = </a:t>
            </a:r>
            <a:r>
              <a:rPr lang="en-US" sz="2600" dirty="0" smtClean="0">
                <a:cs typeface="Times New Roman" panose="02020603050405020304" pitchFamily="18" charset="0"/>
              </a:rPr>
              <a:t>Desire </a:t>
            </a:r>
            <a:r>
              <a:rPr lang="en-US" sz="2600" dirty="0">
                <a:cs typeface="Times New Roman" panose="02020603050405020304" pitchFamily="18" charset="0"/>
              </a:rPr>
              <a:t>+ </a:t>
            </a:r>
            <a:r>
              <a:rPr lang="en-US" sz="2600" dirty="0" smtClean="0">
                <a:cs typeface="Times New Roman" panose="02020603050405020304" pitchFamily="18" charset="0"/>
              </a:rPr>
              <a:t>Ability </a:t>
            </a:r>
            <a:r>
              <a:rPr lang="en-US" sz="2600" dirty="0">
                <a:cs typeface="Times New Roman" panose="02020603050405020304" pitchFamily="18" charset="0"/>
              </a:rPr>
              <a:t>to pay + </a:t>
            </a:r>
            <a:r>
              <a:rPr lang="en-US" sz="2600" dirty="0" smtClean="0">
                <a:cs typeface="Times New Roman" panose="02020603050405020304" pitchFamily="18" charset="0"/>
              </a:rPr>
              <a:t>Will </a:t>
            </a:r>
            <a:r>
              <a:rPr lang="en-US" sz="2600" dirty="0">
                <a:cs typeface="Times New Roman" panose="02020603050405020304" pitchFamily="18" charset="0"/>
              </a:rPr>
              <a:t>to </a:t>
            </a:r>
            <a:r>
              <a:rPr lang="en-US" sz="2600" dirty="0" smtClean="0">
                <a:cs typeface="Times New Roman" panose="02020603050405020304" pitchFamily="18" charset="0"/>
              </a:rPr>
              <a:t>pay</a:t>
            </a:r>
            <a:endParaRPr lang="en-US" sz="2600" dirty="0" smtClean="0">
              <a:cs typeface="Times New Roman" panose="02020603050405020304" pitchFamily="18" charset="0"/>
            </a:endParaRPr>
          </a:p>
          <a:p>
            <a:pPr>
              <a:lnSpc>
                <a:spcPct val="150000"/>
              </a:lnSpc>
            </a:pPr>
            <a:r>
              <a:rPr lang="en-US" sz="2600" dirty="0" smtClean="0">
                <a:cs typeface="Times New Roman" panose="02020603050405020304" pitchFamily="18" charset="0"/>
              </a:rPr>
              <a:t>Keeping other factors constant, the </a:t>
            </a:r>
            <a:r>
              <a:rPr lang="en-US" sz="2600" dirty="0">
                <a:cs typeface="Times New Roman" panose="02020603050405020304" pitchFamily="18" charset="0"/>
              </a:rPr>
              <a:t>higher the price of commodity </a:t>
            </a:r>
            <a:r>
              <a:rPr lang="en-US" sz="2600" dirty="0" smtClean="0">
                <a:cs typeface="Times New Roman" panose="02020603050405020304" pitchFamily="18" charset="0"/>
              </a:rPr>
              <a:t>,the </a:t>
            </a:r>
            <a:r>
              <a:rPr lang="en-US" sz="2600" dirty="0">
                <a:cs typeface="Times New Roman" panose="02020603050405020304" pitchFamily="18" charset="0"/>
              </a:rPr>
              <a:t>smaller is the quantity demanded and lower the price, larger the quantity </a:t>
            </a:r>
            <a:r>
              <a:rPr lang="en-US" sz="2600" dirty="0" smtClean="0">
                <a:cs typeface="Times New Roman" panose="02020603050405020304" pitchFamily="18" charset="0"/>
              </a:rPr>
              <a:t>demanded.</a:t>
            </a:r>
          </a:p>
          <a:p>
            <a:pPr marL="0" indent="0" algn="ctr">
              <a:lnSpc>
                <a:spcPct val="150000"/>
              </a:lnSpc>
              <a:buNone/>
            </a:pPr>
            <a:r>
              <a:rPr lang="en-US" sz="2600" dirty="0" smtClean="0">
                <a:cs typeface="Times New Roman" panose="02020603050405020304" pitchFamily="18" charset="0"/>
              </a:rPr>
              <a:t>P </a:t>
            </a:r>
            <a:r>
              <a:rPr lang="el-GR" sz="2600" dirty="0" smtClean="0">
                <a:cs typeface="Times New Roman" panose="02020603050405020304" pitchFamily="18" charset="0"/>
              </a:rPr>
              <a:t>α</a:t>
            </a:r>
            <a:r>
              <a:rPr lang="en-US" sz="2600" dirty="0" smtClean="0">
                <a:cs typeface="Times New Roman" panose="02020603050405020304" pitchFamily="18" charset="0"/>
              </a:rPr>
              <a:t> 1/Qd</a:t>
            </a:r>
            <a:endParaRPr lang="en-US" sz="2600" dirty="0">
              <a:cs typeface="Times New Roman" panose="02020603050405020304" pitchFamily="18" charset="0"/>
            </a:endParaRPr>
          </a:p>
          <a:p>
            <a:pPr lvl="0">
              <a:lnSpc>
                <a:spcPct val="150000"/>
              </a:lnSpc>
            </a:pPr>
            <a:endParaRPr lang="en-US" sz="2600" dirty="0"/>
          </a:p>
          <a:p>
            <a:pPr>
              <a:lnSpc>
                <a:spcPct val="150000"/>
              </a:lnSpc>
            </a:pPr>
            <a:endParaRPr lang="en-US" sz="2600" dirty="0">
              <a:cs typeface="Times New Roman" panose="02020603050405020304" pitchFamily="18" charset="0"/>
            </a:endParaRPr>
          </a:p>
        </p:txBody>
      </p:sp>
    </p:spTree>
    <p:extLst>
      <p:ext uri="{BB962C8B-B14F-4D97-AF65-F5344CB8AC3E}">
        <p14:creationId xmlns:p14="http://schemas.microsoft.com/office/powerpoint/2010/main" val="31948605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2268" y="2123587"/>
            <a:ext cx="10515600" cy="1325563"/>
          </a:xfrm>
        </p:spPr>
        <p:txBody>
          <a:bodyPr/>
          <a:lstStyle/>
          <a:p>
            <a:pPr algn="ctr"/>
            <a:r>
              <a:rPr lang="en-IN" dirty="0" smtClean="0"/>
              <a:t>THANK YOU</a:t>
            </a:r>
            <a:endParaRPr lang="en-IN" dirty="0"/>
          </a:p>
        </p:txBody>
      </p:sp>
    </p:spTree>
    <p:extLst>
      <p:ext uri="{BB962C8B-B14F-4D97-AF65-F5344CB8AC3E}">
        <p14:creationId xmlns:p14="http://schemas.microsoft.com/office/powerpoint/2010/main" val="2505385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656" y="141667"/>
            <a:ext cx="10515600" cy="5790597"/>
          </a:xfrm>
        </p:spPr>
        <p:txBody>
          <a:bodyPr>
            <a:normAutofit/>
          </a:bodyPr>
          <a:lstStyle/>
          <a:p>
            <a:pPr marL="0" lvl="0" indent="0">
              <a:lnSpc>
                <a:spcPct val="150000"/>
              </a:lnSpc>
              <a:buNone/>
            </a:pPr>
            <a:r>
              <a:rPr lang="en-US" dirty="0">
                <a:cs typeface="Times New Roman" panose="02020603050405020304" pitchFamily="18" charset="0"/>
              </a:rPr>
              <a:t>Change in Quantity </a:t>
            </a:r>
            <a:r>
              <a:rPr lang="en-US" dirty="0" smtClean="0">
                <a:cs typeface="Times New Roman" panose="02020603050405020304" pitchFamily="18" charset="0"/>
              </a:rPr>
              <a:t>Demanded:</a:t>
            </a:r>
            <a:endParaRPr lang="en-US" dirty="0"/>
          </a:p>
          <a:p>
            <a:pPr lvl="0">
              <a:lnSpc>
                <a:spcPct val="150000"/>
              </a:lnSpc>
            </a:pPr>
            <a:r>
              <a:rPr lang="en-US" sz="2600" dirty="0">
                <a:cs typeface="Times New Roman" panose="02020603050405020304" pitchFamily="18" charset="0"/>
              </a:rPr>
              <a:t>Changes in the Quantity purchased due to increase or decrease in the price of a product.</a:t>
            </a:r>
          </a:p>
          <a:p>
            <a:pPr lvl="0">
              <a:lnSpc>
                <a:spcPct val="150000"/>
              </a:lnSpc>
            </a:pPr>
            <a:r>
              <a:rPr lang="en-US" sz="2600" dirty="0">
                <a:cs typeface="Times New Roman" panose="02020603050405020304" pitchFamily="18" charset="0"/>
              </a:rPr>
              <a:t>Variations in the quantity demanded of a product with change in its price, while other factors are constant</a:t>
            </a:r>
            <a:r>
              <a:rPr lang="en-US" sz="2600" dirty="0" smtClean="0">
                <a:cs typeface="Times New Roman" panose="02020603050405020304" pitchFamily="18" charset="0"/>
              </a:rPr>
              <a:t>.</a:t>
            </a:r>
            <a:endParaRPr lang="en-US" sz="2600" dirty="0">
              <a:cs typeface="Times New Roman" panose="02020603050405020304" pitchFamily="18" charset="0"/>
            </a:endParaRPr>
          </a:p>
          <a:p>
            <a:pPr marL="0" lvl="0" indent="0">
              <a:lnSpc>
                <a:spcPct val="150000"/>
              </a:lnSpc>
              <a:buNone/>
            </a:pPr>
            <a:r>
              <a:rPr lang="en-US" sz="2600" dirty="0">
                <a:cs typeface="Times New Roman" panose="02020603050405020304" pitchFamily="18" charset="0"/>
              </a:rPr>
              <a:t>Change in Demand</a:t>
            </a:r>
            <a:r>
              <a:rPr lang="en-US" sz="2600" dirty="0" smtClean="0">
                <a:cs typeface="Times New Roman" panose="02020603050405020304" pitchFamily="18" charset="0"/>
              </a:rPr>
              <a:t>:</a:t>
            </a:r>
            <a:endParaRPr lang="en-US" sz="2600" dirty="0">
              <a:cs typeface="Times New Roman" panose="02020603050405020304" pitchFamily="18" charset="0"/>
            </a:endParaRPr>
          </a:p>
          <a:p>
            <a:pPr>
              <a:lnSpc>
                <a:spcPct val="150000"/>
              </a:lnSpc>
            </a:pPr>
            <a:r>
              <a:rPr lang="en-US" sz="2600" dirty="0">
                <a:cs typeface="Times New Roman" panose="02020603050405020304" pitchFamily="18" charset="0"/>
              </a:rPr>
              <a:t>Changes in demand are a result of the change in the conditions/factors determining demand other than price (price remains constant).</a:t>
            </a:r>
          </a:p>
          <a:p>
            <a:pPr marL="0" indent="0">
              <a:lnSpc>
                <a:spcPct val="150000"/>
              </a:lnSpc>
              <a:buNone/>
            </a:pPr>
            <a:endParaRPr lang="en-US" dirty="0"/>
          </a:p>
          <a:p>
            <a:pPr>
              <a:lnSpc>
                <a:spcPct val="150000"/>
              </a:lnSpc>
            </a:pPr>
            <a:endParaRPr lang="en-US" dirty="0"/>
          </a:p>
        </p:txBody>
      </p:sp>
    </p:spTree>
    <p:extLst>
      <p:ext uri="{BB962C8B-B14F-4D97-AF65-F5344CB8AC3E}">
        <p14:creationId xmlns:p14="http://schemas.microsoft.com/office/powerpoint/2010/main" val="1508496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948" y="270456"/>
            <a:ext cx="9859851" cy="5906507"/>
          </a:xfrm>
        </p:spPr>
        <p:txBody>
          <a:bodyPr>
            <a:normAutofit/>
          </a:bodyPr>
          <a:lstStyle/>
          <a:p>
            <a:pPr marL="0" lvl="0" indent="0">
              <a:lnSpc>
                <a:spcPct val="150000"/>
              </a:lnSpc>
              <a:buNone/>
            </a:pPr>
            <a:r>
              <a:rPr lang="en-US" dirty="0">
                <a:cs typeface="Times New Roman" panose="02020603050405020304" pitchFamily="18" charset="0"/>
              </a:rPr>
              <a:t>Reasons for change in demand</a:t>
            </a:r>
            <a:r>
              <a:rPr lang="en-US" dirty="0" smtClean="0">
                <a:cs typeface="Times New Roman" panose="02020603050405020304" pitchFamily="18" charset="0"/>
              </a:rPr>
              <a:t>:</a:t>
            </a:r>
            <a:endParaRPr lang="en-US" dirty="0">
              <a:cs typeface="Times New Roman" panose="02020603050405020304" pitchFamily="18" charset="0"/>
            </a:endParaRPr>
          </a:p>
          <a:p>
            <a:pPr lvl="0">
              <a:lnSpc>
                <a:spcPct val="150000"/>
              </a:lnSpc>
            </a:pPr>
            <a:r>
              <a:rPr lang="en-US" sz="2600" dirty="0">
                <a:cs typeface="Times New Roman" panose="02020603050405020304" pitchFamily="18" charset="0"/>
              </a:rPr>
              <a:t>Change in income</a:t>
            </a:r>
          </a:p>
          <a:p>
            <a:pPr lvl="0">
              <a:lnSpc>
                <a:spcPct val="150000"/>
              </a:lnSpc>
            </a:pPr>
            <a:r>
              <a:rPr lang="en-US" sz="2600" dirty="0">
                <a:cs typeface="Times New Roman" panose="02020603050405020304" pitchFamily="18" charset="0"/>
              </a:rPr>
              <a:t>Changes in </a:t>
            </a:r>
            <a:r>
              <a:rPr lang="en-US" sz="2600" dirty="0" smtClean="0">
                <a:cs typeface="Times New Roman" panose="02020603050405020304" pitchFamily="18" charset="0"/>
              </a:rPr>
              <a:t>taste, habits </a:t>
            </a:r>
            <a:r>
              <a:rPr lang="en-US" sz="2600" dirty="0">
                <a:cs typeface="Times New Roman" panose="02020603050405020304" pitchFamily="18" charset="0"/>
              </a:rPr>
              <a:t>and preferences</a:t>
            </a:r>
          </a:p>
          <a:p>
            <a:pPr lvl="0">
              <a:lnSpc>
                <a:spcPct val="150000"/>
              </a:lnSpc>
            </a:pPr>
            <a:r>
              <a:rPr lang="en-US" sz="2600" dirty="0">
                <a:cs typeface="Times New Roman" panose="02020603050405020304" pitchFamily="18" charset="0"/>
              </a:rPr>
              <a:t>Change in distribution of wealth and population</a:t>
            </a:r>
          </a:p>
          <a:p>
            <a:pPr lvl="0">
              <a:lnSpc>
                <a:spcPct val="150000"/>
              </a:lnSpc>
            </a:pPr>
            <a:r>
              <a:rPr lang="en-US" sz="2600" dirty="0">
                <a:cs typeface="Times New Roman" panose="02020603050405020304" pitchFamily="18" charset="0"/>
              </a:rPr>
              <a:t>Change in demand of complimentary and Substitute goods</a:t>
            </a:r>
          </a:p>
          <a:p>
            <a:pPr lvl="0">
              <a:lnSpc>
                <a:spcPct val="150000"/>
              </a:lnSpc>
            </a:pPr>
            <a:r>
              <a:rPr lang="en-US" sz="2600" dirty="0">
                <a:cs typeface="Times New Roman" panose="02020603050405020304" pitchFamily="18" charset="0"/>
              </a:rPr>
              <a:t>Change in value of money</a:t>
            </a:r>
          </a:p>
          <a:p>
            <a:pPr lvl="0">
              <a:lnSpc>
                <a:spcPct val="150000"/>
              </a:lnSpc>
            </a:pPr>
            <a:r>
              <a:rPr lang="en-US" sz="2600" dirty="0">
                <a:cs typeface="Times New Roman" panose="02020603050405020304" pitchFamily="18" charset="0"/>
              </a:rPr>
              <a:t>Effect of advertisement and publicity</a:t>
            </a:r>
          </a:p>
          <a:p>
            <a:pPr lvl="0">
              <a:lnSpc>
                <a:spcPct val="150000"/>
              </a:lnSpc>
            </a:pPr>
            <a:r>
              <a:rPr lang="en-US" sz="2600" dirty="0">
                <a:cs typeface="Times New Roman" panose="02020603050405020304" pitchFamily="18" charset="0"/>
              </a:rPr>
              <a:t>Changes in the number of population or buyers</a:t>
            </a:r>
          </a:p>
          <a:p>
            <a:pPr>
              <a:lnSpc>
                <a:spcPct val="150000"/>
              </a:lnSpc>
            </a:pPr>
            <a:endParaRPr lang="en-US" dirty="0"/>
          </a:p>
        </p:txBody>
      </p:sp>
    </p:spTree>
    <p:extLst>
      <p:ext uri="{BB962C8B-B14F-4D97-AF65-F5344CB8AC3E}">
        <p14:creationId xmlns:p14="http://schemas.microsoft.com/office/powerpoint/2010/main" val="158533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020" y="326489"/>
            <a:ext cx="10515600" cy="1325563"/>
          </a:xfrm>
        </p:spPr>
        <p:txBody>
          <a:bodyPr>
            <a:normAutofit/>
          </a:bodyPr>
          <a:lstStyle/>
          <a:p>
            <a:pPr algn="ctr"/>
            <a:r>
              <a:rPr lang="en-US" dirty="0" smtClean="0">
                <a:cs typeface="Times New Roman" panose="02020603050405020304" pitchFamily="18" charset="0"/>
              </a:rPr>
              <a:t>NECESSITY</a:t>
            </a:r>
            <a:endParaRPr lang="en-US" dirty="0">
              <a:cs typeface="Times New Roman" panose="02020603050405020304" pitchFamily="18" charset="0"/>
            </a:endParaRPr>
          </a:p>
        </p:txBody>
      </p:sp>
      <p:sp>
        <p:nvSpPr>
          <p:cNvPr id="3" name="Content Placeholder 2"/>
          <p:cNvSpPr>
            <a:spLocks noGrp="1"/>
          </p:cNvSpPr>
          <p:nvPr>
            <p:ph idx="1"/>
          </p:nvPr>
        </p:nvSpPr>
        <p:spPr>
          <a:xfrm>
            <a:off x="1070020" y="1330080"/>
            <a:ext cx="10515600" cy="4351338"/>
          </a:xfrm>
        </p:spPr>
        <p:txBody>
          <a:bodyPr>
            <a:normAutofit/>
          </a:bodyPr>
          <a:lstStyle/>
          <a:p>
            <a:pPr>
              <a:lnSpc>
                <a:spcPct val="150000"/>
              </a:lnSpc>
            </a:pPr>
            <a:r>
              <a:rPr lang="en-US" sz="2600" dirty="0">
                <a:cs typeface="Times New Roman" panose="02020603050405020304" pitchFamily="18" charset="0"/>
              </a:rPr>
              <a:t>All basic needs which are essential to </a:t>
            </a:r>
            <a:r>
              <a:rPr lang="en-US" sz="2600" dirty="0" smtClean="0">
                <a:cs typeface="Times New Roman" panose="02020603050405020304" pitchFamily="18" charset="0"/>
              </a:rPr>
              <a:t>survive, </a:t>
            </a:r>
            <a:r>
              <a:rPr lang="en-US" sz="2600" dirty="0">
                <a:cs typeface="Times New Roman" panose="02020603050405020304" pitchFamily="18" charset="0"/>
              </a:rPr>
              <a:t>and which cannot be postponed are called Necessities</a:t>
            </a:r>
            <a:r>
              <a:rPr lang="en-US" sz="2600" dirty="0" smtClean="0">
                <a:cs typeface="Times New Roman" panose="02020603050405020304" pitchFamily="18" charset="0"/>
              </a:rPr>
              <a:t>.</a:t>
            </a:r>
            <a:endParaRPr lang="en-US" sz="2600" dirty="0" smtClean="0">
              <a:cs typeface="Times New Roman" panose="02020603050405020304" pitchFamily="18" charset="0"/>
            </a:endParaRPr>
          </a:p>
          <a:p>
            <a:pPr>
              <a:lnSpc>
                <a:spcPct val="150000"/>
              </a:lnSpc>
            </a:pPr>
            <a:r>
              <a:rPr lang="en-US" sz="2600" dirty="0" smtClean="0">
                <a:cs typeface="Times New Roman" panose="02020603050405020304" pitchFamily="18" charset="0"/>
              </a:rPr>
              <a:t>In </a:t>
            </a:r>
            <a:r>
              <a:rPr lang="en-US" sz="2600" dirty="0">
                <a:cs typeface="Times New Roman" panose="02020603050405020304" pitchFamily="18" charset="0"/>
              </a:rPr>
              <a:t>necessities we can include air, water, food, clothes, house, </a:t>
            </a:r>
            <a:r>
              <a:rPr lang="en-US" sz="2600" dirty="0" smtClean="0">
                <a:cs typeface="Times New Roman" panose="02020603050405020304" pitchFamily="18" charset="0"/>
              </a:rPr>
              <a:t>etc. </a:t>
            </a:r>
            <a:r>
              <a:rPr lang="en-US" sz="2600" dirty="0">
                <a:cs typeface="Times New Roman" panose="02020603050405020304" pitchFamily="18" charset="0"/>
              </a:rPr>
              <a:t>If we do not get or receive all these things, we cannot </a:t>
            </a:r>
            <a:r>
              <a:rPr lang="en-US" sz="2600" dirty="0" smtClean="0">
                <a:cs typeface="Times New Roman" panose="02020603050405020304" pitchFamily="18" charset="0"/>
              </a:rPr>
              <a:t>survive. </a:t>
            </a:r>
            <a:endParaRPr lang="en-US" sz="2600" dirty="0">
              <a:cs typeface="Times New Roman" panose="02020603050405020304" pitchFamily="18" charset="0"/>
            </a:endParaRPr>
          </a:p>
          <a:p>
            <a:pPr>
              <a:lnSpc>
                <a:spcPct val="150000"/>
              </a:lnSpc>
            </a:pPr>
            <a:r>
              <a:rPr lang="en-US" sz="2600" dirty="0" smtClean="0">
                <a:cs typeface="Times New Roman" panose="02020603050405020304" pitchFamily="18" charset="0"/>
              </a:rPr>
              <a:t>A </a:t>
            </a:r>
            <a:r>
              <a:rPr lang="en-US" sz="2600" dirty="0">
                <a:cs typeface="Times New Roman" panose="02020603050405020304" pitchFamily="18" charset="0"/>
              </a:rPr>
              <a:t>person may not do any work but, that person also needs </a:t>
            </a:r>
            <a:r>
              <a:rPr lang="en-US" sz="2600" dirty="0" smtClean="0">
                <a:cs typeface="Times New Roman" panose="02020603050405020304" pitchFamily="18" charset="0"/>
              </a:rPr>
              <a:t>all the </a:t>
            </a:r>
            <a:r>
              <a:rPr lang="en-US" sz="2600" dirty="0">
                <a:cs typeface="Times New Roman" panose="02020603050405020304" pitchFamily="18" charset="0"/>
              </a:rPr>
              <a:t>above basic necessities for living his life.</a:t>
            </a:r>
          </a:p>
          <a:p>
            <a:pPr marL="0" indent="0">
              <a:lnSpc>
                <a:spcPct val="150000"/>
              </a:lnSpc>
              <a:buNone/>
            </a:pPr>
            <a:endParaRPr lang="en-US" dirty="0"/>
          </a:p>
        </p:txBody>
      </p:sp>
    </p:spTree>
    <p:extLst>
      <p:ext uri="{BB962C8B-B14F-4D97-AF65-F5344CB8AC3E}">
        <p14:creationId xmlns:p14="http://schemas.microsoft.com/office/powerpoint/2010/main" val="3830640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141" y="0"/>
            <a:ext cx="10515600" cy="1325563"/>
          </a:xfrm>
        </p:spPr>
        <p:txBody>
          <a:bodyPr>
            <a:normAutofit/>
          </a:bodyPr>
          <a:lstStyle/>
          <a:p>
            <a:pPr algn="ctr"/>
            <a:r>
              <a:rPr lang="en-US" dirty="0" smtClean="0">
                <a:cs typeface="Times New Roman" panose="02020603050405020304" pitchFamily="18" charset="0"/>
              </a:rPr>
              <a:t>ELASTICITY</a:t>
            </a:r>
            <a:endParaRPr lang="en-US" dirty="0">
              <a:cs typeface="Times New Roman" panose="02020603050405020304" pitchFamily="18" charset="0"/>
            </a:endParaRPr>
          </a:p>
        </p:txBody>
      </p:sp>
      <p:sp>
        <p:nvSpPr>
          <p:cNvPr id="3" name="Content Placeholder 2"/>
          <p:cNvSpPr>
            <a:spLocks noGrp="1"/>
          </p:cNvSpPr>
          <p:nvPr>
            <p:ph idx="1"/>
          </p:nvPr>
        </p:nvSpPr>
        <p:spPr>
          <a:xfrm>
            <a:off x="1057141" y="982350"/>
            <a:ext cx="10515600" cy="4351338"/>
          </a:xfrm>
        </p:spPr>
        <p:txBody>
          <a:bodyPr>
            <a:noAutofit/>
          </a:bodyPr>
          <a:lstStyle/>
          <a:p>
            <a:pPr>
              <a:lnSpc>
                <a:spcPct val="150000"/>
              </a:lnSpc>
            </a:pPr>
            <a:r>
              <a:rPr lang="en-US" sz="2600" dirty="0">
                <a:cs typeface="Times New Roman" panose="02020603050405020304" pitchFamily="18" charset="0"/>
              </a:rPr>
              <a:t>Elasticity refers to the degree of responsiveness in supply or demand in relation to changes in price</a:t>
            </a:r>
            <a:r>
              <a:rPr lang="en-US" sz="2600" dirty="0" smtClean="0">
                <a:cs typeface="Times New Roman" panose="02020603050405020304" pitchFamily="18" charset="0"/>
              </a:rPr>
              <a:t>.</a:t>
            </a:r>
            <a:endParaRPr lang="en-US" sz="2600" dirty="0" smtClean="0">
              <a:cs typeface="Times New Roman" panose="02020603050405020304" pitchFamily="18" charset="0"/>
            </a:endParaRPr>
          </a:p>
          <a:p>
            <a:pPr>
              <a:lnSpc>
                <a:spcPct val="150000"/>
              </a:lnSpc>
            </a:pPr>
            <a:r>
              <a:rPr lang="en-US" sz="2600" dirty="0" smtClean="0">
                <a:cs typeface="Times New Roman" panose="02020603050405020304" pitchFamily="18" charset="0"/>
              </a:rPr>
              <a:t> </a:t>
            </a:r>
            <a:r>
              <a:rPr lang="en-US" sz="2600" dirty="0">
                <a:cs typeface="Times New Roman" panose="02020603050405020304" pitchFamily="18" charset="0"/>
              </a:rPr>
              <a:t>If a curve is more elastic, then small changes in price will cause large changes in quantity consumed. </a:t>
            </a:r>
            <a:endParaRPr lang="en-US" sz="2600" dirty="0" smtClean="0">
              <a:cs typeface="Times New Roman" panose="02020603050405020304" pitchFamily="18" charset="0"/>
            </a:endParaRPr>
          </a:p>
          <a:p>
            <a:pPr>
              <a:lnSpc>
                <a:spcPct val="150000"/>
              </a:lnSpc>
            </a:pPr>
            <a:r>
              <a:rPr lang="en-US" sz="2600" dirty="0" smtClean="0">
                <a:cs typeface="Times New Roman" panose="02020603050405020304" pitchFamily="18" charset="0"/>
              </a:rPr>
              <a:t>If </a:t>
            </a:r>
            <a:r>
              <a:rPr lang="en-US" sz="2600" dirty="0">
                <a:cs typeface="Times New Roman" panose="02020603050405020304" pitchFamily="18" charset="0"/>
              </a:rPr>
              <a:t>a curve is less elastic, then it will take large changes in price to effect a change in quantity consumed</a:t>
            </a:r>
            <a:r>
              <a:rPr lang="en-US" sz="2600" dirty="0" smtClean="0">
                <a:cs typeface="Times New Roman" panose="02020603050405020304" pitchFamily="18" charset="0"/>
              </a:rPr>
              <a:t>.</a:t>
            </a:r>
            <a:endParaRPr lang="en-US" sz="2600" dirty="0">
              <a:cs typeface="Times New Roman" panose="02020603050405020304" pitchFamily="18" charset="0"/>
            </a:endParaRPr>
          </a:p>
          <a:p>
            <a:pPr>
              <a:lnSpc>
                <a:spcPct val="150000"/>
              </a:lnSpc>
            </a:pPr>
            <a:r>
              <a:rPr lang="en-US" sz="2600" dirty="0">
                <a:cs typeface="Times New Roman" panose="02020603050405020304" pitchFamily="18" charset="0"/>
              </a:rPr>
              <a:t>Elasticity shows the relationship between </a:t>
            </a:r>
            <a:r>
              <a:rPr lang="en-US" sz="2600" i="1" dirty="0">
                <a:cs typeface="Times New Roman" panose="02020603050405020304" pitchFamily="18" charset="0"/>
              </a:rPr>
              <a:t>changes</a:t>
            </a:r>
            <a:r>
              <a:rPr lang="en-US" sz="2600" dirty="0">
                <a:cs typeface="Times New Roman" panose="02020603050405020304" pitchFamily="18" charset="0"/>
              </a:rPr>
              <a:t> in price and quantity. </a:t>
            </a:r>
          </a:p>
        </p:txBody>
      </p:sp>
    </p:spTree>
    <p:extLst>
      <p:ext uri="{BB962C8B-B14F-4D97-AF65-F5344CB8AC3E}">
        <p14:creationId xmlns:p14="http://schemas.microsoft.com/office/powerpoint/2010/main" val="4056725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7597" y="267280"/>
            <a:ext cx="10515600" cy="5566849"/>
          </a:xfrm>
        </p:spPr>
        <p:txBody>
          <a:bodyPr/>
          <a:lstStyle/>
          <a:p>
            <a:pPr marL="0" indent="0">
              <a:buNone/>
            </a:pPr>
            <a:r>
              <a:rPr lang="en-US" dirty="0" smtClean="0">
                <a:cs typeface="Times New Roman" panose="02020603050405020304" pitchFamily="18" charset="0"/>
              </a:rPr>
              <a:t>Types </a:t>
            </a:r>
            <a:r>
              <a:rPr lang="en-US" dirty="0">
                <a:cs typeface="Times New Roman" panose="02020603050405020304" pitchFamily="18" charset="0"/>
              </a:rPr>
              <a:t>of   Price elasticities:</a:t>
            </a:r>
          </a:p>
          <a:p>
            <a:pPr lvl="0">
              <a:lnSpc>
                <a:spcPct val="150000"/>
              </a:lnSpc>
            </a:pPr>
            <a:r>
              <a:rPr lang="en-US" sz="2600" dirty="0">
                <a:cs typeface="Times New Roman" panose="02020603050405020304" pitchFamily="18" charset="0"/>
              </a:rPr>
              <a:t>Elastic demand</a:t>
            </a:r>
          </a:p>
          <a:p>
            <a:pPr lvl="0">
              <a:lnSpc>
                <a:spcPct val="150000"/>
              </a:lnSpc>
            </a:pPr>
            <a:r>
              <a:rPr lang="en-US" sz="2600" dirty="0">
                <a:cs typeface="Times New Roman" panose="02020603050405020304" pitchFamily="18" charset="0"/>
              </a:rPr>
              <a:t>Inelastic demand</a:t>
            </a:r>
          </a:p>
          <a:p>
            <a:pPr lvl="0">
              <a:lnSpc>
                <a:spcPct val="150000"/>
              </a:lnSpc>
            </a:pPr>
            <a:r>
              <a:rPr lang="en-US" sz="2600" dirty="0">
                <a:cs typeface="Times New Roman" panose="02020603050405020304" pitchFamily="18" charset="0"/>
              </a:rPr>
              <a:t>Unitary demand</a:t>
            </a:r>
          </a:p>
          <a:p>
            <a:pPr lvl="0">
              <a:lnSpc>
                <a:spcPct val="150000"/>
              </a:lnSpc>
            </a:pPr>
            <a:r>
              <a:rPr lang="en-US" sz="2600" dirty="0">
                <a:cs typeface="Times New Roman" panose="02020603050405020304" pitchFamily="18" charset="0"/>
              </a:rPr>
              <a:t>Perfectly elastic</a:t>
            </a:r>
          </a:p>
          <a:p>
            <a:pPr lvl="0">
              <a:lnSpc>
                <a:spcPct val="150000"/>
              </a:lnSpc>
            </a:pPr>
            <a:r>
              <a:rPr lang="en-US" sz="2600" dirty="0">
                <a:cs typeface="Times New Roman" panose="02020603050405020304" pitchFamily="18" charset="0"/>
              </a:rPr>
              <a:t>Perfectly Inelastic</a:t>
            </a:r>
          </a:p>
          <a:p>
            <a:endParaRPr lang="en-US" dirty="0"/>
          </a:p>
        </p:txBody>
      </p:sp>
    </p:spTree>
    <p:extLst>
      <p:ext uri="{BB962C8B-B14F-4D97-AF65-F5344CB8AC3E}">
        <p14:creationId xmlns:p14="http://schemas.microsoft.com/office/powerpoint/2010/main" val="459930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1837</Words>
  <Application>Microsoft Office PowerPoint</Application>
  <PresentationFormat>Widescreen</PresentationFormat>
  <Paragraphs>214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DAIRY PRODUCTS – AMUL</vt:lpstr>
      <vt:lpstr>PROJECT DEFINITION</vt:lpstr>
      <vt:lpstr>PowerPoint Presentation</vt:lpstr>
      <vt:lpstr>DEMAND THEORY</vt:lpstr>
      <vt:lpstr>PowerPoint Presentation</vt:lpstr>
      <vt:lpstr>PowerPoint Presentation</vt:lpstr>
      <vt:lpstr>NECESSITY</vt:lpstr>
      <vt:lpstr>ELASTICITY</vt:lpstr>
      <vt:lpstr>PowerPoint Presentation</vt:lpstr>
      <vt:lpstr>PERFECTLY INELASTIC</vt:lpstr>
      <vt:lpstr>CROSS ELASTICITY</vt:lpstr>
      <vt:lpstr>PowerPoint Presentation</vt:lpstr>
      <vt:lpstr>PowerPoint Presentation</vt:lpstr>
      <vt:lpstr>GRAPHS</vt:lpstr>
      <vt:lpstr>MILK</vt:lpstr>
      <vt:lpstr>PowerPoint Presentation</vt:lpstr>
      <vt:lpstr>PowerPoint Presentation</vt:lpstr>
      <vt:lpstr>PowerPoint Presentation</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JUSTIFYING OUR OBSERVATIONS</vt:lpstr>
      <vt:lpstr>MILK</vt:lpstr>
      <vt:lpstr>PowerPoint Presentation</vt:lpstr>
      <vt:lpstr>PowerPoint Presentation</vt:lpstr>
      <vt:lpstr>PowerPoint Presentation</vt:lpstr>
      <vt:lpstr>CHEESE AND YOGURT</vt:lpstr>
      <vt:lpstr>PowerPoint Presentation</vt:lpstr>
      <vt:lpstr>MILK POWDER</vt:lpstr>
      <vt:lpstr>PowerPoint Presentation</vt:lpstr>
      <vt:lpstr>PowerPoint Presentation</vt:lpstr>
      <vt:lpstr>AMUL’s MARKET</vt:lpstr>
      <vt:lpstr>REFERENCES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Shah</dc:creator>
  <cp:lastModifiedBy>Aashima Yuthika</cp:lastModifiedBy>
  <cp:revision>69</cp:revision>
  <dcterms:created xsi:type="dcterms:W3CDTF">2016-02-17T07:56:05Z</dcterms:created>
  <dcterms:modified xsi:type="dcterms:W3CDTF">2016-02-19T17:59:57Z</dcterms:modified>
</cp:coreProperties>
</file>