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5" r:id="rId4"/>
    <p:sldId id="356" r:id="rId5"/>
    <p:sldId id="357" r:id="rId6"/>
    <p:sldId id="358" r:id="rId7"/>
    <p:sldId id="350" r:id="rId8"/>
    <p:sldId id="317" r:id="rId9"/>
    <p:sldId id="351" r:id="rId10"/>
    <p:sldId id="359" r:id="rId11"/>
    <p:sldId id="344" r:id="rId12"/>
    <p:sldId id="360" r:id="rId13"/>
    <p:sldId id="347" r:id="rId14"/>
    <p:sldId id="354" r:id="rId15"/>
    <p:sldId id="348" r:id="rId16"/>
    <p:sldId id="352" r:id="rId17"/>
    <p:sldId id="353" r:id="rId18"/>
    <p:sldId id="299"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4" d="100"/>
          <a:sy n="74" d="100"/>
        </p:scale>
        <p:origin x="6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307913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09949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6838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30792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25370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13162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72303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198409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34119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12961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55897-6EB0-4B0E-B039-B453D34C6407}" type="datetimeFigureOut">
              <a:rPr lang="en-US" smtClean="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21789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5897-6EB0-4B0E-B039-B453D34C6407}" type="datetimeFigureOut">
              <a:rPr lang="en-US" smtClean="0"/>
              <a:t>4/1/2016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4070A-BD43-40A8-906F-1D413AB776DD}" type="slidenum">
              <a:rPr lang="en-US" smtClean="0"/>
              <a:t>‹#›</a:t>
            </a:fld>
            <a:endParaRPr lang="en-US" dirty="0"/>
          </a:p>
        </p:txBody>
      </p:sp>
    </p:spTree>
    <p:extLst>
      <p:ext uri="{BB962C8B-B14F-4D97-AF65-F5344CB8AC3E}">
        <p14:creationId xmlns:p14="http://schemas.microsoft.com/office/powerpoint/2010/main" val="178861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marcgroup.com/dairy-industry-in-india" TargetMode="External"/><Relationship Id="rId2" Type="http://schemas.openxmlformats.org/officeDocument/2006/relationships/hyperlink" Target="https://en.wikipedia.org/wiki/Fast-moving_consumer_goods" TargetMode="External"/><Relationship Id="rId1" Type="http://schemas.openxmlformats.org/officeDocument/2006/relationships/slideLayout" Target="../slideLayouts/slideLayout2.xml"/><Relationship Id="rId5" Type="http://schemas.openxmlformats.org/officeDocument/2006/relationships/hyperlink" Target="http://www.tutor2u.net/economics/reference/oligopoly-kinked-demand-curve" TargetMode="External"/><Relationship Id="rId4" Type="http://schemas.openxmlformats.org/officeDocument/2006/relationships/hyperlink" Target="http://foodprocessingindia.co.in/milk-and-milk-product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695459" y="3072348"/>
            <a:ext cx="463639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GROUP – 12</a:t>
            </a:r>
          </a:p>
          <a:p>
            <a:pPr marL="342900" indent="-342900">
              <a:buFont typeface="Arial" panose="020B0604020202020204" pitchFamily="34" charset="0"/>
              <a:buChar char="•"/>
            </a:pPr>
            <a:endParaRPr lang="en-US" sz="2000" dirty="0" smtClean="0">
              <a:solidFill>
                <a:schemeClr val="accent1"/>
              </a:solidFill>
              <a:latin typeface="+mj-lt"/>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DIVYA PATEL - 1401030</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KRUPA GAJJAR - 1401031</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MANSI THAKKAR - 1401036</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POOJA LANGHNODA - 1401037</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HETUL SHAH - 1401064</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AASHIMA YUTHIKA -1401071 </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NISHI SHAH - 1401099</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SHIVANI SHAH - 1401104</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0" y="478302"/>
            <a:ext cx="6027313" cy="1545465"/>
          </a:xfrm>
        </p:spPr>
        <p:txBody>
          <a:bodyPr>
            <a:normAutofit fontScale="90000"/>
          </a:bodyPr>
          <a:lstStyle/>
          <a:p>
            <a:r>
              <a:rPr lang="en-IN" dirty="0" smtClean="0"/>
              <a:t>MARKET ANALYSIS:</a:t>
            </a:r>
            <a:r>
              <a:rPr lang="en-IN" dirty="0"/>
              <a:t/>
            </a:r>
            <a:br>
              <a:rPr lang="en-IN" dirty="0"/>
            </a:br>
            <a:r>
              <a:rPr lang="en-IN" dirty="0" smtClean="0"/>
              <a:t>MILK INDUSTRY</a:t>
            </a:r>
            <a:endParaRPr lang="en-IN" dirty="0" smtClean="0"/>
          </a:p>
        </p:txBody>
      </p:sp>
    </p:spTree>
    <p:extLst>
      <p:ext uri="{BB962C8B-B14F-4D97-AF65-F5344CB8AC3E}">
        <p14:creationId xmlns:p14="http://schemas.microsoft.com/office/powerpoint/2010/main" val="106368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lstStyle/>
          <a:p>
            <a:pPr>
              <a:lnSpc>
                <a:spcPct val="150000"/>
              </a:lnSpc>
            </a:pPr>
            <a:r>
              <a:rPr lang="en-IN" dirty="0" smtClean="0"/>
              <a:t>Out of all these producers and suppliers, AMUL enjoys a major share of the Dairy Industry in India (approximately 42% as of 2015).</a:t>
            </a:r>
          </a:p>
          <a:p>
            <a:pPr>
              <a:lnSpc>
                <a:spcPct val="150000"/>
              </a:lnSpc>
            </a:pPr>
            <a:r>
              <a:rPr lang="en-IN" dirty="0" smtClean="0"/>
              <a:t>Also, apart from these a lot of states in India have followed GCMMF after the success of operation flood, and now have their own cooperative milk societies. </a:t>
            </a:r>
          </a:p>
          <a:p>
            <a:pPr>
              <a:lnSpc>
                <a:spcPct val="150000"/>
              </a:lnSpc>
            </a:pPr>
            <a:r>
              <a:rPr lang="en-IN" dirty="0" smtClean="0"/>
              <a:t>Despite this a large percentage of the Milk Market is with the unorganised sector.</a:t>
            </a:r>
          </a:p>
          <a:p>
            <a:pPr marL="0" indent="0">
              <a:lnSpc>
                <a:spcPct val="150000"/>
              </a:lnSpc>
              <a:buNone/>
            </a:pPr>
            <a:endParaRPr lang="en-IN" dirty="0"/>
          </a:p>
        </p:txBody>
      </p:sp>
    </p:spTree>
    <p:extLst>
      <p:ext uri="{BB962C8B-B14F-4D97-AF65-F5344CB8AC3E}">
        <p14:creationId xmlns:p14="http://schemas.microsoft.com/office/powerpoint/2010/main" val="88132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dirty="0" smtClean="0"/>
              <a:t>PRICING STARTEGY</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456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lstStyle/>
          <a:p>
            <a:pPr>
              <a:lnSpc>
                <a:spcPct val="150000"/>
              </a:lnSpc>
            </a:pPr>
            <a:r>
              <a:rPr lang="en-IN" dirty="0" smtClean="0"/>
              <a:t>The Milk industry is such that, despite the reputation of a company in the market, if it increases its price more than what its consumers can afford, it will result in the decrease in their number of consumers. </a:t>
            </a:r>
          </a:p>
          <a:p>
            <a:pPr>
              <a:lnSpc>
                <a:spcPct val="150000"/>
              </a:lnSpc>
            </a:pPr>
            <a:r>
              <a:rPr lang="en-IN" dirty="0" smtClean="0"/>
              <a:t>It is very clear by the fact that all the companies in this sector, keep their prices very near to each other. Even AMUL, which has a large market share does not increase or decrease its price too much, and relies heavily on its quality products, loyal customer base and advertisement strategies.</a:t>
            </a:r>
            <a:endParaRPr lang="en-IN" dirty="0"/>
          </a:p>
        </p:txBody>
      </p:sp>
    </p:spTree>
    <p:extLst>
      <p:ext uri="{BB962C8B-B14F-4D97-AF65-F5344CB8AC3E}">
        <p14:creationId xmlns:p14="http://schemas.microsoft.com/office/powerpoint/2010/main" val="213785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ADVERTISEMENT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56171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pPr>
              <a:lnSpc>
                <a:spcPct val="150000"/>
              </a:lnSpc>
            </a:pPr>
            <a:r>
              <a:rPr lang="en-IN" dirty="0"/>
              <a:t>Being a competitive type of market, the producers and especially suppliers of milk keep trying to lure in more customers, through various socially and emotionally connecting advertisements. </a:t>
            </a:r>
            <a:endParaRPr lang="en-IN" dirty="0" smtClean="0"/>
          </a:p>
          <a:p>
            <a:pPr>
              <a:lnSpc>
                <a:spcPct val="150000"/>
              </a:lnSpc>
            </a:pPr>
            <a:r>
              <a:rPr lang="en-IN" dirty="0" smtClean="0"/>
              <a:t>In </a:t>
            </a:r>
            <a:r>
              <a:rPr lang="en-IN" dirty="0"/>
              <a:t>this way these producers and suppliers try to establish their monopoly in the market. </a:t>
            </a:r>
            <a:endParaRPr lang="en-IN" dirty="0" smtClean="0"/>
          </a:p>
          <a:p>
            <a:pPr>
              <a:lnSpc>
                <a:spcPct val="150000"/>
              </a:lnSpc>
            </a:pPr>
            <a:r>
              <a:rPr lang="en-IN" dirty="0" smtClean="0"/>
              <a:t>A </a:t>
            </a:r>
            <a:r>
              <a:rPr lang="en-IN" dirty="0"/>
              <a:t>very good example of the same is the AMUL girl advertisement that has been going on for more than 40 years now. This has helped AMUL establish itself among the consumers.</a:t>
            </a:r>
            <a:endParaRPr lang="en-IN" dirty="0"/>
          </a:p>
        </p:txBody>
      </p:sp>
    </p:spTree>
    <p:extLst>
      <p:ext uri="{BB962C8B-B14F-4D97-AF65-F5344CB8AC3E}">
        <p14:creationId xmlns:p14="http://schemas.microsoft.com/office/powerpoint/2010/main" val="425456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STICKY PRICE</a:t>
            </a:r>
            <a:endParaRPr lang="en-IN" dirty="0"/>
          </a:p>
        </p:txBody>
      </p:sp>
    </p:spTree>
    <p:extLst>
      <p:ext uri="{BB962C8B-B14F-4D97-AF65-F5344CB8AC3E}">
        <p14:creationId xmlns:p14="http://schemas.microsoft.com/office/powerpoint/2010/main" val="316147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a:bodyPr>
          <a:lstStyle/>
          <a:p>
            <a:pPr>
              <a:lnSpc>
                <a:spcPct val="150000"/>
              </a:lnSpc>
            </a:pPr>
            <a:r>
              <a:rPr lang="en-IN" dirty="0"/>
              <a:t>It is defined as the resistance of the price of a given product to change, despite such changes in the economy that suggest a different price for the product is more optimal. </a:t>
            </a:r>
            <a:endParaRPr lang="en-IN" dirty="0" smtClean="0"/>
          </a:p>
          <a:p>
            <a:pPr>
              <a:lnSpc>
                <a:spcPct val="150000"/>
              </a:lnSpc>
            </a:pPr>
            <a:r>
              <a:rPr lang="en-IN" dirty="0" smtClean="0"/>
              <a:t>Being </a:t>
            </a:r>
            <a:r>
              <a:rPr lang="en-IN" dirty="0"/>
              <a:t>a Fast Moving Consumer Good, Milk is one such product. </a:t>
            </a:r>
            <a:endParaRPr lang="en-IN" dirty="0" smtClean="0"/>
          </a:p>
          <a:p>
            <a:pPr>
              <a:lnSpc>
                <a:spcPct val="150000"/>
              </a:lnSpc>
            </a:pPr>
            <a:r>
              <a:rPr lang="en-IN" dirty="0" smtClean="0"/>
              <a:t>Even </a:t>
            </a:r>
            <a:r>
              <a:rPr lang="en-IN" dirty="0"/>
              <a:t>though the economy changes in such a way that should impact a higher price rise in for milk, but the price rise is so small that it is almost insignificant. </a:t>
            </a:r>
          </a:p>
        </p:txBody>
      </p:sp>
    </p:spTree>
    <p:extLst>
      <p:ext uri="{BB962C8B-B14F-4D97-AF65-F5344CB8AC3E}">
        <p14:creationId xmlns:p14="http://schemas.microsoft.com/office/powerpoint/2010/main" val="66044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lstStyle/>
          <a:p>
            <a:pPr>
              <a:lnSpc>
                <a:spcPct val="150000"/>
              </a:lnSpc>
            </a:pPr>
            <a:r>
              <a:rPr lang="en-IN" dirty="0"/>
              <a:t>Over the last decade, in general for all companies in the milk industry the price of milk has changed by either 50p or ₹1 per litre. </a:t>
            </a:r>
            <a:endParaRPr lang="en-IN" dirty="0" smtClean="0"/>
          </a:p>
          <a:p>
            <a:pPr>
              <a:lnSpc>
                <a:spcPct val="150000"/>
              </a:lnSpc>
            </a:pPr>
            <a:r>
              <a:rPr lang="en-IN" dirty="0" smtClean="0"/>
              <a:t>This change </a:t>
            </a:r>
            <a:r>
              <a:rPr lang="en-IN" dirty="0"/>
              <a:t>has not always happened per year. This price change is usually after 2 or 3 years. </a:t>
            </a:r>
            <a:endParaRPr lang="en-IN" dirty="0" smtClean="0"/>
          </a:p>
          <a:p>
            <a:pPr>
              <a:lnSpc>
                <a:spcPct val="150000"/>
              </a:lnSpc>
            </a:pPr>
            <a:r>
              <a:rPr lang="en-IN" dirty="0" smtClean="0"/>
              <a:t>The </a:t>
            </a:r>
            <a:r>
              <a:rPr lang="en-IN" dirty="0"/>
              <a:t>sticky price is a characteristic factor of an oligopoly market as all the producers try and match the price of their competitors such that, they follow suit in decreasing price, but hold back when a competitor increases their price.</a:t>
            </a:r>
          </a:p>
          <a:p>
            <a:pPr>
              <a:lnSpc>
                <a:spcPct val="150000"/>
              </a:lnSpc>
            </a:pPr>
            <a:endParaRPr lang="en-IN" dirty="0"/>
          </a:p>
        </p:txBody>
      </p:sp>
    </p:spTree>
    <p:extLst>
      <p:ext uri="{BB962C8B-B14F-4D97-AF65-F5344CB8AC3E}">
        <p14:creationId xmlns:p14="http://schemas.microsoft.com/office/powerpoint/2010/main" val="40944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normAutofit/>
          </a:bodyPr>
          <a:lstStyle/>
          <a:p>
            <a:pPr>
              <a:lnSpc>
                <a:spcPct val="150000"/>
              </a:lnSpc>
            </a:pPr>
            <a:r>
              <a:rPr lang="en-IN" sz="2600" dirty="0">
                <a:hlinkClick r:id="rId2"/>
              </a:rPr>
              <a:t>https://</a:t>
            </a:r>
            <a:r>
              <a:rPr lang="en-IN" sz="2600" dirty="0" smtClean="0">
                <a:hlinkClick r:id="rId2"/>
              </a:rPr>
              <a:t>en.wikipedia.org/wiki/Fast-moving_consumer_goods</a:t>
            </a:r>
            <a:endParaRPr lang="en-IN" sz="2600" dirty="0" smtClean="0"/>
          </a:p>
          <a:p>
            <a:pPr>
              <a:lnSpc>
                <a:spcPct val="150000"/>
              </a:lnSpc>
            </a:pPr>
            <a:r>
              <a:rPr lang="en-IN" sz="2600" dirty="0">
                <a:hlinkClick r:id="rId3"/>
              </a:rPr>
              <a:t>http://</a:t>
            </a:r>
            <a:r>
              <a:rPr lang="en-IN" sz="2600" dirty="0" smtClean="0">
                <a:hlinkClick r:id="rId3"/>
              </a:rPr>
              <a:t>www.imarcgroup.com/dairy-industry-in-india</a:t>
            </a:r>
            <a:endParaRPr lang="en-IN" sz="2600" dirty="0" smtClean="0"/>
          </a:p>
          <a:p>
            <a:pPr>
              <a:lnSpc>
                <a:spcPct val="150000"/>
              </a:lnSpc>
            </a:pPr>
            <a:r>
              <a:rPr lang="en-IN" sz="2600" dirty="0">
                <a:hlinkClick r:id="rId4"/>
              </a:rPr>
              <a:t>http://</a:t>
            </a:r>
            <a:r>
              <a:rPr lang="en-IN" sz="2600" dirty="0" smtClean="0">
                <a:hlinkClick r:id="rId4"/>
              </a:rPr>
              <a:t>foodprocessingindia.co.in/milk-and-milk-products.html</a:t>
            </a:r>
            <a:endParaRPr lang="en-IN" sz="2600" dirty="0" smtClean="0"/>
          </a:p>
          <a:p>
            <a:pPr>
              <a:lnSpc>
                <a:spcPct val="150000"/>
              </a:lnSpc>
            </a:pPr>
            <a:r>
              <a:rPr lang="en-IN" sz="2600" dirty="0">
                <a:hlinkClick r:id="rId5"/>
              </a:rPr>
              <a:t>http://</a:t>
            </a:r>
            <a:r>
              <a:rPr lang="en-IN" sz="2600" dirty="0" smtClean="0">
                <a:hlinkClick r:id="rId5"/>
              </a:rPr>
              <a:t>www.tutor2u.net/economics/reference/oligopoly-kinked-demand-curve</a:t>
            </a:r>
            <a:endParaRPr lang="en-IN" sz="2600" dirty="0" smtClean="0"/>
          </a:p>
          <a:p>
            <a:pPr>
              <a:lnSpc>
                <a:spcPct val="150000"/>
              </a:lnSpc>
            </a:pPr>
            <a:endParaRPr lang="en-IN" sz="2600" dirty="0" smtClean="0"/>
          </a:p>
        </p:txBody>
      </p:sp>
    </p:spTree>
    <p:extLst>
      <p:ext uri="{BB962C8B-B14F-4D97-AF65-F5344CB8AC3E}">
        <p14:creationId xmlns:p14="http://schemas.microsoft.com/office/powerpoint/2010/main" val="1004206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2268" y="2123587"/>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250538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5" y="365125"/>
            <a:ext cx="10515600" cy="1325563"/>
          </a:xfrm>
        </p:spPr>
        <p:txBody>
          <a:bodyPr>
            <a:normAutofit/>
          </a:bodyPr>
          <a:lstStyle/>
          <a:p>
            <a:pPr algn="ctr"/>
            <a:r>
              <a:rPr lang="en-US" dirty="0" smtClean="0">
                <a:cs typeface="Times New Roman" panose="02020603050405020304" pitchFamily="18" charset="0"/>
              </a:rPr>
              <a:t>PROJECT DEFINITION</a:t>
            </a:r>
            <a:endParaRPr lang="en-US" dirty="0">
              <a:cs typeface="Times New Roman" panose="02020603050405020304" pitchFamily="18" charset="0"/>
            </a:endParaRPr>
          </a:p>
        </p:txBody>
      </p:sp>
      <p:sp>
        <p:nvSpPr>
          <p:cNvPr id="8" name="Content Placeholder 7"/>
          <p:cNvSpPr>
            <a:spLocks noGrp="1"/>
          </p:cNvSpPr>
          <p:nvPr>
            <p:ph idx="1"/>
          </p:nvPr>
        </p:nvSpPr>
        <p:spPr>
          <a:xfrm>
            <a:off x="1005625" y="1452138"/>
            <a:ext cx="10515600" cy="4351338"/>
          </a:xfrm>
          <a:noFill/>
        </p:spPr>
        <p:txBody>
          <a:bodyPr>
            <a:noAutofit/>
          </a:bodyPr>
          <a:lstStyle/>
          <a:p>
            <a:pPr algn="just">
              <a:lnSpc>
                <a:spcPct val="150000"/>
              </a:lnSpc>
            </a:pPr>
            <a:r>
              <a:rPr lang="en-US" sz="2600" dirty="0" smtClean="0">
                <a:cs typeface="Times New Roman" panose="02020603050405020304" pitchFamily="18" charset="0"/>
              </a:rPr>
              <a:t>In continuation to our first project, we have studied the dairy market in India.</a:t>
            </a:r>
          </a:p>
        </p:txBody>
      </p:sp>
    </p:spTree>
    <p:extLst>
      <p:ext uri="{BB962C8B-B14F-4D97-AF65-F5344CB8AC3E}">
        <p14:creationId xmlns:p14="http://schemas.microsoft.com/office/powerpoint/2010/main" val="3279874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THE MILK INDUSTRY IN INDIA</a:t>
            </a:r>
            <a:endParaRPr lang="en-IN" dirty="0"/>
          </a:p>
        </p:txBody>
      </p:sp>
      <p:sp>
        <p:nvSpPr>
          <p:cNvPr id="3" name="Content Placeholder 2"/>
          <p:cNvSpPr>
            <a:spLocks noGrp="1"/>
          </p:cNvSpPr>
          <p:nvPr>
            <p:ph idx="1"/>
          </p:nvPr>
        </p:nvSpPr>
        <p:spPr/>
        <p:txBody>
          <a:bodyPr>
            <a:normAutofit fontScale="92500"/>
          </a:bodyPr>
          <a:lstStyle/>
          <a:p>
            <a:pPr>
              <a:lnSpc>
                <a:spcPct val="150000"/>
              </a:lnSpc>
            </a:pPr>
            <a:r>
              <a:rPr lang="en-IN" dirty="0"/>
              <a:t>India is the World’s Largest Producer of Milk. However, the milk industry inside India is in itself, more than 50% in the unorganised sector. </a:t>
            </a:r>
            <a:r>
              <a:rPr lang="en-IN" dirty="0" smtClean="0"/>
              <a:t> </a:t>
            </a:r>
            <a:endParaRPr lang="en-IN" dirty="0"/>
          </a:p>
          <a:p>
            <a:pPr>
              <a:lnSpc>
                <a:spcPct val="150000"/>
              </a:lnSpc>
            </a:pPr>
            <a:r>
              <a:rPr lang="en-IN" dirty="0" smtClean="0"/>
              <a:t>Despite this the market share of India in the Milk Industry in the World is approximately 38%.</a:t>
            </a:r>
          </a:p>
          <a:p>
            <a:pPr>
              <a:lnSpc>
                <a:spcPct val="150000"/>
              </a:lnSpc>
            </a:pPr>
            <a:r>
              <a:rPr lang="en-IN" dirty="0" smtClean="0"/>
              <a:t>We are also the largest consumers of milk and its products.</a:t>
            </a:r>
            <a:r>
              <a:rPr lang="en-IN" dirty="0"/>
              <a:t/>
            </a:r>
            <a:br>
              <a:rPr lang="en-IN" dirty="0"/>
            </a:br>
            <a:endParaRPr lang="en-IN" dirty="0"/>
          </a:p>
        </p:txBody>
      </p:sp>
    </p:spTree>
    <p:extLst>
      <p:ext uri="{BB962C8B-B14F-4D97-AF65-F5344CB8AC3E}">
        <p14:creationId xmlns:p14="http://schemas.microsoft.com/office/powerpoint/2010/main" val="27642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a:lnSpc>
                <a:spcPct val="150000"/>
              </a:lnSpc>
            </a:pPr>
            <a:r>
              <a:rPr lang="en-IN" dirty="0" smtClean="0"/>
              <a:t>Despite </a:t>
            </a:r>
            <a:r>
              <a:rPr lang="en-IN" dirty="0"/>
              <a:t>being the world’s largest producer, the dairy sector is by and large in the primitive stage of development and modernization.</a:t>
            </a:r>
            <a:endParaRPr lang="en-IN" dirty="0" smtClean="0"/>
          </a:p>
          <a:p>
            <a:pPr>
              <a:lnSpc>
                <a:spcPct val="150000"/>
              </a:lnSpc>
            </a:pPr>
            <a:r>
              <a:rPr lang="en-IN" dirty="0" smtClean="0"/>
              <a:t>Moreover</a:t>
            </a:r>
            <a:r>
              <a:rPr lang="en-IN" dirty="0"/>
              <a:t>, the sector is plagued with various other impediments like shortage of fodder, its poor quality, dismal transportation facilities and a poorly developed cold chain infrastructure. As a result, the supply side lacks in elasticity that is expected of it</a:t>
            </a:r>
            <a:r>
              <a:rPr lang="en-IN" dirty="0" smtClean="0"/>
              <a:t>.</a:t>
            </a:r>
          </a:p>
          <a:p>
            <a:pPr marL="0" indent="0">
              <a:lnSpc>
                <a:spcPct val="150000"/>
              </a:lnSpc>
              <a:buNone/>
            </a:pPr>
            <a:endParaRPr lang="en-IN" dirty="0"/>
          </a:p>
        </p:txBody>
      </p:sp>
    </p:spTree>
    <p:extLst>
      <p:ext uri="{BB962C8B-B14F-4D97-AF65-F5344CB8AC3E}">
        <p14:creationId xmlns:p14="http://schemas.microsoft.com/office/powerpoint/2010/main" val="149318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MILK AS A FMCG</a:t>
            </a:r>
            <a:endParaRPr lang="en-IN" dirty="0"/>
          </a:p>
        </p:txBody>
      </p:sp>
      <p:sp>
        <p:nvSpPr>
          <p:cNvPr id="3" name="Content Placeholder 2"/>
          <p:cNvSpPr>
            <a:spLocks noGrp="1"/>
          </p:cNvSpPr>
          <p:nvPr>
            <p:ph idx="1"/>
          </p:nvPr>
        </p:nvSpPr>
        <p:spPr/>
        <p:txBody>
          <a:bodyPr/>
          <a:lstStyle/>
          <a:p>
            <a:pPr>
              <a:lnSpc>
                <a:spcPct val="150000"/>
              </a:lnSpc>
            </a:pPr>
            <a:r>
              <a:rPr lang="en-IN" dirty="0"/>
              <a:t>A Fast Moving Consumer Good is one that is sold quickly and at a relatively Low Cost. Although, the profit margin is relatively small (more so for retailers than producers/suppliers), they are sold in large quantities, thus, the cumulative profit in such products is substantial</a:t>
            </a:r>
            <a:r>
              <a:rPr lang="en-IN" dirty="0" smtClean="0"/>
              <a:t>.</a:t>
            </a:r>
          </a:p>
          <a:p>
            <a:pPr>
              <a:lnSpc>
                <a:spcPct val="150000"/>
              </a:lnSpc>
            </a:pPr>
            <a:r>
              <a:rPr lang="en-IN" dirty="0" smtClean="0"/>
              <a:t>As seen earlier in our previous project, being a perishable good milk is a Fast Moving Consumer Good.</a:t>
            </a:r>
            <a:endParaRPr lang="en-IN" dirty="0"/>
          </a:p>
        </p:txBody>
      </p:sp>
    </p:spTree>
    <p:extLst>
      <p:ext uri="{BB962C8B-B14F-4D97-AF65-F5344CB8AC3E}">
        <p14:creationId xmlns:p14="http://schemas.microsoft.com/office/powerpoint/2010/main" val="32859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normAutofit lnSpcReduction="10000"/>
          </a:bodyPr>
          <a:lstStyle/>
          <a:p>
            <a:pPr>
              <a:lnSpc>
                <a:spcPct val="150000"/>
              </a:lnSpc>
            </a:pPr>
            <a:r>
              <a:rPr lang="en-IN" dirty="0" smtClean="0"/>
              <a:t>The turnover of the milk industry as 2015 was approximately INR 3 lakhs crore.</a:t>
            </a:r>
          </a:p>
          <a:p>
            <a:pPr>
              <a:lnSpc>
                <a:spcPct val="150000"/>
              </a:lnSpc>
            </a:pPr>
            <a:r>
              <a:rPr lang="en-IN" dirty="0" smtClean="0"/>
              <a:t>A total of approximately 150 million tonnes of milk was produced in India alone in 2015.</a:t>
            </a:r>
          </a:p>
          <a:p>
            <a:pPr>
              <a:lnSpc>
                <a:spcPct val="150000"/>
              </a:lnSpc>
            </a:pPr>
            <a:r>
              <a:rPr lang="en-IN" dirty="0" smtClean="0"/>
              <a:t>The market of Milk is affected largely by the fact that it is a Fast Moving Consumer Good. </a:t>
            </a:r>
          </a:p>
          <a:p>
            <a:pPr>
              <a:lnSpc>
                <a:spcPct val="150000"/>
              </a:lnSpc>
            </a:pPr>
            <a:r>
              <a:rPr lang="en-IN" dirty="0" smtClean="0"/>
              <a:t>This will be seen in the following slides, while analysing the market type of Milk. </a:t>
            </a:r>
            <a:endParaRPr lang="en-IN" dirty="0"/>
          </a:p>
        </p:txBody>
      </p:sp>
    </p:spTree>
    <p:extLst>
      <p:ext uri="{BB962C8B-B14F-4D97-AF65-F5344CB8AC3E}">
        <p14:creationId xmlns:p14="http://schemas.microsoft.com/office/powerpoint/2010/main" val="108423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MARKET TYPE OF MILK</a:t>
            </a:r>
            <a:endParaRPr lang="en-IN" dirty="0"/>
          </a:p>
        </p:txBody>
      </p:sp>
      <p:sp>
        <p:nvSpPr>
          <p:cNvPr id="3" name="Content Placeholder 2"/>
          <p:cNvSpPr>
            <a:spLocks noGrp="1"/>
          </p:cNvSpPr>
          <p:nvPr>
            <p:ph idx="1"/>
          </p:nvPr>
        </p:nvSpPr>
        <p:spPr/>
        <p:txBody>
          <a:bodyPr/>
          <a:lstStyle/>
          <a:p>
            <a:r>
              <a:rPr lang="en-IN" dirty="0" smtClean="0"/>
              <a:t>According to our analysis and understanding, we have concluded that Milk has an Oligopoly Market. </a:t>
            </a:r>
          </a:p>
          <a:p>
            <a:r>
              <a:rPr lang="en-IN" dirty="0" smtClean="0"/>
              <a:t>The characteristics of an Oligopoly Market are as follows:</a:t>
            </a:r>
          </a:p>
          <a:p>
            <a:pPr marL="514350" indent="-514350" fontAlgn="base">
              <a:buFont typeface="+mj-lt"/>
              <a:buAutoNum type="arabicPeriod"/>
            </a:pPr>
            <a:r>
              <a:rPr lang="en-IN" dirty="0"/>
              <a:t>Limited Producers</a:t>
            </a:r>
          </a:p>
          <a:p>
            <a:pPr marL="514350" indent="-514350" fontAlgn="base">
              <a:buFont typeface="+mj-lt"/>
              <a:buAutoNum type="arabicPeriod"/>
            </a:pPr>
            <a:r>
              <a:rPr lang="en-IN" dirty="0"/>
              <a:t>Pricing </a:t>
            </a:r>
            <a:r>
              <a:rPr lang="en-IN" dirty="0" smtClean="0"/>
              <a:t>Strategy has a key role</a:t>
            </a:r>
            <a:endParaRPr lang="en-IN" dirty="0"/>
          </a:p>
          <a:p>
            <a:pPr marL="514350" indent="-514350" fontAlgn="base">
              <a:buFont typeface="+mj-lt"/>
              <a:buAutoNum type="arabicPeriod"/>
            </a:pPr>
            <a:r>
              <a:rPr lang="en-IN" dirty="0"/>
              <a:t>Advertisement</a:t>
            </a:r>
          </a:p>
          <a:p>
            <a:pPr marL="514350" indent="-514350" fontAlgn="base">
              <a:buFont typeface="+mj-lt"/>
              <a:buAutoNum type="arabicPeriod"/>
            </a:pPr>
            <a:r>
              <a:rPr lang="en-IN" dirty="0"/>
              <a:t>Sticky </a:t>
            </a:r>
            <a:r>
              <a:rPr lang="en-IN" dirty="0" smtClean="0"/>
              <a:t>Price</a:t>
            </a:r>
          </a:p>
          <a:p>
            <a:pPr fontAlgn="base"/>
            <a:r>
              <a:rPr lang="en-IN" dirty="0" smtClean="0"/>
              <a:t>These characteristics are explained for the Milk Industry in the following slides.</a:t>
            </a:r>
            <a:endParaRPr lang="en-IN" dirty="0"/>
          </a:p>
          <a:p>
            <a:endParaRPr lang="en-IN" dirty="0"/>
          </a:p>
        </p:txBody>
      </p:sp>
    </p:spTree>
    <p:extLst>
      <p:ext uri="{BB962C8B-B14F-4D97-AF65-F5344CB8AC3E}">
        <p14:creationId xmlns:p14="http://schemas.microsoft.com/office/powerpoint/2010/main" val="1619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LIMITED PRODUCERS</a:t>
            </a:r>
            <a:endParaRPr lang="en-IN" dirty="0"/>
          </a:p>
        </p:txBody>
      </p:sp>
    </p:spTree>
    <p:extLst>
      <p:ext uri="{BB962C8B-B14F-4D97-AF65-F5344CB8AC3E}">
        <p14:creationId xmlns:p14="http://schemas.microsoft.com/office/powerpoint/2010/main" val="169128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fontScale="92500" lnSpcReduction="10000"/>
          </a:bodyPr>
          <a:lstStyle/>
          <a:p>
            <a:r>
              <a:rPr lang="en-IN" dirty="0" smtClean="0"/>
              <a:t>The number of producers in the Milk Market (Dairy Industry) is limited. Here’s a list of some of the major Producers and Suppliers in India.</a:t>
            </a:r>
          </a:p>
          <a:p>
            <a:pPr marL="514350" indent="-514350">
              <a:buFont typeface="+mj-lt"/>
              <a:buAutoNum type="arabicPeriod"/>
            </a:pPr>
            <a:r>
              <a:rPr lang="en-IN" dirty="0"/>
              <a:t>Gujarat Cooperative Milk Marketing Federation Ltd. (GCMMF</a:t>
            </a:r>
            <a:r>
              <a:rPr lang="en-IN" dirty="0" smtClean="0"/>
              <a:t>)</a:t>
            </a:r>
          </a:p>
          <a:p>
            <a:pPr marL="514350" indent="-514350">
              <a:buFont typeface="+mj-lt"/>
              <a:buAutoNum type="arabicPeriod"/>
            </a:pPr>
            <a:r>
              <a:rPr lang="en-IN" dirty="0" err="1"/>
              <a:t>Kwality</a:t>
            </a:r>
            <a:r>
              <a:rPr lang="en-IN" dirty="0"/>
              <a:t> Dairy India </a:t>
            </a:r>
            <a:r>
              <a:rPr lang="en-IN" dirty="0" smtClean="0"/>
              <a:t>Limited</a:t>
            </a:r>
          </a:p>
          <a:p>
            <a:pPr marL="514350" indent="-514350">
              <a:buFont typeface="+mj-lt"/>
              <a:buAutoNum type="arabicPeriod"/>
            </a:pPr>
            <a:r>
              <a:rPr lang="en-IN" dirty="0"/>
              <a:t>Punjab </a:t>
            </a:r>
            <a:r>
              <a:rPr lang="en-IN" dirty="0" smtClean="0"/>
              <a:t>Cooperatives</a:t>
            </a:r>
          </a:p>
          <a:p>
            <a:pPr marL="514350" indent="-514350">
              <a:buFont typeface="+mj-lt"/>
              <a:buAutoNum type="arabicPeriod"/>
            </a:pPr>
            <a:r>
              <a:rPr lang="en-IN" dirty="0"/>
              <a:t>Mother Dairy India </a:t>
            </a:r>
            <a:r>
              <a:rPr lang="en-IN" dirty="0" smtClean="0"/>
              <a:t>Limited</a:t>
            </a:r>
          </a:p>
          <a:p>
            <a:pPr marL="514350" indent="-514350">
              <a:buFont typeface="+mj-lt"/>
              <a:buAutoNum type="arabicPeriod"/>
            </a:pPr>
            <a:r>
              <a:rPr lang="en-IN" dirty="0" err="1"/>
              <a:t>Vadilal</a:t>
            </a:r>
            <a:r>
              <a:rPr lang="en-IN" dirty="0"/>
              <a:t> </a:t>
            </a:r>
            <a:r>
              <a:rPr lang="en-IN" dirty="0" smtClean="0"/>
              <a:t>Industries</a:t>
            </a:r>
          </a:p>
          <a:p>
            <a:pPr marL="514350" indent="-514350">
              <a:buFont typeface="+mj-lt"/>
              <a:buAutoNum type="arabicPeriod"/>
            </a:pPr>
            <a:r>
              <a:rPr lang="en-IN" dirty="0"/>
              <a:t>Modern Dairies </a:t>
            </a:r>
            <a:r>
              <a:rPr lang="en-IN" dirty="0" smtClean="0"/>
              <a:t>Limited</a:t>
            </a:r>
          </a:p>
          <a:p>
            <a:pPr marL="514350" indent="-514350">
              <a:buFont typeface="+mj-lt"/>
              <a:buAutoNum type="arabicPeriod"/>
            </a:pPr>
            <a:r>
              <a:rPr lang="en-IN" dirty="0"/>
              <a:t>Parag Milk </a:t>
            </a:r>
            <a:r>
              <a:rPr lang="en-IN" dirty="0" smtClean="0"/>
              <a:t>Foods</a:t>
            </a:r>
          </a:p>
          <a:p>
            <a:pPr marL="514350" indent="-514350">
              <a:buFont typeface="+mj-lt"/>
              <a:buAutoNum type="arabicPeriod"/>
            </a:pPr>
            <a:r>
              <a:rPr lang="en-IN" dirty="0" err="1"/>
              <a:t>Dynamix</a:t>
            </a:r>
            <a:r>
              <a:rPr lang="en-IN" dirty="0"/>
              <a:t> dairy industries </a:t>
            </a:r>
            <a:r>
              <a:rPr lang="en-IN" dirty="0" smtClean="0"/>
              <a:t>limited</a:t>
            </a:r>
          </a:p>
          <a:p>
            <a:pPr marL="514350" indent="-514350">
              <a:buFont typeface="+mj-lt"/>
              <a:buAutoNum type="arabicPeriod"/>
            </a:pPr>
            <a:r>
              <a:rPr lang="en-IN" dirty="0"/>
              <a:t>Nestle </a:t>
            </a:r>
            <a:r>
              <a:rPr lang="en-IN" dirty="0" smtClean="0"/>
              <a:t>India</a:t>
            </a:r>
          </a:p>
          <a:p>
            <a:pPr marL="514350" indent="-514350">
              <a:buFont typeface="+mj-lt"/>
              <a:buAutoNum type="arabicPeriod"/>
            </a:pPr>
            <a:r>
              <a:rPr lang="en-IN" dirty="0" err="1"/>
              <a:t>Dabone</a:t>
            </a:r>
            <a:r>
              <a:rPr lang="en-IN" dirty="0"/>
              <a:t> International </a:t>
            </a:r>
            <a:r>
              <a:rPr lang="en-IN" dirty="0" err="1"/>
              <a:t>Pvt.</a:t>
            </a:r>
            <a:r>
              <a:rPr lang="en-IN" dirty="0"/>
              <a:t> </a:t>
            </a:r>
            <a:r>
              <a:rPr lang="en-IN" dirty="0" smtClean="0"/>
              <a:t>Ltd</a:t>
            </a:r>
          </a:p>
          <a:p>
            <a:pPr marL="514350" indent="-514350">
              <a:buFont typeface="+mj-lt"/>
              <a:buAutoNum type="arabicPeriod"/>
            </a:pPr>
            <a:r>
              <a:rPr lang="en-IN" dirty="0"/>
              <a:t>Britannia Industries Limited</a:t>
            </a:r>
            <a:endParaRPr lang="en-IN" dirty="0" smtClean="0"/>
          </a:p>
          <a:p>
            <a:endParaRPr lang="en-IN" dirty="0"/>
          </a:p>
        </p:txBody>
      </p:sp>
      <p:sp>
        <p:nvSpPr>
          <p:cNvPr id="5" name="Rectangle 1"/>
          <p:cNvSpPr>
            <a:spLocks noChangeArrowheads="1"/>
          </p:cNvSpPr>
          <p:nvPr/>
        </p:nvSpPr>
        <p:spPr bwMode="auto">
          <a:xfrm>
            <a:off x="4369873" y="1592559"/>
            <a:ext cx="853550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43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897</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MARKET ANALYSIS: MILK INDUSTRY</vt:lpstr>
      <vt:lpstr>PROJECT DEFINITION</vt:lpstr>
      <vt:lpstr>THE MILK INDUSTRY IN INDIA</vt:lpstr>
      <vt:lpstr>PowerPoint Presentation</vt:lpstr>
      <vt:lpstr>MILK AS A FMCG</vt:lpstr>
      <vt:lpstr>PowerPoint Presentation</vt:lpstr>
      <vt:lpstr>MARKET TYPE OF MILK</vt:lpstr>
      <vt:lpstr>LIMITED PRODUCERS</vt:lpstr>
      <vt:lpstr>PowerPoint Presentation</vt:lpstr>
      <vt:lpstr>PowerPoint Presentation</vt:lpstr>
      <vt:lpstr>PRICING STARTEGY</vt:lpstr>
      <vt:lpstr>PowerPoint Presentation</vt:lpstr>
      <vt:lpstr>ADVERTISEMENT</vt:lpstr>
      <vt:lpstr>PowerPoint Presentation</vt:lpstr>
      <vt:lpstr>STICKY PRICE</vt:lpstr>
      <vt:lpstr>PowerPoint Presentation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Shah</dc:creator>
  <cp:lastModifiedBy>Aashima Yuthika</cp:lastModifiedBy>
  <cp:revision>273</cp:revision>
  <dcterms:created xsi:type="dcterms:W3CDTF">2016-02-17T07:56:05Z</dcterms:created>
  <dcterms:modified xsi:type="dcterms:W3CDTF">2016-04-01T13:04:01Z</dcterms:modified>
</cp:coreProperties>
</file>