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0" r:id="rId6"/>
    <p:sldId id="261" r:id="rId7"/>
    <p:sldId id="262" r:id="rId8"/>
    <p:sldId id="263" r:id="rId9"/>
    <p:sldId id="264" r:id="rId10"/>
    <p:sldId id="273" r:id="rId11"/>
    <p:sldId id="265" r:id="rId12"/>
    <p:sldId id="266" r:id="rId13"/>
    <p:sldId id="274" r:id="rId14"/>
    <p:sldId id="268" r:id="rId15"/>
    <p:sldId id="269" r:id="rId16"/>
    <p:sldId id="275" r:id="rId17"/>
    <p:sldId id="270" r:id="rId18"/>
    <p:sldId id="271" r:id="rId19"/>
    <p:sldId id="276" r:id="rId20"/>
    <p:sldId id="277" r:id="rId21"/>
    <p:sldId id="279" r:id="rId22"/>
    <p:sldId id="284" r:id="rId23"/>
    <p:sldId id="278" r:id="rId24"/>
    <p:sldId id="281" r:id="rId25"/>
    <p:sldId id="280" r:id="rId26"/>
    <p:sldId id="285" r:id="rId27"/>
    <p:sldId id="282" r:id="rId28"/>
    <p:sldId id="286"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5C68A167-DCD7-49CD-A7D0-90C4A00A839F}" type="datetimeFigureOut">
              <a:rPr lang="en-IN" smtClean="0"/>
              <a:t>07-04-2016</a:t>
            </a:fld>
            <a:endParaRPr lang="en-IN"/>
          </a:p>
        </p:txBody>
      </p:sp>
      <p:sp>
        <p:nvSpPr>
          <p:cNvPr id="5" name="Footer Placeholder 4"/>
          <p:cNvSpPr>
            <a:spLocks noGrp="1"/>
          </p:cNvSpPr>
          <p:nvPr>
            <p:ph type="ftr" sz="quarter" idx="11"/>
          </p:nvPr>
        </p:nvSpPr>
        <p:spPr>
          <a:xfrm>
            <a:off x="3962399" y="5870575"/>
            <a:ext cx="4893958" cy="377825"/>
          </a:xfrm>
        </p:spPr>
        <p:txBody>
          <a:bodyPr/>
          <a:lstStyle/>
          <a:p>
            <a:endParaRPr lang="en-IN"/>
          </a:p>
        </p:txBody>
      </p:sp>
      <p:sp>
        <p:nvSpPr>
          <p:cNvPr id="6" name="Slide Number Placeholder 5"/>
          <p:cNvSpPr>
            <a:spLocks noGrp="1"/>
          </p:cNvSpPr>
          <p:nvPr>
            <p:ph type="sldNum" sz="quarter" idx="12"/>
          </p:nvPr>
        </p:nvSpPr>
        <p:spPr>
          <a:xfrm>
            <a:off x="10608958" y="5870575"/>
            <a:ext cx="551167" cy="377825"/>
          </a:xfrm>
        </p:spPr>
        <p:txBody>
          <a:bodyPr/>
          <a:lstStyle/>
          <a:p>
            <a:fld id="{AA7F229C-58FA-4E0E-B6D7-DD8C57E0F7C0}" type="slidenum">
              <a:rPr lang="en-IN" smtClean="0"/>
              <a:t>‹#›</a:t>
            </a:fld>
            <a:endParaRPr lang="en-IN"/>
          </a:p>
        </p:txBody>
      </p:sp>
    </p:spTree>
    <p:extLst>
      <p:ext uri="{BB962C8B-B14F-4D97-AF65-F5344CB8AC3E}">
        <p14:creationId xmlns:p14="http://schemas.microsoft.com/office/powerpoint/2010/main" val="320790435"/>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C68A167-DCD7-49CD-A7D0-90C4A00A839F}" type="datetimeFigureOut">
              <a:rPr lang="en-IN" smtClean="0"/>
              <a:t>07-04-2016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A7F229C-58FA-4E0E-B6D7-DD8C57E0F7C0}" type="slidenum">
              <a:rPr lang="en-IN" smtClean="0"/>
              <a:t>‹#›</a:t>
            </a:fld>
            <a:endParaRPr lang="en-IN"/>
          </a:p>
        </p:txBody>
      </p:sp>
    </p:spTree>
    <p:extLst>
      <p:ext uri="{BB962C8B-B14F-4D97-AF65-F5344CB8AC3E}">
        <p14:creationId xmlns:p14="http://schemas.microsoft.com/office/powerpoint/2010/main" val="1351283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C68A167-DCD7-49CD-A7D0-90C4A00A839F}" type="datetimeFigureOut">
              <a:rPr lang="en-IN" smtClean="0"/>
              <a:t>07-04-2016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A7F229C-58FA-4E0E-B6D7-DD8C57E0F7C0}" type="slidenum">
              <a:rPr lang="en-IN" smtClean="0"/>
              <a:t>‹#›</a:t>
            </a:fld>
            <a:endParaRPr lang="en-IN"/>
          </a:p>
        </p:txBody>
      </p:sp>
    </p:spTree>
    <p:extLst>
      <p:ext uri="{BB962C8B-B14F-4D97-AF65-F5344CB8AC3E}">
        <p14:creationId xmlns:p14="http://schemas.microsoft.com/office/powerpoint/2010/main" val="25677806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2" name="TextBox 11"/>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3" name="TextBox 12"/>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C68A167-DCD7-49CD-A7D0-90C4A00A839F}" type="datetimeFigureOut">
              <a:rPr lang="en-IN" smtClean="0"/>
              <a:t>07-04-2016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A7F229C-58FA-4E0E-B6D7-DD8C57E0F7C0}" type="slidenum">
              <a:rPr lang="en-IN" smtClean="0"/>
              <a:t>‹#›</a:t>
            </a:fld>
            <a:endParaRPr lang="en-IN"/>
          </a:p>
        </p:txBody>
      </p:sp>
    </p:spTree>
    <p:extLst>
      <p:ext uri="{BB962C8B-B14F-4D97-AF65-F5344CB8AC3E}">
        <p14:creationId xmlns:p14="http://schemas.microsoft.com/office/powerpoint/2010/main" val="22197952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C68A167-DCD7-49CD-A7D0-90C4A00A839F}" type="datetimeFigureOut">
              <a:rPr lang="en-IN" smtClean="0"/>
              <a:t>07-04-2016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A7F229C-58FA-4E0E-B6D7-DD8C57E0F7C0}" type="slidenum">
              <a:rPr lang="en-IN" smtClean="0"/>
              <a:t>‹#›</a:t>
            </a:fld>
            <a:endParaRPr lang="en-IN"/>
          </a:p>
        </p:txBody>
      </p:sp>
    </p:spTree>
    <p:extLst>
      <p:ext uri="{BB962C8B-B14F-4D97-AF65-F5344CB8AC3E}">
        <p14:creationId xmlns:p14="http://schemas.microsoft.com/office/powerpoint/2010/main" val="33203560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C68A167-DCD7-49CD-A7D0-90C4A00A839F}" type="datetimeFigureOut">
              <a:rPr lang="en-IN" smtClean="0"/>
              <a:t>07-04-2016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A7F229C-58FA-4E0E-B6D7-DD8C57E0F7C0}" type="slidenum">
              <a:rPr lang="en-IN" smtClean="0"/>
              <a:t>‹#›</a:t>
            </a:fld>
            <a:endParaRPr lang="en-IN"/>
          </a:p>
        </p:txBody>
      </p:sp>
    </p:spTree>
    <p:extLst>
      <p:ext uri="{BB962C8B-B14F-4D97-AF65-F5344CB8AC3E}">
        <p14:creationId xmlns:p14="http://schemas.microsoft.com/office/powerpoint/2010/main" val="17017036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C68A167-DCD7-49CD-A7D0-90C4A00A839F}" type="datetimeFigureOut">
              <a:rPr lang="en-IN" smtClean="0"/>
              <a:t>07-04-2016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A7F229C-58FA-4E0E-B6D7-DD8C57E0F7C0}" type="slidenum">
              <a:rPr lang="en-IN" smtClean="0"/>
              <a:t>‹#›</a:t>
            </a:fld>
            <a:endParaRPr lang="en-IN"/>
          </a:p>
        </p:txBody>
      </p:sp>
    </p:spTree>
    <p:extLst>
      <p:ext uri="{BB962C8B-B14F-4D97-AF65-F5344CB8AC3E}">
        <p14:creationId xmlns:p14="http://schemas.microsoft.com/office/powerpoint/2010/main" val="172070211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le 1"/>
          <p:cNvSpPr>
            <a:spLocks noGrp="1"/>
          </p:cNvSpPr>
          <p:nvPr>
            <p:ph type="title"/>
          </p:nvPr>
        </p:nvSpPr>
        <p:spPr>
          <a:xfrm>
            <a:off x="685801" y="609600"/>
            <a:ext cx="10131425" cy="1456267"/>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C68A167-DCD7-49CD-A7D0-90C4A00A839F}" type="datetimeFigureOut">
              <a:rPr lang="en-IN" smtClean="0"/>
              <a:t>07-04-2016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A7F229C-58FA-4E0E-B6D7-DD8C57E0F7C0}" type="slidenum">
              <a:rPr lang="en-IN" smtClean="0"/>
              <a:t>‹#›</a:t>
            </a:fld>
            <a:endParaRPr lang="en-IN"/>
          </a:p>
        </p:txBody>
      </p:sp>
    </p:spTree>
    <p:extLst>
      <p:ext uri="{BB962C8B-B14F-4D97-AF65-F5344CB8AC3E}">
        <p14:creationId xmlns:p14="http://schemas.microsoft.com/office/powerpoint/2010/main" val="400144253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C68A167-DCD7-49CD-A7D0-90C4A00A839F}" type="datetimeFigureOut">
              <a:rPr lang="en-IN" smtClean="0"/>
              <a:t>07-04-2016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A7F229C-58FA-4E0E-B6D7-DD8C57E0F7C0}" type="slidenum">
              <a:rPr lang="en-IN" smtClean="0"/>
              <a:t>‹#›</a:t>
            </a:fld>
            <a:endParaRPr lang="en-IN"/>
          </a:p>
        </p:txBody>
      </p:sp>
    </p:spTree>
    <p:extLst>
      <p:ext uri="{BB962C8B-B14F-4D97-AF65-F5344CB8AC3E}">
        <p14:creationId xmlns:p14="http://schemas.microsoft.com/office/powerpoint/2010/main" val="9461591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C68A167-DCD7-49CD-A7D0-90C4A00A839F}" type="datetimeFigureOut">
              <a:rPr lang="en-IN" smtClean="0"/>
              <a:t>07-04-2016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A7F229C-58FA-4E0E-B6D7-DD8C57E0F7C0}" type="slidenum">
              <a:rPr lang="en-IN" smtClean="0"/>
              <a:t>‹#›</a:t>
            </a:fld>
            <a:endParaRPr lang="en-IN"/>
          </a:p>
        </p:txBody>
      </p:sp>
    </p:spTree>
    <p:extLst>
      <p:ext uri="{BB962C8B-B14F-4D97-AF65-F5344CB8AC3E}">
        <p14:creationId xmlns:p14="http://schemas.microsoft.com/office/powerpoint/2010/main" val="16131107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C68A167-DCD7-49CD-A7D0-90C4A00A839F}" type="datetimeFigureOut">
              <a:rPr lang="en-IN" smtClean="0"/>
              <a:t>07-04-2016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A7F229C-58FA-4E0E-B6D7-DD8C57E0F7C0}" type="slidenum">
              <a:rPr lang="en-IN" smtClean="0"/>
              <a:t>‹#›</a:t>
            </a:fld>
            <a:endParaRPr lang="en-IN"/>
          </a:p>
        </p:txBody>
      </p:sp>
    </p:spTree>
    <p:extLst>
      <p:ext uri="{BB962C8B-B14F-4D97-AF65-F5344CB8AC3E}">
        <p14:creationId xmlns:p14="http://schemas.microsoft.com/office/powerpoint/2010/main" val="1441271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C68A167-DCD7-49CD-A7D0-90C4A00A839F}" type="datetimeFigureOut">
              <a:rPr lang="en-IN" smtClean="0"/>
              <a:t>07-04-2016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A7F229C-58FA-4E0E-B6D7-DD8C57E0F7C0}" type="slidenum">
              <a:rPr lang="en-IN" smtClean="0"/>
              <a:t>‹#›</a:t>
            </a:fld>
            <a:endParaRPr lang="en-IN"/>
          </a:p>
        </p:txBody>
      </p:sp>
    </p:spTree>
    <p:extLst>
      <p:ext uri="{BB962C8B-B14F-4D97-AF65-F5344CB8AC3E}">
        <p14:creationId xmlns:p14="http://schemas.microsoft.com/office/powerpoint/2010/main" val="9318788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hasCustomPrompt="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hasCustomPrompt="1"/>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C68A167-DCD7-49CD-A7D0-90C4A00A839F}" type="datetimeFigureOut">
              <a:rPr lang="en-IN" smtClean="0"/>
              <a:t>07-04-2016</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A7F229C-58FA-4E0E-B6D7-DD8C57E0F7C0}" type="slidenum">
              <a:rPr lang="en-IN" smtClean="0"/>
              <a:t>‹#›</a:t>
            </a:fld>
            <a:endParaRPr lang="en-IN"/>
          </a:p>
        </p:txBody>
      </p:sp>
    </p:spTree>
    <p:extLst>
      <p:ext uri="{BB962C8B-B14F-4D97-AF65-F5344CB8AC3E}">
        <p14:creationId xmlns:p14="http://schemas.microsoft.com/office/powerpoint/2010/main" val="27170277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C68A167-DCD7-49CD-A7D0-90C4A00A839F}" type="datetimeFigureOut">
              <a:rPr lang="en-IN" smtClean="0"/>
              <a:t>07-04-2016</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A7F229C-58FA-4E0E-B6D7-DD8C57E0F7C0}" type="slidenum">
              <a:rPr lang="en-IN" smtClean="0"/>
              <a:t>‹#›</a:t>
            </a:fld>
            <a:endParaRPr lang="en-IN"/>
          </a:p>
        </p:txBody>
      </p:sp>
    </p:spTree>
    <p:extLst>
      <p:ext uri="{BB962C8B-B14F-4D97-AF65-F5344CB8AC3E}">
        <p14:creationId xmlns:p14="http://schemas.microsoft.com/office/powerpoint/2010/main" val="35473176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5C68A167-DCD7-49CD-A7D0-90C4A00A839F}" type="datetimeFigureOut">
              <a:rPr lang="en-IN" smtClean="0"/>
              <a:t>07-04-2016</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A7F229C-58FA-4E0E-B6D7-DD8C57E0F7C0}" type="slidenum">
              <a:rPr lang="en-IN" smtClean="0"/>
              <a:t>‹#›</a:t>
            </a:fld>
            <a:endParaRPr lang="en-IN"/>
          </a:p>
        </p:txBody>
      </p:sp>
    </p:spTree>
    <p:extLst>
      <p:ext uri="{BB962C8B-B14F-4D97-AF65-F5344CB8AC3E}">
        <p14:creationId xmlns:p14="http://schemas.microsoft.com/office/powerpoint/2010/main" val="30948548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C68A167-DCD7-49CD-A7D0-90C4A00A839F}" type="datetimeFigureOut">
              <a:rPr lang="en-IN" smtClean="0"/>
              <a:t>07-04-2016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A7F229C-58FA-4E0E-B6D7-DD8C57E0F7C0}" type="slidenum">
              <a:rPr lang="en-IN" smtClean="0"/>
              <a:t>‹#›</a:t>
            </a:fld>
            <a:endParaRPr lang="en-IN"/>
          </a:p>
        </p:txBody>
      </p:sp>
    </p:spTree>
    <p:extLst>
      <p:ext uri="{BB962C8B-B14F-4D97-AF65-F5344CB8AC3E}">
        <p14:creationId xmlns:p14="http://schemas.microsoft.com/office/powerpoint/2010/main" val="14986277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C68A167-DCD7-49CD-A7D0-90C4A00A839F}" type="datetimeFigureOut">
              <a:rPr lang="en-IN" smtClean="0"/>
              <a:t>07-04-2016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A7F229C-58FA-4E0E-B6D7-DD8C57E0F7C0}" type="slidenum">
              <a:rPr lang="en-IN" smtClean="0"/>
              <a:t>‹#›</a:t>
            </a:fld>
            <a:endParaRPr lang="en-IN"/>
          </a:p>
        </p:txBody>
      </p:sp>
    </p:spTree>
    <p:extLst>
      <p:ext uri="{BB962C8B-B14F-4D97-AF65-F5344CB8AC3E}">
        <p14:creationId xmlns:p14="http://schemas.microsoft.com/office/powerpoint/2010/main" val="23650861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C68A167-DCD7-49CD-A7D0-90C4A00A839F}" type="datetimeFigureOut">
              <a:rPr lang="en-IN" smtClean="0"/>
              <a:t>07-04-2016</a:t>
            </a:fld>
            <a:endParaRPr lang="en-IN"/>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A7F229C-58FA-4E0E-B6D7-DD8C57E0F7C0}" type="slidenum">
              <a:rPr lang="en-IN" smtClean="0"/>
              <a:t>‹#›</a:t>
            </a:fld>
            <a:endParaRPr lang="en-IN"/>
          </a:p>
        </p:txBody>
      </p:sp>
    </p:spTree>
    <p:extLst>
      <p:ext uri="{BB962C8B-B14F-4D97-AF65-F5344CB8AC3E}">
        <p14:creationId xmlns:p14="http://schemas.microsoft.com/office/powerpoint/2010/main" val="335475966"/>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en.wikipedia.org/wiki/Parliament_of_India" TargetMode="External"/><Relationship Id="rId2" Type="http://schemas.openxmlformats.org/officeDocument/2006/relationships/hyperlink" Target="https://en.wikipedia.org/wiki/Act_of_Parliament"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13138" y="1880316"/>
            <a:ext cx="9144000" cy="1694042"/>
          </a:xfrm>
        </p:spPr>
        <p:txBody>
          <a:bodyPr>
            <a:normAutofit/>
          </a:bodyPr>
          <a:lstStyle/>
          <a:p>
            <a:pPr algn="ctr"/>
            <a:r>
              <a:rPr lang="en-IN" dirty="0" smtClean="0"/>
              <a:t>MONETARY POLICY IN THE </a:t>
            </a:r>
            <a:br>
              <a:rPr lang="en-IN" dirty="0" smtClean="0"/>
            </a:br>
            <a:r>
              <a:rPr lang="en-IN" dirty="0" smtClean="0"/>
              <a:t>POST REFORM PERIOD</a:t>
            </a:r>
            <a:endParaRPr lang="en-IN" dirty="0"/>
          </a:p>
        </p:txBody>
      </p:sp>
      <p:sp>
        <p:nvSpPr>
          <p:cNvPr id="3" name="Subtitle 2"/>
          <p:cNvSpPr>
            <a:spLocks noGrp="1"/>
          </p:cNvSpPr>
          <p:nvPr>
            <p:ph type="subTitle" idx="1"/>
          </p:nvPr>
        </p:nvSpPr>
        <p:spPr>
          <a:xfrm>
            <a:off x="1524000" y="2279561"/>
            <a:ext cx="9144000" cy="4288663"/>
          </a:xfrm>
        </p:spPr>
        <p:txBody>
          <a:bodyPr>
            <a:normAutofit/>
          </a:bodyPr>
          <a:lstStyle/>
          <a:p>
            <a:r>
              <a:rPr lang="en-IN" dirty="0" smtClean="0"/>
              <a:t>GROUP – 12</a:t>
            </a:r>
          </a:p>
          <a:p>
            <a:endParaRPr lang="en-IN" dirty="0" smtClean="0"/>
          </a:p>
          <a:p>
            <a:r>
              <a:rPr lang="en-IN" dirty="0" smtClean="0"/>
              <a:t>DIVYA PATEL - 1401030</a:t>
            </a:r>
          </a:p>
          <a:p>
            <a:r>
              <a:rPr lang="en-IN" dirty="0" smtClean="0"/>
              <a:t>KRUPA GAJJAR - 1401031</a:t>
            </a:r>
          </a:p>
          <a:p>
            <a:r>
              <a:rPr lang="en-IN" dirty="0" smtClean="0"/>
              <a:t>MANSI THAKKAR - 1401036</a:t>
            </a:r>
          </a:p>
          <a:p>
            <a:r>
              <a:rPr lang="en-IN" dirty="0" smtClean="0"/>
              <a:t>POOJA LANGHNODA - 1401037</a:t>
            </a:r>
          </a:p>
          <a:p>
            <a:r>
              <a:rPr lang="en-IN" dirty="0" smtClean="0"/>
              <a:t>HETUL SHAH - 1401064</a:t>
            </a:r>
          </a:p>
          <a:p>
            <a:r>
              <a:rPr lang="en-IN" dirty="0" smtClean="0"/>
              <a:t>AASHIMA YUTHIKA -1401071 </a:t>
            </a:r>
          </a:p>
          <a:p>
            <a:r>
              <a:rPr lang="en-IN" dirty="0" smtClean="0"/>
              <a:t>NISHI SHAH - 1401099</a:t>
            </a:r>
          </a:p>
          <a:p>
            <a:r>
              <a:rPr lang="en-IN" dirty="0" smtClean="0"/>
              <a:t>SHIVANI SHAH - 1401104</a:t>
            </a:r>
          </a:p>
        </p:txBody>
      </p:sp>
    </p:spTree>
    <p:extLst>
      <p:ext uri="{BB962C8B-B14F-4D97-AF65-F5344CB8AC3E}">
        <p14:creationId xmlns:p14="http://schemas.microsoft.com/office/powerpoint/2010/main" val="20765479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866105" y="2528552"/>
            <a:ext cx="10131425" cy="1456267"/>
          </a:xfrm>
        </p:spPr>
        <p:txBody>
          <a:bodyPr>
            <a:normAutofit/>
          </a:bodyPr>
          <a:lstStyle/>
          <a:p>
            <a:pPr algn="ctr"/>
            <a:r>
              <a:rPr lang="en-IN" sz="5400" dirty="0" smtClean="0"/>
              <a:t>POST-REFORM PERIOD</a:t>
            </a:r>
            <a:endParaRPr lang="en-IN" sz="5400" dirty="0"/>
          </a:p>
        </p:txBody>
      </p:sp>
    </p:spTree>
    <p:extLst>
      <p:ext uri="{BB962C8B-B14F-4D97-AF65-F5344CB8AC3E}">
        <p14:creationId xmlns:p14="http://schemas.microsoft.com/office/powerpoint/2010/main" val="1694036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0"/>
            <a:ext cx="10131425" cy="1456267"/>
          </a:xfrm>
        </p:spPr>
        <p:txBody>
          <a:bodyPr>
            <a:normAutofit/>
          </a:bodyPr>
          <a:lstStyle/>
          <a:p>
            <a:pPr algn="ctr"/>
            <a:r>
              <a:rPr lang="en-IN" sz="5400" dirty="0" smtClean="0"/>
              <a:t>A GENERAL IDEA</a:t>
            </a:r>
            <a:endParaRPr lang="en-IN" sz="5400" dirty="0"/>
          </a:p>
        </p:txBody>
      </p:sp>
      <p:sp>
        <p:nvSpPr>
          <p:cNvPr id="3" name="Content Placeholder 2"/>
          <p:cNvSpPr>
            <a:spLocks noGrp="1"/>
          </p:cNvSpPr>
          <p:nvPr>
            <p:ph idx="1"/>
          </p:nvPr>
        </p:nvSpPr>
        <p:spPr>
          <a:xfrm>
            <a:off x="685801" y="1184857"/>
            <a:ext cx="10131425" cy="4606344"/>
          </a:xfrm>
        </p:spPr>
        <p:txBody>
          <a:bodyPr>
            <a:noAutofit/>
          </a:bodyPr>
          <a:lstStyle/>
          <a:p>
            <a:pPr algn="just">
              <a:lnSpc>
                <a:spcPct val="160000"/>
              </a:lnSpc>
            </a:pPr>
            <a:r>
              <a:rPr lang="en-IN" sz="2400" dirty="0"/>
              <a:t>There were three main problems for the Indian Economy, which needed to be solved on a priority basis.</a:t>
            </a:r>
          </a:p>
          <a:p>
            <a:pPr algn="just">
              <a:lnSpc>
                <a:spcPct val="160000"/>
              </a:lnSpc>
            </a:pPr>
            <a:r>
              <a:rPr lang="en-IN" sz="2400" dirty="0"/>
              <a:t>These were</a:t>
            </a:r>
            <a:r>
              <a:rPr lang="en-IN" sz="2400" dirty="0" smtClean="0"/>
              <a:t>:</a:t>
            </a:r>
          </a:p>
          <a:p>
            <a:pPr marL="514350" indent="-514350" algn="just">
              <a:lnSpc>
                <a:spcPct val="160000"/>
              </a:lnSpc>
              <a:buFont typeface="+mj-lt"/>
              <a:buAutoNum type="romanLcPeriod"/>
            </a:pPr>
            <a:r>
              <a:rPr lang="en-IN" sz="2400" b="1" u="sng" dirty="0" smtClean="0"/>
              <a:t>PRIVATISATION</a:t>
            </a:r>
            <a:r>
              <a:rPr lang="en-IN" sz="2400" b="1" dirty="0" smtClean="0"/>
              <a:t>: </a:t>
            </a:r>
            <a:r>
              <a:rPr lang="en-IN" sz="2400" dirty="0" smtClean="0"/>
              <a:t>Private </a:t>
            </a:r>
            <a:r>
              <a:rPr lang="en-IN" sz="2400" dirty="0"/>
              <a:t>companies were not allowed to grow independently. They could grow their companies only to a certain level which was decided by the government. Due to this only public sector companies became the deciding factors for the </a:t>
            </a:r>
            <a:r>
              <a:rPr lang="en-IN" sz="2400" dirty="0" err="1"/>
              <a:t>i</a:t>
            </a:r>
            <a:r>
              <a:rPr lang="en-IN" sz="2400" dirty="0" err="1" smtClean="0"/>
              <a:t>ndian</a:t>
            </a:r>
            <a:r>
              <a:rPr lang="en-IN" sz="2400" dirty="0" smtClean="0"/>
              <a:t> </a:t>
            </a:r>
            <a:r>
              <a:rPr lang="en-IN" sz="2400" dirty="0"/>
              <a:t>economy</a:t>
            </a:r>
            <a:r>
              <a:rPr lang="en-IN" sz="2400" dirty="0" smtClean="0"/>
              <a:t>.</a:t>
            </a:r>
            <a:endParaRPr lang="en-IN" sz="2400" dirty="0"/>
          </a:p>
        </p:txBody>
      </p:sp>
    </p:spTree>
    <p:extLst>
      <p:ext uri="{BB962C8B-B14F-4D97-AF65-F5344CB8AC3E}">
        <p14:creationId xmlns:p14="http://schemas.microsoft.com/office/powerpoint/2010/main" val="27559960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1" y="862885"/>
            <a:ext cx="10131425" cy="4928315"/>
          </a:xfrm>
        </p:spPr>
        <p:txBody>
          <a:bodyPr>
            <a:normAutofit/>
          </a:bodyPr>
          <a:lstStyle/>
          <a:p>
            <a:pPr marL="0" indent="0" algn="just" fontAlgn="base">
              <a:lnSpc>
                <a:spcPct val="160000"/>
              </a:lnSpc>
              <a:buNone/>
            </a:pPr>
            <a:r>
              <a:rPr lang="en-IN" sz="2400" b="1" dirty="0" smtClean="0"/>
              <a:t>ii.</a:t>
            </a:r>
            <a:r>
              <a:rPr lang="en-IN" sz="2400" dirty="0" smtClean="0"/>
              <a:t>	</a:t>
            </a:r>
            <a:r>
              <a:rPr lang="en-IN" sz="2400" b="1" u="sng" dirty="0" smtClean="0"/>
              <a:t>LIBERALISATION</a:t>
            </a:r>
            <a:r>
              <a:rPr lang="en-IN" sz="2400" b="1" dirty="0" smtClean="0"/>
              <a:t>: </a:t>
            </a:r>
            <a:r>
              <a:rPr lang="en-IN" sz="2400" dirty="0" smtClean="0"/>
              <a:t>There </a:t>
            </a:r>
            <a:r>
              <a:rPr lang="en-IN" sz="2400" dirty="0"/>
              <a:t>were many restrictions for industries to grow and </a:t>
            </a:r>
            <a:r>
              <a:rPr lang="en-IN" sz="2400" dirty="0" smtClean="0"/>
              <a:t>	they </a:t>
            </a:r>
            <a:r>
              <a:rPr lang="en-IN" sz="2400" dirty="0"/>
              <a:t>also had many license issues due to which they could not grow at a </a:t>
            </a:r>
            <a:r>
              <a:rPr lang="en-IN" sz="2400" dirty="0" smtClean="0"/>
              <a:t>	global </a:t>
            </a:r>
            <a:r>
              <a:rPr lang="en-IN" sz="2400" dirty="0"/>
              <a:t>level.</a:t>
            </a:r>
          </a:p>
          <a:p>
            <a:pPr marL="0" indent="0" algn="just" fontAlgn="base">
              <a:lnSpc>
                <a:spcPct val="160000"/>
              </a:lnSpc>
              <a:buNone/>
            </a:pPr>
            <a:r>
              <a:rPr lang="en-IN" sz="2400" b="1" dirty="0" smtClean="0"/>
              <a:t>iii. </a:t>
            </a:r>
            <a:r>
              <a:rPr lang="en-IN" sz="2400" b="1" u="sng" dirty="0" smtClean="0"/>
              <a:t>GLOBALISATION</a:t>
            </a:r>
            <a:r>
              <a:rPr lang="en-IN" sz="2400" b="1" dirty="0" smtClean="0"/>
              <a:t>:</a:t>
            </a:r>
            <a:r>
              <a:rPr lang="en-IN" sz="2400" dirty="0" smtClean="0"/>
              <a:t> Before </a:t>
            </a:r>
            <a:r>
              <a:rPr lang="en-IN" sz="2400" dirty="0"/>
              <a:t>1991 India did not tie - up with any international </a:t>
            </a:r>
            <a:r>
              <a:rPr lang="en-IN" sz="2400" dirty="0" smtClean="0"/>
              <a:t>	company</a:t>
            </a:r>
            <a:r>
              <a:rPr lang="en-IN" sz="2400" dirty="0"/>
              <a:t>. This also became a reason due to which the Indian Economy could </a:t>
            </a:r>
            <a:r>
              <a:rPr lang="en-IN" sz="2400" dirty="0" smtClean="0"/>
              <a:t>	not </a:t>
            </a:r>
            <a:r>
              <a:rPr lang="en-IN" sz="2400" dirty="0"/>
              <a:t>grow at a global </a:t>
            </a:r>
            <a:r>
              <a:rPr lang="en-IN" sz="2400" dirty="0" smtClean="0"/>
              <a:t>level.</a:t>
            </a:r>
            <a:endParaRPr lang="en-IN" sz="2400" dirty="0"/>
          </a:p>
          <a:p>
            <a:pPr marL="0" indent="0" algn="just">
              <a:lnSpc>
                <a:spcPct val="150000"/>
              </a:lnSpc>
              <a:buNone/>
            </a:pPr>
            <a:endParaRPr lang="en-IN" sz="2400" dirty="0"/>
          </a:p>
        </p:txBody>
      </p:sp>
    </p:spTree>
    <p:extLst>
      <p:ext uri="{BB962C8B-B14F-4D97-AF65-F5344CB8AC3E}">
        <p14:creationId xmlns:p14="http://schemas.microsoft.com/office/powerpoint/2010/main" val="20483669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866105" y="2528552"/>
            <a:ext cx="10131425" cy="1456267"/>
          </a:xfrm>
        </p:spPr>
        <p:txBody>
          <a:bodyPr>
            <a:normAutofit/>
          </a:bodyPr>
          <a:lstStyle/>
          <a:p>
            <a:pPr algn="ctr"/>
            <a:r>
              <a:rPr lang="en-IN" sz="5400" dirty="0" smtClean="0"/>
              <a:t>PRIVATISATION</a:t>
            </a:r>
            <a:endParaRPr lang="en-IN" sz="5400" dirty="0"/>
          </a:p>
        </p:txBody>
      </p:sp>
    </p:spTree>
    <p:extLst>
      <p:ext uri="{BB962C8B-B14F-4D97-AF65-F5344CB8AC3E}">
        <p14:creationId xmlns:p14="http://schemas.microsoft.com/office/powerpoint/2010/main" val="9392840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1" y="1133341"/>
            <a:ext cx="10131425" cy="4657859"/>
          </a:xfrm>
        </p:spPr>
        <p:txBody>
          <a:bodyPr>
            <a:noAutofit/>
          </a:bodyPr>
          <a:lstStyle/>
          <a:p>
            <a:pPr algn="just" fontAlgn="base">
              <a:lnSpc>
                <a:spcPct val="150000"/>
              </a:lnSpc>
            </a:pPr>
            <a:r>
              <a:rPr lang="en-IN" sz="2400" dirty="0"/>
              <a:t>Privatisation refers to giving greater role to </a:t>
            </a:r>
            <a:r>
              <a:rPr lang="en-IN" sz="2400" dirty="0" smtClean="0"/>
              <a:t>the private </a:t>
            </a:r>
            <a:r>
              <a:rPr lang="en-IN" sz="2400" dirty="0"/>
              <a:t>sector and reducing the role of </a:t>
            </a:r>
            <a:r>
              <a:rPr lang="en-IN" sz="2400" dirty="0" smtClean="0"/>
              <a:t>the public </a:t>
            </a:r>
            <a:r>
              <a:rPr lang="en-IN" sz="2400" dirty="0"/>
              <a:t>sector.</a:t>
            </a:r>
          </a:p>
          <a:p>
            <a:pPr algn="just" fontAlgn="base">
              <a:lnSpc>
                <a:spcPct val="150000"/>
              </a:lnSpc>
            </a:pPr>
            <a:r>
              <a:rPr lang="en-IN" sz="2400" u="sng" dirty="0"/>
              <a:t>Disinvestment of </a:t>
            </a:r>
            <a:r>
              <a:rPr lang="en-IN" sz="2400" u="sng" dirty="0" smtClean="0"/>
              <a:t>the Public Sector</a:t>
            </a:r>
            <a:r>
              <a:rPr lang="en-IN" sz="2400" dirty="0" smtClean="0"/>
              <a:t>: </a:t>
            </a:r>
            <a:r>
              <a:rPr lang="en-IN" sz="2400" dirty="0"/>
              <a:t>T</a:t>
            </a:r>
            <a:r>
              <a:rPr lang="en-IN" sz="2400" dirty="0" smtClean="0"/>
              <a:t>his </a:t>
            </a:r>
            <a:r>
              <a:rPr lang="en-IN" sz="2400" dirty="0"/>
              <a:t>means transferring </a:t>
            </a:r>
            <a:r>
              <a:rPr lang="en-IN" sz="2400" dirty="0" smtClean="0"/>
              <a:t>a public </a:t>
            </a:r>
            <a:r>
              <a:rPr lang="en-IN" sz="2400" dirty="0"/>
              <a:t>sector enterprise to </a:t>
            </a:r>
            <a:r>
              <a:rPr lang="en-IN" sz="2400" dirty="0" smtClean="0"/>
              <a:t>the private </a:t>
            </a:r>
            <a:r>
              <a:rPr lang="en-IN" sz="2400" dirty="0"/>
              <a:t>sector. This is necessary because most of the revenue of the government is used for public sector </a:t>
            </a:r>
            <a:r>
              <a:rPr lang="en-IN" sz="2400" dirty="0" smtClean="0"/>
              <a:t>units.</a:t>
            </a:r>
            <a:endParaRPr lang="en-IN" sz="2400" dirty="0"/>
          </a:p>
          <a:p>
            <a:pPr algn="just">
              <a:lnSpc>
                <a:spcPct val="150000"/>
              </a:lnSpc>
            </a:pPr>
            <a:endParaRPr lang="en-IN" sz="2400" dirty="0"/>
          </a:p>
        </p:txBody>
      </p:sp>
    </p:spTree>
    <p:extLst>
      <p:ext uri="{BB962C8B-B14F-4D97-AF65-F5344CB8AC3E}">
        <p14:creationId xmlns:p14="http://schemas.microsoft.com/office/powerpoint/2010/main" val="33128302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1" y="412124"/>
            <a:ext cx="10131425" cy="5962917"/>
          </a:xfrm>
        </p:spPr>
        <p:txBody>
          <a:bodyPr>
            <a:noAutofit/>
          </a:bodyPr>
          <a:lstStyle/>
          <a:p>
            <a:pPr algn="just" fontAlgn="base">
              <a:lnSpc>
                <a:spcPct val="150000"/>
              </a:lnSpc>
            </a:pPr>
            <a:r>
              <a:rPr lang="en-IN" sz="2400" u="sng" dirty="0"/>
              <a:t>Setting up of Board of Industrial and Financial Reconstruction (BIFR</a:t>
            </a:r>
            <a:r>
              <a:rPr lang="en-IN" sz="2400" u="sng" dirty="0" smtClean="0"/>
              <a:t>)</a:t>
            </a:r>
            <a:r>
              <a:rPr lang="en-IN" sz="2400" dirty="0" smtClean="0"/>
              <a:t>: The BIFR is </a:t>
            </a:r>
            <a:r>
              <a:rPr lang="en-IN" sz="2400" dirty="0"/>
              <a:t>an agency of the government of India. Its objective is to determine sickness of industrial companies and to assist in reviving those that may be viable and shutting down the others</a:t>
            </a:r>
            <a:r>
              <a:rPr lang="en-IN" sz="2400" dirty="0" smtClean="0"/>
              <a:t>. The </a:t>
            </a:r>
            <a:r>
              <a:rPr lang="en-IN" sz="2400" dirty="0"/>
              <a:t>BIFR was intended to bridge the legal gap between sickness and revival.</a:t>
            </a:r>
          </a:p>
          <a:p>
            <a:pPr algn="just" fontAlgn="base">
              <a:lnSpc>
                <a:spcPct val="150000"/>
              </a:lnSpc>
            </a:pPr>
            <a:r>
              <a:rPr lang="en-IN" sz="2400" u="sng" dirty="0"/>
              <a:t>Dilution of Stake of the </a:t>
            </a:r>
            <a:r>
              <a:rPr lang="en-IN" sz="2400" u="sng" dirty="0" smtClean="0"/>
              <a:t>Government</a:t>
            </a:r>
            <a:r>
              <a:rPr lang="en-IN" sz="2400" dirty="0" smtClean="0"/>
              <a:t>: </a:t>
            </a:r>
            <a:r>
              <a:rPr lang="en-IN" sz="2400" dirty="0"/>
              <a:t>If in the process of disinvestments private sector acquires more than 51% shares then it results in transfer of ownership </a:t>
            </a:r>
            <a:r>
              <a:rPr lang="en-IN" sz="2400" dirty="0" smtClean="0"/>
              <a:t>and the </a:t>
            </a:r>
            <a:r>
              <a:rPr lang="en-IN" sz="2400" dirty="0"/>
              <a:t>management to the private sector.</a:t>
            </a:r>
          </a:p>
          <a:p>
            <a:pPr algn="just">
              <a:lnSpc>
                <a:spcPct val="150000"/>
              </a:lnSpc>
            </a:pPr>
            <a:endParaRPr lang="en-IN" sz="2400" dirty="0"/>
          </a:p>
        </p:txBody>
      </p:sp>
    </p:spTree>
    <p:extLst>
      <p:ext uri="{BB962C8B-B14F-4D97-AF65-F5344CB8AC3E}">
        <p14:creationId xmlns:p14="http://schemas.microsoft.com/office/powerpoint/2010/main" val="19794685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866105" y="2528552"/>
            <a:ext cx="10131425" cy="1456267"/>
          </a:xfrm>
        </p:spPr>
        <p:txBody>
          <a:bodyPr>
            <a:normAutofit/>
          </a:bodyPr>
          <a:lstStyle/>
          <a:p>
            <a:pPr algn="ctr"/>
            <a:r>
              <a:rPr lang="en-IN" sz="5400" dirty="0" smtClean="0"/>
              <a:t>LIBERALISATION</a:t>
            </a:r>
            <a:endParaRPr lang="en-IN" sz="5400" dirty="0"/>
          </a:p>
        </p:txBody>
      </p:sp>
    </p:spTree>
    <p:extLst>
      <p:ext uri="{BB962C8B-B14F-4D97-AF65-F5344CB8AC3E}">
        <p14:creationId xmlns:p14="http://schemas.microsoft.com/office/powerpoint/2010/main" val="10990390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1" y="746975"/>
            <a:ext cx="10131425" cy="5241702"/>
          </a:xfrm>
        </p:spPr>
        <p:txBody>
          <a:bodyPr>
            <a:normAutofit/>
          </a:bodyPr>
          <a:lstStyle/>
          <a:p>
            <a:pPr algn="just" fontAlgn="base"/>
            <a:r>
              <a:rPr lang="en-IN" sz="2400" dirty="0"/>
              <a:t>Liberalisation refers to </a:t>
            </a:r>
            <a:r>
              <a:rPr lang="en-IN" sz="2400" dirty="0" smtClean="0"/>
              <a:t>the end </a:t>
            </a:r>
            <a:r>
              <a:rPr lang="en-IN" sz="2400" dirty="0"/>
              <a:t>of </a:t>
            </a:r>
            <a:r>
              <a:rPr lang="en-IN" sz="2400" dirty="0" smtClean="0"/>
              <a:t>licence</a:t>
            </a:r>
            <a:r>
              <a:rPr lang="en-IN" sz="2400" dirty="0"/>
              <a:t>, quota and many more restrictions and controls which were put on industries before 1991</a:t>
            </a:r>
            <a:r>
              <a:rPr lang="en-IN" sz="2400" dirty="0" smtClean="0"/>
              <a:t>. Indian companies were provided liberalisation in the following ways:</a:t>
            </a:r>
            <a:endParaRPr lang="en-IN" sz="2400" dirty="0"/>
          </a:p>
          <a:p>
            <a:pPr algn="just" fontAlgn="base">
              <a:buFont typeface="Wingdings" panose="05000000000000000000" pitchFamily="2" charset="2"/>
              <a:buChar char="Ø"/>
            </a:pPr>
            <a:r>
              <a:rPr lang="en-IN" sz="2400" dirty="0"/>
              <a:t>Abolition of </a:t>
            </a:r>
            <a:r>
              <a:rPr lang="en-IN" sz="2400" dirty="0" smtClean="0"/>
              <a:t>various licences which were imposed on industries previously, barring a few licences which were necessary.</a:t>
            </a:r>
            <a:endParaRPr lang="en-IN" sz="2400" dirty="0"/>
          </a:p>
          <a:p>
            <a:pPr algn="just" fontAlgn="base">
              <a:buFont typeface="Wingdings" panose="05000000000000000000" pitchFamily="2" charset="2"/>
              <a:buChar char="Ø"/>
            </a:pPr>
            <a:r>
              <a:rPr lang="en-IN" sz="2400" dirty="0"/>
              <a:t>No restriction on expansion or contraction of business </a:t>
            </a:r>
            <a:r>
              <a:rPr lang="en-IN" sz="2400" dirty="0" smtClean="0"/>
              <a:t>activities for entrepreneurs.</a:t>
            </a:r>
            <a:endParaRPr lang="en-IN" sz="2400" dirty="0"/>
          </a:p>
          <a:p>
            <a:pPr algn="just">
              <a:lnSpc>
                <a:spcPct val="150000"/>
              </a:lnSpc>
            </a:pPr>
            <a:endParaRPr lang="en-IN" sz="2400" dirty="0"/>
          </a:p>
        </p:txBody>
      </p:sp>
    </p:spTree>
    <p:extLst>
      <p:ext uri="{BB962C8B-B14F-4D97-AF65-F5344CB8AC3E}">
        <p14:creationId xmlns:p14="http://schemas.microsoft.com/office/powerpoint/2010/main" val="7934479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1" y="721217"/>
            <a:ext cx="10131425" cy="5069983"/>
          </a:xfrm>
        </p:spPr>
        <p:txBody>
          <a:bodyPr>
            <a:normAutofit/>
          </a:bodyPr>
          <a:lstStyle/>
          <a:p>
            <a:pPr algn="just" fontAlgn="base">
              <a:buFont typeface="Wingdings" panose="05000000000000000000" pitchFamily="2" charset="2"/>
              <a:buChar char="Ø"/>
            </a:pPr>
            <a:r>
              <a:rPr lang="en-IN" sz="2400" dirty="0"/>
              <a:t>Freedom to the private sector in fixing of prices was given. The government started playing only a passive role in the deciding of prices of various goods and services.</a:t>
            </a:r>
          </a:p>
          <a:p>
            <a:pPr algn="just" fontAlgn="base">
              <a:buFont typeface="Wingdings" panose="05000000000000000000" pitchFamily="2" charset="2"/>
              <a:buChar char="Ø"/>
            </a:pPr>
            <a:r>
              <a:rPr lang="en-IN" sz="2400" dirty="0"/>
              <a:t>Liberalisation in import and export by lifting many stringent regulations that existed.</a:t>
            </a:r>
          </a:p>
          <a:p>
            <a:pPr algn="just" fontAlgn="base">
              <a:buFont typeface="Wingdings" panose="05000000000000000000" pitchFamily="2" charset="2"/>
              <a:buChar char="Ø"/>
            </a:pPr>
            <a:r>
              <a:rPr lang="en-IN" sz="2400" dirty="0"/>
              <a:t>Freedom in movement of goods and services</a:t>
            </a:r>
            <a:r>
              <a:rPr lang="en-IN" sz="2400" dirty="0" smtClean="0"/>
              <a:t>.</a:t>
            </a:r>
            <a:endParaRPr lang="en-IN" sz="2400" dirty="0"/>
          </a:p>
          <a:p>
            <a:pPr algn="just" fontAlgn="base">
              <a:buFont typeface="Wingdings" panose="05000000000000000000" pitchFamily="2" charset="2"/>
              <a:buChar char="Ø"/>
            </a:pPr>
            <a:endParaRPr lang="en-IN" sz="2400" dirty="0"/>
          </a:p>
        </p:txBody>
      </p:sp>
    </p:spTree>
    <p:extLst>
      <p:ext uri="{BB962C8B-B14F-4D97-AF65-F5344CB8AC3E}">
        <p14:creationId xmlns:p14="http://schemas.microsoft.com/office/powerpoint/2010/main" val="2951623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866105" y="2528552"/>
            <a:ext cx="10131425" cy="1456267"/>
          </a:xfrm>
        </p:spPr>
        <p:txBody>
          <a:bodyPr>
            <a:normAutofit/>
          </a:bodyPr>
          <a:lstStyle/>
          <a:p>
            <a:pPr algn="ctr"/>
            <a:r>
              <a:rPr lang="en-IN" sz="5400" dirty="0" err="1" smtClean="0"/>
              <a:t>globalISATION</a:t>
            </a:r>
            <a:endParaRPr lang="en-IN" sz="5400" dirty="0"/>
          </a:p>
        </p:txBody>
      </p:sp>
    </p:spTree>
    <p:extLst>
      <p:ext uri="{BB962C8B-B14F-4D97-AF65-F5344CB8AC3E}">
        <p14:creationId xmlns:p14="http://schemas.microsoft.com/office/powerpoint/2010/main" val="12403856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1863" y="2580068"/>
            <a:ext cx="10131425" cy="1456267"/>
          </a:xfrm>
        </p:spPr>
        <p:txBody>
          <a:bodyPr>
            <a:normAutofit/>
          </a:bodyPr>
          <a:lstStyle/>
          <a:p>
            <a:pPr algn="ctr"/>
            <a:r>
              <a:rPr lang="en-IN" sz="5400" dirty="0" smtClean="0"/>
              <a:t>Monetary policy</a:t>
            </a:r>
            <a:endParaRPr lang="en-IN" sz="5400" dirty="0"/>
          </a:p>
        </p:txBody>
      </p:sp>
    </p:spTree>
    <p:extLst>
      <p:ext uri="{BB962C8B-B14F-4D97-AF65-F5344CB8AC3E}">
        <p14:creationId xmlns:p14="http://schemas.microsoft.com/office/powerpoint/2010/main" val="16042074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1" y="669700"/>
            <a:ext cx="10131425" cy="6188299"/>
          </a:xfrm>
        </p:spPr>
        <p:txBody>
          <a:bodyPr>
            <a:normAutofit/>
          </a:bodyPr>
          <a:lstStyle/>
          <a:p>
            <a:pPr fontAlgn="base">
              <a:lnSpc>
                <a:spcPct val="150000"/>
              </a:lnSpc>
            </a:pPr>
            <a:r>
              <a:rPr lang="en-IN" sz="2400" dirty="0"/>
              <a:t>It refers to </a:t>
            </a:r>
            <a:r>
              <a:rPr lang="en-IN" sz="2400" dirty="0" smtClean="0"/>
              <a:t>the integration </a:t>
            </a:r>
            <a:r>
              <a:rPr lang="en-IN" sz="2400" dirty="0"/>
              <a:t>of various economies of world. </a:t>
            </a:r>
            <a:endParaRPr lang="en-IN" sz="2400" dirty="0" smtClean="0"/>
          </a:p>
          <a:p>
            <a:pPr fontAlgn="base">
              <a:lnSpc>
                <a:spcPct val="150000"/>
              </a:lnSpc>
            </a:pPr>
            <a:r>
              <a:rPr lang="en-IN" sz="2400" dirty="0" smtClean="0"/>
              <a:t>Till </a:t>
            </a:r>
            <a:r>
              <a:rPr lang="en-IN" sz="2400" dirty="0"/>
              <a:t>1991 Indian government was following </a:t>
            </a:r>
            <a:r>
              <a:rPr lang="en-IN" sz="2400" dirty="0" smtClean="0"/>
              <a:t>a very strict </a:t>
            </a:r>
            <a:r>
              <a:rPr lang="en-IN" sz="2400" dirty="0"/>
              <a:t>policy in regard to import and foreign investment in regard to licensing of imports, tariff, restrictions, etc. but after </a:t>
            </a:r>
            <a:r>
              <a:rPr lang="en-IN" sz="2400" dirty="0" smtClean="0"/>
              <a:t>the new policy, the government </a:t>
            </a:r>
            <a:r>
              <a:rPr lang="en-IN" sz="2400" dirty="0"/>
              <a:t>adopted </a:t>
            </a:r>
            <a:r>
              <a:rPr lang="en-IN" sz="2400" dirty="0" smtClean="0"/>
              <a:t>the policy </a:t>
            </a:r>
            <a:r>
              <a:rPr lang="en-IN" sz="2400" dirty="0"/>
              <a:t>of globalisation</a:t>
            </a:r>
          </a:p>
          <a:p>
            <a:pPr fontAlgn="base">
              <a:lnSpc>
                <a:spcPct val="150000"/>
              </a:lnSpc>
              <a:buFont typeface="Wingdings" panose="05000000000000000000" pitchFamily="2" charset="2"/>
              <a:buChar char="Ø"/>
            </a:pPr>
            <a:r>
              <a:rPr lang="en-IN" sz="2400" u="sng" dirty="0"/>
              <a:t>Import </a:t>
            </a:r>
            <a:r>
              <a:rPr lang="en-IN" sz="2400" u="sng" dirty="0" smtClean="0"/>
              <a:t>Liberalisation:</a:t>
            </a:r>
            <a:r>
              <a:rPr lang="en-IN" sz="2400" dirty="0" smtClean="0"/>
              <a:t> </a:t>
            </a:r>
            <a:r>
              <a:rPr lang="en-IN" sz="2400" dirty="0"/>
              <a:t>Government removed many restrictions from import of capital goods.</a:t>
            </a:r>
          </a:p>
          <a:p>
            <a:pPr fontAlgn="base">
              <a:lnSpc>
                <a:spcPct val="150000"/>
              </a:lnSpc>
              <a:buFont typeface="Wingdings" panose="05000000000000000000" pitchFamily="2" charset="2"/>
              <a:buChar char="Ø"/>
            </a:pPr>
            <a:r>
              <a:rPr lang="en-IN" sz="2400" dirty="0"/>
              <a:t>Foreign exchange regulation act(FERA) was passed in 1973 that imposed strict regulations on certain kind of payments, the dealings which had indirect impact on the foreign exchange. </a:t>
            </a:r>
            <a:endParaRPr lang="en-IN" sz="2400" dirty="0"/>
          </a:p>
        </p:txBody>
      </p:sp>
    </p:spTree>
    <p:extLst>
      <p:ext uri="{BB962C8B-B14F-4D97-AF65-F5344CB8AC3E}">
        <p14:creationId xmlns:p14="http://schemas.microsoft.com/office/powerpoint/2010/main" val="28039873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1" y="412125"/>
            <a:ext cx="10131425" cy="6445876"/>
          </a:xfrm>
        </p:spPr>
        <p:txBody>
          <a:bodyPr>
            <a:normAutofit/>
          </a:bodyPr>
          <a:lstStyle/>
          <a:p>
            <a:pPr>
              <a:lnSpc>
                <a:spcPct val="150000"/>
              </a:lnSpc>
              <a:buFont typeface="Wingdings" panose="05000000000000000000" pitchFamily="2" charset="2"/>
              <a:buChar char="Ø"/>
            </a:pPr>
            <a:r>
              <a:rPr lang="en-IN" sz="2400" dirty="0"/>
              <a:t>FERA was replaced to FEMA : The </a:t>
            </a:r>
            <a:r>
              <a:rPr lang="en-IN" sz="2400" b="1" dirty="0"/>
              <a:t>Foreign Exchange Management Act, 1999</a:t>
            </a:r>
            <a:r>
              <a:rPr lang="en-IN" sz="2400" dirty="0"/>
              <a:t> (FEMA) is an </a:t>
            </a:r>
            <a:r>
              <a:rPr lang="en-IN" sz="2400" dirty="0">
                <a:hlinkClick r:id="rId2"/>
              </a:rPr>
              <a:t>Act</a:t>
            </a:r>
            <a:r>
              <a:rPr lang="en-IN" sz="2400" dirty="0"/>
              <a:t> of the </a:t>
            </a:r>
            <a:r>
              <a:rPr lang="en-IN" sz="2400" dirty="0">
                <a:hlinkClick r:id="rId3"/>
              </a:rPr>
              <a:t>Parliament of India</a:t>
            </a:r>
            <a:r>
              <a:rPr lang="en-IN" sz="2400" dirty="0"/>
              <a:t> "to consolidate and amend the law relating to foreign exchange with the objective of facilitating external trade and payments and for promoting the orderly development and maintenance of foreign exchange market in India</a:t>
            </a:r>
            <a:r>
              <a:rPr lang="en-IN" sz="2400" dirty="0" smtClean="0"/>
              <a:t>".</a:t>
            </a:r>
          </a:p>
          <a:p>
            <a:pPr fontAlgn="base">
              <a:buFont typeface="Wingdings" panose="05000000000000000000" pitchFamily="2" charset="2"/>
              <a:buChar char="Ø"/>
            </a:pPr>
            <a:r>
              <a:rPr lang="en-IN" sz="2400" dirty="0"/>
              <a:t>Abolition of Export duty.</a:t>
            </a:r>
          </a:p>
          <a:p>
            <a:pPr fontAlgn="base">
              <a:buFont typeface="Wingdings" panose="05000000000000000000" pitchFamily="2" charset="2"/>
              <a:buChar char="Ø"/>
            </a:pPr>
            <a:r>
              <a:rPr lang="en-IN" sz="2400" dirty="0"/>
              <a:t>Reduction of Import duty.</a:t>
            </a:r>
          </a:p>
          <a:p>
            <a:pPr fontAlgn="base">
              <a:buFont typeface="Wingdings" panose="05000000000000000000" pitchFamily="2" charset="2"/>
              <a:buChar char="Ø"/>
            </a:pPr>
            <a:r>
              <a:rPr lang="en-IN" sz="2400" dirty="0"/>
              <a:t>As a result of globalisation physical boundaries and political boundaries </a:t>
            </a:r>
            <a:r>
              <a:rPr lang="en-IN" sz="2400" dirty="0" smtClean="0"/>
              <a:t>no longer remained barriers. The whole </a:t>
            </a:r>
            <a:r>
              <a:rPr lang="en-IN" sz="2400" dirty="0"/>
              <a:t>world becomes a global village.</a:t>
            </a:r>
          </a:p>
          <a:p>
            <a:pPr fontAlgn="base">
              <a:buFont typeface="Wingdings" panose="05000000000000000000" pitchFamily="2" charset="2"/>
              <a:buChar char="Ø"/>
            </a:pPr>
            <a:r>
              <a:rPr lang="en-IN" sz="2400" dirty="0"/>
              <a:t>Globalisation involves greater interaction and interdependence among the various nations of global economy</a:t>
            </a:r>
            <a:r>
              <a:rPr lang="en-IN" sz="2400" dirty="0" smtClean="0"/>
              <a:t>.</a:t>
            </a:r>
            <a:endParaRPr lang="en-IN" sz="2400" dirty="0"/>
          </a:p>
        </p:txBody>
      </p:sp>
    </p:spTree>
    <p:extLst>
      <p:ext uri="{BB962C8B-B14F-4D97-AF65-F5344CB8AC3E}">
        <p14:creationId xmlns:p14="http://schemas.microsoft.com/office/powerpoint/2010/main" val="24573234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866105" y="2528552"/>
            <a:ext cx="10131425" cy="1456267"/>
          </a:xfrm>
        </p:spPr>
        <p:txBody>
          <a:bodyPr>
            <a:normAutofit/>
          </a:bodyPr>
          <a:lstStyle/>
          <a:p>
            <a:pPr algn="ctr"/>
            <a:r>
              <a:rPr lang="en-IN" sz="5400" dirty="0" smtClean="0"/>
              <a:t>CONCLUSION</a:t>
            </a:r>
            <a:endParaRPr lang="en-IN" sz="5400" dirty="0"/>
          </a:p>
        </p:txBody>
      </p:sp>
    </p:spTree>
    <p:extLst>
      <p:ext uri="{BB962C8B-B14F-4D97-AF65-F5344CB8AC3E}">
        <p14:creationId xmlns:p14="http://schemas.microsoft.com/office/powerpoint/2010/main" val="27922464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1" y="901521"/>
            <a:ext cx="10131425" cy="4889679"/>
          </a:xfrm>
        </p:spPr>
        <p:txBody>
          <a:bodyPr>
            <a:normAutofit/>
          </a:bodyPr>
          <a:lstStyle/>
          <a:p>
            <a:pPr>
              <a:lnSpc>
                <a:spcPct val="150000"/>
              </a:lnSpc>
            </a:pPr>
            <a:r>
              <a:rPr lang="en-IN" sz="2400" dirty="0" smtClean="0"/>
              <a:t>By the above three discussed factors there were many changes in the Indian Economy. </a:t>
            </a:r>
          </a:p>
          <a:p>
            <a:pPr>
              <a:lnSpc>
                <a:spcPct val="150000"/>
              </a:lnSpc>
            </a:pPr>
            <a:r>
              <a:rPr lang="en-IN" sz="2400" dirty="0" smtClean="0"/>
              <a:t>These helped the industries grow freely, and thus bringing the demand and supply of money towards a more stable position.</a:t>
            </a:r>
          </a:p>
          <a:p>
            <a:pPr>
              <a:lnSpc>
                <a:spcPct val="150000"/>
              </a:lnSpc>
            </a:pPr>
            <a:r>
              <a:rPr lang="en-IN" sz="2400" dirty="0" smtClean="0"/>
              <a:t>Due to this the RBI was able to successfully reduce the CRR and SLR to significantly lower levels.</a:t>
            </a:r>
          </a:p>
          <a:p>
            <a:pPr>
              <a:lnSpc>
                <a:spcPct val="150000"/>
              </a:lnSpc>
            </a:pPr>
            <a:r>
              <a:rPr lang="en-IN" sz="2400" dirty="0" smtClean="0"/>
              <a:t>The current CRR and SLR are 4% and 21.25%.</a:t>
            </a:r>
          </a:p>
        </p:txBody>
      </p:sp>
    </p:spTree>
    <p:extLst>
      <p:ext uri="{BB962C8B-B14F-4D97-AF65-F5344CB8AC3E}">
        <p14:creationId xmlns:p14="http://schemas.microsoft.com/office/powerpoint/2010/main" val="27833318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1" y="901521"/>
            <a:ext cx="10131425" cy="4889679"/>
          </a:xfrm>
        </p:spPr>
        <p:txBody>
          <a:bodyPr>
            <a:normAutofit/>
          </a:bodyPr>
          <a:lstStyle/>
          <a:p>
            <a:pPr>
              <a:lnSpc>
                <a:spcPct val="150000"/>
              </a:lnSpc>
            </a:pPr>
            <a:r>
              <a:rPr lang="en-IN" sz="2400" dirty="0"/>
              <a:t>To further help the economy, in 1994, the Government and the RBI signed an agreement through which the RBI stopped financing the deficit in the government budget. Thus it separated the Monetary policy from the Fiscal policy</a:t>
            </a:r>
            <a:r>
              <a:rPr lang="en-IN" sz="2400" dirty="0" smtClean="0"/>
              <a:t>.</a:t>
            </a:r>
          </a:p>
          <a:p>
            <a:pPr>
              <a:lnSpc>
                <a:spcPct val="150000"/>
              </a:lnSpc>
            </a:pPr>
            <a:r>
              <a:rPr lang="en-IN" sz="2400" dirty="0" smtClean="0"/>
              <a:t>Now, the Fiscal policies are made largely in accordance to the Monetary policies set up by the RBI. It is essential that these two do not contradict each other, else the economy of India could suffer.</a:t>
            </a:r>
            <a:endParaRPr lang="en-IN" sz="2400" dirty="0"/>
          </a:p>
          <a:p>
            <a:pPr>
              <a:lnSpc>
                <a:spcPct val="150000"/>
              </a:lnSpc>
            </a:pPr>
            <a:endParaRPr lang="en-IN" sz="2400" dirty="0"/>
          </a:p>
        </p:txBody>
      </p:sp>
    </p:spTree>
    <p:extLst>
      <p:ext uri="{BB962C8B-B14F-4D97-AF65-F5344CB8AC3E}">
        <p14:creationId xmlns:p14="http://schemas.microsoft.com/office/powerpoint/2010/main" val="28026832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53552" y="934210"/>
            <a:ext cx="8388984" cy="4887040"/>
          </a:xfrm>
        </p:spPr>
      </p:pic>
    </p:spTree>
    <p:extLst>
      <p:ext uri="{BB962C8B-B14F-4D97-AF65-F5344CB8AC3E}">
        <p14:creationId xmlns:p14="http://schemas.microsoft.com/office/powerpoint/2010/main" val="41531366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86384" y="785611"/>
            <a:ext cx="9063568" cy="5100033"/>
          </a:xfrm>
        </p:spPr>
      </p:pic>
    </p:spTree>
    <p:extLst>
      <p:ext uri="{BB962C8B-B14F-4D97-AF65-F5344CB8AC3E}">
        <p14:creationId xmlns:p14="http://schemas.microsoft.com/office/powerpoint/2010/main" val="182409936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1" y="901521"/>
            <a:ext cx="10131425" cy="4889679"/>
          </a:xfrm>
        </p:spPr>
        <p:txBody>
          <a:bodyPr>
            <a:normAutofit/>
          </a:bodyPr>
          <a:lstStyle/>
          <a:p>
            <a:pPr>
              <a:lnSpc>
                <a:spcPct val="150000"/>
              </a:lnSpc>
            </a:pPr>
            <a:r>
              <a:rPr lang="en-IN" sz="2400" dirty="0" smtClean="0"/>
              <a:t>Although, India’s GDP was growing, however, the growth rate had become extremely low (less than 2%).</a:t>
            </a:r>
          </a:p>
          <a:p>
            <a:pPr>
              <a:lnSpc>
                <a:spcPct val="150000"/>
              </a:lnSpc>
            </a:pPr>
            <a:r>
              <a:rPr lang="en-IN" sz="2400" dirty="0" smtClean="0"/>
              <a:t>It is clearly visible from the first graph that after 1991, once the growth rate reached a certain minimum it did not go less than 4%. </a:t>
            </a:r>
            <a:endParaRPr lang="en-IN" sz="2400" dirty="0"/>
          </a:p>
          <a:p>
            <a:pPr>
              <a:lnSpc>
                <a:spcPct val="150000"/>
              </a:lnSpc>
            </a:pPr>
            <a:r>
              <a:rPr lang="en-IN" sz="2400" dirty="0" smtClean="0"/>
              <a:t>The current GDP growth rate </a:t>
            </a:r>
            <a:r>
              <a:rPr lang="en-IN" sz="2400" dirty="0" smtClean="0"/>
              <a:t>for 2015-16 was 7.5%, which was 0.2% more than the previous financial year.</a:t>
            </a:r>
          </a:p>
        </p:txBody>
      </p:sp>
    </p:spTree>
    <p:extLst>
      <p:ext uri="{BB962C8B-B14F-4D97-AF65-F5344CB8AC3E}">
        <p14:creationId xmlns:p14="http://schemas.microsoft.com/office/powerpoint/2010/main" val="256442856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866105" y="2528552"/>
            <a:ext cx="10131425" cy="1456267"/>
          </a:xfrm>
        </p:spPr>
        <p:txBody>
          <a:bodyPr>
            <a:normAutofit/>
          </a:bodyPr>
          <a:lstStyle/>
          <a:p>
            <a:pPr algn="ctr"/>
            <a:r>
              <a:rPr lang="en-IN" sz="5400" dirty="0" smtClean="0"/>
              <a:t>Thank you</a:t>
            </a:r>
            <a:endParaRPr lang="en-IN" sz="5400" dirty="0"/>
          </a:p>
        </p:txBody>
      </p:sp>
    </p:spTree>
    <p:extLst>
      <p:ext uri="{BB962C8B-B14F-4D97-AF65-F5344CB8AC3E}">
        <p14:creationId xmlns:p14="http://schemas.microsoft.com/office/powerpoint/2010/main" val="18669275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399245"/>
            <a:ext cx="10131425" cy="1456267"/>
          </a:xfrm>
        </p:spPr>
        <p:txBody>
          <a:bodyPr>
            <a:normAutofit/>
          </a:bodyPr>
          <a:lstStyle/>
          <a:p>
            <a:pPr algn="ctr"/>
            <a:r>
              <a:rPr lang="en-IN" sz="5400" dirty="0" smtClean="0"/>
              <a:t>DEFINITION</a:t>
            </a:r>
            <a:endParaRPr lang="en-IN" sz="5400" dirty="0"/>
          </a:p>
        </p:txBody>
      </p:sp>
      <p:sp>
        <p:nvSpPr>
          <p:cNvPr id="3" name="Content Placeholder 2"/>
          <p:cNvSpPr>
            <a:spLocks noGrp="1"/>
          </p:cNvSpPr>
          <p:nvPr>
            <p:ph idx="1"/>
          </p:nvPr>
        </p:nvSpPr>
        <p:spPr/>
        <p:txBody>
          <a:bodyPr>
            <a:normAutofit/>
          </a:bodyPr>
          <a:lstStyle/>
          <a:p>
            <a:pPr algn="just">
              <a:lnSpc>
                <a:spcPct val="150000"/>
              </a:lnSpc>
            </a:pPr>
            <a:r>
              <a:rPr lang="en-IN" sz="2400" dirty="0"/>
              <a:t>Monetary policy is the macroeconomic policy laid down by the central bank of a country. It involves management of money supply, interest rate and us of money and credit with the help of monetary measures to achieve objectives like inflation, consumption, growth and liquidity</a:t>
            </a:r>
            <a:r>
              <a:rPr lang="en-IN" sz="2400" dirty="0" smtClean="0"/>
              <a:t>.</a:t>
            </a:r>
            <a:r>
              <a:rPr lang="en-IN" sz="2400" dirty="0"/>
              <a:t/>
            </a:r>
            <a:br>
              <a:rPr lang="en-IN" sz="2400" dirty="0"/>
            </a:br>
            <a:endParaRPr lang="en-IN" sz="2400" dirty="0"/>
          </a:p>
        </p:txBody>
      </p:sp>
    </p:spTree>
    <p:extLst>
      <p:ext uri="{BB962C8B-B14F-4D97-AF65-F5344CB8AC3E}">
        <p14:creationId xmlns:p14="http://schemas.microsoft.com/office/powerpoint/2010/main" val="31317464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84597"/>
            <a:ext cx="10131425" cy="1456267"/>
          </a:xfrm>
        </p:spPr>
        <p:txBody>
          <a:bodyPr>
            <a:normAutofit/>
          </a:bodyPr>
          <a:lstStyle/>
          <a:p>
            <a:pPr algn="ctr"/>
            <a:r>
              <a:rPr lang="en-IN" sz="5400" dirty="0" smtClean="0"/>
              <a:t>GENERAL OBJECTIVES</a:t>
            </a:r>
            <a:endParaRPr lang="en-IN" sz="5400" dirty="0"/>
          </a:p>
        </p:txBody>
      </p:sp>
      <p:sp>
        <p:nvSpPr>
          <p:cNvPr id="3" name="Content Placeholder 2"/>
          <p:cNvSpPr>
            <a:spLocks noGrp="1"/>
          </p:cNvSpPr>
          <p:nvPr>
            <p:ph idx="1"/>
          </p:nvPr>
        </p:nvSpPr>
        <p:spPr/>
        <p:txBody>
          <a:bodyPr>
            <a:normAutofit lnSpcReduction="10000"/>
          </a:bodyPr>
          <a:lstStyle/>
          <a:p>
            <a:pPr algn="just"/>
            <a:r>
              <a:rPr lang="en-IN" sz="2400" dirty="0"/>
              <a:t>Given below are some of the most general objectives of any country’s monetary policy:</a:t>
            </a:r>
          </a:p>
          <a:p>
            <a:pPr marL="514350" indent="-514350" algn="just" fontAlgn="base">
              <a:buFont typeface="+mj-lt"/>
              <a:buAutoNum type="romanLcPeriod"/>
            </a:pPr>
            <a:r>
              <a:rPr lang="en-IN" sz="2400" dirty="0"/>
              <a:t>To maintain the neutrality of money</a:t>
            </a:r>
          </a:p>
          <a:p>
            <a:pPr marL="514350" indent="-514350" algn="just" fontAlgn="base">
              <a:buFont typeface="+mj-lt"/>
              <a:buAutoNum type="romanLcPeriod"/>
            </a:pPr>
            <a:r>
              <a:rPr lang="en-IN" sz="2400" dirty="0"/>
              <a:t>To bring about price stability</a:t>
            </a:r>
          </a:p>
          <a:p>
            <a:pPr marL="514350" indent="-514350" algn="just" fontAlgn="base">
              <a:buFont typeface="+mj-lt"/>
              <a:buAutoNum type="romanLcPeriod"/>
            </a:pPr>
            <a:r>
              <a:rPr lang="en-IN" sz="2400" dirty="0"/>
              <a:t>To try and reach exchange rate stability and an equilibrium of Balance of Payment</a:t>
            </a:r>
          </a:p>
          <a:p>
            <a:pPr marL="514350" indent="-514350" algn="just" fontAlgn="base">
              <a:buFont typeface="+mj-lt"/>
              <a:buAutoNum type="romanLcPeriod"/>
            </a:pPr>
            <a:r>
              <a:rPr lang="en-IN" sz="2400" dirty="0"/>
              <a:t>To provide high and stable employment to the citizens of a country</a:t>
            </a:r>
          </a:p>
          <a:p>
            <a:pPr marL="514350" indent="-514350" algn="just" fontAlgn="base">
              <a:buFont typeface="+mj-lt"/>
              <a:buAutoNum type="romanLcPeriod"/>
            </a:pPr>
            <a:r>
              <a:rPr lang="en-IN" sz="2400" dirty="0"/>
              <a:t>To promote Economic </a:t>
            </a:r>
            <a:r>
              <a:rPr lang="en-IN" sz="2400" dirty="0" smtClean="0"/>
              <a:t>Growth</a:t>
            </a:r>
            <a:endParaRPr lang="en-IN" sz="2400" dirty="0"/>
          </a:p>
        </p:txBody>
      </p:sp>
    </p:spTree>
    <p:extLst>
      <p:ext uri="{BB962C8B-B14F-4D97-AF65-F5344CB8AC3E}">
        <p14:creationId xmlns:p14="http://schemas.microsoft.com/office/powerpoint/2010/main" val="38641128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866105" y="2528552"/>
            <a:ext cx="10131425" cy="1456267"/>
          </a:xfrm>
        </p:spPr>
        <p:txBody>
          <a:bodyPr>
            <a:normAutofit/>
          </a:bodyPr>
          <a:lstStyle/>
          <a:p>
            <a:pPr algn="ctr"/>
            <a:r>
              <a:rPr lang="en-IN" sz="5400" dirty="0" smtClean="0"/>
              <a:t>PRE-REFORM PERIOD</a:t>
            </a:r>
            <a:endParaRPr lang="en-IN" sz="5400" dirty="0"/>
          </a:p>
        </p:txBody>
      </p:sp>
    </p:spTree>
    <p:extLst>
      <p:ext uri="{BB962C8B-B14F-4D97-AF65-F5344CB8AC3E}">
        <p14:creationId xmlns:p14="http://schemas.microsoft.com/office/powerpoint/2010/main" val="17794762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1" y="631065"/>
            <a:ext cx="10131425" cy="5160135"/>
          </a:xfrm>
        </p:spPr>
        <p:txBody>
          <a:bodyPr>
            <a:normAutofit/>
          </a:bodyPr>
          <a:lstStyle/>
          <a:p>
            <a:pPr algn="just">
              <a:lnSpc>
                <a:spcPct val="150000"/>
              </a:lnSpc>
            </a:pPr>
            <a:r>
              <a:rPr lang="en-IN" sz="2400" dirty="0" smtClean="0"/>
              <a:t>Here are a few important points that need to be understood about the monetary policies of the pre-reform period, i.e., the period before 1991.</a:t>
            </a:r>
          </a:p>
          <a:p>
            <a:pPr algn="just">
              <a:lnSpc>
                <a:spcPct val="150000"/>
              </a:lnSpc>
              <a:buFont typeface="Wingdings" panose="05000000000000000000" pitchFamily="2" charset="2"/>
              <a:buChar char="Ø"/>
            </a:pPr>
            <a:r>
              <a:rPr lang="en-IN" sz="2400" dirty="0" smtClean="0"/>
              <a:t>Before 1991, India was by and large a socialist economy. Consequently, majority of the industries were under the direct control and governance of the Indian Government. </a:t>
            </a:r>
          </a:p>
          <a:p>
            <a:pPr algn="just" fontAlgn="base">
              <a:lnSpc>
                <a:spcPct val="150000"/>
              </a:lnSpc>
              <a:buFont typeface="Wingdings" panose="05000000000000000000" pitchFamily="2" charset="2"/>
              <a:buChar char="Ø"/>
            </a:pPr>
            <a:r>
              <a:rPr lang="en-IN" sz="2400" dirty="0"/>
              <a:t>Fiscal Policy in India during the seventies and eighties had been such that large fiscal deficits were incurred.</a:t>
            </a:r>
          </a:p>
          <a:p>
            <a:pPr algn="just">
              <a:lnSpc>
                <a:spcPct val="150000"/>
              </a:lnSpc>
              <a:buFont typeface="Wingdings" panose="05000000000000000000" pitchFamily="2" charset="2"/>
              <a:buChar char="Ø"/>
            </a:pPr>
            <a:endParaRPr lang="en-IN" sz="2400" dirty="0"/>
          </a:p>
        </p:txBody>
      </p:sp>
    </p:spTree>
    <p:extLst>
      <p:ext uri="{BB962C8B-B14F-4D97-AF65-F5344CB8AC3E}">
        <p14:creationId xmlns:p14="http://schemas.microsoft.com/office/powerpoint/2010/main" val="17298721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1" y="978793"/>
            <a:ext cx="10131425" cy="4812407"/>
          </a:xfrm>
        </p:spPr>
        <p:txBody>
          <a:bodyPr>
            <a:noAutofit/>
          </a:bodyPr>
          <a:lstStyle/>
          <a:p>
            <a:pPr algn="just">
              <a:lnSpc>
                <a:spcPct val="160000"/>
              </a:lnSpc>
              <a:buFont typeface="Wingdings" panose="05000000000000000000" pitchFamily="2" charset="2"/>
              <a:buChar char="Ø"/>
            </a:pPr>
            <a:r>
              <a:rPr lang="en-IN" sz="2400" dirty="0"/>
              <a:t>A good part of fiscal deficit was </a:t>
            </a:r>
            <a:r>
              <a:rPr lang="en-IN" sz="2400" dirty="0" smtClean="0"/>
              <a:t>monetised, </a:t>
            </a:r>
            <a:r>
              <a:rPr lang="en-IN" sz="2400" dirty="0"/>
              <a:t>that is, financed by borrowing </a:t>
            </a:r>
            <a:r>
              <a:rPr lang="en-IN" sz="2400" dirty="0" smtClean="0"/>
              <a:t>from The </a:t>
            </a:r>
            <a:r>
              <a:rPr lang="en-IN" sz="2400" dirty="0"/>
              <a:t>Reserve Bank </a:t>
            </a:r>
            <a:r>
              <a:rPr lang="en-IN" sz="2400" dirty="0" smtClean="0"/>
              <a:t>of India, which </a:t>
            </a:r>
            <a:r>
              <a:rPr lang="en-IN" sz="2400" dirty="0"/>
              <a:t>created money against treasury bills issued by the Government. This resulted in a very large increase in Reserve Bank credit to the Government which caused rapid growth in money supply. </a:t>
            </a:r>
            <a:endParaRPr lang="en-IN" sz="2400" dirty="0" smtClean="0"/>
          </a:p>
          <a:p>
            <a:pPr algn="just">
              <a:lnSpc>
                <a:spcPct val="160000"/>
              </a:lnSpc>
              <a:buFont typeface="Wingdings" panose="05000000000000000000" pitchFamily="2" charset="2"/>
              <a:buChar char="Ø"/>
            </a:pPr>
            <a:r>
              <a:rPr lang="en-IN" sz="2400" dirty="0" smtClean="0"/>
              <a:t>This caused the inflation levels to rise beyond the acceptable limits. At one point of time in 1991 it had reached 13.88%.</a:t>
            </a:r>
          </a:p>
          <a:p>
            <a:pPr algn="just">
              <a:lnSpc>
                <a:spcPct val="160000"/>
              </a:lnSpc>
              <a:buFont typeface="Wingdings" panose="05000000000000000000" pitchFamily="2" charset="2"/>
              <a:buChar char="Ø"/>
            </a:pPr>
            <a:endParaRPr lang="en-IN" sz="2400" dirty="0"/>
          </a:p>
        </p:txBody>
      </p:sp>
    </p:spTree>
    <p:extLst>
      <p:ext uri="{BB962C8B-B14F-4D97-AF65-F5344CB8AC3E}">
        <p14:creationId xmlns:p14="http://schemas.microsoft.com/office/powerpoint/2010/main" val="4966086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1" y="798490"/>
            <a:ext cx="10131425" cy="5460641"/>
          </a:xfrm>
        </p:spPr>
        <p:txBody>
          <a:bodyPr>
            <a:noAutofit/>
          </a:bodyPr>
          <a:lstStyle/>
          <a:p>
            <a:pPr algn="just">
              <a:lnSpc>
                <a:spcPct val="150000"/>
              </a:lnSpc>
              <a:buFont typeface="Wingdings" panose="05000000000000000000" pitchFamily="2" charset="2"/>
              <a:buChar char="Ø"/>
            </a:pPr>
            <a:r>
              <a:rPr lang="en-IN" sz="2400" dirty="0" smtClean="0"/>
              <a:t>The </a:t>
            </a:r>
            <a:r>
              <a:rPr lang="en-IN" sz="2400" dirty="0"/>
              <a:t>monetary policies that were thus implemented in this era of the Indian Economy were mainly focused on bringing the inflation rates down.</a:t>
            </a:r>
          </a:p>
          <a:p>
            <a:pPr algn="just">
              <a:lnSpc>
                <a:spcPct val="150000"/>
              </a:lnSpc>
              <a:buFont typeface="Wingdings" panose="05000000000000000000" pitchFamily="2" charset="2"/>
              <a:buChar char="Ø"/>
            </a:pPr>
            <a:r>
              <a:rPr lang="en-IN" sz="2400" dirty="0" smtClean="0"/>
              <a:t>The Cash Reserve Ratio and the Statutory Liquidity Ratio were increased, so as to tackle the inflation problem and try and increase the amount of reserve money in the country. </a:t>
            </a:r>
          </a:p>
          <a:p>
            <a:pPr algn="just">
              <a:lnSpc>
                <a:spcPct val="150000"/>
              </a:lnSpc>
              <a:buFont typeface="Wingdings" panose="05000000000000000000" pitchFamily="2" charset="2"/>
              <a:buChar char="Ø"/>
            </a:pPr>
            <a:r>
              <a:rPr lang="en-IN" sz="2400" dirty="0" smtClean="0"/>
              <a:t>Both the CRR and the SLR were raised to their maximum limits of 25% and 38.5% respectively. </a:t>
            </a:r>
          </a:p>
          <a:p>
            <a:pPr algn="just">
              <a:lnSpc>
                <a:spcPct val="150000"/>
              </a:lnSpc>
              <a:buFont typeface="Wingdings" panose="05000000000000000000" pitchFamily="2" charset="2"/>
              <a:buChar char="Ø"/>
            </a:pPr>
            <a:endParaRPr lang="en-IN" sz="2400" dirty="0"/>
          </a:p>
        </p:txBody>
      </p:sp>
    </p:spTree>
    <p:extLst>
      <p:ext uri="{BB962C8B-B14F-4D97-AF65-F5344CB8AC3E}">
        <p14:creationId xmlns:p14="http://schemas.microsoft.com/office/powerpoint/2010/main" val="42927487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1" y="231820"/>
            <a:ext cx="10131425" cy="5559381"/>
          </a:xfrm>
        </p:spPr>
        <p:txBody>
          <a:bodyPr>
            <a:normAutofit/>
          </a:bodyPr>
          <a:lstStyle/>
          <a:p>
            <a:pPr algn="just">
              <a:lnSpc>
                <a:spcPct val="150000"/>
              </a:lnSpc>
              <a:buFont typeface="Wingdings" panose="05000000000000000000" pitchFamily="2" charset="2"/>
              <a:buChar char="Ø"/>
            </a:pPr>
            <a:r>
              <a:rPr lang="en-IN" sz="2400" dirty="0"/>
              <a:t>The fixation of CRR and SLR at their maximum levels crowded out credit for the commercial sector. Thus, even when money supply was growing at a rapid rate, private sector could not get the needed credit for financing industry and trade.</a:t>
            </a:r>
          </a:p>
          <a:p>
            <a:pPr algn="just">
              <a:lnSpc>
                <a:spcPct val="150000"/>
              </a:lnSpc>
              <a:buFont typeface="Wingdings" panose="05000000000000000000" pitchFamily="2" charset="2"/>
              <a:buChar char="Ø"/>
            </a:pPr>
            <a:r>
              <a:rPr lang="en-IN" sz="2400" dirty="0"/>
              <a:t>This way there was an unbridged gap between the private and the public sector which hampered the growth of the Indian Economy as a whole.</a:t>
            </a:r>
          </a:p>
        </p:txBody>
      </p:sp>
    </p:spTree>
    <p:extLst>
      <p:ext uri="{BB962C8B-B14F-4D97-AF65-F5344CB8AC3E}">
        <p14:creationId xmlns:p14="http://schemas.microsoft.com/office/powerpoint/2010/main" val="239476380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6476F"/>
      </a:dk2>
      <a:lt2>
        <a:srgbClr val="EBEBEB"/>
      </a:lt2>
      <a:accent1>
        <a:srgbClr val="E5B458"/>
      </a:accent1>
      <a:accent2>
        <a:srgbClr val="F77754"/>
      </a:accent2>
      <a:accent3>
        <a:srgbClr val="D8507E"/>
      </a:accent3>
      <a:accent4>
        <a:srgbClr val="BC70EE"/>
      </a:accent4>
      <a:accent5>
        <a:srgbClr val="3CA2E2"/>
      </a:accent5>
      <a:accent6>
        <a:srgbClr val="91BF77"/>
      </a:accent6>
      <a:hlink>
        <a:srgbClr val="71DDAB"/>
      </a:hlink>
      <a:folHlink>
        <a:srgbClr val="A6E4C7"/>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B36E0D05-787B-4C61-8268-2D6C1FBEDA32}"/>
    </a:ext>
  </a:extLst>
</a:theme>
</file>

<file path=docProps/app.xml><?xml version="1.0" encoding="utf-8"?>
<Properties xmlns="http://schemas.openxmlformats.org/officeDocument/2006/extended-properties" xmlns:vt="http://schemas.openxmlformats.org/officeDocument/2006/docPropsVTypes">
  <Template>Celestial</Template>
  <TotalTime>347</TotalTime>
  <Words>1191</Words>
  <Application>Microsoft Office PowerPoint</Application>
  <PresentationFormat>Widescreen</PresentationFormat>
  <Paragraphs>72</Paragraphs>
  <Slides>28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Arial</vt:lpstr>
      <vt:lpstr>Calibri</vt:lpstr>
      <vt:lpstr>Calibri Light</vt:lpstr>
      <vt:lpstr>Wingdings</vt:lpstr>
      <vt:lpstr>Celestial</vt:lpstr>
      <vt:lpstr>MONETARY POLICY IN THE  POST REFORM PERIOD</vt:lpstr>
      <vt:lpstr>Monetary policy</vt:lpstr>
      <vt:lpstr>DEFINITION</vt:lpstr>
      <vt:lpstr>GENERAL OBJECTIVES</vt:lpstr>
      <vt:lpstr>PRE-REFORM PERIOD</vt:lpstr>
      <vt:lpstr>PowerPoint Presentation</vt:lpstr>
      <vt:lpstr>PowerPoint Presentation</vt:lpstr>
      <vt:lpstr>PowerPoint Presentation</vt:lpstr>
      <vt:lpstr>PowerPoint Presentation</vt:lpstr>
      <vt:lpstr>POST-REFORM PERIOD</vt:lpstr>
      <vt:lpstr>A GENERAL IDEA</vt:lpstr>
      <vt:lpstr>PowerPoint Presentation</vt:lpstr>
      <vt:lpstr>PRIVATISATION</vt:lpstr>
      <vt:lpstr>PowerPoint Presentation</vt:lpstr>
      <vt:lpstr>PowerPoint Presentation</vt:lpstr>
      <vt:lpstr>LIBERALISATION</vt:lpstr>
      <vt:lpstr>PowerPoint Presentation</vt:lpstr>
      <vt:lpstr>PowerPoint Presentation</vt:lpstr>
      <vt:lpstr>globalISATION</vt:lpstr>
      <vt:lpstr>PowerPoint Presentation</vt:lpstr>
      <vt:lpstr>PowerPoint Presentation</vt:lpstr>
      <vt:lpstr>CONCLUSION</vt:lpstr>
      <vt:lpstr>PowerPoint Presentation</vt:lpstr>
      <vt:lpstr>PowerPoint Presentation</vt:lpstr>
      <vt:lpstr>PowerPoint Presentation</vt:lpstr>
      <vt:lpstr>PowerPoint Presentation</vt:lpstr>
      <vt:lpstr>PowerPoint Presentation</vt:lpstr>
      <vt:lpstr>Thank you</vt:lpstr>
    </vt:vector>
  </TitlesOfParts>
  <Company>Hewlett-Packard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MONETARY POLICY IN THE  POST REFORM PERIOD</dc:title>
  <dc:creator>Aashima Yuthika</dc:creator>
  <cp:lastModifiedBy>Aashima Yuthika</cp:lastModifiedBy>
  <cp:revision>30</cp:revision>
  <dcterms:created xsi:type="dcterms:W3CDTF">2016-04-06T10:06:33Z</dcterms:created>
  <dcterms:modified xsi:type="dcterms:W3CDTF">2016-04-07T16:47:33Z</dcterms:modified>
</cp:coreProperties>
</file>