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5"/>
  </p:notesMasterIdLst>
  <p:sldIdLst>
    <p:sldId id="256" r:id="rId2"/>
    <p:sldId id="257" r:id="rId3"/>
    <p:sldId id="288" r:id="rId4"/>
    <p:sldId id="292" r:id="rId5"/>
    <p:sldId id="290" r:id="rId6"/>
    <p:sldId id="291" r:id="rId7"/>
    <p:sldId id="293" r:id="rId8"/>
    <p:sldId id="289" r:id="rId9"/>
    <p:sldId id="294" r:id="rId10"/>
    <p:sldId id="296" r:id="rId11"/>
    <p:sldId id="297" r:id="rId12"/>
    <p:sldId id="299" r:id="rId13"/>
    <p:sldId id="300" r:id="rId14"/>
    <p:sldId id="301" r:id="rId15"/>
    <p:sldId id="303" r:id="rId16"/>
    <p:sldId id="302" r:id="rId17"/>
    <p:sldId id="304" r:id="rId18"/>
    <p:sldId id="305" r:id="rId19"/>
    <p:sldId id="295" r:id="rId20"/>
    <p:sldId id="298" r:id="rId21"/>
    <p:sldId id="315" r:id="rId22"/>
    <p:sldId id="306" r:id="rId23"/>
    <p:sldId id="309" r:id="rId24"/>
    <p:sldId id="307" r:id="rId25"/>
    <p:sldId id="310" r:id="rId26"/>
    <p:sldId id="308" r:id="rId27"/>
    <p:sldId id="311" r:id="rId28"/>
    <p:sldId id="312" r:id="rId29"/>
    <p:sldId id="313" r:id="rId30"/>
    <p:sldId id="314" r:id="rId31"/>
    <p:sldId id="316" r:id="rId32"/>
    <p:sldId id="317"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76" autoAdjust="0"/>
    <p:restoredTop sz="94660"/>
  </p:normalViewPr>
  <p:slideViewPr>
    <p:cSldViewPr snapToGrid="0">
      <p:cViewPr varScale="1">
        <p:scale>
          <a:sx n="70" d="100"/>
          <a:sy n="70"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F:\IET\Sem-IV\Eco\Reference_Project4\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IET\Sem-IV\Eco\Reference_Project4\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IET\Sem-IV\Eco\Reference_Project4\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IET\Sem-IV\Eco\Reference_Project4\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IET\Sem-IV\Eco\Reference_Project4\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F:\IET\Sem-IV\Eco\Reference_Project4\data.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500"/>
              <a:t>MAJOR IMPORT</a:t>
            </a:r>
            <a:r>
              <a:rPr lang="en-US" sz="2500" baseline="0"/>
              <a:t> COMMODITIES</a:t>
            </a:r>
            <a:endParaRPr lang="en-US" sz="2500"/>
          </a:p>
        </c:rich>
      </c:tx>
      <c:layout/>
      <c:overlay val="0"/>
      <c:spPr>
        <a:noFill/>
        <a:ln>
          <a:noFill/>
        </a:ln>
        <a:effectLst/>
      </c:spPr>
      <c:txPr>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solidFill>
              <a:schemeClr val="bg2">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Sheet2!$A$3:$A$8</c:f>
              <c:strCache>
                <c:ptCount val="6"/>
                <c:pt idx="0">
                  <c:v>PETROLEUM</c:v>
                </c:pt>
                <c:pt idx="1">
                  <c:v>LIQUID NATURAL GAS</c:v>
                </c:pt>
                <c:pt idx="2">
                  <c:v>CLOTHING</c:v>
                </c:pt>
                <c:pt idx="3">
                  <c:v>SEMICONDUCTORS</c:v>
                </c:pt>
                <c:pt idx="4">
                  <c:v>COAL</c:v>
                </c:pt>
                <c:pt idx="5">
                  <c:v>AUDIO AND VISUAL APPARATUS</c:v>
                </c:pt>
              </c:strCache>
            </c:strRef>
          </c:cat>
          <c:val>
            <c:numRef>
              <c:f>Sheet2!$B$3:$B$8</c:f>
              <c:numCache>
                <c:formatCode>General</c:formatCode>
                <c:ptCount val="6"/>
                <c:pt idx="0">
                  <c:v>16.100000000000001</c:v>
                </c:pt>
                <c:pt idx="1">
                  <c:v>9.1</c:v>
                </c:pt>
                <c:pt idx="2">
                  <c:v>3.9</c:v>
                </c:pt>
                <c:pt idx="3">
                  <c:v>3.5</c:v>
                </c:pt>
                <c:pt idx="4">
                  <c:v>3.5</c:v>
                </c:pt>
                <c:pt idx="5">
                  <c:v>2.7</c:v>
                </c:pt>
              </c:numCache>
            </c:numRef>
          </c:val>
        </c:ser>
        <c:dLbls>
          <c:dLblPos val="outEnd"/>
          <c:showLegendKey val="0"/>
          <c:showVal val="1"/>
          <c:showCatName val="0"/>
          <c:showSerName val="0"/>
          <c:showPercent val="0"/>
          <c:showBubbleSize val="0"/>
        </c:dLbls>
        <c:gapWidth val="100"/>
        <c:overlap val="-24"/>
        <c:axId val="346007480"/>
        <c:axId val="346007872"/>
      </c:barChart>
      <c:catAx>
        <c:axId val="346007480"/>
        <c:scaling>
          <c:orientation val="minMax"/>
        </c:scaling>
        <c:delete val="0"/>
        <c:axPos val="b"/>
        <c:title>
          <c:tx>
            <c:rich>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US" sz="1500"/>
                  <a:t>COMMODITY</a:t>
                </a:r>
              </a:p>
            </c:rich>
          </c:tx>
          <c:layout/>
          <c:overlay val="0"/>
          <c:spPr>
            <a:noFill/>
            <a:ln>
              <a:noFill/>
            </a:ln>
            <a:effectLst/>
          </c:spPr>
          <c:txPr>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346007872"/>
        <c:crosses val="autoZero"/>
        <c:auto val="1"/>
        <c:lblAlgn val="ctr"/>
        <c:lblOffset val="100"/>
        <c:noMultiLvlLbl val="0"/>
      </c:catAx>
      <c:valAx>
        <c:axId val="34600787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US" sz="1500"/>
                  <a:t>IMPORT</a:t>
                </a:r>
                <a:r>
                  <a:rPr lang="en-US" sz="1500" baseline="0"/>
                  <a:t> COMMODITIY SHARE(%)</a:t>
                </a:r>
                <a:endParaRPr lang="en-US" sz="1500"/>
              </a:p>
            </c:rich>
          </c:tx>
          <c:layout/>
          <c:overlay val="0"/>
          <c:spPr>
            <a:noFill/>
            <a:ln>
              <a:noFill/>
            </a:ln>
            <a:effectLst/>
          </c:spPr>
          <c:txPr>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34600748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500"/>
              <a:t>MAJOR IMPORT PARTNERS</a:t>
            </a:r>
          </a:p>
        </c:rich>
      </c:tx>
      <c:layout/>
      <c:overlay val="0"/>
      <c:spPr>
        <a:noFill/>
        <a:ln>
          <a:noFill/>
        </a:ln>
        <a:effectLst/>
      </c:spPr>
      <c:txPr>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6.0749997658598717E-2"/>
          <c:y val="9.3629381712556262E-2"/>
          <c:w val="0.93382347014931388"/>
          <c:h val="0.79364791876816454"/>
        </c:manualLayout>
      </c:layout>
      <c:barChart>
        <c:barDir val="col"/>
        <c:grouping val="clustered"/>
        <c:varyColors val="0"/>
        <c:ser>
          <c:idx val="0"/>
          <c:order val="0"/>
          <c:spPr>
            <a:solidFill>
              <a:schemeClr val="bg2">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Sheet1!$A$3:$A$9</c:f>
              <c:strCache>
                <c:ptCount val="7"/>
                <c:pt idx="0">
                  <c:v>CHINA </c:v>
                </c:pt>
                <c:pt idx="1">
                  <c:v>UNITED STATES</c:v>
                </c:pt>
                <c:pt idx="2">
                  <c:v>AUSTRALIA</c:v>
                </c:pt>
                <c:pt idx="3">
                  <c:v>SAUDI ARABIA</c:v>
                </c:pt>
                <c:pt idx="4">
                  <c:v>UNITED ARAB EMIRATES</c:v>
                </c:pt>
                <c:pt idx="5">
                  <c:v>QATAR</c:v>
                </c:pt>
                <c:pt idx="6">
                  <c:v>SOUTH KOREA</c:v>
                </c:pt>
              </c:strCache>
            </c:strRef>
          </c:cat>
          <c:val>
            <c:numRef>
              <c:f>Sheet1!$B$3:$B$9</c:f>
              <c:numCache>
                <c:formatCode>General</c:formatCode>
                <c:ptCount val="7"/>
                <c:pt idx="0">
                  <c:v>24</c:v>
                </c:pt>
                <c:pt idx="1">
                  <c:v>9</c:v>
                </c:pt>
                <c:pt idx="2">
                  <c:v>7</c:v>
                </c:pt>
                <c:pt idx="3">
                  <c:v>8</c:v>
                </c:pt>
                <c:pt idx="4">
                  <c:v>5.0999999999999996</c:v>
                </c:pt>
                <c:pt idx="5">
                  <c:v>4.0999999999999996</c:v>
                </c:pt>
                <c:pt idx="6">
                  <c:v>4.0999999999999996</c:v>
                </c:pt>
              </c:numCache>
            </c:numRef>
          </c:val>
        </c:ser>
        <c:dLbls>
          <c:dLblPos val="outEnd"/>
          <c:showLegendKey val="0"/>
          <c:showVal val="1"/>
          <c:showCatName val="0"/>
          <c:showSerName val="0"/>
          <c:showPercent val="0"/>
          <c:showBubbleSize val="0"/>
        </c:dLbls>
        <c:gapWidth val="100"/>
        <c:overlap val="-24"/>
        <c:axId val="349394160"/>
        <c:axId val="349383968"/>
      </c:barChart>
      <c:catAx>
        <c:axId val="349394160"/>
        <c:scaling>
          <c:orientation val="minMax"/>
        </c:scaling>
        <c:delete val="0"/>
        <c:axPos val="b"/>
        <c:title>
          <c:tx>
            <c:rich>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US" sz="1500" dirty="0"/>
                  <a:t>IMPORT</a:t>
                </a:r>
                <a:r>
                  <a:rPr lang="en-US" sz="1500" baseline="0" dirty="0"/>
                  <a:t> PARTNER</a:t>
                </a:r>
                <a:endParaRPr lang="en-US" sz="1500" dirty="0"/>
              </a:p>
            </c:rich>
          </c:tx>
          <c:layout>
            <c:manualLayout>
              <c:xMode val="edge"/>
              <c:yMode val="edge"/>
              <c:x val="0.41261090037401094"/>
              <c:y val="0.95300913956669442"/>
            </c:manualLayout>
          </c:layout>
          <c:overlay val="0"/>
          <c:spPr>
            <a:noFill/>
            <a:ln>
              <a:noFill/>
            </a:ln>
            <a:effectLst/>
          </c:spPr>
          <c:txPr>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349383968"/>
        <c:crosses val="autoZero"/>
        <c:auto val="1"/>
        <c:lblAlgn val="ctr"/>
        <c:lblOffset val="100"/>
        <c:noMultiLvlLbl val="0"/>
      </c:catAx>
      <c:valAx>
        <c:axId val="34938396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US" sz="1500"/>
                  <a:t>IMPORT</a:t>
                </a:r>
                <a:r>
                  <a:rPr lang="en-US" sz="1500" baseline="0"/>
                  <a:t> PARTNER SHARE(%)</a:t>
                </a:r>
                <a:endParaRPr lang="en-US" sz="1500"/>
              </a:p>
            </c:rich>
          </c:tx>
          <c:layout/>
          <c:overlay val="0"/>
          <c:spPr>
            <a:noFill/>
            <a:ln>
              <a:noFill/>
            </a:ln>
            <a:effectLst/>
          </c:spPr>
          <c:txPr>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34939416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500" baseline="0"/>
              <a:t>YEAR WISE ANALYSIS OF MAJOR IMPORT PARTNERS OF JAPAN  </a:t>
            </a:r>
          </a:p>
        </c:rich>
      </c:tx>
      <c:layout/>
      <c:overlay val="0"/>
      <c:spPr>
        <a:noFill/>
        <a:ln>
          <a:noFill/>
        </a:ln>
        <a:effectLst/>
      </c:spPr>
      <c:txPr>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0824759405074368"/>
          <c:y val="0.21345009443912966"/>
          <c:w val="0.86119685039370086"/>
          <c:h val="0.48764605358909574"/>
        </c:manualLayout>
      </c:layout>
      <c:lineChart>
        <c:grouping val="standard"/>
        <c:varyColors val="0"/>
        <c:ser>
          <c:idx val="0"/>
          <c:order val="0"/>
          <c:tx>
            <c:strRef>
              <c:f>Sheet5!$B$2</c:f>
              <c:strCache>
                <c:ptCount val="1"/>
                <c:pt idx="0">
                  <c:v>CHINA</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Sheet5!$A$3:$A$13</c:f>
              <c:numCache>
                <c:formatCode>General</c:formatCode>
                <c:ptCount val="11"/>
                <c:pt idx="1">
                  <c:v>2005</c:v>
                </c:pt>
                <c:pt idx="2">
                  <c:v>2006</c:v>
                </c:pt>
                <c:pt idx="3">
                  <c:v>2007</c:v>
                </c:pt>
                <c:pt idx="4">
                  <c:v>2008</c:v>
                </c:pt>
                <c:pt idx="5">
                  <c:v>2009</c:v>
                </c:pt>
                <c:pt idx="6">
                  <c:v>2010</c:v>
                </c:pt>
                <c:pt idx="7">
                  <c:v>2011</c:v>
                </c:pt>
                <c:pt idx="8">
                  <c:v>2012</c:v>
                </c:pt>
                <c:pt idx="9">
                  <c:v>2013</c:v>
                </c:pt>
                <c:pt idx="10">
                  <c:v>2014</c:v>
                </c:pt>
              </c:numCache>
            </c:numRef>
          </c:cat>
          <c:val>
            <c:numRef>
              <c:f>Sheet5!$B$3:$B$13</c:f>
              <c:numCache>
                <c:formatCode>General</c:formatCode>
                <c:ptCount val="11"/>
                <c:pt idx="1">
                  <c:v>21.03</c:v>
                </c:pt>
                <c:pt idx="2">
                  <c:v>20.47</c:v>
                </c:pt>
                <c:pt idx="3">
                  <c:v>20.56</c:v>
                </c:pt>
                <c:pt idx="4">
                  <c:v>18.78</c:v>
                </c:pt>
                <c:pt idx="5">
                  <c:v>22.21</c:v>
                </c:pt>
                <c:pt idx="6">
                  <c:v>22.07</c:v>
                </c:pt>
                <c:pt idx="7">
                  <c:v>21.5</c:v>
                </c:pt>
                <c:pt idx="8">
                  <c:v>21.27</c:v>
                </c:pt>
                <c:pt idx="9">
                  <c:v>21.72</c:v>
                </c:pt>
                <c:pt idx="10">
                  <c:v>22.1</c:v>
                </c:pt>
              </c:numCache>
            </c:numRef>
          </c:val>
          <c:smooth val="0"/>
        </c:ser>
        <c:ser>
          <c:idx val="1"/>
          <c:order val="1"/>
          <c:tx>
            <c:strRef>
              <c:f>Sheet5!$C$2</c:f>
              <c:strCache>
                <c:ptCount val="1"/>
                <c:pt idx="0">
                  <c:v>UNITED STATES</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Sheet5!$A$3:$A$13</c:f>
              <c:numCache>
                <c:formatCode>General</c:formatCode>
                <c:ptCount val="11"/>
                <c:pt idx="1">
                  <c:v>2005</c:v>
                </c:pt>
                <c:pt idx="2">
                  <c:v>2006</c:v>
                </c:pt>
                <c:pt idx="3">
                  <c:v>2007</c:v>
                </c:pt>
                <c:pt idx="4">
                  <c:v>2008</c:v>
                </c:pt>
                <c:pt idx="5">
                  <c:v>2009</c:v>
                </c:pt>
                <c:pt idx="6">
                  <c:v>2010</c:v>
                </c:pt>
                <c:pt idx="7">
                  <c:v>2011</c:v>
                </c:pt>
                <c:pt idx="8">
                  <c:v>2012</c:v>
                </c:pt>
                <c:pt idx="9">
                  <c:v>2013</c:v>
                </c:pt>
                <c:pt idx="10">
                  <c:v>2014</c:v>
                </c:pt>
              </c:numCache>
            </c:numRef>
          </c:cat>
          <c:val>
            <c:numRef>
              <c:f>Sheet5!$C$3:$C$13</c:f>
              <c:numCache>
                <c:formatCode>General</c:formatCode>
                <c:ptCount val="11"/>
                <c:pt idx="1">
                  <c:v>12.68</c:v>
                </c:pt>
                <c:pt idx="2">
                  <c:v>11.98</c:v>
                </c:pt>
                <c:pt idx="3">
                  <c:v>11.64</c:v>
                </c:pt>
                <c:pt idx="4">
                  <c:v>10.35</c:v>
                </c:pt>
                <c:pt idx="5">
                  <c:v>10.98</c:v>
                </c:pt>
                <c:pt idx="6">
                  <c:v>9.9600000000000009</c:v>
                </c:pt>
                <c:pt idx="7">
                  <c:v>8.92</c:v>
                </c:pt>
                <c:pt idx="8">
                  <c:v>8.83</c:v>
                </c:pt>
                <c:pt idx="9">
                  <c:v>8.64</c:v>
                </c:pt>
                <c:pt idx="10">
                  <c:v>9.0399999999999991</c:v>
                </c:pt>
              </c:numCache>
            </c:numRef>
          </c:val>
          <c:smooth val="0"/>
        </c:ser>
        <c:ser>
          <c:idx val="2"/>
          <c:order val="2"/>
          <c:tx>
            <c:strRef>
              <c:f>Sheet5!$D$2</c:f>
              <c:strCache>
                <c:ptCount val="1"/>
                <c:pt idx="0">
                  <c:v>AUSTRALIA</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numRef>
              <c:f>Sheet5!$A$3:$A$13</c:f>
              <c:numCache>
                <c:formatCode>General</c:formatCode>
                <c:ptCount val="11"/>
                <c:pt idx="1">
                  <c:v>2005</c:v>
                </c:pt>
                <c:pt idx="2">
                  <c:v>2006</c:v>
                </c:pt>
                <c:pt idx="3">
                  <c:v>2007</c:v>
                </c:pt>
                <c:pt idx="4">
                  <c:v>2008</c:v>
                </c:pt>
                <c:pt idx="5">
                  <c:v>2009</c:v>
                </c:pt>
                <c:pt idx="6">
                  <c:v>2010</c:v>
                </c:pt>
                <c:pt idx="7">
                  <c:v>2011</c:v>
                </c:pt>
                <c:pt idx="8">
                  <c:v>2012</c:v>
                </c:pt>
                <c:pt idx="9">
                  <c:v>2013</c:v>
                </c:pt>
                <c:pt idx="10">
                  <c:v>2014</c:v>
                </c:pt>
              </c:numCache>
            </c:numRef>
          </c:cat>
          <c:val>
            <c:numRef>
              <c:f>Sheet5!$D$3:$D$13</c:f>
              <c:numCache>
                <c:formatCode>General</c:formatCode>
                <c:ptCount val="11"/>
                <c:pt idx="1">
                  <c:v>4.75</c:v>
                </c:pt>
                <c:pt idx="2">
                  <c:v>4.82</c:v>
                </c:pt>
                <c:pt idx="3">
                  <c:v>5.0199999999999996</c:v>
                </c:pt>
                <c:pt idx="4">
                  <c:v>6.23</c:v>
                </c:pt>
                <c:pt idx="5">
                  <c:v>6.3</c:v>
                </c:pt>
                <c:pt idx="6">
                  <c:v>6.5</c:v>
                </c:pt>
                <c:pt idx="7">
                  <c:v>6.63</c:v>
                </c:pt>
                <c:pt idx="8">
                  <c:v>6.36</c:v>
                </c:pt>
                <c:pt idx="9">
                  <c:v>6.12</c:v>
                </c:pt>
                <c:pt idx="10">
                  <c:v>5.88</c:v>
                </c:pt>
              </c:numCache>
            </c:numRef>
          </c:val>
          <c:smooth val="0"/>
        </c:ser>
        <c:ser>
          <c:idx val="3"/>
          <c:order val="3"/>
          <c:tx>
            <c:strRef>
              <c:f>Sheet5!$E$2</c:f>
              <c:strCache>
                <c:ptCount val="1"/>
                <c:pt idx="0">
                  <c:v>SAUDI ARABIA</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numRef>
              <c:f>Sheet5!$A$3:$A$13</c:f>
              <c:numCache>
                <c:formatCode>General</c:formatCode>
                <c:ptCount val="11"/>
                <c:pt idx="1">
                  <c:v>2005</c:v>
                </c:pt>
                <c:pt idx="2">
                  <c:v>2006</c:v>
                </c:pt>
                <c:pt idx="3">
                  <c:v>2007</c:v>
                </c:pt>
                <c:pt idx="4">
                  <c:v>2008</c:v>
                </c:pt>
                <c:pt idx="5">
                  <c:v>2009</c:v>
                </c:pt>
                <c:pt idx="6">
                  <c:v>2010</c:v>
                </c:pt>
                <c:pt idx="7">
                  <c:v>2011</c:v>
                </c:pt>
                <c:pt idx="8">
                  <c:v>2012</c:v>
                </c:pt>
                <c:pt idx="9">
                  <c:v>2013</c:v>
                </c:pt>
                <c:pt idx="10">
                  <c:v>2014</c:v>
                </c:pt>
              </c:numCache>
            </c:numRef>
          </c:cat>
          <c:val>
            <c:numRef>
              <c:f>Sheet5!$E$3:$E$13</c:f>
              <c:numCache>
                <c:formatCode>General</c:formatCode>
                <c:ptCount val="11"/>
                <c:pt idx="1">
                  <c:v>5.57</c:v>
                </c:pt>
                <c:pt idx="2">
                  <c:v>6.42</c:v>
                </c:pt>
                <c:pt idx="3">
                  <c:v>5.67</c:v>
                </c:pt>
                <c:pt idx="4">
                  <c:v>6.7</c:v>
                </c:pt>
                <c:pt idx="5">
                  <c:v>5.28</c:v>
                </c:pt>
                <c:pt idx="6">
                  <c:v>5.18</c:v>
                </c:pt>
                <c:pt idx="7">
                  <c:v>5.91</c:v>
                </c:pt>
                <c:pt idx="8">
                  <c:v>6.19</c:v>
                </c:pt>
                <c:pt idx="9">
                  <c:v>5.98</c:v>
                </c:pt>
                <c:pt idx="10">
                  <c:v>5.77</c:v>
                </c:pt>
              </c:numCache>
            </c:numRef>
          </c:val>
          <c:smooth val="0"/>
        </c:ser>
        <c:ser>
          <c:idx val="4"/>
          <c:order val="4"/>
          <c:tx>
            <c:strRef>
              <c:f>Sheet5!$F$2</c:f>
              <c:strCache>
                <c:ptCount val="1"/>
                <c:pt idx="0">
                  <c:v>UNITED ARAB EMIRATES</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cat>
            <c:numRef>
              <c:f>Sheet5!$A$3:$A$13</c:f>
              <c:numCache>
                <c:formatCode>General</c:formatCode>
                <c:ptCount val="11"/>
                <c:pt idx="1">
                  <c:v>2005</c:v>
                </c:pt>
                <c:pt idx="2">
                  <c:v>2006</c:v>
                </c:pt>
                <c:pt idx="3">
                  <c:v>2007</c:v>
                </c:pt>
                <c:pt idx="4">
                  <c:v>2008</c:v>
                </c:pt>
                <c:pt idx="5">
                  <c:v>2009</c:v>
                </c:pt>
                <c:pt idx="6">
                  <c:v>2010</c:v>
                </c:pt>
                <c:pt idx="7">
                  <c:v>2011</c:v>
                </c:pt>
                <c:pt idx="8">
                  <c:v>2012</c:v>
                </c:pt>
                <c:pt idx="9">
                  <c:v>2013</c:v>
                </c:pt>
                <c:pt idx="10">
                  <c:v>2014</c:v>
                </c:pt>
              </c:numCache>
            </c:numRef>
          </c:cat>
          <c:val>
            <c:numRef>
              <c:f>Sheet5!$F$3:$F$13</c:f>
              <c:numCache>
                <c:formatCode>General</c:formatCode>
                <c:ptCount val="11"/>
                <c:pt idx="1">
                  <c:v>4.91</c:v>
                </c:pt>
                <c:pt idx="2">
                  <c:v>5.45</c:v>
                </c:pt>
                <c:pt idx="3">
                  <c:v>5.2</c:v>
                </c:pt>
                <c:pt idx="4">
                  <c:v>6.17</c:v>
                </c:pt>
                <c:pt idx="5">
                  <c:v>4.1100000000000003</c:v>
                </c:pt>
                <c:pt idx="6">
                  <c:v>4.2300000000000004</c:v>
                </c:pt>
                <c:pt idx="7">
                  <c:v>5.01</c:v>
                </c:pt>
                <c:pt idx="8">
                  <c:v>4.97</c:v>
                </c:pt>
                <c:pt idx="9">
                  <c:v>5.0999999999999996</c:v>
                </c:pt>
                <c:pt idx="10">
                  <c:v>5.0599999999999996</c:v>
                </c:pt>
              </c:numCache>
            </c:numRef>
          </c:val>
          <c:smooth val="0"/>
        </c:ser>
        <c:ser>
          <c:idx val="5"/>
          <c:order val="5"/>
          <c:tx>
            <c:strRef>
              <c:f>Sheet5!$G$2</c:f>
              <c:strCache>
                <c:ptCount val="1"/>
                <c:pt idx="0">
                  <c:v>QATAR</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cat>
            <c:numRef>
              <c:f>Sheet5!$A$3:$A$13</c:f>
              <c:numCache>
                <c:formatCode>General</c:formatCode>
                <c:ptCount val="11"/>
                <c:pt idx="1">
                  <c:v>2005</c:v>
                </c:pt>
                <c:pt idx="2">
                  <c:v>2006</c:v>
                </c:pt>
                <c:pt idx="3">
                  <c:v>2007</c:v>
                </c:pt>
                <c:pt idx="4">
                  <c:v>2008</c:v>
                </c:pt>
                <c:pt idx="5">
                  <c:v>2009</c:v>
                </c:pt>
                <c:pt idx="6">
                  <c:v>2010</c:v>
                </c:pt>
                <c:pt idx="7">
                  <c:v>2011</c:v>
                </c:pt>
                <c:pt idx="8">
                  <c:v>2012</c:v>
                </c:pt>
                <c:pt idx="9">
                  <c:v>2013</c:v>
                </c:pt>
                <c:pt idx="10">
                  <c:v>2014</c:v>
                </c:pt>
              </c:numCache>
            </c:numRef>
          </c:cat>
          <c:val>
            <c:numRef>
              <c:f>Sheet5!$G$3:$G$13</c:f>
              <c:numCache>
                <c:formatCode>General</c:formatCode>
                <c:ptCount val="11"/>
                <c:pt idx="1">
                  <c:v>2.0699999999999998</c:v>
                </c:pt>
                <c:pt idx="2">
                  <c:v>2.56</c:v>
                </c:pt>
                <c:pt idx="3">
                  <c:v>2.72</c:v>
                </c:pt>
                <c:pt idx="4">
                  <c:v>3.49</c:v>
                </c:pt>
                <c:pt idx="5">
                  <c:v>2.88</c:v>
                </c:pt>
                <c:pt idx="6">
                  <c:v>3.13</c:v>
                </c:pt>
                <c:pt idx="7">
                  <c:v>3.52</c:v>
                </c:pt>
                <c:pt idx="8">
                  <c:v>4.05</c:v>
                </c:pt>
                <c:pt idx="9">
                  <c:v>4.43</c:v>
                </c:pt>
                <c:pt idx="10">
                  <c:v>4.07</c:v>
                </c:pt>
              </c:numCache>
            </c:numRef>
          </c:val>
          <c:smooth val="0"/>
        </c:ser>
        <c:ser>
          <c:idx val="6"/>
          <c:order val="6"/>
          <c:tx>
            <c:strRef>
              <c:f>Sheet5!$H$2</c:f>
              <c:strCache>
                <c:ptCount val="1"/>
                <c:pt idx="0">
                  <c:v>SOUTH KOREA</c:v>
                </c:pt>
              </c:strCache>
            </c:strRef>
          </c:tx>
          <c:spPr>
            <a:ln w="34925" cap="rnd">
              <a:solidFill>
                <a:schemeClr val="accent1">
                  <a:lumMod val="60000"/>
                </a:schemeClr>
              </a:solidFill>
              <a:round/>
            </a:ln>
            <a:effectLst>
              <a:outerShdw blurRad="57150" dist="19050" dir="5400000" algn="ctr" rotWithShape="0">
                <a:srgbClr val="000000">
                  <a:alpha val="63000"/>
                </a:srgbClr>
              </a:outerShdw>
            </a:effectLst>
          </c:spPr>
          <c:marker>
            <c:symbol val="none"/>
          </c:marker>
          <c:cat>
            <c:numRef>
              <c:f>Sheet5!$A$3:$A$13</c:f>
              <c:numCache>
                <c:formatCode>General</c:formatCode>
                <c:ptCount val="11"/>
                <c:pt idx="1">
                  <c:v>2005</c:v>
                </c:pt>
                <c:pt idx="2">
                  <c:v>2006</c:v>
                </c:pt>
                <c:pt idx="3">
                  <c:v>2007</c:v>
                </c:pt>
                <c:pt idx="4">
                  <c:v>2008</c:v>
                </c:pt>
                <c:pt idx="5">
                  <c:v>2009</c:v>
                </c:pt>
                <c:pt idx="6">
                  <c:v>2010</c:v>
                </c:pt>
                <c:pt idx="7">
                  <c:v>2011</c:v>
                </c:pt>
                <c:pt idx="8">
                  <c:v>2012</c:v>
                </c:pt>
                <c:pt idx="9">
                  <c:v>2013</c:v>
                </c:pt>
                <c:pt idx="10">
                  <c:v>2014</c:v>
                </c:pt>
              </c:numCache>
            </c:numRef>
          </c:cat>
          <c:val>
            <c:numRef>
              <c:f>Sheet5!$H$3:$H$13</c:f>
              <c:numCache>
                <c:formatCode>General</c:formatCode>
                <c:ptCount val="11"/>
                <c:pt idx="1">
                  <c:v>4.7300000000000004</c:v>
                </c:pt>
                <c:pt idx="2">
                  <c:v>4.72</c:v>
                </c:pt>
                <c:pt idx="3">
                  <c:v>4.3899999999999997</c:v>
                </c:pt>
                <c:pt idx="4">
                  <c:v>3.87</c:v>
                </c:pt>
                <c:pt idx="5">
                  <c:v>3.98</c:v>
                </c:pt>
                <c:pt idx="6">
                  <c:v>4.12</c:v>
                </c:pt>
                <c:pt idx="7">
                  <c:v>4.6500000000000004</c:v>
                </c:pt>
                <c:pt idx="8">
                  <c:v>4.58</c:v>
                </c:pt>
                <c:pt idx="9">
                  <c:v>4.3</c:v>
                </c:pt>
                <c:pt idx="10">
                  <c:v>4.21</c:v>
                </c:pt>
              </c:numCache>
            </c:numRef>
          </c:val>
          <c:smooth val="0"/>
        </c:ser>
        <c:dLbls>
          <c:showLegendKey val="0"/>
          <c:showVal val="0"/>
          <c:showCatName val="0"/>
          <c:showSerName val="0"/>
          <c:showPercent val="0"/>
          <c:showBubbleSize val="0"/>
        </c:dLbls>
        <c:smooth val="0"/>
        <c:axId val="239400880"/>
        <c:axId val="239398920"/>
      </c:lineChart>
      <c:catAx>
        <c:axId val="239400880"/>
        <c:scaling>
          <c:orientation val="minMax"/>
        </c:scaling>
        <c:delete val="0"/>
        <c:axPos val="b"/>
        <c:title>
          <c:tx>
            <c:rich>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US" sz="1500" b="0" baseline="0"/>
                  <a:t>YEAR</a:t>
                </a:r>
              </a:p>
            </c:rich>
          </c:tx>
          <c:layout/>
          <c:overlay val="0"/>
          <c:spPr>
            <a:noFill/>
            <a:ln>
              <a:noFill/>
            </a:ln>
            <a:effectLst/>
          </c:spPr>
          <c:txPr>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9398920"/>
        <c:crosses val="autoZero"/>
        <c:auto val="1"/>
        <c:lblAlgn val="ctr"/>
        <c:lblOffset val="100"/>
        <c:noMultiLvlLbl val="0"/>
      </c:catAx>
      <c:valAx>
        <c:axId val="239398920"/>
        <c:scaling>
          <c:orientation val="minMax"/>
          <c:max val="23"/>
          <c:min val="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US" sz="1500" b="0" baseline="0"/>
                  <a:t>IMPORT PARTNER SHARE(%)</a:t>
                </a:r>
              </a:p>
            </c:rich>
          </c:tx>
          <c:layout/>
          <c:overlay val="0"/>
          <c:spPr>
            <a:noFill/>
            <a:ln>
              <a:noFill/>
            </a:ln>
            <a:effectLst/>
          </c:spPr>
          <c:txPr>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9400880"/>
        <c:crosses val="autoZero"/>
        <c:crossBetween val="between"/>
        <c:majorUnit val="5"/>
      </c:valAx>
      <c:spPr>
        <a:noFill/>
        <a:ln>
          <a:noFill/>
        </a:ln>
        <a:effectLst/>
      </c:spPr>
    </c:plotArea>
    <c:legend>
      <c:legendPos val="b"/>
      <c:layout>
        <c:manualLayout>
          <c:xMode val="edge"/>
          <c:yMode val="edge"/>
          <c:x val="0.18385958005249342"/>
          <c:y val="0.82554320896803768"/>
          <c:w val="0.70728083989501322"/>
          <c:h val="0.14953467265189985"/>
        </c:manualLayout>
      </c:layout>
      <c:overlay val="0"/>
      <c:spPr>
        <a:noFill/>
        <a:ln>
          <a:noFill/>
        </a:ln>
        <a:effectLst/>
      </c:spPr>
      <c:txPr>
        <a:bodyPr rot="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500" baseline="0"/>
              <a:t>MAJOR EXPORT COMMODITIES</a:t>
            </a:r>
          </a:p>
        </c:rich>
      </c:tx>
      <c:layout/>
      <c:overlay val="0"/>
      <c:spPr>
        <a:noFill/>
        <a:ln>
          <a:noFill/>
        </a:ln>
        <a:effectLst/>
      </c:spPr>
      <c:txPr>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solidFill>
              <a:schemeClr val="bg2">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Sheet4!$A$3:$A$8</c:f>
              <c:strCache>
                <c:ptCount val="6"/>
                <c:pt idx="0">
                  <c:v>MOTOR VEHICLES </c:v>
                </c:pt>
                <c:pt idx="1">
                  <c:v>SEMICONDUCTORS</c:v>
                </c:pt>
                <c:pt idx="2">
                  <c:v>IRON AND STEEL PRODUCTS</c:v>
                </c:pt>
                <c:pt idx="3">
                  <c:v>AUTO PARTS</c:v>
                </c:pt>
                <c:pt idx="4">
                  <c:v>PLASTIC MATERIALS</c:v>
                </c:pt>
                <c:pt idx="5">
                  <c:v>POWER GENERATING MACHINERY</c:v>
                </c:pt>
              </c:strCache>
            </c:strRef>
          </c:cat>
          <c:val>
            <c:numRef>
              <c:f>Sheet4!$B$3:$B$8</c:f>
              <c:numCache>
                <c:formatCode>General</c:formatCode>
                <c:ptCount val="6"/>
                <c:pt idx="0">
                  <c:v>14.9</c:v>
                </c:pt>
                <c:pt idx="1">
                  <c:v>5</c:v>
                </c:pt>
                <c:pt idx="2">
                  <c:v>5.5</c:v>
                </c:pt>
                <c:pt idx="3">
                  <c:v>4.8</c:v>
                </c:pt>
                <c:pt idx="4">
                  <c:v>3.5</c:v>
                </c:pt>
                <c:pt idx="5">
                  <c:v>3.5</c:v>
                </c:pt>
              </c:numCache>
            </c:numRef>
          </c:val>
        </c:ser>
        <c:dLbls>
          <c:showLegendKey val="0"/>
          <c:showVal val="0"/>
          <c:showCatName val="0"/>
          <c:showSerName val="0"/>
          <c:showPercent val="0"/>
          <c:showBubbleSize val="0"/>
        </c:dLbls>
        <c:gapWidth val="100"/>
        <c:overlap val="-24"/>
        <c:axId val="239395784"/>
        <c:axId val="239396176"/>
      </c:barChart>
      <c:catAx>
        <c:axId val="239395784"/>
        <c:scaling>
          <c:orientation val="minMax"/>
        </c:scaling>
        <c:delete val="0"/>
        <c:axPos val="b"/>
        <c:title>
          <c:tx>
            <c:rich>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US" sz="1500" baseline="0"/>
                  <a:t>COMMODITY</a:t>
                </a:r>
              </a:p>
            </c:rich>
          </c:tx>
          <c:layout/>
          <c:overlay val="0"/>
          <c:spPr>
            <a:noFill/>
            <a:ln>
              <a:noFill/>
            </a:ln>
            <a:effectLst/>
          </c:spPr>
          <c:txPr>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9396176"/>
        <c:crosses val="autoZero"/>
        <c:auto val="1"/>
        <c:lblAlgn val="ctr"/>
        <c:lblOffset val="100"/>
        <c:noMultiLvlLbl val="0"/>
      </c:catAx>
      <c:valAx>
        <c:axId val="23939617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US" sz="1500" baseline="0"/>
                  <a:t>COMMODITY SHARE(%)</a:t>
                </a:r>
              </a:p>
            </c:rich>
          </c:tx>
          <c:layout/>
          <c:overlay val="0"/>
          <c:spPr>
            <a:noFill/>
            <a:ln>
              <a:noFill/>
            </a:ln>
            <a:effectLst/>
          </c:spPr>
          <c:txPr>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939578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MAJOR EXPORT PARTNERS</a:t>
            </a:r>
          </a:p>
        </c:rich>
      </c:tx>
      <c:layout/>
      <c:overlay val="0"/>
      <c:spPr>
        <a:noFill/>
        <a:ln>
          <a:noFill/>
        </a:ln>
        <a:effectLst/>
      </c:spPr>
      <c:txPr>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invertIfNegative val="0"/>
          <c:dPt>
            <c:idx val="0"/>
            <c:invertIfNegative val="0"/>
            <c:bubble3D val="0"/>
            <c:spPr>
              <a:solidFill>
                <a:schemeClr val="bg2">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dPt>
          <c:dPt>
            <c:idx val="1"/>
            <c:invertIfNegative val="0"/>
            <c:bubble3D val="0"/>
            <c:spPr>
              <a:solidFill>
                <a:schemeClr val="bg2">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dPt>
          <c:dPt>
            <c:idx val="2"/>
            <c:invertIfNegative val="0"/>
            <c:bubble3D val="0"/>
            <c:spPr>
              <a:solidFill>
                <a:schemeClr val="bg2">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dPt>
          <c:dPt>
            <c:idx val="3"/>
            <c:invertIfNegative val="0"/>
            <c:bubble3D val="0"/>
            <c:spPr>
              <a:solidFill>
                <a:schemeClr val="bg2">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dPt>
          <c:dPt>
            <c:idx val="4"/>
            <c:invertIfNegative val="0"/>
            <c:bubble3D val="0"/>
            <c:spPr>
              <a:solidFill>
                <a:schemeClr val="bg2">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dPt>
          <c:dPt>
            <c:idx val="5"/>
            <c:invertIfNegative val="0"/>
            <c:bubble3D val="0"/>
            <c:spPr>
              <a:solidFill>
                <a:schemeClr val="bg2">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12700"/>
              </a:sp3d>
            </c:spPr>
          </c:dPt>
          <c:dLbls>
            <c:spPr>
              <a:noFill/>
              <a:ln>
                <a:noFill/>
              </a:ln>
              <a:effectLst/>
            </c:spPr>
            <c:txPr>
              <a:bodyPr rot="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Sheet3!$A$3:$A$8</c:f>
              <c:strCache>
                <c:ptCount val="6"/>
                <c:pt idx="0">
                  <c:v>CHINA</c:v>
                </c:pt>
                <c:pt idx="1">
                  <c:v>UNITED STATES</c:v>
                </c:pt>
                <c:pt idx="2">
                  <c:v>SOUTH KOREA</c:v>
                </c:pt>
                <c:pt idx="3">
                  <c:v>THAILAND </c:v>
                </c:pt>
                <c:pt idx="4">
                  <c:v>HONG KONG</c:v>
                </c:pt>
                <c:pt idx="5">
                  <c:v>SINGAPORE</c:v>
                </c:pt>
              </c:strCache>
            </c:strRef>
          </c:cat>
          <c:val>
            <c:numRef>
              <c:f>Sheet3!$B$3:$B$8</c:f>
              <c:numCache>
                <c:formatCode>General</c:formatCode>
                <c:ptCount val="6"/>
                <c:pt idx="0">
                  <c:v>18.3</c:v>
                </c:pt>
                <c:pt idx="1">
                  <c:v>18.899999999999999</c:v>
                </c:pt>
                <c:pt idx="2">
                  <c:v>7.5</c:v>
                </c:pt>
                <c:pt idx="3">
                  <c:v>4.5</c:v>
                </c:pt>
                <c:pt idx="4">
                  <c:v>5.5</c:v>
                </c:pt>
                <c:pt idx="5">
                  <c:v>5.0999999999999996</c:v>
                </c:pt>
              </c:numCache>
            </c:numRef>
          </c:val>
        </c:ser>
        <c:dLbls>
          <c:dLblPos val="outEnd"/>
          <c:showLegendKey val="0"/>
          <c:showVal val="1"/>
          <c:showCatName val="0"/>
          <c:showSerName val="0"/>
          <c:showPercent val="0"/>
          <c:showBubbleSize val="0"/>
        </c:dLbls>
        <c:gapWidth val="100"/>
        <c:overlap val="-24"/>
        <c:axId val="239397352"/>
        <c:axId val="239402056"/>
      </c:barChart>
      <c:catAx>
        <c:axId val="239397352"/>
        <c:scaling>
          <c:orientation val="minMax"/>
        </c:scaling>
        <c:delete val="0"/>
        <c:axPos val="b"/>
        <c:title>
          <c:tx>
            <c:rich>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US"/>
                  <a:t>EXPORT PARTNER</a:t>
                </a:r>
              </a:p>
            </c:rich>
          </c:tx>
          <c:layout/>
          <c:overlay val="0"/>
          <c:spPr>
            <a:noFill/>
            <a:ln>
              <a:noFill/>
            </a:ln>
            <a:effectLst/>
          </c:spPr>
          <c:txPr>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9402056"/>
        <c:crosses val="autoZero"/>
        <c:auto val="1"/>
        <c:lblAlgn val="ctr"/>
        <c:lblOffset val="100"/>
        <c:noMultiLvlLbl val="0"/>
      </c:catAx>
      <c:valAx>
        <c:axId val="23940205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US"/>
                  <a:t>EXPORT PARTNER SHARE(%)</a:t>
                </a:r>
              </a:p>
            </c:rich>
          </c:tx>
          <c:layout/>
          <c:overlay val="0"/>
          <c:spPr>
            <a:noFill/>
            <a:ln>
              <a:noFill/>
            </a:ln>
            <a:effectLst/>
          </c:spPr>
          <c:txPr>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939735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5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500"/>
              <a:t>YEAR WISE ANALYSIS OF MAJOR EXPORT PARTNERS OF JAPAN </a:t>
            </a:r>
          </a:p>
        </c:rich>
      </c:tx>
      <c:layout/>
      <c:overlay val="0"/>
      <c:spPr>
        <a:noFill/>
        <a:ln>
          <a:noFill/>
        </a:ln>
        <a:effectLst/>
      </c:spPr>
      <c:txPr>
        <a:bodyPr rot="0" spcFirstLastPara="1" vertOverflow="ellipsis" vert="horz" wrap="square" anchor="ctr" anchorCtr="1"/>
        <a:lstStyle/>
        <a:p>
          <a:pPr>
            <a:defRPr sz="25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9.4651154192683981E-2"/>
          <c:y val="0.25083333333333335"/>
          <c:w val="0.87479334160100886"/>
          <c:h val="0.42740226550628541"/>
        </c:manualLayout>
      </c:layout>
      <c:lineChart>
        <c:grouping val="standard"/>
        <c:varyColors val="0"/>
        <c:ser>
          <c:idx val="0"/>
          <c:order val="0"/>
          <c:tx>
            <c:strRef>
              <c:f>Sheet6!$B$2</c:f>
              <c:strCache>
                <c:ptCount val="1"/>
                <c:pt idx="0">
                  <c:v>CHINA</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Sheet6!$A$3:$A$13</c:f>
              <c:numCache>
                <c:formatCode>General</c:formatCode>
                <c:ptCount val="11"/>
                <c:pt idx="1">
                  <c:v>2005</c:v>
                </c:pt>
                <c:pt idx="2">
                  <c:v>2006</c:v>
                </c:pt>
                <c:pt idx="3">
                  <c:v>2007</c:v>
                </c:pt>
                <c:pt idx="4">
                  <c:v>2008</c:v>
                </c:pt>
                <c:pt idx="5">
                  <c:v>2009</c:v>
                </c:pt>
                <c:pt idx="6">
                  <c:v>2010</c:v>
                </c:pt>
                <c:pt idx="7">
                  <c:v>2011</c:v>
                </c:pt>
                <c:pt idx="8">
                  <c:v>2012</c:v>
                </c:pt>
                <c:pt idx="9">
                  <c:v>2013</c:v>
                </c:pt>
                <c:pt idx="10">
                  <c:v>2014</c:v>
                </c:pt>
              </c:numCache>
            </c:numRef>
          </c:cat>
          <c:val>
            <c:numRef>
              <c:f>Sheet6!$B$3:$B$13</c:f>
              <c:numCache>
                <c:formatCode>General</c:formatCode>
                <c:ptCount val="11"/>
                <c:pt idx="1">
                  <c:v>13.46</c:v>
                </c:pt>
                <c:pt idx="2">
                  <c:v>14.34</c:v>
                </c:pt>
                <c:pt idx="3">
                  <c:v>15.3</c:v>
                </c:pt>
                <c:pt idx="4">
                  <c:v>15.98</c:v>
                </c:pt>
                <c:pt idx="5">
                  <c:v>18.899999999999999</c:v>
                </c:pt>
                <c:pt idx="6">
                  <c:v>19.41</c:v>
                </c:pt>
                <c:pt idx="7">
                  <c:v>19.68</c:v>
                </c:pt>
                <c:pt idx="8">
                  <c:v>18.059999999999999</c:v>
                </c:pt>
                <c:pt idx="9">
                  <c:v>18.100000000000001</c:v>
                </c:pt>
                <c:pt idx="10">
                  <c:v>18.28</c:v>
                </c:pt>
              </c:numCache>
            </c:numRef>
          </c:val>
          <c:smooth val="0"/>
        </c:ser>
        <c:ser>
          <c:idx val="1"/>
          <c:order val="1"/>
          <c:tx>
            <c:strRef>
              <c:f>Sheet6!$C$2</c:f>
              <c:strCache>
                <c:ptCount val="1"/>
                <c:pt idx="0">
                  <c:v>UNITED STATES</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Sheet6!$A$3:$A$13</c:f>
              <c:numCache>
                <c:formatCode>General</c:formatCode>
                <c:ptCount val="11"/>
                <c:pt idx="1">
                  <c:v>2005</c:v>
                </c:pt>
                <c:pt idx="2">
                  <c:v>2006</c:v>
                </c:pt>
                <c:pt idx="3">
                  <c:v>2007</c:v>
                </c:pt>
                <c:pt idx="4">
                  <c:v>2008</c:v>
                </c:pt>
                <c:pt idx="5">
                  <c:v>2009</c:v>
                </c:pt>
                <c:pt idx="6">
                  <c:v>2010</c:v>
                </c:pt>
                <c:pt idx="7">
                  <c:v>2011</c:v>
                </c:pt>
                <c:pt idx="8">
                  <c:v>2012</c:v>
                </c:pt>
                <c:pt idx="9">
                  <c:v>2013</c:v>
                </c:pt>
                <c:pt idx="10">
                  <c:v>2014</c:v>
                </c:pt>
              </c:numCache>
            </c:numRef>
          </c:cat>
          <c:val>
            <c:numRef>
              <c:f>Sheet6!$C$3:$C$13</c:f>
              <c:numCache>
                <c:formatCode>General</c:formatCode>
                <c:ptCount val="11"/>
                <c:pt idx="1">
                  <c:v>22.85</c:v>
                </c:pt>
                <c:pt idx="2">
                  <c:v>22.76</c:v>
                </c:pt>
                <c:pt idx="3">
                  <c:v>20.39</c:v>
                </c:pt>
                <c:pt idx="4">
                  <c:v>17.75</c:v>
                </c:pt>
                <c:pt idx="5">
                  <c:v>16.41</c:v>
                </c:pt>
                <c:pt idx="6">
                  <c:v>15.63</c:v>
                </c:pt>
                <c:pt idx="7">
                  <c:v>15.51</c:v>
                </c:pt>
                <c:pt idx="8">
                  <c:v>17.79</c:v>
                </c:pt>
                <c:pt idx="9">
                  <c:v>18.809999999999999</c:v>
                </c:pt>
                <c:pt idx="10">
                  <c:v>19</c:v>
                </c:pt>
              </c:numCache>
            </c:numRef>
          </c:val>
          <c:smooth val="0"/>
        </c:ser>
        <c:ser>
          <c:idx val="2"/>
          <c:order val="2"/>
          <c:tx>
            <c:strRef>
              <c:f>Sheet6!$D$2</c:f>
              <c:strCache>
                <c:ptCount val="1"/>
                <c:pt idx="0">
                  <c:v>SOUTH KOREA</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numRef>
              <c:f>Sheet6!$A$3:$A$13</c:f>
              <c:numCache>
                <c:formatCode>General</c:formatCode>
                <c:ptCount val="11"/>
                <c:pt idx="1">
                  <c:v>2005</c:v>
                </c:pt>
                <c:pt idx="2">
                  <c:v>2006</c:v>
                </c:pt>
                <c:pt idx="3">
                  <c:v>2007</c:v>
                </c:pt>
                <c:pt idx="4">
                  <c:v>2008</c:v>
                </c:pt>
                <c:pt idx="5">
                  <c:v>2009</c:v>
                </c:pt>
                <c:pt idx="6">
                  <c:v>2010</c:v>
                </c:pt>
                <c:pt idx="7">
                  <c:v>2011</c:v>
                </c:pt>
                <c:pt idx="8">
                  <c:v>2012</c:v>
                </c:pt>
                <c:pt idx="9">
                  <c:v>2013</c:v>
                </c:pt>
                <c:pt idx="10">
                  <c:v>2014</c:v>
                </c:pt>
              </c:numCache>
            </c:numRef>
          </c:cat>
          <c:val>
            <c:numRef>
              <c:f>Sheet6!$D$3:$D$13</c:f>
              <c:numCache>
                <c:formatCode>General</c:formatCode>
                <c:ptCount val="11"/>
                <c:pt idx="1">
                  <c:v>7.84</c:v>
                </c:pt>
                <c:pt idx="2">
                  <c:v>7.77</c:v>
                </c:pt>
                <c:pt idx="3">
                  <c:v>7.61</c:v>
                </c:pt>
                <c:pt idx="4">
                  <c:v>7.61</c:v>
                </c:pt>
                <c:pt idx="5">
                  <c:v>8.14</c:v>
                </c:pt>
                <c:pt idx="6">
                  <c:v>8.1</c:v>
                </c:pt>
                <c:pt idx="7">
                  <c:v>8.0399999999999991</c:v>
                </c:pt>
                <c:pt idx="8">
                  <c:v>7.71</c:v>
                </c:pt>
                <c:pt idx="9">
                  <c:v>7.9</c:v>
                </c:pt>
                <c:pt idx="10">
                  <c:v>7.38</c:v>
                </c:pt>
              </c:numCache>
            </c:numRef>
          </c:val>
          <c:smooth val="0"/>
        </c:ser>
        <c:ser>
          <c:idx val="3"/>
          <c:order val="3"/>
          <c:tx>
            <c:strRef>
              <c:f>Sheet6!$E$2</c:f>
              <c:strCache>
                <c:ptCount val="1"/>
                <c:pt idx="0">
                  <c:v>THAILAND</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numRef>
              <c:f>Sheet6!$A$3:$A$13</c:f>
              <c:numCache>
                <c:formatCode>General</c:formatCode>
                <c:ptCount val="11"/>
                <c:pt idx="1">
                  <c:v>2005</c:v>
                </c:pt>
                <c:pt idx="2">
                  <c:v>2006</c:v>
                </c:pt>
                <c:pt idx="3">
                  <c:v>2007</c:v>
                </c:pt>
                <c:pt idx="4">
                  <c:v>2008</c:v>
                </c:pt>
                <c:pt idx="5">
                  <c:v>2009</c:v>
                </c:pt>
                <c:pt idx="6">
                  <c:v>2010</c:v>
                </c:pt>
                <c:pt idx="7">
                  <c:v>2011</c:v>
                </c:pt>
                <c:pt idx="8">
                  <c:v>2012</c:v>
                </c:pt>
                <c:pt idx="9">
                  <c:v>2013</c:v>
                </c:pt>
                <c:pt idx="10">
                  <c:v>2014</c:v>
                </c:pt>
              </c:numCache>
            </c:numRef>
          </c:cat>
          <c:val>
            <c:numRef>
              <c:f>Sheet6!$E$3:$E$13</c:f>
              <c:numCache>
                <c:formatCode>General</c:formatCode>
                <c:ptCount val="11"/>
                <c:pt idx="1">
                  <c:v>3.77</c:v>
                </c:pt>
                <c:pt idx="2">
                  <c:v>3.54</c:v>
                </c:pt>
                <c:pt idx="3">
                  <c:v>3.59</c:v>
                </c:pt>
                <c:pt idx="4">
                  <c:v>3.77</c:v>
                </c:pt>
                <c:pt idx="5">
                  <c:v>3.82</c:v>
                </c:pt>
                <c:pt idx="6">
                  <c:v>4.4400000000000004</c:v>
                </c:pt>
                <c:pt idx="7">
                  <c:v>4.5599999999999996</c:v>
                </c:pt>
                <c:pt idx="8">
                  <c:v>5.48</c:v>
                </c:pt>
                <c:pt idx="9">
                  <c:v>5.03</c:v>
                </c:pt>
                <c:pt idx="10">
                  <c:v>4.55</c:v>
                </c:pt>
              </c:numCache>
            </c:numRef>
          </c:val>
          <c:smooth val="0"/>
        </c:ser>
        <c:ser>
          <c:idx val="4"/>
          <c:order val="4"/>
          <c:tx>
            <c:strRef>
              <c:f>Sheet6!$F$2</c:f>
              <c:strCache>
                <c:ptCount val="1"/>
                <c:pt idx="0">
                  <c:v>HONG KONG </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cat>
            <c:numRef>
              <c:f>Sheet6!$A$3:$A$13</c:f>
              <c:numCache>
                <c:formatCode>General</c:formatCode>
                <c:ptCount val="11"/>
                <c:pt idx="1">
                  <c:v>2005</c:v>
                </c:pt>
                <c:pt idx="2">
                  <c:v>2006</c:v>
                </c:pt>
                <c:pt idx="3">
                  <c:v>2007</c:v>
                </c:pt>
                <c:pt idx="4">
                  <c:v>2008</c:v>
                </c:pt>
                <c:pt idx="5">
                  <c:v>2009</c:v>
                </c:pt>
                <c:pt idx="6">
                  <c:v>2010</c:v>
                </c:pt>
                <c:pt idx="7">
                  <c:v>2011</c:v>
                </c:pt>
                <c:pt idx="8">
                  <c:v>2012</c:v>
                </c:pt>
                <c:pt idx="9">
                  <c:v>2013</c:v>
                </c:pt>
                <c:pt idx="10">
                  <c:v>2014</c:v>
                </c:pt>
              </c:numCache>
            </c:numRef>
          </c:cat>
          <c:val>
            <c:numRef>
              <c:f>Sheet6!$F$3:$F$13</c:f>
              <c:numCache>
                <c:formatCode>General</c:formatCode>
                <c:ptCount val="11"/>
                <c:pt idx="1">
                  <c:v>6.04</c:v>
                </c:pt>
                <c:pt idx="2">
                  <c:v>5.63</c:v>
                </c:pt>
                <c:pt idx="3">
                  <c:v>5.45</c:v>
                </c:pt>
                <c:pt idx="4">
                  <c:v>5.16</c:v>
                </c:pt>
                <c:pt idx="5">
                  <c:v>5.49</c:v>
                </c:pt>
                <c:pt idx="6">
                  <c:v>5.5</c:v>
                </c:pt>
                <c:pt idx="7">
                  <c:v>5.22</c:v>
                </c:pt>
                <c:pt idx="8">
                  <c:v>5.14</c:v>
                </c:pt>
                <c:pt idx="9">
                  <c:v>5.23</c:v>
                </c:pt>
                <c:pt idx="10">
                  <c:v>5.53</c:v>
                </c:pt>
              </c:numCache>
            </c:numRef>
          </c:val>
          <c:smooth val="0"/>
        </c:ser>
        <c:ser>
          <c:idx val="5"/>
          <c:order val="5"/>
          <c:tx>
            <c:strRef>
              <c:f>Sheet6!$G$2</c:f>
              <c:strCache>
                <c:ptCount val="1"/>
                <c:pt idx="0">
                  <c:v>SINGPORE</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cat>
            <c:numRef>
              <c:f>Sheet6!$A$3:$A$13</c:f>
              <c:numCache>
                <c:formatCode>General</c:formatCode>
                <c:ptCount val="11"/>
                <c:pt idx="1">
                  <c:v>2005</c:v>
                </c:pt>
                <c:pt idx="2">
                  <c:v>2006</c:v>
                </c:pt>
                <c:pt idx="3">
                  <c:v>2007</c:v>
                </c:pt>
                <c:pt idx="4">
                  <c:v>2008</c:v>
                </c:pt>
                <c:pt idx="5">
                  <c:v>2009</c:v>
                </c:pt>
                <c:pt idx="6">
                  <c:v>2010</c:v>
                </c:pt>
                <c:pt idx="7">
                  <c:v>2011</c:v>
                </c:pt>
                <c:pt idx="8">
                  <c:v>2012</c:v>
                </c:pt>
                <c:pt idx="9">
                  <c:v>2013</c:v>
                </c:pt>
                <c:pt idx="10">
                  <c:v>2014</c:v>
                </c:pt>
              </c:numCache>
            </c:numRef>
          </c:cat>
          <c:val>
            <c:numRef>
              <c:f>Sheet6!$G$3:$G$13</c:f>
              <c:numCache>
                <c:formatCode>General</c:formatCode>
                <c:ptCount val="11"/>
                <c:pt idx="1">
                  <c:v>3.1</c:v>
                </c:pt>
                <c:pt idx="2">
                  <c:v>2.99</c:v>
                </c:pt>
                <c:pt idx="3">
                  <c:v>3.06</c:v>
                </c:pt>
                <c:pt idx="4">
                  <c:v>3.4</c:v>
                </c:pt>
                <c:pt idx="5">
                  <c:v>3.57</c:v>
                </c:pt>
                <c:pt idx="6">
                  <c:v>3.28</c:v>
                </c:pt>
                <c:pt idx="7">
                  <c:v>3.31</c:v>
                </c:pt>
                <c:pt idx="8">
                  <c:v>2.92</c:v>
                </c:pt>
                <c:pt idx="9">
                  <c:v>2.93</c:v>
                </c:pt>
                <c:pt idx="10">
                  <c:v>3.07</c:v>
                </c:pt>
              </c:numCache>
            </c:numRef>
          </c:val>
          <c:smooth val="0"/>
        </c:ser>
        <c:dLbls>
          <c:showLegendKey val="0"/>
          <c:showVal val="0"/>
          <c:showCatName val="0"/>
          <c:showSerName val="0"/>
          <c:showPercent val="0"/>
          <c:showBubbleSize val="0"/>
        </c:dLbls>
        <c:smooth val="0"/>
        <c:axId val="239396960"/>
        <c:axId val="239394608"/>
      </c:lineChart>
      <c:catAx>
        <c:axId val="239396960"/>
        <c:scaling>
          <c:orientation val="minMax"/>
        </c:scaling>
        <c:delete val="0"/>
        <c:axPos val="b"/>
        <c:title>
          <c:tx>
            <c:rich>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US" sz="1500"/>
                  <a:t>YEAR</a:t>
                </a:r>
              </a:p>
            </c:rich>
          </c:tx>
          <c:layout/>
          <c:overlay val="0"/>
          <c:spPr>
            <a:noFill/>
            <a:ln>
              <a:noFill/>
            </a:ln>
            <a:effectLst/>
          </c:spPr>
          <c:txPr>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9394608"/>
        <c:crosses val="autoZero"/>
        <c:auto val="1"/>
        <c:lblAlgn val="ctr"/>
        <c:lblOffset val="100"/>
        <c:noMultiLvlLbl val="0"/>
      </c:catAx>
      <c:valAx>
        <c:axId val="23939460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US" sz="1500"/>
                  <a:t>EXPORT PARTNER SHARE(%)</a:t>
                </a:r>
              </a:p>
            </c:rich>
          </c:tx>
          <c:layout>
            <c:manualLayout>
              <c:xMode val="edge"/>
              <c:yMode val="edge"/>
              <c:x val="7.444323796036499E-3"/>
              <c:y val="0.1894298245614035"/>
            </c:manualLayout>
          </c:layout>
          <c:overlay val="0"/>
          <c:spPr>
            <a:noFill/>
            <a:ln>
              <a:noFill/>
            </a:ln>
            <a:effectLst/>
          </c:spPr>
          <c:txPr>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crossAx val="2393969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5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C4BB0-7FBF-44D0-8276-2F09EC126A82}" type="datetimeFigureOut">
              <a:rPr lang="en-IN" smtClean="0"/>
              <a:t>16-04-2016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D5139-364B-4BEF-994E-49ACCE6B220E}" type="slidenum">
              <a:rPr lang="en-IN" smtClean="0"/>
              <a:t>‹#›</a:t>
            </a:fld>
            <a:endParaRPr lang="en-IN"/>
          </a:p>
        </p:txBody>
      </p:sp>
    </p:spTree>
    <p:extLst>
      <p:ext uri="{BB962C8B-B14F-4D97-AF65-F5344CB8AC3E}">
        <p14:creationId xmlns:p14="http://schemas.microsoft.com/office/powerpoint/2010/main" val="527388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5D5139-364B-4BEF-994E-49ACCE6B220E}" type="slidenum">
              <a:rPr lang="en-IN" smtClean="0"/>
              <a:t>15</a:t>
            </a:fld>
            <a:endParaRPr lang="en-IN"/>
          </a:p>
        </p:txBody>
      </p:sp>
    </p:spTree>
    <p:extLst>
      <p:ext uri="{BB962C8B-B14F-4D97-AF65-F5344CB8AC3E}">
        <p14:creationId xmlns:p14="http://schemas.microsoft.com/office/powerpoint/2010/main" val="2834662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C68A167-DCD7-49CD-A7D0-90C4A00A839F}" type="datetimeFigureOut">
              <a:rPr lang="en-IN" smtClean="0"/>
              <a:t>16-04-2016</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3207904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8A167-DCD7-49CD-A7D0-90C4A00A839F}" type="datetimeFigureOut">
              <a:rPr lang="en-IN" smtClean="0"/>
              <a:t>16-04-2016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13512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8A167-DCD7-49CD-A7D0-90C4A00A839F}" type="datetimeFigureOut">
              <a:rPr lang="en-IN" smtClean="0"/>
              <a:t>16-04-2016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2567780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8A167-DCD7-49CD-A7D0-90C4A00A839F}" type="datetimeFigureOut">
              <a:rPr lang="en-IN" smtClean="0"/>
              <a:t>16-04-2016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2219795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8A167-DCD7-49CD-A7D0-90C4A00A839F}" type="datetimeFigureOut">
              <a:rPr lang="en-IN" smtClean="0"/>
              <a:t>16-04-2016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3320356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8A167-DCD7-49CD-A7D0-90C4A00A839F}" type="datetimeFigureOut">
              <a:rPr lang="en-IN" smtClean="0"/>
              <a:t>16-04-2016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1701703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8A167-DCD7-49CD-A7D0-90C4A00A839F}" type="datetimeFigureOut">
              <a:rPr lang="en-IN" smtClean="0"/>
              <a:t>16-04-2016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1720702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68A167-DCD7-49CD-A7D0-90C4A00A839F}" type="datetimeFigureOut">
              <a:rPr lang="en-IN" smtClean="0"/>
              <a:t>16-04-2016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4001442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68A167-DCD7-49CD-A7D0-90C4A00A839F}" type="datetimeFigureOut">
              <a:rPr lang="en-IN" smtClean="0"/>
              <a:t>16-04-2016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94615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68A167-DCD7-49CD-A7D0-90C4A00A839F}" type="datetimeFigureOut">
              <a:rPr lang="en-IN" smtClean="0"/>
              <a:t>16-04-2016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161311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8A167-DCD7-49CD-A7D0-90C4A00A839F}" type="datetimeFigureOut">
              <a:rPr lang="en-IN" smtClean="0"/>
              <a:t>16-04-2016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144127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68A167-DCD7-49CD-A7D0-90C4A00A839F}" type="datetimeFigureOut">
              <a:rPr lang="en-IN" smtClean="0"/>
              <a:t>16-04-2016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931878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68A167-DCD7-49CD-A7D0-90C4A00A839F}" type="datetimeFigureOut">
              <a:rPr lang="en-IN" smtClean="0"/>
              <a:t>16-04-2016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271702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68A167-DCD7-49CD-A7D0-90C4A00A839F}" type="datetimeFigureOut">
              <a:rPr lang="en-IN" smtClean="0"/>
              <a:t>16-04-2016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3547317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C68A167-DCD7-49CD-A7D0-90C4A00A839F}" type="datetimeFigureOut">
              <a:rPr lang="en-IN" smtClean="0"/>
              <a:t>16-04-2016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3094854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8A167-DCD7-49CD-A7D0-90C4A00A839F}" type="datetimeFigureOut">
              <a:rPr lang="en-IN" smtClean="0"/>
              <a:t>16-04-2016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149862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8A167-DCD7-49CD-A7D0-90C4A00A839F}" type="datetimeFigureOut">
              <a:rPr lang="en-IN" smtClean="0"/>
              <a:t>16-04-2016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236508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68A167-DCD7-49CD-A7D0-90C4A00A839F}" type="datetimeFigureOut">
              <a:rPr lang="en-IN" smtClean="0"/>
              <a:t>16-04-2016</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7F229C-58FA-4E0E-B6D7-DD8C57E0F7C0}" type="slidenum">
              <a:rPr lang="en-IN" smtClean="0"/>
              <a:t>‹#›</a:t>
            </a:fld>
            <a:endParaRPr lang="en-IN"/>
          </a:p>
        </p:txBody>
      </p:sp>
    </p:spTree>
    <p:extLst>
      <p:ext uri="{BB962C8B-B14F-4D97-AF65-F5344CB8AC3E}">
        <p14:creationId xmlns:p14="http://schemas.microsoft.com/office/powerpoint/2010/main" val="33547596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78199"/>
            <a:ext cx="7137779" cy="1694042"/>
          </a:xfrm>
        </p:spPr>
        <p:txBody>
          <a:bodyPr>
            <a:normAutofit/>
          </a:bodyPr>
          <a:lstStyle/>
          <a:p>
            <a:pPr algn="ctr"/>
            <a:r>
              <a:rPr lang="en-IN" dirty="0" smtClean="0"/>
              <a:t>THE JAPANESE Economy:</a:t>
            </a:r>
            <a:br>
              <a:rPr lang="en-IN" dirty="0" smtClean="0"/>
            </a:br>
            <a:r>
              <a:rPr lang="en-IN" dirty="0" smtClean="0"/>
              <a:t>ROLE IN WORLD TRADE</a:t>
            </a:r>
            <a:endParaRPr lang="en-IN" dirty="0"/>
          </a:p>
        </p:txBody>
      </p:sp>
      <p:sp>
        <p:nvSpPr>
          <p:cNvPr id="3" name="Subtitle 2"/>
          <p:cNvSpPr>
            <a:spLocks noGrp="1"/>
          </p:cNvSpPr>
          <p:nvPr>
            <p:ph type="subTitle" idx="1"/>
          </p:nvPr>
        </p:nvSpPr>
        <p:spPr>
          <a:xfrm>
            <a:off x="1524000" y="2279561"/>
            <a:ext cx="9144000" cy="4288663"/>
          </a:xfrm>
        </p:spPr>
        <p:txBody>
          <a:bodyPr>
            <a:normAutofit/>
          </a:bodyPr>
          <a:lstStyle/>
          <a:p>
            <a:r>
              <a:rPr lang="en-IN" dirty="0" smtClean="0"/>
              <a:t>GROUP – 12</a:t>
            </a:r>
          </a:p>
          <a:p>
            <a:endParaRPr lang="en-IN" dirty="0" smtClean="0"/>
          </a:p>
          <a:p>
            <a:r>
              <a:rPr lang="en-IN" dirty="0" smtClean="0"/>
              <a:t>DIVYA PATEL - 1401030</a:t>
            </a:r>
          </a:p>
          <a:p>
            <a:r>
              <a:rPr lang="en-IN" dirty="0" smtClean="0"/>
              <a:t>KRUPA GAJJAR - 1401031</a:t>
            </a:r>
          </a:p>
          <a:p>
            <a:r>
              <a:rPr lang="en-IN" dirty="0" smtClean="0"/>
              <a:t>MANSI THAKKAR - 1401036</a:t>
            </a:r>
          </a:p>
          <a:p>
            <a:r>
              <a:rPr lang="en-IN" dirty="0" smtClean="0"/>
              <a:t>POOJA LANGHNODA - 1401037</a:t>
            </a:r>
          </a:p>
          <a:p>
            <a:r>
              <a:rPr lang="en-IN" dirty="0" smtClean="0"/>
              <a:t>HETUL SHAH - 1401064</a:t>
            </a:r>
          </a:p>
          <a:p>
            <a:r>
              <a:rPr lang="en-IN" dirty="0" smtClean="0"/>
              <a:t>AASHIMA YUTHIKA -1401071 </a:t>
            </a:r>
          </a:p>
          <a:p>
            <a:r>
              <a:rPr lang="en-IN" dirty="0" smtClean="0"/>
              <a:t>NISHI SHAH - 1401099</a:t>
            </a:r>
          </a:p>
          <a:p>
            <a:r>
              <a:rPr lang="en-IN" dirty="0" smtClean="0"/>
              <a:t>SHIVANI SHAH - 1401104</a:t>
            </a:r>
          </a:p>
        </p:txBody>
      </p:sp>
    </p:spTree>
    <p:extLst>
      <p:ext uri="{BB962C8B-B14F-4D97-AF65-F5344CB8AC3E}">
        <p14:creationId xmlns:p14="http://schemas.microsoft.com/office/powerpoint/2010/main" val="2076547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1456267"/>
          </a:xfrm>
        </p:spPr>
        <p:txBody>
          <a:bodyPr>
            <a:normAutofit/>
          </a:bodyPr>
          <a:lstStyle/>
          <a:p>
            <a:pPr algn="ctr"/>
            <a:r>
              <a:rPr lang="en-IN" sz="4000" dirty="0" smtClean="0"/>
              <a:t>DEFINITION</a:t>
            </a:r>
            <a:endParaRPr lang="en-IN" sz="4000" dirty="0"/>
          </a:p>
        </p:txBody>
      </p:sp>
      <p:sp>
        <p:nvSpPr>
          <p:cNvPr id="3" name="Content Placeholder 2"/>
          <p:cNvSpPr>
            <a:spLocks noGrp="1"/>
          </p:cNvSpPr>
          <p:nvPr>
            <p:ph idx="1"/>
          </p:nvPr>
        </p:nvSpPr>
        <p:spPr>
          <a:xfrm>
            <a:off x="685801" y="1610436"/>
            <a:ext cx="10131425" cy="4885898"/>
          </a:xfrm>
        </p:spPr>
        <p:txBody>
          <a:bodyPr>
            <a:normAutofit/>
          </a:bodyPr>
          <a:lstStyle/>
          <a:p>
            <a:pPr algn="just">
              <a:lnSpc>
                <a:spcPct val="150000"/>
              </a:lnSpc>
            </a:pPr>
            <a:r>
              <a:rPr lang="en-IN" sz="2400" dirty="0"/>
              <a:t>The word "import" is derived from the word "port," since goods are often shipped via boat to foreign countries. </a:t>
            </a:r>
            <a:endParaRPr lang="en-IN" sz="2400" dirty="0" smtClean="0"/>
          </a:p>
          <a:p>
            <a:pPr algn="just">
              <a:lnSpc>
                <a:spcPct val="150000"/>
              </a:lnSpc>
            </a:pPr>
            <a:r>
              <a:rPr lang="en-IN" sz="2400" dirty="0" smtClean="0"/>
              <a:t>Countries </a:t>
            </a:r>
            <a:r>
              <a:rPr lang="en-IN" sz="2400" dirty="0"/>
              <a:t>are most likely to import goods that domestic industries cannot produce as efficiently or cheaply, but may also import raw materials or commodities that are not available within its borders. </a:t>
            </a:r>
            <a:endParaRPr lang="en-IN" sz="2400" dirty="0" smtClean="0"/>
          </a:p>
          <a:p>
            <a:pPr algn="just">
              <a:lnSpc>
                <a:spcPct val="150000"/>
              </a:lnSpc>
            </a:pPr>
            <a:r>
              <a:rPr lang="en-IN" sz="2400" dirty="0" smtClean="0"/>
              <a:t>For </a:t>
            </a:r>
            <a:r>
              <a:rPr lang="en-IN" sz="2400" dirty="0"/>
              <a:t>example, many countries have to import oil because they either cannot produce it domestically or cannot produce enough of it to meet demand.</a:t>
            </a:r>
          </a:p>
        </p:txBody>
      </p:sp>
    </p:spTree>
    <p:extLst>
      <p:ext uri="{BB962C8B-B14F-4D97-AF65-F5344CB8AC3E}">
        <p14:creationId xmlns:p14="http://schemas.microsoft.com/office/powerpoint/2010/main" val="4011633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1456267"/>
          </a:xfrm>
        </p:spPr>
        <p:txBody>
          <a:bodyPr>
            <a:normAutofit/>
          </a:bodyPr>
          <a:lstStyle/>
          <a:p>
            <a:pPr algn="ctr"/>
            <a:r>
              <a:rPr lang="en-IN" sz="4000" dirty="0" smtClean="0"/>
              <a:t>JAPAN’S IMPORT </a:t>
            </a:r>
            <a:endParaRPr lang="en-IN" sz="4000" dirty="0"/>
          </a:p>
        </p:txBody>
      </p:sp>
      <p:sp>
        <p:nvSpPr>
          <p:cNvPr id="3" name="Content Placeholder 2"/>
          <p:cNvSpPr>
            <a:spLocks noGrp="1"/>
          </p:cNvSpPr>
          <p:nvPr>
            <p:ph idx="1"/>
          </p:nvPr>
        </p:nvSpPr>
        <p:spPr>
          <a:xfrm>
            <a:off x="685801" y="1456267"/>
            <a:ext cx="10131425" cy="4889942"/>
          </a:xfrm>
        </p:spPr>
        <p:txBody>
          <a:bodyPr>
            <a:normAutofit/>
          </a:bodyPr>
          <a:lstStyle/>
          <a:p>
            <a:pPr algn="just">
              <a:lnSpc>
                <a:spcPct val="150000"/>
              </a:lnSpc>
            </a:pPr>
            <a:r>
              <a:rPr lang="en-IN" sz="2400" dirty="0"/>
              <a:t>Japan does not have much suitable land for agriculture but the land that they do use has a very high yield and most of it stays in country. </a:t>
            </a:r>
            <a:endParaRPr lang="en-IN" sz="2400" dirty="0" smtClean="0"/>
          </a:p>
          <a:p>
            <a:pPr algn="just">
              <a:lnSpc>
                <a:spcPct val="150000"/>
              </a:lnSpc>
            </a:pPr>
            <a:r>
              <a:rPr lang="en-IN" sz="2400" dirty="0" smtClean="0"/>
              <a:t>Its </a:t>
            </a:r>
            <a:r>
              <a:rPr lang="en-IN" sz="2400" dirty="0"/>
              <a:t>main crop is rice and it is heavily subsidized so that they are self sufficient and there are high tariffs on any rice imported to decrease competition in the market. </a:t>
            </a:r>
            <a:endParaRPr lang="en-IN" sz="2400" dirty="0" smtClean="0"/>
          </a:p>
          <a:p>
            <a:pPr algn="just">
              <a:lnSpc>
                <a:spcPct val="150000"/>
              </a:lnSpc>
            </a:pPr>
            <a:r>
              <a:rPr lang="en-IN" sz="2400" dirty="0" smtClean="0"/>
              <a:t>Japan's </a:t>
            </a:r>
            <a:r>
              <a:rPr lang="en-IN" sz="2400" dirty="0"/>
              <a:t>largest imports are raw materials for production as well as oil to fuel their machinery and vehicles. </a:t>
            </a:r>
          </a:p>
        </p:txBody>
      </p:sp>
    </p:spTree>
    <p:extLst>
      <p:ext uri="{BB962C8B-B14F-4D97-AF65-F5344CB8AC3E}">
        <p14:creationId xmlns:p14="http://schemas.microsoft.com/office/powerpoint/2010/main" val="470195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655093"/>
            <a:ext cx="10131425" cy="5136107"/>
          </a:xfrm>
        </p:spPr>
        <p:txBody>
          <a:bodyPr>
            <a:normAutofit/>
          </a:bodyPr>
          <a:lstStyle/>
          <a:p>
            <a:pPr algn="just">
              <a:lnSpc>
                <a:spcPct val="150000"/>
              </a:lnSpc>
            </a:pPr>
            <a:r>
              <a:rPr lang="en-IN" sz="2400" dirty="0"/>
              <a:t>Another major import that can not be forgotten is the foodstuffs that they import, things such as meat and wheat which are vital because of Japan's lack of suitable agricultural land</a:t>
            </a:r>
            <a:r>
              <a:rPr lang="en-IN" sz="2400" dirty="0" smtClean="0"/>
              <a:t>.</a:t>
            </a:r>
          </a:p>
          <a:p>
            <a:pPr algn="just">
              <a:lnSpc>
                <a:spcPct val="150000"/>
              </a:lnSpc>
            </a:pPr>
            <a:r>
              <a:rPr lang="en-IN" sz="2400" dirty="0" smtClean="0"/>
              <a:t>Given in the next slide is a list of the major imports of Japan and its trading partners.</a:t>
            </a:r>
            <a:endParaRPr lang="en-IN" sz="2400" dirty="0"/>
          </a:p>
          <a:p>
            <a:pPr algn="just">
              <a:lnSpc>
                <a:spcPct val="150000"/>
              </a:lnSpc>
            </a:pPr>
            <a:endParaRPr lang="en-IN" sz="2400" dirty="0"/>
          </a:p>
        </p:txBody>
      </p:sp>
    </p:spTree>
    <p:extLst>
      <p:ext uri="{BB962C8B-B14F-4D97-AF65-F5344CB8AC3E}">
        <p14:creationId xmlns:p14="http://schemas.microsoft.com/office/powerpoint/2010/main" val="205902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70076304"/>
              </p:ext>
            </p:extLst>
          </p:nvPr>
        </p:nvGraphicFramePr>
        <p:xfrm>
          <a:off x="685800" y="777922"/>
          <a:ext cx="10131425" cy="50132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529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764275"/>
            <a:ext cx="10131425" cy="5026925"/>
          </a:xfrm>
        </p:spPr>
        <p:txBody>
          <a:bodyPr>
            <a:normAutofit/>
          </a:bodyPr>
          <a:lstStyle/>
          <a:p>
            <a:pPr algn="just">
              <a:lnSpc>
                <a:spcPct val="150000"/>
              </a:lnSpc>
            </a:pPr>
            <a:r>
              <a:rPr lang="en-IN" sz="2400" dirty="0" smtClean="0"/>
              <a:t>As seen from the graph in the previous slide, Japan’s major import is of fuel (Petroleum, Coal and Natural Gas).</a:t>
            </a:r>
          </a:p>
          <a:p>
            <a:pPr algn="just">
              <a:lnSpc>
                <a:spcPct val="150000"/>
              </a:lnSpc>
            </a:pPr>
            <a:r>
              <a:rPr lang="en-IN" sz="2400" dirty="0" smtClean="0"/>
              <a:t>Although, being a country known for its technological exports Japan imports certain raw materials that are required for it. </a:t>
            </a:r>
          </a:p>
          <a:p>
            <a:pPr algn="just">
              <a:lnSpc>
                <a:spcPct val="150000"/>
              </a:lnSpc>
            </a:pPr>
            <a:r>
              <a:rPr lang="en-IN" sz="2400" dirty="0" smtClean="0"/>
              <a:t>By and large fuel, food products and raw materials for the manufacturing of other products are the goods that are imported by Japan.</a:t>
            </a:r>
            <a:endParaRPr lang="en-IN" sz="2400" dirty="0"/>
          </a:p>
        </p:txBody>
      </p:sp>
    </p:spTree>
    <p:extLst>
      <p:ext uri="{BB962C8B-B14F-4D97-AF65-F5344CB8AC3E}">
        <p14:creationId xmlns:p14="http://schemas.microsoft.com/office/powerpoint/2010/main" val="3354852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noGrp="1"/>
          </p:cNvGraphicFramePr>
          <p:nvPr>
            <p:ph idx="1"/>
            <p:extLst>
              <p:ext uri="{D42A27DB-BD31-4B8C-83A1-F6EECF244321}">
                <p14:modId xmlns:p14="http://schemas.microsoft.com/office/powerpoint/2010/main" val="3760657974"/>
              </p:ext>
            </p:extLst>
          </p:nvPr>
        </p:nvGraphicFramePr>
        <p:xfrm>
          <a:off x="382138" y="450377"/>
          <a:ext cx="11136572" cy="57593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16108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982639"/>
            <a:ext cx="10131425" cy="5076967"/>
          </a:xfrm>
        </p:spPr>
        <p:txBody>
          <a:bodyPr>
            <a:normAutofit/>
          </a:bodyPr>
          <a:lstStyle/>
          <a:p>
            <a:pPr algn="just">
              <a:lnSpc>
                <a:spcPct val="150000"/>
              </a:lnSpc>
            </a:pPr>
            <a:r>
              <a:rPr lang="en-IN" sz="2400" dirty="0" smtClean="0"/>
              <a:t>As discussed before, the major imports of Japan consists of different kinds of fuel. These are from the Middle Eastern Countries like (United Arab Emirates, Qatar, and Saudi Arabia).</a:t>
            </a:r>
          </a:p>
          <a:p>
            <a:pPr algn="just">
              <a:lnSpc>
                <a:spcPct val="150000"/>
              </a:lnSpc>
            </a:pPr>
            <a:r>
              <a:rPr lang="en-IN" sz="2400" dirty="0" smtClean="0"/>
              <a:t>The other imports of raw material, machinery, food and agricultural products are from the United States of America, China, Australia and South Korea. </a:t>
            </a:r>
          </a:p>
          <a:p>
            <a:pPr algn="just">
              <a:lnSpc>
                <a:spcPct val="150000"/>
              </a:lnSpc>
            </a:pPr>
            <a:r>
              <a:rPr lang="en-IN" sz="2400" dirty="0" smtClean="0"/>
              <a:t>Japan has more tie – ups with many other countries, however, the major imports are from the countries mentioned above.</a:t>
            </a:r>
            <a:endParaRPr lang="en-IN" sz="2400" dirty="0"/>
          </a:p>
        </p:txBody>
      </p:sp>
    </p:spTree>
    <p:extLst>
      <p:ext uri="{BB962C8B-B14F-4D97-AF65-F5344CB8AC3E}">
        <p14:creationId xmlns:p14="http://schemas.microsoft.com/office/powerpoint/2010/main" val="4123012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62030077"/>
              </p:ext>
            </p:extLst>
          </p:nvPr>
        </p:nvGraphicFramePr>
        <p:xfrm>
          <a:off x="781334" y="627796"/>
          <a:ext cx="10723728" cy="54591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84243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04717"/>
            <a:ext cx="10131425" cy="6168788"/>
          </a:xfrm>
        </p:spPr>
        <p:txBody>
          <a:bodyPr>
            <a:normAutofit/>
          </a:bodyPr>
          <a:lstStyle/>
          <a:p>
            <a:pPr algn="just">
              <a:lnSpc>
                <a:spcPct val="150000"/>
              </a:lnSpc>
            </a:pPr>
            <a:r>
              <a:rPr lang="en-IN" sz="2400" dirty="0" smtClean="0"/>
              <a:t>Here it is clearly visible that China is the major import partner of Japan. Japan imports many raw materials and agricultural products from China. </a:t>
            </a:r>
          </a:p>
          <a:p>
            <a:pPr algn="just">
              <a:lnSpc>
                <a:spcPct val="150000"/>
              </a:lnSpc>
            </a:pPr>
            <a:r>
              <a:rPr lang="en-IN" sz="2400" dirty="0" smtClean="0"/>
              <a:t>It also clearly seen in the graph that during the Global Financial Crisis of 2008, import share of all countries had decreased. </a:t>
            </a:r>
          </a:p>
          <a:p>
            <a:pPr algn="just">
              <a:lnSpc>
                <a:spcPct val="150000"/>
              </a:lnSpc>
            </a:pPr>
            <a:r>
              <a:rPr lang="en-IN" sz="2400" dirty="0" smtClean="0"/>
              <a:t>However, the import share of Middle Eastern Countries did not suffer, this was mainly because, other commodities like food were managed by many other countries, despite the small quantity. But fuel was once basic necessity. </a:t>
            </a:r>
          </a:p>
          <a:p>
            <a:pPr algn="just">
              <a:lnSpc>
                <a:spcPct val="150000"/>
              </a:lnSpc>
            </a:pPr>
            <a:r>
              <a:rPr lang="en-IN" sz="2400" dirty="0" smtClean="0"/>
              <a:t>Hence, the import of fuel in Japan did not suffer.</a:t>
            </a:r>
          </a:p>
          <a:p>
            <a:pPr algn="just">
              <a:lnSpc>
                <a:spcPct val="150000"/>
              </a:lnSpc>
            </a:pPr>
            <a:r>
              <a:rPr lang="en-IN" sz="2400" dirty="0" smtClean="0"/>
              <a:t>Aside from this anomaly, the imports of Japan have been almost constant.</a:t>
            </a:r>
            <a:endParaRPr lang="en-IN" sz="2400" dirty="0"/>
          </a:p>
        </p:txBody>
      </p:sp>
    </p:spTree>
    <p:extLst>
      <p:ext uri="{BB962C8B-B14F-4D97-AF65-F5344CB8AC3E}">
        <p14:creationId xmlns:p14="http://schemas.microsoft.com/office/powerpoint/2010/main" val="3232757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863" y="2580068"/>
            <a:ext cx="10131425" cy="1456267"/>
          </a:xfrm>
        </p:spPr>
        <p:txBody>
          <a:bodyPr>
            <a:normAutofit/>
          </a:bodyPr>
          <a:lstStyle/>
          <a:p>
            <a:pPr algn="ctr"/>
            <a:r>
              <a:rPr lang="en-IN" sz="5400" dirty="0" smtClean="0"/>
              <a:t>EXPORT</a:t>
            </a:r>
            <a:endParaRPr lang="en-IN" sz="5400" dirty="0"/>
          </a:p>
        </p:txBody>
      </p:sp>
    </p:spTree>
    <p:extLst>
      <p:ext uri="{BB962C8B-B14F-4D97-AF65-F5344CB8AC3E}">
        <p14:creationId xmlns:p14="http://schemas.microsoft.com/office/powerpoint/2010/main" val="264602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863" y="2580068"/>
            <a:ext cx="10131425" cy="1456267"/>
          </a:xfrm>
        </p:spPr>
        <p:txBody>
          <a:bodyPr>
            <a:normAutofit/>
          </a:bodyPr>
          <a:lstStyle/>
          <a:p>
            <a:pPr algn="ctr"/>
            <a:r>
              <a:rPr lang="en-IN" sz="5400" dirty="0" smtClean="0"/>
              <a:t>THE JAPANESE ECONOMY</a:t>
            </a:r>
            <a:endParaRPr lang="en-IN" sz="5400" dirty="0"/>
          </a:p>
        </p:txBody>
      </p:sp>
    </p:spTree>
    <p:extLst>
      <p:ext uri="{BB962C8B-B14F-4D97-AF65-F5344CB8AC3E}">
        <p14:creationId xmlns:p14="http://schemas.microsoft.com/office/powerpoint/2010/main" val="1604207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1456267"/>
          </a:xfrm>
        </p:spPr>
        <p:txBody>
          <a:bodyPr>
            <a:normAutofit/>
          </a:bodyPr>
          <a:lstStyle/>
          <a:p>
            <a:pPr algn="ctr"/>
            <a:r>
              <a:rPr lang="en-IN" sz="4000" dirty="0" smtClean="0"/>
              <a:t>DEFINITION</a:t>
            </a:r>
            <a:endParaRPr lang="en-IN" sz="4000" dirty="0"/>
          </a:p>
        </p:txBody>
      </p:sp>
      <p:sp>
        <p:nvSpPr>
          <p:cNvPr id="3" name="Content Placeholder 2"/>
          <p:cNvSpPr>
            <a:spLocks noGrp="1"/>
          </p:cNvSpPr>
          <p:nvPr>
            <p:ph idx="1"/>
          </p:nvPr>
        </p:nvSpPr>
        <p:spPr>
          <a:xfrm>
            <a:off x="685801" y="1610436"/>
            <a:ext cx="10131425" cy="4885898"/>
          </a:xfrm>
        </p:spPr>
        <p:txBody>
          <a:bodyPr>
            <a:normAutofit/>
          </a:bodyPr>
          <a:lstStyle/>
          <a:p>
            <a:pPr algn="just">
              <a:lnSpc>
                <a:spcPct val="150000"/>
              </a:lnSpc>
            </a:pPr>
            <a:r>
              <a:rPr lang="en-IN" sz="2400" dirty="0"/>
              <a:t>An export is a function of international trade whereby goods produced in one country are shipped to another country for future sale or trade. The sale of such goods adds to the producing nation's gross output</a:t>
            </a:r>
            <a:r>
              <a:rPr lang="en-IN" sz="2400" dirty="0" smtClean="0"/>
              <a:t>.</a:t>
            </a:r>
          </a:p>
          <a:p>
            <a:pPr algn="just">
              <a:lnSpc>
                <a:spcPct val="150000"/>
              </a:lnSpc>
            </a:pPr>
            <a:r>
              <a:rPr lang="en-IN" sz="2400" dirty="0"/>
              <a:t>Most of the largest companies operating in advanced economies will derive a substantial portion of their annual revenues from exports to other countries. </a:t>
            </a:r>
            <a:endParaRPr lang="en-IN" sz="2400" dirty="0" smtClean="0"/>
          </a:p>
          <a:p>
            <a:pPr algn="just">
              <a:lnSpc>
                <a:spcPct val="150000"/>
              </a:lnSpc>
            </a:pPr>
            <a:r>
              <a:rPr lang="en-IN" sz="2400" dirty="0" smtClean="0"/>
              <a:t>The </a:t>
            </a:r>
            <a:r>
              <a:rPr lang="en-IN" sz="2400" dirty="0"/>
              <a:t>ability to export goods helps an economy to grow by selling more overall goods and services.</a:t>
            </a:r>
          </a:p>
        </p:txBody>
      </p:sp>
    </p:spTree>
    <p:extLst>
      <p:ext uri="{BB962C8B-B14F-4D97-AF65-F5344CB8AC3E}">
        <p14:creationId xmlns:p14="http://schemas.microsoft.com/office/powerpoint/2010/main" val="60706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545910"/>
            <a:ext cx="10131425" cy="5827594"/>
          </a:xfrm>
        </p:spPr>
        <p:txBody>
          <a:bodyPr>
            <a:normAutofit lnSpcReduction="10000"/>
          </a:bodyPr>
          <a:lstStyle/>
          <a:p>
            <a:pPr algn="just">
              <a:lnSpc>
                <a:spcPct val="150000"/>
              </a:lnSpc>
            </a:pPr>
            <a:r>
              <a:rPr lang="en-IN" sz="2400" dirty="0" smtClean="0"/>
              <a:t>The Japanese are famous for their intellect, and efficiency. This has resulted into Japan being a key player in the technological arena. </a:t>
            </a:r>
          </a:p>
          <a:p>
            <a:pPr algn="just">
              <a:lnSpc>
                <a:spcPct val="150000"/>
              </a:lnSpc>
            </a:pPr>
            <a:r>
              <a:rPr lang="en-IN" sz="2400" dirty="0"/>
              <a:t>Japan is the world's third largest automobile manufacturing </a:t>
            </a:r>
            <a:r>
              <a:rPr lang="en-IN" sz="2400" dirty="0" smtClean="0"/>
              <a:t>country, has </a:t>
            </a:r>
            <a:r>
              <a:rPr lang="en-IN" sz="2400" dirty="0"/>
              <a:t>the largest electronics goods industry, and is often ranked among the world's most innovative countries leading several measures of global patent filings.</a:t>
            </a:r>
            <a:endParaRPr lang="en-IN" sz="2400" dirty="0" smtClean="0"/>
          </a:p>
          <a:p>
            <a:pPr algn="just">
              <a:lnSpc>
                <a:spcPct val="150000"/>
              </a:lnSpc>
            </a:pPr>
            <a:r>
              <a:rPr lang="en-IN" sz="2400" dirty="0" smtClean="0"/>
              <a:t>Living in the 21</a:t>
            </a:r>
            <a:r>
              <a:rPr lang="en-IN" sz="2400" baseline="30000" dirty="0" smtClean="0"/>
              <a:t>st</a:t>
            </a:r>
            <a:r>
              <a:rPr lang="en-IN" sz="2400" dirty="0" smtClean="0"/>
              <a:t> Century, technology is ever changing and ever evolving to suit out purposes and Japan has been able to keep up with these changes. This has worked as a great advantage for Japan and its people.</a:t>
            </a:r>
          </a:p>
          <a:p>
            <a:pPr algn="just">
              <a:lnSpc>
                <a:spcPct val="150000"/>
              </a:lnSpc>
            </a:pPr>
            <a:r>
              <a:rPr lang="en-IN" sz="2400" dirty="0" smtClean="0"/>
              <a:t>Given in the next slide is a list of the major exports of Japan and its trading partners.</a:t>
            </a:r>
            <a:endParaRPr lang="en-IN" sz="2400" dirty="0"/>
          </a:p>
          <a:p>
            <a:pPr algn="just">
              <a:lnSpc>
                <a:spcPct val="150000"/>
              </a:lnSpc>
            </a:pPr>
            <a:endParaRPr lang="en-IN" sz="2400" dirty="0"/>
          </a:p>
        </p:txBody>
      </p:sp>
    </p:spTree>
    <p:extLst>
      <p:ext uri="{BB962C8B-B14F-4D97-AF65-F5344CB8AC3E}">
        <p14:creationId xmlns:p14="http://schemas.microsoft.com/office/powerpoint/2010/main" val="2919914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89412210"/>
              </p:ext>
            </p:extLst>
          </p:nvPr>
        </p:nvGraphicFramePr>
        <p:xfrm>
          <a:off x="685800" y="668740"/>
          <a:ext cx="10791967" cy="57457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6531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518615"/>
            <a:ext cx="10131425" cy="6073254"/>
          </a:xfrm>
        </p:spPr>
        <p:txBody>
          <a:bodyPr>
            <a:normAutofit lnSpcReduction="10000"/>
          </a:bodyPr>
          <a:lstStyle/>
          <a:p>
            <a:pPr algn="just">
              <a:lnSpc>
                <a:spcPct val="150000"/>
              </a:lnSpc>
            </a:pPr>
            <a:r>
              <a:rPr lang="en-IN" sz="2400" dirty="0" smtClean="0"/>
              <a:t>The Japanese people are known for their cutting edge technology that is developed by them. Especially all over the world there is a huge demand for their automobiles due to their quality.</a:t>
            </a:r>
          </a:p>
          <a:p>
            <a:pPr algn="just">
              <a:lnSpc>
                <a:spcPct val="150000"/>
              </a:lnSpc>
            </a:pPr>
            <a:r>
              <a:rPr lang="en-IN" sz="2400" dirty="0" smtClean="0"/>
              <a:t>This is one of the main reasons why Japan’s major export consists of Automobiles. </a:t>
            </a:r>
          </a:p>
          <a:p>
            <a:pPr algn="just">
              <a:lnSpc>
                <a:spcPct val="150000"/>
              </a:lnSpc>
            </a:pPr>
            <a:r>
              <a:rPr lang="en-IN" sz="2400" dirty="0" smtClean="0"/>
              <a:t>If we look more closely, it is clear that all of Japan’s major and profitable exports are of various kinds of machinery and machine parts. </a:t>
            </a:r>
          </a:p>
          <a:p>
            <a:pPr algn="just">
              <a:lnSpc>
                <a:spcPct val="150000"/>
              </a:lnSpc>
            </a:pPr>
            <a:r>
              <a:rPr lang="en-IN" sz="2400" dirty="0" smtClean="0"/>
              <a:t>As mentioned before Japanese people excel in these, and hence there is a great demand of these products in the world due to their supreme quality.</a:t>
            </a:r>
          </a:p>
          <a:p>
            <a:pPr algn="just">
              <a:lnSpc>
                <a:spcPct val="150000"/>
              </a:lnSpc>
            </a:pPr>
            <a:r>
              <a:rPr lang="en-IN" sz="2400" dirty="0" smtClean="0"/>
              <a:t>Apart from these Japan exports various invisible goods (services) to the world.</a:t>
            </a:r>
            <a:endParaRPr lang="en-IN" sz="2400" dirty="0"/>
          </a:p>
        </p:txBody>
      </p:sp>
    </p:spTree>
    <p:extLst>
      <p:ext uri="{BB962C8B-B14F-4D97-AF65-F5344CB8AC3E}">
        <p14:creationId xmlns:p14="http://schemas.microsoft.com/office/powerpoint/2010/main" val="3882787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88512532"/>
              </p:ext>
            </p:extLst>
          </p:nvPr>
        </p:nvGraphicFramePr>
        <p:xfrm>
          <a:off x="685800" y="518616"/>
          <a:ext cx="10764672" cy="56911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7068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518615"/>
            <a:ext cx="10131425" cy="5691116"/>
          </a:xfrm>
        </p:spPr>
        <p:txBody>
          <a:bodyPr>
            <a:normAutofit/>
          </a:bodyPr>
          <a:lstStyle/>
          <a:p>
            <a:pPr algn="just">
              <a:lnSpc>
                <a:spcPct val="150000"/>
              </a:lnSpc>
            </a:pPr>
            <a:r>
              <a:rPr lang="en-IN" sz="2400" dirty="0" smtClean="0"/>
              <a:t>From the previous graph it is clear that Japan’s major import and export partners are China and USA. Both these countries import from Japan as well as export to it, in a significant quantity and for a significant number of goods and services. </a:t>
            </a:r>
          </a:p>
          <a:p>
            <a:pPr algn="just">
              <a:lnSpc>
                <a:spcPct val="150000"/>
              </a:lnSpc>
            </a:pPr>
            <a:r>
              <a:rPr lang="en-IN" sz="2400" dirty="0" smtClean="0"/>
              <a:t>However, there are other major countries that Japan exports to. These are South Korea, Thailand, Singapore and Hong Kong. They depend on Japan, like the China and USA, on the technological goods. </a:t>
            </a:r>
          </a:p>
          <a:p>
            <a:pPr algn="just">
              <a:lnSpc>
                <a:spcPct val="150000"/>
              </a:lnSpc>
            </a:pPr>
            <a:r>
              <a:rPr lang="en-IN" sz="2400" dirty="0" smtClean="0"/>
              <a:t>Their trade relation with Japan is also majorly due to the fact that their culture is very similar to it.</a:t>
            </a:r>
            <a:endParaRPr lang="en-IN" sz="2400" dirty="0"/>
          </a:p>
        </p:txBody>
      </p:sp>
    </p:spTree>
    <p:extLst>
      <p:ext uri="{BB962C8B-B14F-4D97-AF65-F5344CB8AC3E}">
        <p14:creationId xmlns:p14="http://schemas.microsoft.com/office/powerpoint/2010/main" val="3584727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37689777"/>
              </p:ext>
            </p:extLst>
          </p:nvPr>
        </p:nvGraphicFramePr>
        <p:xfrm>
          <a:off x="808630" y="586853"/>
          <a:ext cx="10655490" cy="55682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9237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518615"/>
            <a:ext cx="10131425" cy="5691116"/>
          </a:xfrm>
        </p:spPr>
        <p:txBody>
          <a:bodyPr>
            <a:normAutofit/>
          </a:bodyPr>
          <a:lstStyle/>
          <a:p>
            <a:pPr algn="just">
              <a:lnSpc>
                <a:spcPct val="150000"/>
              </a:lnSpc>
            </a:pPr>
            <a:r>
              <a:rPr lang="en-IN" sz="2400" dirty="0" smtClean="0"/>
              <a:t>Due to the Global Financial Crisis (GFC) of 2008, USA was unable to import many goods from Japan, hence, its imports decreased significantly in 2008 and in the following years as the US economy recovered till 2012.</a:t>
            </a:r>
          </a:p>
          <a:p>
            <a:pPr algn="just">
              <a:lnSpc>
                <a:spcPct val="150000"/>
              </a:lnSpc>
            </a:pPr>
            <a:r>
              <a:rPr lang="en-IN" sz="2400" dirty="0" smtClean="0"/>
              <a:t>Taking advantage of this situation, China imported many machinery and goods from Japan to establish its role in the World Market. This resulted in Japan’s exports to China to grow while it’s exports to The US were decreasing. </a:t>
            </a:r>
          </a:p>
          <a:p>
            <a:pPr algn="just">
              <a:lnSpc>
                <a:spcPct val="150000"/>
              </a:lnSpc>
            </a:pPr>
            <a:r>
              <a:rPr lang="en-IN" sz="2400" dirty="0" smtClean="0"/>
              <a:t>Aside from these two major players, not even the GFC had a huge impact on Japan’s exports to other countries. It remained more or less constant.</a:t>
            </a:r>
            <a:endParaRPr lang="en-IN" sz="2400" dirty="0"/>
          </a:p>
        </p:txBody>
      </p:sp>
    </p:spTree>
    <p:extLst>
      <p:ext uri="{BB962C8B-B14F-4D97-AF65-F5344CB8AC3E}">
        <p14:creationId xmlns:p14="http://schemas.microsoft.com/office/powerpoint/2010/main" val="550841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863" y="2580068"/>
            <a:ext cx="10131425" cy="1456267"/>
          </a:xfrm>
        </p:spPr>
        <p:txBody>
          <a:bodyPr>
            <a:normAutofit/>
          </a:bodyPr>
          <a:lstStyle/>
          <a:p>
            <a:pPr algn="ctr"/>
            <a:r>
              <a:rPr lang="en-IN" sz="5400" dirty="0" smtClean="0"/>
              <a:t>CONCLUSION</a:t>
            </a:r>
            <a:endParaRPr lang="en-IN" sz="5400" dirty="0"/>
          </a:p>
        </p:txBody>
      </p:sp>
    </p:spTree>
    <p:extLst>
      <p:ext uri="{BB962C8B-B14F-4D97-AF65-F5344CB8AC3E}">
        <p14:creationId xmlns:p14="http://schemas.microsoft.com/office/powerpoint/2010/main" val="3042197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064525"/>
            <a:ext cx="10131425" cy="4726675"/>
          </a:xfrm>
        </p:spPr>
        <p:txBody>
          <a:bodyPr>
            <a:normAutofit lnSpcReduction="10000"/>
          </a:bodyPr>
          <a:lstStyle/>
          <a:p>
            <a:pPr algn="just">
              <a:lnSpc>
                <a:spcPct val="150000"/>
              </a:lnSpc>
            </a:pPr>
            <a:r>
              <a:rPr lang="en-IN" sz="2400" dirty="0" smtClean="0"/>
              <a:t>Japan, as an economy can be considered a very stable one, mainly due to the high productivity of its people. Despite being an earthquake prone zone and having suffered many earthquakes, it has always emerged from the ashes and stabilized its economy in a very short time. </a:t>
            </a:r>
          </a:p>
          <a:p>
            <a:pPr algn="just">
              <a:lnSpc>
                <a:spcPct val="150000"/>
              </a:lnSpc>
            </a:pPr>
            <a:r>
              <a:rPr lang="en-IN" sz="2400" dirty="0" smtClean="0"/>
              <a:t>Japan’s trade with the world, especially with United States of America and China, plays a major role in the world market.</a:t>
            </a:r>
          </a:p>
          <a:p>
            <a:pPr algn="just">
              <a:lnSpc>
                <a:spcPct val="150000"/>
              </a:lnSpc>
            </a:pPr>
            <a:r>
              <a:rPr lang="en-IN" sz="2400" dirty="0" smtClean="0"/>
              <a:t>Both these countries are major players, and depend upon their machinery imports from Japan to fulfil their exports to other trading partners.</a:t>
            </a:r>
            <a:endParaRPr lang="en-IN" sz="2400" dirty="0"/>
          </a:p>
        </p:txBody>
      </p:sp>
    </p:spTree>
    <p:extLst>
      <p:ext uri="{BB962C8B-B14F-4D97-AF65-F5344CB8AC3E}">
        <p14:creationId xmlns:p14="http://schemas.microsoft.com/office/powerpoint/2010/main" val="2649376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1456267"/>
          </a:xfrm>
        </p:spPr>
        <p:txBody>
          <a:bodyPr>
            <a:normAutofit/>
          </a:bodyPr>
          <a:lstStyle/>
          <a:p>
            <a:pPr algn="ctr"/>
            <a:r>
              <a:rPr lang="en-IN" sz="4000" dirty="0" smtClean="0"/>
              <a:t>	AN OVERVIEW</a:t>
            </a:r>
            <a:endParaRPr lang="en-IN" sz="4000" dirty="0"/>
          </a:p>
        </p:txBody>
      </p:sp>
      <p:sp>
        <p:nvSpPr>
          <p:cNvPr id="3" name="Content Placeholder 2"/>
          <p:cNvSpPr>
            <a:spLocks noGrp="1"/>
          </p:cNvSpPr>
          <p:nvPr>
            <p:ph idx="1"/>
          </p:nvPr>
        </p:nvSpPr>
        <p:spPr>
          <a:xfrm>
            <a:off x="685801" y="1337480"/>
            <a:ext cx="10477500" cy="5279219"/>
          </a:xfrm>
        </p:spPr>
        <p:txBody>
          <a:bodyPr>
            <a:normAutofit/>
          </a:bodyPr>
          <a:lstStyle/>
          <a:p>
            <a:pPr algn="just">
              <a:lnSpc>
                <a:spcPct val="150000"/>
              </a:lnSpc>
            </a:pPr>
            <a:r>
              <a:rPr lang="en-IN" sz="2400" dirty="0"/>
              <a:t>The economy of Japan is the third-largest in the world by nominal GDP and the fourth-largest by purchasing power parity (PPP</a:t>
            </a:r>
            <a:r>
              <a:rPr lang="en-IN" sz="2400" dirty="0" smtClean="0"/>
              <a:t>).</a:t>
            </a:r>
          </a:p>
          <a:p>
            <a:pPr algn="just">
              <a:lnSpc>
                <a:spcPct val="150000"/>
              </a:lnSpc>
            </a:pPr>
            <a:r>
              <a:rPr lang="en-IN" sz="2400" dirty="0"/>
              <a:t>Japan has an industrialized global free market economy. A free market economy is a competitive economic system in which businesses compete with each other for profit and the prices of goods and services are based on supply and demand. Japan's economic system is very similar to that of the United States.</a:t>
            </a:r>
            <a:endParaRPr lang="en-IN" sz="2400" dirty="0" smtClean="0"/>
          </a:p>
          <a:p>
            <a:pPr algn="just">
              <a:lnSpc>
                <a:spcPct val="150000"/>
              </a:lnSpc>
            </a:pPr>
            <a:r>
              <a:rPr lang="en-IN" sz="2400" dirty="0"/>
              <a:t>Japan is the world's largest creditor </a:t>
            </a:r>
            <a:r>
              <a:rPr lang="en-IN" sz="2400" dirty="0" smtClean="0"/>
              <a:t>nation as </a:t>
            </a:r>
            <a:r>
              <a:rPr lang="en-IN" sz="2400" dirty="0"/>
              <a:t>well as having the highest debt per </a:t>
            </a:r>
            <a:r>
              <a:rPr lang="en-IN" sz="2400" dirty="0" smtClean="0"/>
              <a:t>GDP.</a:t>
            </a:r>
          </a:p>
          <a:p>
            <a:pPr algn="just">
              <a:lnSpc>
                <a:spcPct val="150000"/>
              </a:lnSpc>
            </a:pPr>
            <a:endParaRPr lang="en-IN" sz="2400" dirty="0"/>
          </a:p>
        </p:txBody>
      </p:sp>
    </p:spTree>
    <p:extLst>
      <p:ext uri="{BB962C8B-B14F-4D97-AF65-F5344CB8AC3E}">
        <p14:creationId xmlns:p14="http://schemas.microsoft.com/office/powerpoint/2010/main" val="1946387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873457"/>
            <a:ext cx="10131425" cy="5336274"/>
          </a:xfrm>
        </p:spPr>
        <p:txBody>
          <a:bodyPr>
            <a:normAutofit fontScale="92500" lnSpcReduction="10000"/>
          </a:bodyPr>
          <a:lstStyle/>
          <a:p>
            <a:pPr algn="just">
              <a:lnSpc>
                <a:spcPct val="150000"/>
              </a:lnSpc>
            </a:pPr>
            <a:r>
              <a:rPr lang="en-IN" sz="2400" dirty="0" smtClean="0"/>
              <a:t>Although it was not shown in the graphs in the previous slides, Japan has trade relations with almost all countries of the world. </a:t>
            </a:r>
          </a:p>
          <a:p>
            <a:pPr algn="just">
              <a:lnSpc>
                <a:spcPct val="150000"/>
              </a:lnSpc>
            </a:pPr>
            <a:r>
              <a:rPr lang="en-IN" sz="2400" dirty="0" smtClean="0"/>
              <a:t>This ensures that many countries are able to benefit from the technological advancements of Japan, and hence try and boost their industries. </a:t>
            </a:r>
          </a:p>
          <a:p>
            <a:pPr algn="just">
              <a:lnSpc>
                <a:spcPct val="150000"/>
              </a:lnSpc>
            </a:pPr>
            <a:r>
              <a:rPr lang="en-IN" sz="2400" dirty="0" smtClean="0"/>
              <a:t>Which will in turn boost the economies of such countries and consequently strengthen their trade relations.</a:t>
            </a:r>
          </a:p>
          <a:p>
            <a:pPr algn="just">
              <a:lnSpc>
                <a:spcPct val="150000"/>
              </a:lnSpc>
            </a:pPr>
            <a:r>
              <a:rPr lang="en-IN" sz="2400" dirty="0" smtClean="0"/>
              <a:t>Although Japan does incur negative balance of trade, but it has managed to have a significant impact on the World Trade.</a:t>
            </a:r>
          </a:p>
          <a:p>
            <a:pPr algn="just">
              <a:lnSpc>
                <a:spcPct val="150000"/>
              </a:lnSpc>
            </a:pPr>
            <a:r>
              <a:rPr lang="en-IN" sz="2400" dirty="0" smtClean="0"/>
              <a:t>Hence, in this manner, despite being small country in size, Japan has a major impact on the world trade. Japanese technology is always considered to be state of the art.</a:t>
            </a:r>
            <a:endParaRPr lang="en-IN" sz="2400" dirty="0"/>
          </a:p>
        </p:txBody>
      </p:sp>
    </p:spTree>
    <p:extLst>
      <p:ext uri="{BB962C8B-B14F-4D97-AF65-F5344CB8AC3E}">
        <p14:creationId xmlns:p14="http://schemas.microsoft.com/office/powerpoint/2010/main" val="1703068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09433"/>
            <a:ext cx="10131425" cy="5800298"/>
          </a:xfrm>
        </p:spPr>
        <p:txBody>
          <a:bodyPr>
            <a:normAutofit/>
          </a:bodyPr>
          <a:lstStyle/>
          <a:p>
            <a:pPr algn="just">
              <a:lnSpc>
                <a:spcPct val="150000"/>
              </a:lnSpc>
            </a:pPr>
            <a:r>
              <a:rPr lang="en-IN" sz="2400" dirty="0"/>
              <a:t>Since 2011, Japan has had a persistent trade deficit, the longest since comparable </a:t>
            </a:r>
            <a:r>
              <a:rPr lang="en-IN" sz="2400" dirty="0" smtClean="0"/>
              <a:t>records began. </a:t>
            </a:r>
            <a:r>
              <a:rPr lang="en-IN" sz="2400" dirty="0"/>
              <a:t>In 2013, Japan had its biggest annual trade deficit (US$118 billion), although </a:t>
            </a:r>
            <a:r>
              <a:rPr lang="en-IN" sz="2400" dirty="0" smtClean="0"/>
              <a:t>exports increased </a:t>
            </a:r>
            <a:r>
              <a:rPr lang="en-IN" sz="2400" dirty="0"/>
              <a:t>in U.S. dollar terms while imports grew to their highest-ever level. Increased imports </a:t>
            </a:r>
            <a:r>
              <a:rPr lang="en-IN" sz="2400" dirty="0" smtClean="0"/>
              <a:t>of fossil </a:t>
            </a:r>
            <a:r>
              <a:rPr lang="en-IN" sz="2400" dirty="0"/>
              <a:t>fuels were a major factor in the rise in imports as they replaced energy from nuclear </a:t>
            </a:r>
            <a:r>
              <a:rPr lang="en-IN" sz="2400" dirty="0" smtClean="0"/>
              <a:t>power following </a:t>
            </a:r>
            <a:r>
              <a:rPr lang="en-IN" sz="2400" dirty="0"/>
              <a:t>the accident at the Fukushima nuclear plant in 2011 and the subsequent shut-down </a:t>
            </a:r>
            <a:r>
              <a:rPr lang="en-IN" sz="2400" dirty="0" smtClean="0"/>
              <a:t>of other </a:t>
            </a:r>
            <a:r>
              <a:rPr lang="en-IN" sz="2400" dirty="0"/>
              <a:t>nuclear power plants. </a:t>
            </a:r>
          </a:p>
        </p:txBody>
      </p:sp>
    </p:spTree>
    <p:extLst>
      <p:ext uri="{BB962C8B-B14F-4D97-AF65-F5344CB8AC3E}">
        <p14:creationId xmlns:p14="http://schemas.microsoft.com/office/powerpoint/2010/main" val="3687277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09433"/>
            <a:ext cx="10131425" cy="5800298"/>
          </a:xfrm>
        </p:spPr>
        <p:txBody>
          <a:bodyPr>
            <a:normAutofit/>
          </a:bodyPr>
          <a:lstStyle/>
          <a:p>
            <a:pPr algn="just">
              <a:lnSpc>
                <a:spcPct val="150000"/>
              </a:lnSpc>
            </a:pPr>
            <a:r>
              <a:rPr lang="en-IN" sz="2400" dirty="0" smtClean="0"/>
              <a:t>Although Japan does incur negative balance of trade, but it has managed to have a significant impact on the World Trade for a long period of time. Despite the current status of the Japanese Economy (it has a very high amount of public debt: Approximately 229.2% of GDP), it is now trying to recover by implementing several fiscal and monetary policies</a:t>
            </a:r>
          </a:p>
          <a:p>
            <a:pPr algn="just">
              <a:lnSpc>
                <a:spcPct val="150000"/>
              </a:lnSpc>
            </a:pPr>
            <a:r>
              <a:rPr lang="en-IN" sz="2400" dirty="0" smtClean="0"/>
              <a:t>Hence, in this manner, despite being small country in size, Japan has a major impact on the world trade. Japanese technology is always considered to be state of the art.</a:t>
            </a:r>
            <a:endParaRPr lang="en-IN" sz="2400" dirty="0"/>
          </a:p>
        </p:txBody>
      </p:sp>
    </p:spTree>
    <p:extLst>
      <p:ext uri="{BB962C8B-B14F-4D97-AF65-F5344CB8AC3E}">
        <p14:creationId xmlns:p14="http://schemas.microsoft.com/office/powerpoint/2010/main" val="2362486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66105" y="2528552"/>
            <a:ext cx="10131425" cy="1456267"/>
          </a:xfrm>
        </p:spPr>
        <p:txBody>
          <a:bodyPr>
            <a:normAutofit/>
          </a:bodyPr>
          <a:lstStyle/>
          <a:p>
            <a:pPr algn="ctr"/>
            <a:r>
              <a:rPr lang="en-IN" sz="5400" dirty="0" smtClean="0"/>
              <a:t>Thank you</a:t>
            </a:r>
            <a:endParaRPr lang="en-IN" sz="5400" dirty="0"/>
          </a:p>
        </p:txBody>
      </p:sp>
    </p:spTree>
    <p:extLst>
      <p:ext uri="{BB962C8B-B14F-4D97-AF65-F5344CB8AC3E}">
        <p14:creationId xmlns:p14="http://schemas.microsoft.com/office/powerpoint/2010/main" val="1866927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368490"/>
            <a:ext cx="10131425" cy="6605515"/>
          </a:xfrm>
        </p:spPr>
        <p:txBody>
          <a:bodyPr>
            <a:normAutofit/>
          </a:bodyPr>
          <a:lstStyle/>
          <a:p>
            <a:pPr algn="just">
              <a:lnSpc>
                <a:spcPct val="150000"/>
              </a:lnSpc>
            </a:pPr>
            <a:r>
              <a:rPr lang="en-IN" sz="2400" dirty="0"/>
              <a:t>Japan generally runs an annual trade surplus and has a considerable net international investment surplus.</a:t>
            </a:r>
          </a:p>
          <a:p>
            <a:pPr algn="just">
              <a:lnSpc>
                <a:spcPct val="150000"/>
              </a:lnSpc>
            </a:pPr>
            <a:r>
              <a:rPr lang="en-IN" sz="2400" dirty="0"/>
              <a:t>As of 2015, 54 of the Fortune Global 500 companies are based in Japan.</a:t>
            </a:r>
          </a:p>
          <a:p>
            <a:pPr algn="just">
              <a:lnSpc>
                <a:spcPct val="150000"/>
              </a:lnSpc>
            </a:pPr>
            <a:r>
              <a:rPr lang="en-IN" sz="2400" dirty="0"/>
              <a:t>Japan has some cultural philosophies that they apply to their economy and that could possibly be a reason for much of their success in the economic sector</a:t>
            </a:r>
            <a:r>
              <a:rPr lang="en-IN" sz="2400" dirty="0" smtClean="0"/>
              <a:t>.</a:t>
            </a:r>
          </a:p>
          <a:p>
            <a:pPr algn="just">
              <a:lnSpc>
                <a:spcPct val="150000"/>
              </a:lnSpc>
            </a:pPr>
            <a:r>
              <a:rPr lang="en-IN" sz="2400" dirty="0"/>
              <a:t>Japan is the 4th largest export economy in the world and the most complex economy according to the Economic Complexity Index (ECI).</a:t>
            </a:r>
          </a:p>
          <a:p>
            <a:pPr>
              <a:lnSpc>
                <a:spcPct val="150000"/>
              </a:lnSpc>
            </a:pPr>
            <a:endParaRPr lang="en-IN" sz="2400" dirty="0"/>
          </a:p>
        </p:txBody>
      </p:sp>
    </p:spTree>
    <p:extLst>
      <p:ext uri="{BB962C8B-B14F-4D97-AF65-F5344CB8AC3E}">
        <p14:creationId xmlns:p14="http://schemas.microsoft.com/office/powerpoint/2010/main" val="230008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43" y="150125"/>
            <a:ext cx="10126639" cy="6359857"/>
          </a:xfrm>
        </p:spPr>
        <p:txBody>
          <a:bodyPr>
            <a:normAutofit/>
          </a:bodyPr>
          <a:lstStyle/>
          <a:p>
            <a:pPr algn="just">
              <a:lnSpc>
                <a:spcPct val="150000"/>
              </a:lnSpc>
            </a:pPr>
            <a:r>
              <a:rPr lang="en-IN" sz="2400" dirty="0" smtClean="0"/>
              <a:t>Despite the fact that Japan faced heavy life and monetary losses after World War – II, it was during the growth in this period that helped Japan become a strong economy. </a:t>
            </a:r>
          </a:p>
          <a:p>
            <a:pPr algn="just">
              <a:lnSpc>
                <a:spcPct val="150000"/>
              </a:lnSpc>
            </a:pPr>
            <a:r>
              <a:rPr lang="en-IN" sz="2400" dirty="0" smtClean="0"/>
              <a:t>This </a:t>
            </a:r>
            <a:r>
              <a:rPr lang="en-IN" sz="2400" dirty="0"/>
              <a:t>economic miracle was the result of Post-World War II Japan and West Germany benefiting from the Cold </a:t>
            </a:r>
            <a:r>
              <a:rPr lang="en-IN" sz="2400" dirty="0" smtClean="0"/>
              <a:t>War.</a:t>
            </a:r>
          </a:p>
          <a:p>
            <a:pPr algn="just">
              <a:lnSpc>
                <a:spcPct val="150000"/>
              </a:lnSpc>
            </a:pPr>
            <a:r>
              <a:rPr lang="en-IN" sz="2400" baseline="30000" dirty="0" smtClean="0"/>
              <a:t> </a:t>
            </a:r>
            <a:r>
              <a:rPr lang="en-IN" sz="2400" dirty="0" smtClean="0"/>
              <a:t>It </a:t>
            </a:r>
            <a:r>
              <a:rPr lang="en-IN" sz="2400" dirty="0"/>
              <a:t>occurred partly due to the aid and assistance of the United States, but chiefly due to the economic interventionism of the Japanese government</a:t>
            </a:r>
            <a:r>
              <a:rPr lang="en-IN" sz="2400" dirty="0" smtClean="0"/>
              <a:t>. </a:t>
            </a:r>
          </a:p>
          <a:p>
            <a:pPr algn="just">
              <a:lnSpc>
                <a:spcPct val="150000"/>
              </a:lnSpc>
            </a:pPr>
            <a:endParaRPr lang="en-IN" sz="2400" dirty="0"/>
          </a:p>
        </p:txBody>
      </p:sp>
    </p:spTree>
    <p:extLst>
      <p:ext uri="{BB962C8B-B14F-4D97-AF65-F5344CB8AC3E}">
        <p14:creationId xmlns:p14="http://schemas.microsoft.com/office/powerpoint/2010/main" val="240007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627797"/>
            <a:ext cx="10131425" cy="5163403"/>
          </a:xfrm>
        </p:spPr>
        <p:txBody>
          <a:bodyPr>
            <a:normAutofit/>
          </a:bodyPr>
          <a:lstStyle/>
          <a:p>
            <a:pPr algn="just">
              <a:lnSpc>
                <a:spcPct val="150000"/>
              </a:lnSpc>
            </a:pPr>
            <a:r>
              <a:rPr lang="en-IN" sz="2400" dirty="0"/>
              <a:t>After World War II, the United States established a significant presence in Japan to slow the expansion of Soviet influence in the Pacific. </a:t>
            </a:r>
            <a:endParaRPr lang="en-IN" sz="2400" dirty="0" smtClean="0"/>
          </a:p>
          <a:p>
            <a:pPr algn="just">
              <a:lnSpc>
                <a:spcPct val="150000"/>
              </a:lnSpc>
            </a:pPr>
            <a:r>
              <a:rPr lang="en-IN" sz="2400" dirty="0" smtClean="0"/>
              <a:t>The </a:t>
            </a:r>
            <a:r>
              <a:rPr lang="en-IN" sz="2400" dirty="0"/>
              <a:t>United States was also concerned with the growth of the economy of Japan because there was a risk after World War II that an unhappy and poor Japanese population would turn to communism and by doing so ensure that the Soviet Union would control the Pacific.</a:t>
            </a:r>
          </a:p>
        </p:txBody>
      </p:sp>
    </p:spTree>
    <p:extLst>
      <p:ext uri="{BB962C8B-B14F-4D97-AF65-F5344CB8AC3E}">
        <p14:creationId xmlns:p14="http://schemas.microsoft.com/office/powerpoint/2010/main" val="495374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928049"/>
            <a:ext cx="10131425" cy="4863152"/>
          </a:xfrm>
        </p:spPr>
        <p:txBody>
          <a:bodyPr>
            <a:normAutofit/>
          </a:bodyPr>
          <a:lstStyle/>
          <a:p>
            <a:pPr algn="just">
              <a:lnSpc>
                <a:spcPct val="150000"/>
              </a:lnSpc>
            </a:pPr>
            <a:r>
              <a:rPr lang="en-IN" sz="2400" dirty="0"/>
              <a:t>A high priority on education in Japan has generated a highly skilled workforce. This workforce has catapulted Japan to the top of the world in technological advances and development. </a:t>
            </a:r>
            <a:endParaRPr lang="en-IN" sz="2400" dirty="0" smtClean="0"/>
          </a:p>
          <a:p>
            <a:pPr algn="just">
              <a:lnSpc>
                <a:spcPct val="150000"/>
              </a:lnSpc>
            </a:pPr>
            <a:r>
              <a:rPr lang="en-IN" sz="2400" dirty="0" smtClean="0"/>
              <a:t>The </a:t>
            </a:r>
            <a:r>
              <a:rPr lang="en-IN" sz="2400" dirty="0"/>
              <a:t>success of Japanese advances in electronics helped boost Japan to the forefront of global economics. </a:t>
            </a:r>
            <a:endParaRPr lang="en-IN" sz="2400" dirty="0" smtClean="0"/>
          </a:p>
          <a:p>
            <a:pPr algn="just">
              <a:lnSpc>
                <a:spcPct val="150000"/>
              </a:lnSpc>
            </a:pPr>
            <a:r>
              <a:rPr lang="en-IN" sz="2400" dirty="0" smtClean="0"/>
              <a:t>Japan </a:t>
            </a:r>
            <a:r>
              <a:rPr lang="en-IN" sz="2400" dirty="0"/>
              <a:t>is also a trade-friendly country, which has helped it compensate for a lack of natural resources that are usually necessary for countries to develop competitive economies.</a:t>
            </a:r>
          </a:p>
        </p:txBody>
      </p:sp>
    </p:spTree>
    <p:extLst>
      <p:ext uri="{BB962C8B-B14F-4D97-AF65-F5344CB8AC3E}">
        <p14:creationId xmlns:p14="http://schemas.microsoft.com/office/powerpoint/2010/main" val="467149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loud 14"/>
          <p:cNvSpPr/>
          <p:nvPr/>
        </p:nvSpPr>
        <p:spPr>
          <a:xfrm>
            <a:off x="245660" y="259309"/>
            <a:ext cx="2838734" cy="1596788"/>
          </a:xfrm>
          <a:prstGeom prst="cloud">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u="sng" dirty="0" smtClean="0"/>
              <a:t>GDP</a:t>
            </a:r>
          </a:p>
          <a:p>
            <a:pPr algn="ctr"/>
            <a:r>
              <a:rPr lang="en-IN" sz="2400" dirty="0"/>
              <a:t>$4.17 trillion</a:t>
            </a:r>
          </a:p>
        </p:txBody>
      </p:sp>
      <p:sp>
        <p:nvSpPr>
          <p:cNvPr id="16" name="Cloud 15"/>
          <p:cNvSpPr/>
          <p:nvPr/>
        </p:nvSpPr>
        <p:spPr>
          <a:xfrm>
            <a:off x="4397992" y="1214652"/>
            <a:ext cx="3018429" cy="1596788"/>
          </a:xfrm>
          <a:prstGeom prst="cloud">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u="sng" dirty="0" smtClean="0"/>
              <a:t>Inflation (CPI)</a:t>
            </a:r>
          </a:p>
          <a:p>
            <a:pPr algn="ctr"/>
            <a:r>
              <a:rPr lang="en-IN" sz="2400" dirty="0"/>
              <a:t>3.2%</a:t>
            </a:r>
          </a:p>
        </p:txBody>
      </p:sp>
      <p:sp>
        <p:nvSpPr>
          <p:cNvPr id="17" name="Cloud 16"/>
          <p:cNvSpPr/>
          <p:nvPr/>
        </p:nvSpPr>
        <p:spPr>
          <a:xfrm>
            <a:off x="8145439" y="1537648"/>
            <a:ext cx="3739485" cy="1774210"/>
          </a:xfrm>
          <a:prstGeom prst="cloud">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u="sng" dirty="0" smtClean="0"/>
              <a:t>Population below Poverty Line</a:t>
            </a:r>
          </a:p>
          <a:p>
            <a:pPr algn="ctr"/>
            <a:r>
              <a:rPr lang="en-IN" sz="2400" dirty="0" smtClean="0"/>
              <a:t>16%</a:t>
            </a:r>
            <a:endParaRPr lang="en-IN" sz="2400" dirty="0"/>
          </a:p>
        </p:txBody>
      </p:sp>
      <p:sp>
        <p:nvSpPr>
          <p:cNvPr id="18" name="Cloud 17"/>
          <p:cNvSpPr/>
          <p:nvPr/>
        </p:nvSpPr>
        <p:spPr>
          <a:xfrm>
            <a:off x="245660" y="2938820"/>
            <a:ext cx="3398292" cy="1596788"/>
          </a:xfrm>
          <a:prstGeom prst="cloud">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u="sng" dirty="0" smtClean="0"/>
              <a:t>Unemployment</a:t>
            </a:r>
          </a:p>
          <a:p>
            <a:pPr algn="ctr"/>
            <a:r>
              <a:rPr lang="en-IN" sz="2400" dirty="0" smtClean="0"/>
              <a:t>3.4%</a:t>
            </a:r>
            <a:endParaRPr lang="en-IN" sz="2400" dirty="0"/>
          </a:p>
        </p:txBody>
      </p:sp>
      <p:sp>
        <p:nvSpPr>
          <p:cNvPr id="6" name="Cloud 5"/>
          <p:cNvSpPr/>
          <p:nvPr/>
        </p:nvSpPr>
        <p:spPr>
          <a:xfrm>
            <a:off x="4208060" y="4233081"/>
            <a:ext cx="3398292" cy="1596788"/>
          </a:xfrm>
          <a:prstGeom prst="cloud">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u="sng" dirty="0" smtClean="0"/>
              <a:t>GDP Rank</a:t>
            </a:r>
          </a:p>
          <a:p>
            <a:pPr algn="ctr"/>
            <a:r>
              <a:rPr lang="en-IN" sz="2400" dirty="0" smtClean="0"/>
              <a:t>3</a:t>
            </a:r>
            <a:r>
              <a:rPr lang="en-IN" sz="2400" baseline="30000" dirty="0" smtClean="0"/>
              <a:t>rd</a:t>
            </a:r>
            <a:r>
              <a:rPr lang="en-IN" sz="2400" dirty="0" smtClean="0"/>
              <a:t> (Nominal) / 4</a:t>
            </a:r>
            <a:r>
              <a:rPr lang="en-IN" sz="2400" baseline="30000" dirty="0" smtClean="0"/>
              <a:t>th</a:t>
            </a:r>
            <a:r>
              <a:rPr lang="en-IN" sz="2400" dirty="0" smtClean="0"/>
              <a:t> (PPP)</a:t>
            </a:r>
            <a:endParaRPr lang="en-IN" sz="2400" dirty="0"/>
          </a:p>
        </p:txBody>
      </p:sp>
      <p:sp>
        <p:nvSpPr>
          <p:cNvPr id="7" name="Cloud 6"/>
          <p:cNvSpPr/>
          <p:nvPr/>
        </p:nvSpPr>
        <p:spPr>
          <a:xfrm>
            <a:off x="8316035" y="5031475"/>
            <a:ext cx="3398292" cy="1596788"/>
          </a:xfrm>
          <a:prstGeom prst="cloud">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smtClean="0"/>
              <a:t>Possesses 13.7% of world’s financial assets</a:t>
            </a:r>
            <a:endParaRPr lang="en-IN" sz="2400" dirty="0"/>
          </a:p>
        </p:txBody>
      </p:sp>
    </p:spTree>
    <p:extLst>
      <p:ext uri="{BB962C8B-B14F-4D97-AF65-F5344CB8AC3E}">
        <p14:creationId xmlns:p14="http://schemas.microsoft.com/office/powerpoint/2010/main" val="2645968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863" y="2580068"/>
            <a:ext cx="10131425" cy="1456267"/>
          </a:xfrm>
        </p:spPr>
        <p:txBody>
          <a:bodyPr>
            <a:normAutofit/>
          </a:bodyPr>
          <a:lstStyle/>
          <a:p>
            <a:pPr algn="ctr"/>
            <a:r>
              <a:rPr lang="en-IN" sz="5400" dirty="0" smtClean="0"/>
              <a:t>IMPORT</a:t>
            </a:r>
            <a:endParaRPr lang="en-IN" sz="5400" dirty="0"/>
          </a:p>
        </p:txBody>
      </p:sp>
    </p:spTree>
    <p:extLst>
      <p:ext uri="{BB962C8B-B14F-4D97-AF65-F5344CB8AC3E}">
        <p14:creationId xmlns:p14="http://schemas.microsoft.com/office/powerpoint/2010/main" val="1576184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778</TotalTime>
  <Words>1912</Words>
  <Application>Microsoft Office PowerPoint</Application>
  <PresentationFormat>Widescreen</PresentationFormat>
  <Paragraphs>113</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Celestial</vt:lpstr>
      <vt:lpstr>THE JAPANESE Economy: ROLE IN WORLD TRADE</vt:lpstr>
      <vt:lpstr>THE JAPANESE ECONOMY</vt:lpstr>
      <vt:lpstr> AN OVERVIEW</vt:lpstr>
      <vt:lpstr>PowerPoint Presentation</vt:lpstr>
      <vt:lpstr>PowerPoint Presentation</vt:lpstr>
      <vt:lpstr>PowerPoint Presentation</vt:lpstr>
      <vt:lpstr>PowerPoint Presentation</vt:lpstr>
      <vt:lpstr>PowerPoint Presentation</vt:lpstr>
      <vt:lpstr>IMPORT</vt:lpstr>
      <vt:lpstr>DEFINITION</vt:lpstr>
      <vt:lpstr>JAPAN’S IMPORT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EXPORT</vt:lpstr>
      <vt:lpstr>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lpstr>PowerPoint Presentation</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MONETARY POLICY IN THE  POST REFORM PERIOD</dc:title>
  <dc:creator>Aashima Yuthika</dc:creator>
  <cp:lastModifiedBy>Aashima Yuthika</cp:lastModifiedBy>
  <cp:revision>116</cp:revision>
  <dcterms:created xsi:type="dcterms:W3CDTF">2016-04-06T10:06:33Z</dcterms:created>
  <dcterms:modified xsi:type="dcterms:W3CDTF">2016-04-16T16:23:14Z</dcterms:modified>
</cp:coreProperties>
</file>