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41"/>
  </p:notesMasterIdLst>
  <p:sldIdLst>
    <p:sldId id="256" r:id="rId2"/>
    <p:sldId id="257" r:id="rId3"/>
    <p:sldId id="288" r:id="rId4"/>
    <p:sldId id="289" r:id="rId5"/>
    <p:sldId id="290" r:id="rId6"/>
    <p:sldId id="291" r:id="rId7"/>
    <p:sldId id="292" r:id="rId8"/>
    <p:sldId id="293" r:id="rId9"/>
    <p:sldId id="294" r:id="rId10"/>
    <p:sldId id="297" r:id="rId11"/>
    <p:sldId id="311" r:id="rId12"/>
    <p:sldId id="296"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295" r:id="rId27"/>
    <p:sldId id="312" r:id="rId28"/>
    <p:sldId id="313" r:id="rId29"/>
    <p:sldId id="314" r:id="rId30"/>
    <p:sldId id="315" r:id="rId31"/>
    <p:sldId id="316" r:id="rId32"/>
    <p:sldId id="317" r:id="rId33"/>
    <p:sldId id="318" r:id="rId34"/>
    <p:sldId id="319" r:id="rId35"/>
    <p:sldId id="320" r:id="rId36"/>
    <p:sldId id="321" r:id="rId37"/>
    <p:sldId id="322" r:id="rId38"/>
    <p:sldId id="287" r:id="rId39"/>
    <p:sldId id="28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76" autoAdjust="0"/>
    <p:restoredTop sz="94660"/>
  </p:normalViewPr>
  <p:slideViewPr>
    <p:cSldViewPr snapToGrid="0">
      <p:cViewPr varScale="1">
        <p:scale>
          <a:sx n="70" d="100"/>
          <a:sy n="70" d="100"/>
        </p:scale>
        <p:origin x="792" y="72"/>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F:\IET\Sem-IV\Eco\analysis_5.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F:\IET\Sem-IV\Eco\analysis_5.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F:\IET\Sem-IV\Eco\analysis_5.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IET\Sem-IV\Eco\analysis_5.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F:\IET\Sem-IV\Eco\analysis_5.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F:\IET\Sem-IV\Eco\analysis_5.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F:\IET\Sem-IV\Eco\analysis_5.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F:\IET\Sem-IV\Eco\analysis_5.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F:\IET\Sem-IV\Eco\analysis_5.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F:\IET\Sem-IV\Eco\analysis_5.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500" b="1" i="0" u="none" strike="noStrike" kern="1200" spc="0" normalizeH="0" baseline="0">
                <a:solidFill>
                  <a:schemeClr val="tx1"/>
                </a:solidFill>
                <a:latin typeface="+mj-lt"/>
                <a:ea typeface="+mj-ea"/>
                <a:cs typeface="+mj-cs"/>
              </a:defRPr>
            </a:pPr>
            <a:r>
              <a:rPr lang="en-US" sz="2500">
                <a:solidFill>
                  <a:schemeClr val="tx1"/>
                </a:solidFill>
              </a:rPr>
              <a:t>LEADING SMALL SCALE INDUSTRIES</a:t>
            </a:r>
          </a:p>
        </c:rich>
      </c:tx>
      <c:layout/>
      <c:overlay val="0"/>
      <c:spPr>
        <a:noFill/>
        <a:ln>
          <a:noFill/>
        </a:ln>
        <a:effectLst/>
      </c:spPr>
      <c:txPr>
        <a:bodyPr rot="0" spcFirstLastPara="1" vertOverflow="ellipsis" vert="horz" wrap="square" anchor="ctr" anchorCtr="1"/>
        <a:lstStyle/>
        <a:p>
          <a:pPr>
            <a:defRPr sz="2500" b="1" i="0" u="none" strike="noStrike" kern="1200" spc="0" normalizeH="0" baseline="0">
              <a:solidFill>
                <a:schemeClr val="tx1"/>
              </a:solidFill>
              <a:latin typeface="+mj-lt"/>
              <a:ea typeface="+mj-ea"/>
              <a:cs typeface="+mj-cs"/>
            </a:defRPr>
          </a:pPr>
          <a:endParaRPr lang="en-US"/>
        </a:p>
      </c:txPr>
    </c:title>
    <c:autoTitleDeleted val="0"/>
    <c:plotArea>
      <c:layout/>
      <c:pieChart>
        <c:varyColors val="1"/>
        <c:ser>
          <c:idx val="0"/>
          <c:order val="0"/>
          <c:spPr>
            <a:ln>
              <a:noFill/>
            </a:ln>
            <a:scene3d>
              <a:camera prst="orthographicFront"/>
              <a:lightRig rig="threePt" dir="t"/>
            </a:scene3d>
            <a:sp3d>
              <a:bevelT/>
            </a:sp3d>
          </c:spPr>
          <c:dPt>
            <c:idx val="0"/>
            <c:bubble3D val="0"/>
            <c:spPr>
              <a:gradFill>
                <a:gsLst>
                  <a:gs pos="100000">
                    <a:schemeClr val="accent1">
                      <a:lumMod val="60000"/>
                      <a:lumOff val="40000"/>
                    </a:schemeClr>
                  </a:gs>
                  <a:gs pos="0">
                    <a:schemeClr val="accent1"/>
                  </a:gs>
                </a:gsLst>
                <a:lin ang="5400000" scaled="0"/>
              </a:gradFill>
              <a:ln w="19050">
                <a:noFill/>
              </a:ln>
              <a:effectLst/>
              <a:scene3d>
                <a:camera prst="orthographicFront"/>
                <a:lightRig rig="threePt" dir="t"/>
              </a:scene3d>
              <a:sp3d>
                <a:bevelT/>
              </a:sp3d>
            </c:spPr>
          </c:dPt>
          <c:dPt>
            <c:idx val="1"/>
            <c:bubble3D val="0"/>
            <c:spPr>
              <a:gradFill>
                <a:gsLst>
                  <a:gs pos="100000">
                    <a:schemeClr val="accent2">
                      <a:lumMod val="60000"/>
                      <a:lumOff val="40000"/>
                    </a:schemeClr>
                  </a:gs>
                  <a:gs pos="0">
                    <a:schemeClr val="accent2"/>
                  </a:gs>
                </a:gsLst>
                <a:lin ang="5400000" scaled="0"/>
              </a:gradFill>
              <a:ln w="19050">
                <a:noFill/>
              </a:ln>
              <a:effectLst/>
              <a:scene3d>
                <a:camera prst="orthographicFront"/>
                <a:lightRig rig="threePt" dir="t"/>
              </a:scene3d>
              <a:sp3d>
                <a:bevelT/>
              </a:sp3d>
            </c:spPr>
          </c:dPt>
          <c:dPt>
            <c:idx val="2"/>
            <c:bubble3D val="0"/>
            <c:spPr>
              <a:gradFill>
                <a:gsLst>
                  <a:gs pos="100000">
                    <a:schemeClr val="accent3">
                      <a:lumMod val="60000"/>
                      <a:lumOff val="40000"/>
                    </a:schemeClr>
                  </a:gs>
                  <a:gs pos="0">
                    <a:schemeClr val="accent3"/>
                  </a:gs>
                </a:gsLst>
                <a:lin ang="5400000" scaled="0"/>
              </a:gradFill>
              <a:ln w="19050">
                <a:noFill/>
              </a:ln>
              <a:effectLst/>
              <a:scene3d>
                <a:camera prst="orthographicFront"/>
                <a:lightRig rig="threePt" dir="t"/>
              </a:scene3d>
              <a:sp3d>
                <a:bevelT/>
              </a:sp3d>
            </c:spPr>
          </c:dPt>
          <c:dPt>
            <c:idx val="3"/>
            <c:bubble3D val="0"/>
            <c:spPr>
              <a:gradFill>
                <a:gsLst>
                  <a:gs pos="100000">
                    <a:schemeClr val="accent4">
                      <a:lumMod val="60000"/>
                      <a:lumOff val="40000"/>
                    </a:schemeClr>
                  </a:gs>
                  <a:gs pos="0">
                    <a:schemeClr val="accent4"/>
                  </a:gs>
                </a:gsLst>
                <a:lin ang="5400000" scaled="0"/>
              </a:gradFill>
              <a:ln w="19050">
                <a:noFill/>
              </a:ln>
              <a:effectLst/>
              <a:scene3d>
                <a:camera prst="orthographicFront"/>
                <a:lightRig rig="threePt" dir="t"/>
              </a:scene3d>
              <a:sp3d>
                <a:bevelT/>
              </a:sp3d>
            </c:spPr>
          </c:dPt>
          <c:dPt>
            <c:idx val="4"/>
            <c:bubble3D val="0"/>
            <c:spPr>
              <a:gradFill>
                <a:gsLst>
                  <a:gs pos="100000">
                    <a:schemeClr val="accent5">
                      <a:lumMod val="60000"/>
                      <a:lumOff val="40000"/>
                    </a:schemeClr>
                  </a:gs>
                  <a:gs pos="0">
                    <a:schemeClr val="accent5"/>
                  </a:gs>
                </a:gsLst>
                <a:lin ang="5400000" scaled="0"/>
              </a:gradFill>
              <a:ln w="19050">
                <a:noFill/>
              </a:ln>
              <a:effectLst/>
              <a:scene3d>
                <a:camera prst="orthographicFront"/>
                <a:lightRig rig="threePt" dir="t"/>
              </a:scene3d>
              <a:sp3d>
                <a:bevelT/>
              </a:sp3d>
            </c:spPr>
          </c:dPt>
          <c:dPt>
            <c:idx val="5"/>
            <c:bubble3D val="0"/>
            <c:spPr>
              <a:gradFill>
                <a:gsLst>
                  <a:gs pos="100000">
                    <a:schemeClr val="accent6">
                      <a:lumMod val="60000"/>
                      <a:lumOff val="40000"/>
                    </a:schemeClr>
                  </a:gs>
                  <a:gs pos="0">
                    <a:schemeClr val="accent6"/>
                  </a:gs>
                </a:gsLst>
                <a:lin ang="5400000" scaled="0"/>
              </a:gradFill>
              <a:ln w="19050">
                <a:noFill/>
              </a:ln>
              <a:effectLst/>
              <a:scene3d>
                <a:camera prst="orthographicFront"/>
                <a:lightRig rig="threePt" dir="t"/>
              </a:scene3d>
              <a:sp3d>
                <a:bevelT/>
              </a:sp3d>
            </c:spPr>
          </c:dPt>
          <c:dPt>
            <c:idx val="6"/>
            <c:bubble3D val="0"/>
            <c:spPr>
              <a:gradFill>
                <a:gsLst>
                  <a:gs pos="100000">
                    <a:schemeClr val="accent1">
                      <a:lumMod val="60000"/>
                      <a:lumMod val="60000"/>
                      <a:lumOff val="40000"/>
                    </a:schemeClr>
                  </a:gs>
                  <a:gs pos="0">
                    <a:schemeClr val="accent1">
                      <a:lumMod val="60000"/>
                    </a:schemeClr>
                  </a:gs>
                </a:gsLst>
                <a:lin ang="5400000" scaled="0"/>
              </a:gradFill>
              <a:ln w="19050">
                <a:noFill/>
              </a:ln>
              <a:effectLst/>
              <a:scene3d>
                <a:camera prst="orthographicFront"/>
                <a:lightRig rig="threePt" dir="t"/>
              </a:scene3d>
              <a:sp3d>
                <a:bevelT/>
              </a:sp3d>
            </c:spPr>
          </c:dPt>
          <c:dPt>
            <c:idx val="7"/>
            <c:bubble3D val="0"/>
            <c:spPr>
              <a:gradFill>
                <a:gsLst>
                  <a:gs pos="100000">
                    <a:schemeClr val="accent2">
                      <a:lumMod val="60000"/>
                      <a:lumMod val="60000"/>
                      <a:lumOff val="40000"/>
                    </a:schemeClr>
                  </a:gs>
                  <a:gs pos="0">
                    <a:schemeClr val="accent2">
                      <a:lumMod val="60000"/>
                    </a:schemeClr>
                  </a:gs>
                </a:gsLst>
                <a:lin ang="5400000" scaled="0"/>
              </a:gradFill>
              <a:ln w="19050">
                <a:noFill/>
              </a:ln>
              <a:effectLst/>
              <a:scene3d>
                <a:camera prst="orthographicFront"/>
                <a:lightRig rig="threePt" dir="t"/>
              </a:scene3d>
              <a:sp3d>
                <a:bevelT/>
              </a:sp3d>
            </c:spPr>
          </c:dPt>
          <c:dPt>
            <c:idx val="8"/>
            <c:bubble3D val="0"/>
            <c:spPr>
              <a:gradFill>
                <a:gsLst>
                  <a:gs pos="100000">
                    <a:schemeClr val="accent3">
                      <a:lumMod val="60000"/>
                      <a:lumMod val="60000"/>
                      <a:lumOff val="40000"/>
                    </a:schemeClr>
                  </a:gs>
                  <a:gs pos="0">
                    <a:schemeClr val="accent3">
                      <a:lumMod val="60000"/>
                    </a:schemeClr>
                  </a:gs>
                </a:gsLst>
                <a:lin ang="5400000" scaled="0"/>
              </a:gradFill>
              <a:ln w="19050">
                <a:noFill/>
              </a:ln>
              <a:effectLst/>
              <a:scene3d>
                <a:camera prst="orthographicFront"/>
                <a:lightRig rig="threePt" dir="t"/>
              </a:scene3d>
              <a:sp3d>
                <a:bevelT/>
              </a:sp3d>
            </c:spPr>
          </c:dPt>
          <c:dPt>
            <c:idx val="9"/>
            <c:bubble3D val="0"/>
            <c:spPr>
              <a:gradFill>
                <a:gsLst>
                  <a:gs pos="100000">
                    <a:schemeClr val="accent4">
                      <a:lumMod val="60000"/>
                      <a:lumMod val="60000"/>
                      <a:lumOff val="40000"/>
                    </a:schemeClr>
                  </a:gs>
                  <a:gs pos="0">
                    <a:schemeClr val="accent4">
                      <a:lumMod val="60000"/>
                    </a:schemeClr>
                  </a:gs>
                </a:gsLst>
                <a:lin ang="5400000" scaled="0"/>
              </a:gradFill>
              <a:ln w="19050">
                <a:noFill/>
              </a:ln>
              <a:effectLst/>
              <a:scene3d>
                <a:camera prst="orthographicFront"/>
                <a:lightRig rig="threePt" dir="t"/>
              </a:scene3d>
              <a:sp3d>
                <a:bevelT/>
              </a:sp3d>
            </c:spPr>
          </c:dPt>
          <c:dPt>
            <c:idx val="10"/>
            <c:bubble3D val="0"/>
            <c:spPr>
              <a:gradFill>
                <a:gsLst>
                  <a:gs pos="100000">
                    <a:schemeClr val="accent5">
                      <a:lumMod val="60000"/>
                      <a:lumMod val="60000"/>
                      <a:lumOff val="40000"/>
                    </a:schemeClr>
                  </a:gs>
                  <a:gs pos="0">
                    <a:schemeClr val="accent5">
                      <a:lumMod val="60000"/>
                    </a:schemeClr>
                  </a:gs>
                </a:gsLst>
                <a:lin ang="5400000" scaled="0"/>
              </a:gradFill>
              <a:ln w="19050">
                <a:noFill/>
              </a:ln>
              <a:effectLst/>
              <a:scene3d>
                <a:camera prst="orthographicFront"/>
                <a:lightRig rig="threePt" dir="t"/>
              </a:scene3d>
              <a:sp3d>
                <a:bevelT/>
              </a:sp3d>
            </c:spPr>
          </c:dPt>
          <c:dLbls>
            <c:spPr>
              <a:noFill/>
              <a:ln>
                <a:noFill/>
              </a:ln>
              <a:effectLst/>
            </c:spPr>
            <c:txPr>
              <a:bodyPr rot="0" spcFirstLastPara="1" vertOverflow="ellipsis" vert="horz" wrap="square" lIns="38100" tIns="19050" rIns="38100" bIns="19050" anchor="ctr" anchorCtr="1">
                <a:spAutoFit/>
              </a:bodyPr>
              <a:lstStyle/>
              <a:p>
                <a:pPr>
                  <a:defRPr sz="1500" b="0" i="0" u="none" strike="noStrike" kern="1200" baseline="0">
                    <a:solidFill>
                      <a:schemeClr val="tx1">
                        <a:lumMod val="95000"/>
                      </a:schemeClr>
                    </a:solidFill>
                    <a:latin typeface="+mn-lt"/>
                    <a:ea typeface="+mn-ea"/>
                    <a:cs typeface="+mn-cs"/>
                  </a:defRPr>
                </a:pPr>
                <a:endParaRPr lang="en-US"/>
              </a:p>
            </c:txPr>
            <c:dLblPos val="bestFit"/>
            <c:showLegendKey val="0"/>
            <c:showVal val="1"/>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15:layout/>
              </c:ext>
            </c:extLst>
          </c:dLbls>
          <c:cat>
            <c:strRef>
              <c:f>Sheet1!$A$4:$A$14</c:f>
              <c:strCache>
                <c:ptCount val="11"/>
                <c:pt idx="0">
                  <c:v>Manufacture of Fabricated Metal Products,Except Machinery &amp; Equipment</c:v>
                </c:pt>
                <c:pt idx="1">
                  <c:v>Manufacture of Textiles</c:v>
                </c:pt>
                <c:pt idx="2">
                  <c:v>Manufacture of Furniture</c:v>
                </c:pt>
                <c:pt idx="3">
                  <c:v>Sale, Maintenance &amp; Repair of Motor Vehicles&amp; Motorcycles, Retail sale of Automaive Fuel</c:v>
                </c:pt>
                <c:pt idx="4">
                  <c:v>Hotels &amp; Restaurants</c:v>
                </c:pt>
                <c:pt idx="5">
                  <c:v>Other Business Activities</c:v>
                </c:pt>
                <c:pt idx="6">
                  <c:v>Other Service Activities</c:v>
                </c:pt>
                <c:pt idx="7">
                  <c:v>Manufacture of Food Products &amp; Beverages</c:v>
                </c:pt>
                <c:pt idx="8">
                  <c:v>Manufacture of Wearing Apparel, Dressing 
&amp; Dyeing of Fur </c:v>
                </c:pt>
                <c:pt idx="9">
                  <c:v>Retail Trade, Except of Motor Vehicles &amp; Motorcycles; Repair of Personal &amp; Household Goods</c:v>
                </c:pt>
                <c:pt idx="10">
                  <c:v>Others</c:v>
                </c:pt>
              </c:strCache>
            </c:strRef>
          </c:cat>
          <c:val>
            <c:numRef>
              <c:f>Sheet1!$B$4:$B$14</c:f>
              <c:numCache>
                <c:formatCode>General</c:formatCode>
                <c:ptCount val="11"/>
                <c:pt idx="0">
                  <c:v>2.33</c:v>
                </c:pt>
                <c:pt idx="1">
                  <c:v>2.33</c:v>
                </c:pt>
                <c:pt idx="2">
                  <c:v>3.21</c:v>
                </c:pt>
                <c:pt idx="3">
                  <c:v>3.57</c:v>
                </c:pt>
                <c:pt idx="4">
                  <c:v>3.64</c:v>
                </c:pt>
                <c:pt idx="5">
                  <c:v>3.77</c:v>
                </c:pt>
                <c:pt idx="6">
                  <c:v>6.2</c:v>
                </c:pt>
                <c:pt idx="7">
                  <c:v>6.94</c:v>
                </c:pt>
                <c:pt idx="8">
                  <c:v>8.75</c:v>
                </c:pt>
                <c:pt idx="9">
                  <c:v>39.85</c:v>
                </c:pt>
                <c:pt idx="10">
                  <c:v>19.399999999999999</c:v>
                </c:pt>
              </c:numCache>
            </c:numRef>
          </c:val>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Entry>
      <c:legendEntry>
        <c:idx val="2"/>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Entry>
      <c:legendEntry>
        <c:idx val="3"/>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Entry>
      <c:legendEntry>
        <c:idx val="4"/>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Entry>
      <c:legendEntry>
        <c:idx val="5"/>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Entry>
      <c:legendEntry>
        <c:idx val="6"/>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Entry>
      <c:legendEntry>
        <c:idx val="7"/>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Entry>
      <c:legendEntry>
        <c:idx val="8"/>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Entry>
      <c:legendEntry>
        <c:idx val="9"/>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Entry>
      <c:legendEntry>
        <c:idx val="10"/>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Entry>
      <c:layout/>
      <c:overlay val="0"/>
      <c:spPr>
        <a:solidFill>
          <a:schemeClr val="bg1">
            <a:lumMod val="75000"/>
            <a:lumOff val="25000"/>
            <a:alpha val="50000"/>
          </a:schemeClr>
        </a:solidFill>
        <a:ln>
          <a:noFill/>
        </a:ln>
        <a:effectLst/>
      </c:spPr>
      <c:txPr>
        <a:bodyPr rot="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bg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5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500"/>
              <a:t>GROWTH RATE OF NO. OF EMPLOYMENT BY SECTOR : UNREGISTERED SECTOR </a:t>
            </a:r>
          </a:p>
        </c:rich>
      </c:tx>
      <c:layout/>
      <c:overlay val="0"/>
      <c:spPr>
        <a:noFill/>
        <a:ln>
          <a:noFill/>
        </a:ln>
        <a:effectLst/>
      </c:spPr>
      <c:txPr>
        <a:bodyPr rot="0" spcFirstLastPara="1" vertOverflow="ellipsis" vert="horz" wrap="square" anchor="ctr" anchorCtr="1"/>
        <a:lstStyle/>
        <a:p>
          <a:pPr>
            <a:defRPr sz="25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spPr>
            <a:solidFill>
              <a:schemeClr val="bg2">
                <a:lumMod val="60000"/>
                <a:lumOff val="40000"/>
              </a:schemeClr>
            </a:soli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5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Sheet10!$A$4:$A$8</c:f>
              <c:strCache>
                <c:ptCount val="5"/>
                <c:pt idx="0">
                  <c:v>MANUFACTURING#</c:v>
                </c:pt>
                <c:pt idx="1">
                  <c:v>SERVICES</c:v>
                </c:pt>
                <c:pt idx="2">
                  <c:v>SERVICES *</c:v>
                </c:pt>
                <c:pt idx="3">
                  <c:v>TOTAL </c:v>
                </c:pt>
                <c:pt idx="4">
                  <c:v>TOTAL *</c:v>
                </c:pt>
              </c:strCache>
            </c:strRef>
          </c:cat>
          <c:val>
            <c:numRef>
              <c:f>Sheet10!$B$4:$B$8</c:f>
              <c:numCache>
                <c:formatCode>General</c:formatCode>
                <c:ptCount val="5"/>
                <c:pt idx="0">
                  <c:v>22.57</c:v>
                </c:pt>
                <c:pt idx="1">
                  <c:v>36.11</c:v>
                </c:pt>
                <c:pt idx="2">
                  <c:v>10.88</c:v>
                </c:pt>
                <c:pt idx="3">
                  <c:v>30.56</c:v>
                </c:pt>
                <c:pt idx="4">
                  <c:v>16.850000000000001</c:v>
                </c:pt>
              </c:numCache>
            </c:numRef>
          </c:val>
        </c:ser>
        <c:dLbls>
          <c:dLblPos val="outEnd"/>
          <c:showLegendKey val="0"/>
          <c:showVal val="1"/>
          <c:showCatName val="0"/>
          <c:showSerName val="0"/>
          <c:showPercent val="0"/>
          <c:showBubbleSize val="0"/>
        </c:dLbls>
        <c:gapWidth val="100"/>
        <c:overlap val="-24"/>
        <c:axId val="237016856"/>
        <c:axId val="237016464"/>
      </c:barChart>
      <c:catAx>
        <c:axId val="237016856"/>
        <c:scaling>
          <c:orientation val="minMax"/>
        </c:scaling>
        <c:delete val="0"/>
        <c:axPos val="b"/>
        <c:title>
          <c:tx>
            <c:rich>
              <a:bodyPr rot="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r>
                  <a:rPr lang="en-IN" sz="1500"/>
                  <a:t>sector</a:t>
                </a:r>
              </a:p>
            </c:rich>
          </c:tx>
          <c:layout/>
          <c:overlay val="0"/>
          <c:spPr>
            <a:noFill/>
            <a:ln>
              <a:noFill/>
            </a:ln>
            <a:effectLst/>
          </c:spPr>
          <c:txPr>
            <a:bodyPr rot="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500" b="0" i="0" u="none" strike="noStrike" kern="1200" baseline="0">
                <a:solidFill>
                  <a:schemeClr val="lt1">
                    <a:lumMod val="85000"/>
                  </a:schemeClr>
                </a:solidFill>
                <a:latin typeface="+mn-lt"/>
                <a:ea typeface="+mn-ea"/>
                <a:cs typeface="+mn-cs"/>
              </a:defRPr>
            </a:pPr>
            <a:endParaRPr lang="en-US"/>
          </a:p>
        </c:txPr>
        <c:crossAx val="237016464"/>
        <c:crosses val="autoZero"/>
        <c:auto val="1"/>
        <c:lblAlgn val="ctr"/>
        <c:lblOffset val="100"/>
        <c:noMultiLvlLbl val="0"/>
      </c:catAx>
      <c:valAx>
        <c:axId val="23701646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r>
                  <a:rPr lang="en-IN" sz="1500"/>
                  <a:t>growth</a:t>
                </a:r>
                <a:r>
                  <a:rPr lang="en-IN" sz="1500" baseline="0"/>
                  <a:t> rate</a:t>
                </a:r>
                <a:endParaRPr lang="en-IN" sz="1500"/>
              </a:p>
            </c:rich>
          </c:tx>
          <c:layout/>
          <c:overlay val="0"/>
          <c:spPr>
            <a:noFill/>
            <a:ln>
              <a:noFill/>
            </a:ln>
            <a:effectLst/>
          </c:spPr>
          <c:txPr>
            <a:bodyPr rot="-540000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lt1">
                    <a:lumMod val="85000"/>
                  </a:schemeClr>
                </a:solidFill>
                <a:latin typeface="+mn-lt"/>
                <a:ea typeface="+mn-ea"/>
                <a:cs typeface="+mn-cs"/>
              </a:defRPr>
            </a:pPr>
            <a:endParaRPr lang="en-US"/>
          </a:p>
        </c:txPr>
        <c:crossAx val="23701685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5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500"/>
              <a:t>NO. OF WORKING ENTERPRISES IN SSI</a:t>
            </a:r>
          </a:p>
        </c:rich>
      </c:tx>
      <c:overlay val="0"/>
      <c:spPr>
        <a:noFill/>
        <a:ln>
          <a:noFill/>
        </a:ln>
        <a:effectLst/>
      </c:spPr>
      <c:txPr>
        <a:bodyPr rot="0" spcFirstLastPara="1" vertOverflow="ellipsis" vert="horz" wrap="square" anchor="ctr" anchorCtr="1"/>
        <a:lstStyle/>
        <a:p>
          <a:pPr>
            <a:defRPr sz="25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Sheet2!$B$4</c:f>
              <c:strCache>
                <c:ptCount val="1"/>
                <c:pt idx="0">
                  <c:v>VALUE (IN LAKH)</c:v>
                </c:pt>
              </c:strCache>
            </c:strRef>
          </c:tx>
          <c:spPr>
            <a:solidFill>
              <a:schemeClr val="bg2">
                <a:lumMod val="60000"/>
                <a:lumOff val="40000"/>
              </a:schemeClr>
            </a:solidFill>
            <a:ln>
              <a:solidFill>
                <a:schemeClr val="bg2">
                  <a:lumMod val="60000"/>
                  <a:lumOff val="40000"/>
                </a:schemeClr>
              </a:solid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5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Sheet2!$A$5:$A$11</c:f>
              <c:strCache>
                <c:ptCount val="7"/>
                <c:pt idx="0">
                  <c:v>2006-07</c:v>
                </c:pt>
                <c:pt idx="1">
                  <c:v>2007-08</c:v>
                </c:pt>
                <c:pt idx="2">
                  <c:v>2008-09</c:v>
                </c:pt>
                <c:pt idx="3">
                  <c:v>2009-10</c:v>
                </c:pt>
                <c:pt idx="4">
                  <c:v>2010-11</c:v>
                </c:pt>
                <c:pt idx="5">
                  <c:v>2011-12</c:v>
                </c:pt>
                <c:pt idx="6">
                  <c:v>2012-13</c:v>
                </c:pt>
              </c:strCache>
            </c:strRef>
          </c:cat>
          <c:val>
            <c:numRef>
              <c:f>Sheet2!$B$5:$B$11</c:f>
              <c:numCache>
                <c:formatCode>General</c:formatCode>
                <c:ptCount val="7"/>
                <c:pt idx="0">
                  <c:v>361.76</c:v>
                </c:pt>
                <c:pt idx="1">
                  <c:v>377.36</c:v>
                </c:pt>
                <c:pt idx="2">
                  <c:v>393.7</c:v>
                </c:pt>
                <c:pt idx="3">
                  <c:v>410.8</c:v>
                </c:pt>
                <c:pt idx="4">
                  <c:v>428.73</c:v>
                </c:pt>
                <c:pt idx="5">
                  <c:v>447.66</c:v>
                </c:pt>
                <c:pt idx="6">
                  <c:v>467.56</c:v>
                </c:pt>
              </c:numCache>
            </c:numRef>
          </c:val>
        </c:ser>
        <c:dLbls>
          <c:dLblPos val="outEnd"/>
          <c:showLegendKey val="0"/>
          <c:showVal val="1"/>
          <c:showCatName val="0"/>
          <c:showSerName val="0"/>
          <c:showPercent val="0"/>
          <c:showBubbleSize val="0"/>
        </c:dLbls>
        <c:gapWidth val="100"/>
        <c:overlap val="-24"/>
        <c:axId val="236366720"/>
        <c:axId val="236369072"/>
      </c:barChart>
      <c:catAx>
        <c:axId val="236366720"/>
        <c:scaling>
          <c:orientation val="minMax"/>
        </c:scaling>
        <c:delete val="0"/>
        <c:axPos val="b"/>
        <c:title>
          <c:tx>
            <c:rich>
              <a:bodyPr rot="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r>
                  <a:rPr lang="en-US" sz="1500"/>
                  <a:t>YEAR</a:t>
                </a:r>
              </a:p>
            </c:rich>
          </c:tx>
          <c:overlay val="0"/>
          <c:spPr>
            <a:noFill/>
            <a:ln>
              <a:noFill/>
            </a:ln>
            <a:effectLst/>
          </c:spPr>
          <c:txPr>
            <a:bodyPr rot="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500" b="0" i="0" u="none" strike="noStrike" kern="1200" baseline="0">
                <a:solidFill>
                  <a:schemeClr val="lt1">
                    <a:lumMod val="85000"/>
                  </a:schemeClr>
                </a:solidFill>
                <a:latin typeface="+mn-lt"/>
                <a:ea typeface="+mn-ea"/>
                <a:cs typeface="+mn-cs"/>
              </a:defRPr>
            </a:pPr>
            <a:endParaRPr lang="en-US"/>
          </a:p>
        </c:txPr>
        <c:crossAx val="236369072"/>
        <c:crosses val="autoZero"/>
        <c:auto val="1"/>
        <c:lblAlgn val="ctr"/>
        <c:lblOffset val="100"/>
        <c:noMultiLvlLbl val="0"/>
      </c:catAx>
      <c:valAx>
        <c:axId val="23636907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r>
                  <a:rPr lang="en-US" sz="1500"/>
                  <a:t>VALUE(IN LKH)</a:t>
                </a:r>
              </a:p>
            </c:rich>
          </c:tx>
          <c:overlay val="0"/>
          <c:spPr>
            <a:noFill/>
            <a:ln>
              <a:noFill/>
            </a:ln>
            <a:effectLst/>
          </c:spPr>
          <c:txPr>
            <a:bodyPr rot="-540000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lt1">
                    <a:lumMod val="85000"/>
                  </a:schemeClr>
                </a:solidFill>
                <a:latin typeface="+mn-lt"/>
                <a:ea typeface="+mn-ea"/>
                <a:cs typeface="+mn-cs"/>
              </a:defRPr>
            </a:pPr>
            <a:endParaRPr lang="en-US"/>
          </a:p>
        </c:txPr>
        <c:crossAx val="23636672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5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500"/>
              <a:t>EMPLOYMENT IN SSI</a:t>
            </a:r>
          </a:p>
        </c:rich>
      </c:tx>
      <c:layout/>
      <c:overlay val="0"/>
      <c:spPr>
        <a:noFill/>
        <a:ln>
          <a:noFill/>
        </a:ln>
        <a:effectLst/>
      </c:spPr>
      <c:txPr>
        <a:bodyPr rot="0" spcFirstLastPara="1" vertOverflow="ellipsis" vert="horz" wrap="square" anchor="ctr" anchorCtr="1"/>
        <a:lstStyle/>
        <a:p>
          <a:pPr>
            <a:defRPr sz="25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Sheet3!$B$4</c:f>
              <c:strCache>
                <c:ptCount val="1"/>
                <c:pt idx="0">
                  <c:v>VALUE (IN LAKH)</c:v>
                </c:pt>
              </c:strCache>
            </c:strRef>
          </c:tx>
          <c:spPr>
            <a:solidFill>
              <a:schemeClr val="bg2">
                <a:lumMod val="60000"/>
                <a:lumOff val="40000"/>
              </a:schemeClr>
            </a:soli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5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Sheet3!$A$5:$A$11</c:f>
              <c:strCache>
                <c:ptCount val="7"/>
                <c:pt idx="0">
                  <c:v>2006-07</c:v>
                </c:pt>
                <c:pt idx="1">
                  <c:v>2007-08</c:v>
                </c:pt>
                <c:pt idx="2">
                  <c:v>2008-09</c:v>
                </c:pt>
                <c:pt idx="3">
                  <c:v>2009-10</c:v>
                </c:pt>
                <c:pt idx="4">
                  <c:v>2010-11</c:v>
                </c:pt>
                <c:pt idx="5">
                  <c:v>2011-12</c:v>
                </c:pt>
                <c:pt idx="6">
                  <c:v>2012-13</c:v>
                </c:pt>
              </c:strCache>
            </c:strRef>
          </c:cat>
          <c:val>
            <c:numRef>
              <c:f>Sheet3!$B$5:$B$11</c:f>
              <c:numCache>
                <c:formatCode>General</c:formatCode>
                <c:ptCount val="7"/>
                <c:pt idx="0">
                  <c:v>805.23</c:v>
                </c:pt>
                <c:pt idx="1">
                  <c:v>842</c:v>
                </c:pt>
                <c:pt idx="2">
                  <c:v>880.84</c:v>
                </c:pt>
                <c:pt idx="3">
                  <c:v>921.79</c:v>
                </c:pt>
                <c:pt idx="4">
                  <c:v>965.15</c:v>
                </c:pt>
                <c:pt idx="5">
                  <c:v>1011.8</c:v>
                </c:pt>
                <c:pt idx="6">
                  <c:v>1061.52</c:v>
                </c:pt>
              </c:numCache>
            </c:numRef>
          </c:val>
        </c:ser>
        <c:dLbls>
          <c:dLblPos val="outEnd"/>
          <c:showLegendKey val="0"/>
          <c:showVal val="1"/>
          <c:showCatName val="0"/>
          <c:showSerName val="0"/>
          <c:showPercent val="0"/>
          <c:showBubbleSize val="0"/>
        </c:dLbls>
        <c:gapWidth val="100"/>
        <c:overlap val="-24"/>
        <c:axId val="236367504"/>
        <c:axId val="236372208"/>
      </c:barChart>
      <c:catAx>
        <c:axId val="236367504"/>
        <c:scaling>
          <c:orientation val="minMax"/>
        </c:scaling>
        <c:delete val="0"/>
        <c:axPos val="b"/>
        <c:title>
          <c:tx>
            <c:rich>
              <a:bodyPr rot="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r>
                  <a:rPr lang="en-US" sz="1500"/>
                  <a:t>YEAR</a:t>
                </a:r>
              </a:p>
            </c:rich>
          </c:tx>
          <c:layout/>
          <c:overlay val="0"/>
          <c:spPr>
            <a:noFill/>
            <a:ln>
              <a:noFill/>
            </a:ln>
            <a:effectLst/>
          </c:spPr>
          <c:txPr>
            <a:bodyPr rot="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500" b="0" i="0" u="none" strike="noStrike" kern="1200" baseline="0">
                <a:solidFill>
                  <a:schemeClr val="lt1">
                    <a:lumMod val="85000"/>
                  </a:schemeClr>
                </a:solidFill>
                <a:latin typeface="+mn-lt"/>
                <a:ea typeface="+mn-ea"/>
                <a:cs typeface="+mn-cs"/>
              </a:defRPr>
            </a:pPr>
            <a:endParaRPr lang="en-US"/>
          </a:p>
        </c:txPr>
        <c:crossAx val="236372208"/>
        <c:crosses val="autoZero"/>
        <c:auto val="1"/>
        <c:lblAlgn val="ctr"/>
        <c:lblOffset val="100"/>
        <c:noMultiLvlLbl val="0"/>
      </c:catAx>
      <c:valAx>
        <c:axId val="23637220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r>
                  <a:rPr lang="en-US" sz="1500"/>
                  <a:t>VALUE (IN LAKH)</a:t>
                </a:r>
              </a:p>
            </c:rich>
          </c:tx>
          <c:layout/>
          <c:overlay val="0"/>
          <c:spPr>
            <a:noFill/>
            <a:ln>
              <a:noFill/>
            </a:ln>
            <a:effectLst/>
          </c:spPr>
          <c:txPr>
            <a:bodyPr rot="-540000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lt1">
                    <a:lumMod val="85000"/>
                  </a:schemeClr>
                </a:solidFill>
                <a:latin typeface="+mn-lt"/>
                <a:ea typeface="+mn-ea"/>
                <a:cs typeface="+mn-cs"/>
              </a:defRPr>
            </a:pPr>
            <a:endParaRPr lang="en-US"/>
          </a:p>
        </c:txPr>
        <c:crossAx val="236367504"/>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5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500"/>
              <a:t>MARKET VALUE OF FIXED ASSETS IN SSI</a:t>
            </a:r>
          </a:p>
        </c:rich>
      </c:tx>
      <c:layout/>
      <c:overlay val="0"/>
      <c:spPr>
        <a:noFill/>
        <a:ln>
          <a:noFill/>
        </a:ln>
        <a:effectLst/>
      </c:spPr>
      <c:txPr>
        <a:bodyPr rot="0" spcFirstLastPara="1" vertOverflow="ellipsis" vert="horz" wrap="square" anchor="ctr" anchorCtr="1"/>
        <a:lstStyle/>
        <a:p>
          <a:pPr>
            <a:defRPr sz="25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Sheet4!$B$4</c:f>
              <c:strCache>
                <c:ptCount val="1"/>
                <c:pt idx="0">
                  <c:v>VALUE (IN CRORE)</c:v>
                </c:pt>
              </c:strCache>
            </c:strRef>
          </c:tx>
          <c:spPr>
            <a:solidFill>
              <a:schemeClr val="bg2">
                <a:lumMod val="60000"/>
                <a:lumOff val="40000"/>
              </a:schemeClr>
            </a:soli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5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Sheet4!$A$5:$A$11</c:f>
              <c:strCache>
                <c:ptCount val="7"/>
                <c:pt idx="0">
                  <c:v>2006-07</c:v>
                </c:pt>
                <c:pt idx="1">
                  <c:v>2007-08</c:v>
                </c:pt>
                <c:pt idx="2">
                  <c:v>2008-09</c:v>
                </c:pt>
                <c:pt idx="3">
                  <c:v>2009-10</c:v>
                </c:pt>
                <c:pt idx="4">
                  <c:v>2010-11</c:v>
                </c:pt>
                <c:pt idx="5">
                  <c:v>2011-12</c:v>
                </c:pt>
                <c:pt idx="6">
                  <c:v>2012-13</c:v>
                </c:pt>
              </c:strCache>
            </c:strRef>
          </c:cat>
          <c:val>
            <c:numRef>
              <c:f>Sheet4!$B$5:$B$11</c:f>
              <c:numCache>
                <c:formatCode>General</c:formatCode>
                <c:ptCount val="7"/>
                <c:pt idx="0">
                  <c:v>868543.79</c:v>
                </c:pt>
                <c:pt idx="1">
                  <c:v>920459.84</c:v>
                </c:pt>
                <c:pt idx="2">
                  <c:v>977114.72</c:v>
                </c:pt>
                <c:pt idx="3">
                  <c:v>1038546.08</c:v>
                </c:pt>
                <c:pt idx="4">
                  <c:v>1105934.0900000001</c:v>
                </c:pt>
                <c:pt idx="5">
                  <c:v>1183332</c:v>
                </c:pt>
                <c:pt idx="6">
                  <c:v>1269338.02</c:v>
                </c:pt>
              </c:numCache>
            </c:numRef>
          </c:val>
        </c:ser>
        <c:dLbls>
          <c:dLblPos val="outEnd"/>
          <c:showLegendKey val="0"/>
          <c:showVal val="1"/>
          <c:showCatName val="0"/>
          <c:showSerName val="0"/>
          <c:showPercent val="0"/>
          <c:showBubbleSize val="0"/>
        </c:dLbls>
        <c:gapWidth val="100"/>
        <c:overlap val="-24"/>
        <c:axId val="236370640"/>
        <c:axId val="236365936"/>
      </c:barChart>
      <c:catAx>
        <c:axId val="236370640"/>
        <c:scaling>
          <c:orientation val="minMax"/>
        </c:scaling>
        <c:delete val="0"/>
        <c:axPos val="b"/>
        <c:title>
          <c:tx>
            <c:rich>
              <a:bodyPr rot="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r>
                  <a:rPr lang="en-US" sz="1500"/>
                  <a:t>YEAR</a:t>
                </a:r>
              </a:p>
            </c:rich>
          </c:tx>
          <c:layout/>
          <c:overlay val="0"/>
          <c:spPr>
            <a:noFill/>
            <a:ln>
              <a:noFill/>
            </a:ln>
            <a:effectLst/>
          </c:spPr>
          <c:txPr>
            <a:bodyPr rot="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500" b="0" i="0" u="none" strike="noStrike" kern="1200" baseline="0">
                <a:solidFill>
                  <a:schemeClr val="lt1">
                    <a:lumMod val="85000"/>
                  </a:schemeClr>
                </a:solidFill>
                <a:latin typeface="+mn-lt"/>
                <a:ea typeface="+mn-ea"/>
                <a:cs typeface="+mn-cs"/>
              </a:defRPr>
            </a:pPr>
            <a:endParaRPr lang="en-US"/>
          </a:p>
        </c:txPr>
        <c:crossAx val="236365936"/>
        <c:crosses val="autoZero"/>
        <c:auto val="1"/>
        <c:lblAlgn val="ctr"/>
        <c:lblOffset val="100"/>
        <c:noMultiLvlLbl val="0"/>
      </c:catAx>
      <c:valAx>
        <c:axId val="23636593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r>
                  <a:rPr lang="en-US" sz="1500"/>
                  <a:t>VALUE (IN CRORE)</a:t>
                </a:r>
              </a:p>
            </c:rich>
          </c:tx>
          <c:layout/>
          <c:overlay val="0"/>
          <c:spPr>
            <a:noFill/>
            <a:ln>
              <a:noFill/>
            </a:ln>
            <a:effectLst/>
          </c:spPr>
          <c:txPr>
            <a:bodyPr rot="-540000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lt1">
                    <a:lumMod val="85000"/>
                  </a:schemeClr>
                </a:solidFill>
                <a:latin typeface="+mn-lt"/>
                <a:ea typeface="+mn-ea"/>
                <a:cs typeface="+mn-cs"/>
              </a:defRPr>
            </a:pPr>
            <a:endParaRPr lang="en-US"/>
          </a:p>
        </c:txPr>
        <c:crossAx val="23637064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5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500"/>
              <a:t>GROWTH RATE OF NO. OF ENTERPRISES BY SECTOR </a:t>
            </a:r>
          </a:p>
        </c:rich>
      </c:tx>
      <c:layout/>
      <c:overlay val="0"/>
      <c:spPr>
        <a:noFill/>
        <a:ln>
          <a:noFill/>
        </a:ln>
        <a:effectLst/>
      </c:spPr>
      <c:txPr>
        <a:bodyPr rot="0" spcFirstLastPara="1" vertOverflow="ellipsis" vert="horz" wrap="square" anchor="ctr" anchorCtr="1"/>
        <a:lstStyle/>
        <a:p>
          <a:pPr>
            <a:defRPr sz="25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spPr>
            <a:solidFill>
              <a:schemeClr val="bg2">
                <a:lumMod val="60000"/>
                <a:lumOff val="40000"/>
              </a:schemeClr>
            </a:soli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5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Sheet5!$A$4:$A$8</c:f>
              <c:strCache>
                <c:ptCount val="5"/>
                <c:pt idx="0">
                  <c:v>MANUFACTURING#</c:v>
                </c:pt>
                <c:pt idx="1">
                  <c:v>SERVICES</c:v>
                </c:pt>
                <c:pt idx="2">
                  <c:v>SERVICES *</c:v>
                </c:pt>
                <c:pt idx="3">
                  <c:v>TOTAL </c:v>
                </c:pt>
                <c:pt idx="4">
                  <c:v>TOTAL *</c:v>
                </c:pt>
              </c:strCache>
            </c:strRef>
          </c:cat>
          <c:val>
            <c:numRef>
              <c:f>Sheet5!$B$4:$B$8</c:f>
              <c:numCache>
                <c:formatCode>General</c:formatCode>
                <c:ptCount val="5"/>
                <c:pt idx="0">
                  <c:v>22.46</c:v>
                </c:pt>
                <c:pt idx="1">
                  <c:v>31.21</c:v>
                </c:pt>
                <c:pt idx="2">
                  <c:v>9.39</c:v>
                </c:pt>
                <c:pt idx="3">
                  <c:v>28.02</c:v>
                </c:pt>
                <c:pt idx="4">
                  <c:v>15.3</c:v>
                </c:pt>
              </c:numCache>
            </c:numRef>
          </c:val>
        </c:ser>
        <c:dLbls>
          <c:dLblPos val="outEnd"/>
          <c:showLegendKey val="0"/>
          <c:showVal val="1"/>
          <c:showCatName val="0"/>
          <c:showSerName val="0"/>
          <c:showPercent val="0"/>
          <c:showBubbleSize val="0"/>
        </c:dLbls>
        <c:gapWidth val="100"/>
        <c:overlap val="-24"/>
        <c:axId val="236368288"/>
        <c:axId val="236370248"/>
      </c:barChart>
      <c:catAx>
        <c:axId val="236368288"/>
        <c:scaling>
          <c:orientation val="minMax"/>
        </c:scaling>
        <c:delete val="0"/>
        <c:axPos val="b"/>
        <c:title>
          <c:tx>
            <c:rich>
              <a:bodyPr rot="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r>
                  <a:rPr lang="en-IN" sz="1500" dirty="0" smtClean="0"/>
                  <a:t>Sector</a:t>
                </a:r>
                <a:endParaRPr lang="en-IN" sz="1500" dirty="0"/>
              </a:p>
            </c:rich>
          </c:tx>
          <c:layout/>
          <c:overlay val="0"/>
          <c:spPr>
            <a:noFill/>
            <a:ln>
              <a:noFill/>
            </a:ln>
            <a:effectLst/>
          </c:spPr>
          <c:txPr>
            <a:bodyPr rot="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500" b="0" i="0" u="none" strike="noStrike" kern="1200" baseline="0">
                <a:solidFill>
                  <a:schemeClr val="lt1">
                    <a:lumMod val="85000"/>
                  </a:schemeClr>
                </a:solidFill>
                <a:latin typeface="+mn-lt"/>
                <a:ea typeface="+mn-ea"/>
                <a:cs typeface="+mn-cs"/>
              </a:defRPr>
            </a:pPr>
            <a:endParaRPr lang="en-US"/>
          </a:p>
        </c:txPr>
        <c:crossAx val="236370248"/>
        <c:crosses val="autoZero"/>
        <c:auto val="1"/>
        <c:lblAlgn val="ctr"/>
        <c:lblOffset val="100"/>
        <c:noMultiLvlLbl val="0"/>
      </c:catAx>
      <c:valAx>
        <c:axId val="23637024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r>
                  <a:rPr lang="en-IN" sz="1500" dirty="0" smtClean="0"/>
                  <a:t>GROWTH</a:t>
                </a:r>
                <a:r>
                  <a:rPr lang="en-IN" sz="1500" baseline="0" dirty="0" smtClean="0"/>
                  <a:t> RATE</a:t>
                </a:r>
                <a:endParaRPr lang="en-IN" sz="1500" dirty="0"/>
              </a:p>
            </c:rich>
          </c:tx>
          <c:layout/>
          <c:overlay val="0"/>
          <c:spPr>
            <a:noFill/>
            <a:ln>
              <a:noFill/>
            </a:ln>
            <a:effectLst/>
          </c:spPr>
          <c:txPr>
            <a:bodyPr rot="-540000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lt1">
                    <a:lumMod val="85000"/>
                  </a:schemeClr>
                </a:solidFill>
                <a:latin typeface="+mn-lt"/>
                <a:ea typeface="+mn-ea"/>
                <a:cs typeface="+mn-cs"/>
              </a:defRPr>
            </a:pPr>
            <a:endParaRPr lang="en-US"/>
          </a:p>
        </c:txPr>
        <c:crossAx val="236368288"/>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5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500"/>
              <a:t>GROWTH RATE OF NO. OF EMPLOYMENT BY SECTOR </a:t>
            </a:r>
          </a:p>
        </c:rich>
      </c:tx>
      <c:layout/>
      <c:overlay val="0"/>
      <c:spPr>
        <a:noFill/>
        <a:ln>
          <a:noFill/>
        </a:ln>
        <a:effectLst/>
      </c:spPr>
      <c:txPr>
        <a:bodyPr rot="0" spcFirstLastPara="1" vertOverflow="ellipsis" vert="horz" wrap="square" anchor="ctr" anchorCtr="1"/>
        <a:lstStyle/>
        <a:p>
          <a:pPr>
            <a:defRPr sz="25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spPr>
            <a:solidFill>
              <a:schemeClr val="bg2">
                <a:lumMod val="60000"/>
                <a:lumOff val="40000"/>
              </a:schemeClr>
            </a:soli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5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Sheet6!$A$4:$A$8</c:f>
              <c:strCache>
                <c:ptCount val="5"/>
                <c:pt idx="0">
                  <c:v>MANUFACTURING#</c:v>
                </c:pt>
                <c:pt idx="1">
                  <c:v>SERVICES</c:v>
                </c:pt>
                <c:pt idx="2">
                  <c:v>SERVICES *</c:v>
                </c:pt>
                <c:pt idx="3">
                  <c:v>TOTAL </c:v>
                </c:pt>
                <c:pt idx="4">
                  <c:v>TOTAL *</c:v>
                </c:pt>
              </c:strCache>
            </c:strRef>
          </c:cat>
          <c:val>
            <c:numRef>
              <c:f>Sheet6!$B$4:$B$8</c:f>
              <c:numCache>
                <c:formatCode>General</c:formatCode>
                <c:ptCount val="5"/>
                <c:pt idx="0">
                  <c:v>18.489999999999998</c:v>
                </c:pt>
                <c:pt idx="1">
                  <c:v>34</c:v>
                </c:pt>
                <c:pt idx="2">
                  <c:v>10.119999999999999</c:v>
                </c:pt>
                <c:pt idx="3">
                  <c:v>26.42</c:v>
                </c:pt>
                <c:pt idx="4">
                  <c:v>15.02</c:v>
                </c:pt>
              </c:numCache>
            </c:numRef>
          </c:val>
        </c:ser>
        <c:dLbls>
          <c:dLblPos val="outEnd"/>
          <c:showLegendKey val="0"/>
          <c:showVal val="1"/>
          <c:showCatName val="0"/>
          <c:showSerName val="0"/>
          <c:showPercent val="0"/>
          <c:showBubbleSize val="0"/>
        </c:dLbls>
        <c:gapWidth val="100"/>
        <c:overlap val="-24"/>
        <c:axId val="236369464"/>
        <c:axId val="236365152"/>
      </c:barChart>
      <c:catAx>
        <c:axId val="236369464"/>
        <c:scaling>
          <c:orientation val="minMax"/>
        </c:scaling>
        <c:delete val="0"/>
        <c:axPos val="b"/>
        <c:title>
          <c:tx>
            <c:rich>
              <a:bodyPr rot="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r>
                  <a:rPr lang="en-IN" sz="1500"/>
                  <a:t>sector</a:t>
                </a:r>
              </a:p>
            </c:rich>
          </c:tx>
          <c:layout/>
          <c:overlay val="0"/>
          <c:spPr>
            <a:noFill/>
            <a:ln>
              <a:noFill/>
            </a:ln>
            <a:effectLst/>
          </c:spPr>
          <c:txPr>
            <a:bodyPr rot="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500" b="0" i="0" u="none" strike="noStrike" kern="1200" baseline="0">
                <a:solidFill>
                  <a:schemeClr val="lt1">
                    <a:lumMod val="85000"/>
                  </a:schemeClr>
                </a:solidFill>
                <a:latin typeface="+mn-lt"/>
                <a:ea typeface="+mn-ea"/>
                <a:cs typeface="+mn-cs"/>
              </a:defRPr>
            </a:pPr>
            <a:endParaRPr lang="en-US"/>
          </a:p>
        </c:txPr>
        <c:crossAx val="236365152"/>
        <c:crosses val="autoZero"/>
        <c:auto val="1"/>
        <c:lblAlgn val="ctr"/>
        <c:lblOffset val="100"/>
        <c:noMultiLvlLbl val="0"/>
      </c:catAx>
      <c:valAx>
        <c:axId val="23636515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r>
                  <a:rPr lang="en-IN" sz="1500"/>
                  <a:t>growth</a:t>
                </a:r>
                <a:r>
                  <a:rPr lang="en-IN" sz="1500" baseline="0"/>
                  <a:t> rate</a:t>
                </a:r>
                <a:endParaRPr lang="en-IN" sz="1500"/>
              </a:p>
            </c:rich>
          </c:tx>
          <c:layout/>
          <c:overlay val="0"/>
          <c:spPr>
            <a:noFill/>
            <a:ln>
              <a:noFill/>
            </a:ln>
            <a:effectLst/>
          </c:spPr>
          <c:txPr>
            <a:bodyPr rot="-540000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lt1">
                    <a:lumMod val="85000"/>
                  </a:schemeClr>
                </a:solidFill>
                <a:latin typeface="+mn-lt"/>
                <a:ea typeface="+mn-ea"/>
                <a:cs typeface="+mn-cs"/>
              </a:defRPr>
            </a:pPr>
            <a:endParaRPr lang="en-US"/>
          </a:p>
        </c:txPr>
        <c:crossAx val="236369464"/>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5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500"/>
              <a:t>GROWTH RATE OF NO. OF ENTERPRISES BY SECTOR : REGISTERED SECTOR </a:t>
            </a:r>
          </a:p>
        </c:rich>
      </c:tx>
      <c:layout/>
      <c:overlay val="0"/>
      <c:spPr>
        <a:noFill/>
        <a:ln>
          <a:noFill/>
        </a:ln>
        <a:effectLst/>
      </c:spPr>
      <c:txPr>
        <a:bodyPr rot="0" spcFirstLastPara="1" vertOverflow="ellipsis" vert="horz" wrap="square" anchor="ctr" anchorCtr="1"/>
        <a:lstStyle/>
        <a:p>
          <a:pPr>
            <a:defRPr sz="25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spPr>
            <a:solidFill>
              <a:schemeClr val="bg2">
                <a:lumMod val="60000"/>
                <a:lumOff val="40000"/>
              </a:schemeClr>
            </a:soli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5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Sheet7!$A$4:$A$6</c:f>
              <c:strCache>
                <c:ptCount val="3"/>
                <c:pt idx="0">
                  <c:v>MANUFACTURING </c:v>
                </c:pt>
                <c:pt idx="1">
                  <c:v>SERVICES</c:v>
                </c:pt>
                <c:pt idx="2">
                  <c:v>TOTAL </c:v>
                </c:pt>
              </c:strCache>
            </c:strRef>
          </c:cat>
          <c:val>
            <c:numRef>
              <c:f>Sheet7!$B$4:$B$6</c:f>
              <c:numCache>
                <c:formatCode>General</c:formatCode>
                <c:ptCount val="3"/>
                <c:pt idx="0">
                  <c:v>3.76</c:v>
                </c:pt>
                <c:pt idx="1">
                  <c:v>0.47</c:v>
                </c:pt>
                <c:pt idx="2">
                  <c:v>2.61</c:v>
                </c:pt>
              </c:numCache>
            </c:numRef>
          </c:val>
        </c:ser>
        <c:dLbls>
          <c:dLblPos val="outEnd"/>
          <c:showLegendKey val="0"/>
          <c:showVal val="1"/>
          <c:showCatName val="0"/>
          <c:showSerName val="0"/>
          <c:showPercent val="0"/>
          <c:showBubbleSize val="0"/>
        </c:dLbls>
        <c:gapWidth val="100"/>
        <c:overlap val="-24"/>
        <c:axId val="236367896"/>
        <c:axId val="236371032"/>
      </c:barChart>
      <c:catAx>
        <c:axId val="236367896"/>
        <c:scaling>
          <c:orientation val="minMax"/>
        </c:scaling>
        <c:delete val="0"/>
        <c:axPos val="b"/>
        <c:title>
          <c:tx>
            <c:rich>
              <a:bodyPr rot="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r>
                  <a:rPr lang="en-IN" sz="1500" dirty="0" smtClean="0"/>
                  <a:t>sector</a:t>
                </a:r>
                <a:endParaRPr lang="en-IN" sz="1500" dirty="0"/>
              </a:p>
            </c:rich>
          </c:tx>
          <c:layout/>
          <c:overlay val="0"/>
          <c:spPr>
            <a:noFill/>
            <a:ln>
              <a:noFill/>
            </a:ln>
            <a:effectLst/>
          </c:spPr>
          <c:txPr>
            <a:bodyPr rot="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500" b="0" i="0" u="none" strike="noStrike" kern="1200" baseline="0">
                <a:solidFill>
                  <a:schemeClr val="lt1">
                    <a:lumMod val="85000"/>
                  </a:schemeClr>
                </a:solidFill>
                <a:latin typeface="+mn-lt"/>
                <a:ea typeface="+mn-ea"/>
                <a:cs typeface="+mn-cs"/>
              </a:defRPr>
            </a:pPr>
            <a:endParaRPr lang="en-US"/>
          </a:p>
        </c:txPr>
        <c:crossAx val="236371032"/>
        <c:crosses val="autoZero"/>
        <c:auto val="1"/>
        <c:lblAlgn val="ctr"/>
        <c:lblOffset val="100"/>
        <c:noMultiLvlLbl val="0"/>
      </c:catAx>
      <c:valAx>
        <c:axId val="23637103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sz="1500" dirty="0" smtClean="0"/>
                  <a:t>Growth rate</a:t>
                </a:r>
                <a:endParaRPr lang="en-IN" sz="1500" dirty="0"/>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lt1">
                    <a:lumMod val="85000"/>
                  </a:schemeClr>
                </a:solidFill>
                <a:latin typeface="+mn-lt"/>
                <a:ea typeface="+mn-ea"/>
                <a:cs typeface="+mn-cs"/>
              </a:defRPr>
            </a:pPr>
            <a:endParaRPr lang="en-US"/>
          </a:p>
        </c:txPr>
        <c:crossAx val="23636789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5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500"/>
              <a:t>GROWTH RATE OF NO. OF EMPLOYMENT BY SECTOR : REGISTERED SECTOR </a:t>
            </a:r>
          </a:p>
        </c:rich>
      </c:tx>
      <c:layout/>
      <c:overlay val="0"/>
      <c:spPr>
        <a:noFill/>
        <a:ln>
          <a:noFill/>
        </a:ln>
        <a:effectLst/>
      </c:spPr>
      <c:txPr>
        <a:bodyPr rot="0" spcFirstLastPara="1" vertOverflow="ellipsis" vert="horz" wrap="square" anchor="ctr" anchorCtr="1"/>
        <a:lstStyle/>
        <a:p>
          <a:pPr>
            <a:defRPr sz="25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spPr>
            <a:solidFill>
              <a:schemeClr val="bg2">
                <a:lumMod val="60000"/>
                <a:lumOff val="40000"/>
              </a:schemeClr>
            </a:soli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5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Sheet8!$A$4:$A$6</c:f>
              <c:strCache>
                <c:ptCount val="3"/>
                <c:pt idx="0">
                  <c:v>MANUFACTURING </c:v>
                </c:pt>
                <c:pt idx="1">
                  <c:v>SERVICES</c:v>
                </c:pt>
                <c:pt idx="2">
                  <c:v>TOTAL </c:v>
                </c:pt>
              </c:strCache>
            </c:strRef>
          </c:cat>
          <c:val>
            <c:numRef>
              <c:f>Sheet8!$B$4:$B$6</c:f>
              <c:numCache>
                <c:formatCode>General</c:formatCode>
                <c:ptCount val="3"/>
                <c:pt idx="0">
                  <c:v>9.84</c:v>
                </c:pt>
                <c:pt idx="1">
                  <c:v>2.06</c:v>
                </c:pt>
                <c:pt idx="2">
                  <c:v>8.6</c:v>
                </c:pt>
              </c:numCache>
            </c:numRef>
          </c:val>
        </c:ser>
        <c:dLbls>
          <c:dLblPos val="outEnd"/>
          <c:showLegendKey val="0"/>
          <c:showVal val="1"/>
          <c:showCatName val="0"/>
          <c:showSerName val="0"/>
          <c:showPercent val="0"/>
          <c:showBubbleSize val="0"/>
        </c:dLbls>
        <c:gapWidth val="100"/>
        <c:overlap val="-24"/>
        <c:axId val="236371424"/>
        <c:axId val="237021560"/>
      </c:barChart>
      <c:catAx>
        <c:axId val="236371424"/>
        <c:scaling>
          <c:orientation val="minMax"/>
        </c:scaling>
        <c:delete val="0"/>
        <c:axPos val="b"/>
        <c:title>
          <c:tx>
            <c:rich>
              <a:bodyPr rot="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r>
                  <a:rPr lang="en-IN" sz="1500"/>
                  <a:t>sector</a:t>
                </a:r>
              </a:p>
            </c:rich>
          </c:tx>
          <c:layout/>
          <c:overlay val="0"/>
          <c:spPr>
            <a:noFill/>
            <a:ln>
              <a:noFill/>
            </a:ln>
            <a:effectLst/>
          </c:spPr>
          <c:txPr>
            <a:bodyPr rot="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500" b="0" i="0" u="none" strike="noStrike" kern="1200" baseline="0">
                <a:solidFill>
                  <a:schemeClr val="lt1">
                    <a:lumMod val="85000"/>
                  </a:schemeClr>
                </a:solidFill>
                <a:latin typeface="+mn-lt"/>
                <a:ea typeface="+mn-ea"/>
                <a:cs typeface="+mn-cs"/>
              </a:defRPr>
            </a:pPr>
            <a:endParaRPr lang="en-US"/>
          </a:p>
        </c:txPr>
        <c:crossAx val="237021560"/>
        <c:crosses val="autoZero"/>
        <c:auto val="1"/>
        <c:lblAlgn val="ctr"/>
        <c:lblOffset val="100"/>
        <c:noMultiLvlLbl val="0"/>
      </c:catAx>
      <c:valAx>
        <c:axId val="23702156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r>
                  <a:rPr lang="en-IN" sz="1500"/>
                  <a:t>growth</a:t>
                </a:r>
                <a:r>
                  <a:rPr lang="en-IN" sz="1500" baseline="0"/>
                  <a:t> rate</a:t>
                </a:r>
                <a:endParaRPr lang="en-IN" sz="1500"/>
              </a:p>
            </c:rich>
          </c:tx>
          <c:layout/>
          <c:overlay val="0"/>
          <c:spPr>
            <a:noFill/>
            <a:ln>
              <a:noFill/>
            </a:ln>
            <a:effectLst/>
          </c:spPr>
          <c:txPr>
            <a:bodyPr rot="-540000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lt1">
                    <a:lumMod val="85000"/>
                  </a:schemeClr>
                </a:solidFill>
                <a:latin typeface="+mn-lt"/>
                <a:ea typeface="+mn-ea"/>
                <a:cs typeface="+mn-cs"/>
              </a:defRPr>
            </a:pPr>
            <a:endParaRPr lang="en-US"/>
          </a:p>
        </c:txPr>
        <c:crossAx val="236371424"/>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5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500"/>
              <a:t>GROWTH RATE OF NO. OF ENTERPRISES BY SECTOR : UNREGISTERED SECTOR </a:t>
            </a:r>
          </a:p>
        </c:rich>
      </c:tx>
      <c:layout/>
      <c:overlay val="0"/>
      <c:spPr>
        <a:noFill/>
        <a:ln>
          <a:noFill/>
        </a:ln>
        <a:effectLst/>
      </c:spPr>
      <c:txPr>
        <a:bodyPr rot="0" spcFirstLastPara="1" vertOverflow="ellipsis" vert="horz" wrap="square" anchor="ctr" anchorCtr="1"/>
        <a:lstStyle/>
        <a:p>
          <a:pPr>
            <a:defRPr sz="25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spPr>
            <a:solidFill>
              <a:schemeClr val="bg2">
                <a:lumMod val="60000"/>
                <a:lumOff val="40000"/>
              </a:schemeClr>
            </a:soli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5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Sheet9!$A$4:$A$8</c:f>
              <c:strCache>
                <c:ptCount val="5"/>
                <c:pt idx="0">
                  <c:v>MANUFACTURING#</c:v>
                </c:pt>
                <c:pt idx="1">
                  <c:v>SERVICES</c:v>
                </c:pt>
                <c:pt idx="2">
                  <c:v>SERVICES *</c:v>
                </c:pt>
                <c:pt idx="3">
                  <c:v>TOTAL </c:v>
                </c:pt>
                <c:pt idx="4">
                  <c:v>TOTAL *</c:v>
                </c:pt>
              </c:strCache>
            </c:strRef>
          </c:cat>
          <c:val>
            <c:numRef>
              <c:f>Sheet9!$B$4:$B$8</c:f>
              <c:numCache>
                <c:formatCode>General</c:formatCode>
                <c:ptCount val="5"/>
                <c:pt idx="0">
                  <c:v>25.9</c:v>
                </c:pt>
                <c:pt idx="1">
                  <c:v>32.83</c:v>
                </c:pt>
                <c:pt idx="2">
                  <c:v>10.029999999999999</c:v>
                </c:pt>
                <c:pt idx="3">
                  <c:v>30.5</c:v>
                </c:pt>
                <c:pt idx="4">
                  <c:v>16.79</c:v>
                </c:pt>
              </c:numCache>
            </c:numRef>
          </c:val>
        </c:ser>
        <c:dLbls>
          <c:dLblPos val="outEnd"/>
          <c:showLegendKey val="0"/>
          <c:showVal val="1"/>
          <c:showCatName val="0"/>
          <c:showSerName val="0"/>
          <c:showPercent val="0"/>
          <c:showBubbleSize val="0"/>
        </c:dLbls>
        <c:gapWidth val="100"/>
        <c:overlap val="-24"/>
        <c:axId val="237019208"/>
        <c:axId val="237023520"/>
      </c:barChart>
      <c:catAx>
        <c:axId val="237019208"/>
        <c:scaling>
          <c:orientation val="minMax"/>
        </c:scaling>
        <c:delete val="0"/>
        <c:axPos val="b"/>
        <c:title>
          <c:tx>
            <c:rich>
              <a:bodyPr rot="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r>
                  <a:rPr lang="en-IN" sz="1500"/>
                  <a:t>sector</a:t>
                </a:r>
              </a:p>
            </c:rich>
          </c:tx>
          <c:layout/>
          <c:overlay val="0"/>
          <c:spPr>
            <a:noFill/>
            <a:ln>
              <a:noFill/>
            </a:ln>
            <a:effectLst/>
          </c:spPr>
          <c:txPr>
            <a:bodyPr rot="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500" b="0" i="0" u="none" strike="noStrike" kern="1200" baseline="0">
                <a:solidFill>
                  <a:schemeClr val="lt1">
                    <a:lumMod val="85000"/>
                  </a:schemeClr>
                </a:solidFill>
                <a:latin typeface="+mn-lt"/>
                <a:ea typeface="+mn-ea"/>
                <a:cs typeface="+mn-cs"/>
              </a:defRPr>
            </a:pPr>
            <a:endParaRPr lang="en-US"/>
          </a:p>
        </c:txPr>
        <c:crossAx val="237023520"/>
        <c:crosses val="autoZero"/>
        <c:auto val="1"/>
        <c:lblAlgn val="ctr"/>
        <c:lblOffset val="100"/>
        <c:noMultiLvlLbl val="0"/>
      </c:catAx>
      <c:valAx>
        <c:axId val="23702352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r>
                  <a:rPr lang="en-IN" sz="1500"/>
                  <a:t>growth</a:t>
                </a:r>
                <a:r>
                  <a:rPr lang="en-IN" sz="1500" baseline="0"/>
                  <a:t> rate</a:t>
                </a:r>
                <a:endParaRPr lang="en-IN" sz="1500"/>
              </a:p>
            </c:rich>
          </c:tx>
          <c:layout/>
          <c:overlay val="0"/>
          <c:spPr>
            <a:noFill/>
            <a:ln>
              <a:noFill/>
            </a:ln>
            <a:effectLst/>
          </c:spPr>
          <c:txPr>
            <a:bodyPr rot="-540000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lt1">
                    <a:lumMod val="85000"/>
                  </a:schemeClr>
                </a:solidFill>
                <a:latin typeface="+mn-lt"/>
                <a:ea typeface="+mn-ea"/>
                <a:cs typeface="+mn-cs"/>
              </a:defRPr>
            </a:pPr>
            <a:endParaRPr lang="en-US"/>
          </a:p>
        </c:txPr>
        <c:crossAx val="237019208"/>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C4BB0-7FBF-44D0-8276-2F09EC126A82}" type="datetimeFigureOut">
              <a:rPr lang="en-IN" smtClean="0"/>
              <a:t>24-04-2016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D5139-364B-4BEF-994E-49ACCE6B220E}" type="slidenum">
              <a:rPr lang="en-IN" smtClean="0"/>
              <a:t>‹#›</a:t>
            </a:fld>
            <a:endParaRPr lang="en-IN"/>
          </a:p>
        </p:txBody>
      </p:sp>
    </p:spTree>
    <p:extLst>
      <p:ext uri="{BB962C8B-B14F-4D97-AF65-F5344CB8AC3E}">
        <p14:creationId xmlns:p14="http://schemas.microsoft.com/office/powerpoint/2010/main" val="527388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For</a:t>
            </a:r>
            <a:r>
              <a:rPr lang="en-IN" baseline="0" dirty="0" smtClean="0"/>
              <a:t> explanation in the class presentation.</a:t>
            </a:r>
            <a:endParaRPr lang="en-IN" dirty="0"/>
          </a:p>
        </p:txBody>
      </p:sp>
      <p:sp>
        <p:nvSpPr>
          <p:cNvPr id="4" name="Slide Number Placeholder 3"/>
          <p:cNvSpPr>
            <a:spLocks noGrp="1"/>
          </p:cNvSpPr>
          <p:nvPr>
            <p:ph type="sldNum" sz="quarter" idx="10"/>
          </p:nvPr>
        </p:nvSpPr>
        <p:spPr/>
        <p:txBody>
          <a:bodyPr/>
          <a:lstStyle/>
          <a:p>
            <a:fld id="{775D5139-364B-4BEF-994E-49ACCE6B220E}" type="slidenum">
              <a:rPr lang="en-IN" smtClean="0"/>
              <a:t>26</a:t>
            </a:fld>
            <a:endParaRPr lang="en-IN"/>
          </a:p>
        </p:txBody>
      </p:sp>
    </p:spTree>
    <p:extLst>
      <p:ext uri="{BB962C8B-B14F-4D97-AF65-F5344CB8AC3E}">
        <p14:creationId xmlns:p14="http://schemas.microsoft.com/office/powerpoint/2010/main" val="3179004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C68A167-DCD7-49CD-A7D0-90C4A00A839F}" type="datetimeFigureOut">
              <a:rPr lang="en-IN" smtClean="0"/>
              <a:t>24-04-2016</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265473412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68A167-DCD7-49CD-A7D0-90C4A00A839F}" type="datetimeFigureOut">
              <a:rPr lang="en-IN" smtClean="0"/>
              <a:t>24-04-2016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3763766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68A167-DCD7-49CD-A7D0-90C4A00A839F}" type="datetimeFigureOut">
              <a:rPr lang="en-IN" smtClean="0"/>
              <a:t>24-04-2016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2456206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68A167-DCD7-49CD-A7D0-90C4A00A839F}" type="datetimeFigureOut">
              <a:rPr lang="en-IN" smtClean="0"/>
              <a:t>24-04-2016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210526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68A167-DCD7-49CD-A7D0-90C4A00A839F}" type="datetimeFigureOut">
              <a:rPr lang="en-IN" smtClean="0"/>
              <a:t>24-04-2016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1524073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68A167-DCD7-49CD-A7D0-90C4A00A839F}" type="datetimeFigureOut">
              <a:rPr lang="en-IN" smtClean="0"/>
              <a:t>24-04-2016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3935806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68A167-DCD7-49CD-A7D0-90C4A00A839F}" type="datetimeFigureOut">
              <a:rPr lang="en-IN" smtClean="0"/>
              <a:t>24-04-2016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40330708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68A167-DCD7-49CD-A7D0-90C4A00A839F}" type="datetimeFigureOut">
              <a:rPr lang="en-IN" smtClean="0"/>
              <a:t>24-04-2016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12416757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68A167-DCD7-49CD-A7D0-90C4A00A839F}" type="datetimeFigureOut">
              <a:rPr lang="en-IN" smtClean="0"/>
              <a:t>24-04-2016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2251556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68A167-DCD7-49CD-A7D0-90C4A00A839F}" type="datetimeFigureOut">
              <a:rPr lang="en-IN" smtClean="0"/>
              <a:t>24-04-2016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1996465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68A167-DCD7-49CD-A7D0-90C4A00A839F}" type="datetimeFigureOut">
              <a:rPr lang="en-IN" smtClean="0"/>
              <a:t>24-04-2016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3864534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68A167-DCD7-49CD-A7D0-90C4A00A839F}" type="datetimeFigureOut">
              <a:rPr lang="en-IN" smtClean="0"/>
              <a:t>24-04-2016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2553462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68A167-DCD7-49CD-A7D0-90C4A00A839F}" type="datetimeFigureOut">
              <a:rPr lang="en-IN" smtClean="0"/>
              <a:t>24-04-2016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2089253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C68A167-DCD7-49CD-A7D0-90C4A00A839F}" type="datetimeFigureOut">
              <a:rPr lang="en-IN" smtClean="0"/>
              <a:t>24-04-2016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1624404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C68A167-DCD7-49CD-A7D0-90C4A00A839F}" type="datetimeFigureOut">
              <a:rPr lang="en-IN" smtClean="0"/>
              <a:t>24-04-2016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624294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68A167-DCD7-49CD-A7D0-90C4A00A839F}" type="datetimeFigureOut">
              <a:rPr lang="en-IN" smtClean="0"/>
              <a:t>24-04-2016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3240332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68A167-DCD7-49CD-A7D0-90C4A00A839F}" type="datetimeFigureOut">
              <a:rPr lang="en-IN" smtClean="0"/>
              <a:t>24-04-2016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47515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C68A167-DCD7-49CD-A7D0-90C4A00A839F}" type="datetimeFigureOut">
              <a:rPr lang="en-IN" smtClean="0"/>
              <a:t>24-04-2016</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7F229C-58FA-4E0E-B6D7-DD8C57E0F7C0}" type="slidenum">
              <a:rPr lang="en-IN" smtClean="0"/>
              <a:t>‹#›</a:t>
            </a:fld>
            <a:endParaRPr lang="en-IN"/>
          </a:p>
        </p:txBody>
      </p:sp>
    </p:spTree>
    <p:extLst>
      <p:ext uri="{BB962C8B-B14F-4D97-AF65-F5344CB8AC3E}">
        <p14:creationId xmlns:p14="http://schemas.microsoft.com/office/powerpoint/2010/main" val="3416186635"/>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economicsdiscussion.net/essays/role-of-small-scale-industries-in-a-developing-economy/1567" TargetMode="External"/><Relationship Id="rId7" Type="http://schemas.openxmlformats.org/officeDocument/2006/relationships/hyperlink" Target="http://www.preservearticles.com/201101153374/problems-faced-by-small-scale-industries-in-india.html" TargetMode="External"/><Relationship Id="rId2" Type="http://schemas.openxmlformats.org/officeDocument/2006/relationships/hyperlink" Target="http://www.yourarticlelibrary.com/industries/small-scale-industries-in-india-definition-characteristic-and-objectives/23464/" TargetMode="External"/><Relationship Id="rId1" Type="http://schemas.openxmlformats.org/officeDocument/2006/relationships/slideLayout" Target="../slideLayouts/slideLayout2.xml"/><Relationship Id="rId6" Type="http://schemas.openxmlformats.org/officeDocument/2006/relationships/hyperlink" Target="http://www.importantindia.com/7726/problems-faced-by-small-scale-industries-in-india/" TargetMode="External"/><Relationship Id="rId5" Type="http://schemas.openxmlformats.org/officeDocument/2006/relationships/hyperlink" Target="http://www.yourarticlelibrary.com/industries/10-major-problems-faced-by-the-small-scale-industries-of-india/23457/" TargetMode="External"/><Relationship Id="rId4" Type="http://schemas.openxmlformats.org/officeDocument/2006/relationships/hyperlink" Target="http://www.importantindia.com/7740/development-of-small-scale-industries-in-india/"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78199"/>
            <a:ext cx="7137779" cy="1694042"/>
          </a:xfrm>
        </p:spPr>
        <p:txBody>
          <a:bodyPr>
            <a:noAutofit/>
          </a:bodyPr>
          <a:lstStyle/>
          <a:p>
            <a:pPr algn="ctr"/>
            <a:r>
              <a:rPr lang="en-IN" sz="3600" dirty="0" smtClean="0"/>
              <a:t>ROLE OF SMALL SCALE INDUSTRIES IN INDIA: Development and challenges</a:t>
            </a:r>
            <a:endParaRPr lang="en-IN" sz="3600" dirty="0"/>
          </a:p>
        </p:txBody>
      </p:sp>
      <p:sp>
        <p:nvSpPr>
          <p:cNvPr id="3" name="Subtitle 2"/>
          <p:cNvSpPr>
            <a:spLocks noGrp="1"/>
          </p:cNvSpPr>
          <p:nvPr>
            <p:ph type="subTitle" idx="1"/>
          </p:nvPr>
        </p:nvSpPr>
        <p:spPr>
          <a:xfrm>
            <a:off x="1524000" y="2279561"/>
            <a:ext cx="9144000" cy="4288663"/>
          </a:xfrm>
        </p:spPr>
        <p:txBody>
          <a:bodyPr>
            <a:normAutofit/>
          </a:bodyPr>
          <a:lstStyle/>
          <a:p>
            <a:r>
              <a:rPr lang="en-IN" dirty="0" smtClean="0"/>
              <a:t>GROUP – 12</a:t>
            </a:r>
          </a:p>
          <a:p>
            <a:endParaRPr lang="en-IN" dirty="0" smtClean="0"/>
          </a:p>
          <a:p>
            <a:r>
              <a:rPr lang="en-IN" dirty="0" smtClean="0"/>
              <a:t>DIVYA PATEL - 1401030</a:t>
            </a:r>
          </a:p>
          <a:p>
            <a:r>
              <a:rPr lang="en-IN" dirty="0" smtClean="0"/>
              <a:t>KRUPA GAJJAR - 1401031</a:t>
            </a:r>
          </a:p>
          <a:p>
            <a:r>
              <a:rPr lang="en-IN" dirty="0" smtClean="0"/>
              <a:t>MANSI THAKKAR - 1401036</a:t>
            </a:r>
          </a:p>
          <a:p>
            <a:r>
              <a:rPr lang="en-IN" dirty="0" smtClean="0"/>
              <a:t>POOJA LANGHNODA - 1401037</a:t>
            </a:r>
          </a:p>
          <a:p>
            <a:r>
              <a:rPr lang="en-IN" dirty="0" smtClean="0"/>
              <a:t>HETUL SHAH - 1401064</a:t>
            </a:r>
          </a:p>
          <a:p>
            <a:r>
              <a:rPr lang="en-IN" dirty="0" smtClean="0"/>
              <a:t>AASHIMA YUTHIKA -1401071 </a:t>
            </a:r>
          </a:p>
          <a:p>
            <a:r>
              <a:rPr lang="en-IN" dirty="0" smtClean="0"/>
              <a:t>NISHI SHAH - 1401099</a:t>
            </a:r>
          </a:p>
          <a:p>
            <a:r>
              <a:rPr lang="en-IN" dirty="0" smtClean="0"/>
              <a:t>SHIVANI SHAH - 1401104</a:t>
            </a:r>
          </a:p>
        </p:txBody>
      </p:sp>
    </p:spTree>
    <p:extLst>
      <p:ext uri="{BB962C8B-B14F-4D97-AF65-F5344CB8AC3E}">
        <p14:creationId xmlns:p14="http://schemas.microsoft.com/office/powerpoint/2010/main" val="2076547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450376"/>
            <a:ext cx="10131425" cy="5568287"/>
          </a:xfrm>
        </p:spPr>
        <p:txBody>
          <a:bodyPr>
            <a:normAutofit/>
          </a:bodyPr>
          <a:lstStyle/>
          <a:p>
            <a:pPr marL="0" indent="0" algn="just">
              <a:lnSpc>
                <a:spcPct val="150000"/>
              </a:lnSpc>
              <a:buNone/>
            </a:pPr>
            <a:r>
              <a:rPr lang="en-IN" sz="2400" dirty="0" smtClean="0"/>
              <a:t>	5. To improve standard of living of people.</a:t>
            </a:r>
          </a:p>
          <a:p>
            <a:pPr marL="0" indent="0" algn="just">
              <a:lnSpc>
                <a:spcPct val="150000"/>
              </a:lnSpc>
              <a:buNone/>
            </a:pPr>
            <a:r>
              <a:rPr lang="en-IN" sz="2400" dirty="0" smtClean="0"/>
              <a:t>	6. To ensure equitable distribution of income and wealth.</a:t>
            </a:r>
          </a:p>
          <a:p>
            <a:pPr marL="0" indent="0" algn="just">
              <a:lnSpc>
                <a:spcPct val="150000"/>
              </a:lnSpc>
              <a:buNone/>
            </a:pPr>
            <a:r>
              <a:rPr lang="en-IN" sz="2400" dirty="0" smtClean="0"/>
              <a:t>	7. To solve unemployment problem.</a:t>
            </a:r>
          </a:p>
          <a:p>
            <a:pPr marL="0" indent="0" algn="just">
              <a:lnSpc>
                <a:spcPct val="150000"/>
              </a:lnSpc>
              <a:buNone/>
            </a:pPr>
            <a:r>
              <a:rPr lang="en-IN" sz="2400" dirty="0" smtClean="0"/>
              <a:t>	8. To attain self-reliance.</a:t>
            </a:r>
          </a:p>
          <a:p>
            <a:pPr marL="0" indent="0" algn="just">
              <a:lnSpc>
                <a:spcPct val="150000"/>
              </a:lnSpc>
              <a:buNone/>
            </a:pPr>
            <a:r>
              <a:rPr lang="en-IN" sz="2400" dirty="0" smtClean="0"/>
              <a:t>	9. To adopt latest technology aimed at producing better quality products at 	lower costs.</a:t>
            </a:r>
            <a:endParaRPr lang="en-IN" sz="2400" dirty="0"/>
          </a:p>
        </p:txBody>
      </p:sp>
    </p:spTree>
    <p:extLst>
      <p:ext uri="{BB962C8B-B14F-4D97-AF65-F5344CB8AC3E}">
        <p14:creationId xmlns:p14="http://schemas.microsoft.com/office/powerpoint/2010/main" val="3468530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863" y="2580068"/>
            <a:ext cx="10131425" cy="1456267"/>
          </a:xfrm>
        </p:spPr>
        <p:txBody>
          <a:bodyPr>
            <a:normAutofit/>
          </a:bodyPr>
          <a:lstStyle/>
          <a:p>
            <a:pPr algn="ctr"/>
            <a:r>
              <a:rPr lang="en-IN" sz="5400" dirty="0" smtClean="0"/>
              <a:t>Role in India</a:t>
            </a:r>
            <a:endParaRPr lang="en-IN" sz="5400" dirty="0"/>
          </a:p>
        </p:txBody>
      </p:sp>
    </p:spTree>
    <p:extLst>
      <p:ext uri="{BB962C8B-B14F-4D97-AF65-F5344CB8AC3E}">
        <p14:creationId xmlns:p14="http://schemas.microsoft.com/office/powerpoint/2010/main" val="886853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450376"/>
            <a:ext cx="10131425" cy="6155139"/>
          </a:xfrm>
        </p:spPr>
        <p:txBody>
          <a:bodyPr>
            <a:normAutofit/>
          </a:bodyPr>
          <a:lstStyle/>
          <a:p>
            <a:pPr algn="just">
              <a:lnSpc>
                <a:spcPct val="150000"/>
              </a:lnSpc>
            </a:pPr>
            <a:r>
              <a:rPr lang="en-IN" sz="2400" dirty="0"/>
              <a:t>The small-scale industries sector play a vital role in the growth of the country. It contributes almost 40% of the gross industrial value added in the Indian economy. </a:t>
            </a:r>
          </a:p>
          <a:p>
            <a:pPr algn="just">
              <a:lnSpc>
                <a:spcPct val="150000"/>
              </a:lnSpc>
            </a:pPr>
            <a:r>
              <a:rPr lang="en-IN" sz="2400" dirty="0"/>
              <a:t>It has been estimated that a </a:t>
            </a:r>
            <a:r>
              <a:rPr lang="en-IN" sz="2400" dirty="0" smtClean="0"/>
              <a:t>1 million investment </a:t>
            </a:r>
            <a:r>
              <a:rPr lang="en-IN" sz="2400" dirty="0"/>
              <a:t>in fixed assets in the small scale sector produces 4.62 million worth of goods or services with an approximate value addition of ten percentage points</a:t>
            </a:r>
            <a:r>
              <a:rPr lang="en-IN" sz="2400" dirty="0" smtClean="0"/>
              <a:t>.</a:t>
            </a:r>
          </a:p>
          <a:p>
            <a:pPr algn="just">
              <a:lnSpc>
                <a:spcPct val="150000"/>
              </a:lnSpc>
            </a:pPr>
            <a:r>
              <a:rPr lang="en-IN" sz="2400" dirty="0" smtClean="0"/>
              <a:t>Given below are some areas in which the SSIs play a role in the development of the country.</a:t>
            </a:r>
            <a:endParaRPr lang="en-IN" sz="2400" dirty="0"/>
          </a:p>
        </p:txBody>
      </p:sp>
    </p:spTree>
    <p:extLst>
      <p:ext uri="{BB962C8B-B14F-4D97-AF65-F5344CB8AC3E}">
        <p14:creationId xmlns:p14="http://schemas.microsoft.com/office/powerpoint/2010/main" val="1411665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450376"/>
            <a:ext cx="10131425" cy="6155139"/>
          </a:xfrm>
        </p:spPr>
        <p:txBody>
          <a:bodyPr>
            <a:normAutofit/>
          </a:bodyPr>
          <a:lstStyle/>
          <a:p>
            <a:pPr algn="just">
              <a:lnSpc>
                <a:spcPct val="150000"/>
              </a:lnSpc>
            </a:pPr>
            <a:r>
              <a:rPr lang="en-IN" sz="2400" b="1" u="sng" dirty="0" smtClean="0"/>
              <a:t>Labour-intensive:</a:t>
            </a:r>
            <a:r>
              <a:rPr lang="en-IN" sz="2400" dirty="0"/>
              <a:t> </a:t>
            </a:r>
            <a:r>
              <a:rPr lang="en-IN" sz="2400" dirty="0" smtClean="0"/>
              <a:t>SSIs are labour-intensive. A </a:t>
            </a:r>
            <a:r>
              <a:rPr lang="en-IN" sz="2400" dirty="0"/>
              <a:t>given amount of capital invested in small-scale industrial undertakings is likely to provide more employment, at least in the short </a:t>
            </a:r>
            <a:r>
              <a:rPr lang="en-IN" sz="2400" dirty="0" smtClean="0"/>
              <a:t>run. This </a:t>
            </a:r>
            <a:r>
              <a:rPr lang="en-IN" sz="2400" dirty="0"/>
              <a:t>is a very important matter for our country where millions of people are either unemployed or under-employed. </a:t>
            </a:r>
            <a:endParaRPr lang="en-IN" sz="2400" dirty="0" smtClean="0"/>
          </a:p>
          <a:p>
            <a:pPr algn="just">
              <a:lnSpc>
                <a:spcPct val="150000"/>
              </a:lnSpc>
            </a:pPr>
            <a:r>
              <a:rPr lang="en-IN" sz="2400" b="1" u="sng" dirty="0" smtClean="0"/>
              <a:t>Capital-light:</a:t>
            </a:r>
            <a:r>
              <a:rPr lang="en-IN" sz="2400" dirty="0" smtClean="0"/>
              <a:t> Being Capital-light, they </a:t>
            </a:r>
            <a:r>
              <a:rPr lang="en-IN" sz="2400" dirty="0"/>
              <a:t>need </a:t>
            </a:r>
            <a:r>
              <a:rPr lang="en-IN" sz="2400" dirty="0" smtClean="0"/>
              <a:t>relatively a small </a:t>
            </a:r>
            <a:r>
              <a:rPr lang="en-IN" sz="2400" dirty="0"/>
              <a:t>amount of </a:t>
            </a:r>
            <a:r>
              <a:rPr lang="en-IN" sz="2400" dirty="0" smtClean="0"/>
              <a:t>capital. </a:t>
            </a:r>
            <a:r>
              <a:rPr lang="en-IN" sz="2400" dirty="0"/>
              <a:t>Thus, one of the great advantages of small-scale industries is that they make possible economies in the use of capital. Capital is already scarce in </a:t>
            </a:r>
            <a:r>
              <a:rPr lang="en-IN" sz="2400" dirty="0" smtClean="0"/>
              <a:t>a developing </a:t>
            </a:r>
            <a:r>
              <a:rPr lang="en-IN" sz="2400" dirty="0"/>
              <a:t>country like India.</a:t>
            </a:r>
          </a:p>
          <a:p>
            <a:pPr algn="just">
              <a:lnSpc>
                <a:spcPct val="150000"/>
              </a:lnSpc>
            </a:pPr>
            <a:endParaRPr lang="en-IN" sz="2400" dirty="0"/>
          </a:p>
        </p:txBody>
      </p:sp>
    </p:spTree>
    <p:extLst>
      <p:ext uri="{BB962C8B-B14F-4D97-AF65-F5344CB8AC3E}">
        <p14:creationId xmlns:p14="http://schemas.microsoft.com/office/powerpoint/2010/main" val="3809500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300252"/>
            <a:ext cx="10131425" cy="6305264"/>
          </a:xfrm>
        </p:spPr>
        <p:txBody>
          <a:bodyPr>
            <a:normAutofit fontScale="92500"/>
          </a:bodyPr>
          <a:lstStyle/>
          <a:p>
            <a:pPr algn="just">
              <a:lnSpc>
                <a:spcPct val="150000"/>
              </a:lnSpc>
            </a:pPr>
            <a:r>
              <a:rPr lang="en-IN" sz="2400" b="1" u="sng" dirty="0" smtClean="0"/>
              <a:t>Capital Formation:</a:t>
            </a:r>
            <a:r>
              <a:rPr lang="en-IN" sz="2400" dirty="0" smtClean="0"/>
              <a:t> The </a:t>
            </a:r>
            <a:r>
              <a:rPr lang="en-IN" sz="2400" dirty="0"/>
              <a:t>spreading of industries over the countryside would encourage the habits of thrift and investment in the rural areas. Moreover, the enterprising </a:t>
            </a:r>
            <a:r>
              <a:rPr lang="en-IN" sz="2400" dirty="0" smtClean="0"/>
              <a:t>small </a:t>
            </a:r>
            <a:r>
              <a:rPr lang="en-IN" sz="2400" dirty="0"/>
              <a:t>manufacturer has to scrape together capital where he can find it. He often manages to get it from relatives and friends. This capital probably would never have come into existence as productive capital, had it not been for the small enterpriser</a:t>
            </a:r>
            <a:r>
              <a:rPr lang="en-IN" sz="2400" dirty="0" smtClean="0"/>
              <a:t>.</a:t>
            </a:r>
          </a:p>
          <a:p>
            <a:pPr algn="just">
              <a:lnSpc>
                <a:spcPct val="150000"/>
              </a:lnSpc>
            </a:pPr>
            <a:r>
              <a:rPr lang="en-IN" sz="2400" b="1" u="sng" dirty="0" smtClean="0"/>
              <a:t>Decentralisation:</a:t>
            </a:r>
            <a:r>
              <a:rPr lang="en-IN" sz="2400" dirty="0" smtClean="0"/>
              <a:t> The development </a:t>
            </a:r>
            <a:r>
              <a:rPr lang="en-IN" sz="2400" dirty="0"/>
              <a:t>of </a:t>
            </a:r>
            <a:r>
              <a:rPr lang="en-IN" sz="2400" dirty="0" smtClean="0"/>
              <a:t>SSI will </a:t>
            </a:r>
            <a:r>
              <a:rPr lang="en-IN" sz="2400" dirty="0"/>
              <a:t>bring about dispersion or decentralisation of industries, and will thus promote the object of balanced regional development</a:t>
            </a:r>
            <a:r>
              <a:rPr lang="en-IN" sz="2400" dirty="0" smtClean="0"/>
              <a:t>. There </a:t>
            </a:r>
            <a:r>
              <a:rPr lang="en-IN" sz="2400" dirty="0"/>
              <a:t>is a disproportionate growth of large-scale industries in a few </a:t>
            </a:r>
            <a:r>
              <a:rPr lang="en-IN" sz="2400" dirty="0" smtClean="0"/>
              <a:t>areas, and </a:t>
            </a:r>
            <a:r>
              <a:rPr lang="en-IN" sz="2400" dirty="0"/>
              <a:t>a virtual absence of such industries in the greater part of the country. The development of small-scale industries will tend to correct this uneven distribution of industries in the country</a:t>
            </a:r>
            <a:r>
              <a:rPr lang="en-IN" sz="2400" dirty="0" smtClean="0"/>
              <a:t>.</a:t>
            </a:r>
            <a:endParaRPr lang="en-IN" sz="2400" dirty="0"/>
          </a:p>
        </p:txBody>
      </p:sp>
    </p:spTree>
    <p:extLst>
      <p:ext uri="{BB962C8B-B14F-4D97-AF65-F5344CB8AC3E}">
        <p14:creationId xmlns:p14="http://schemas.microsoft.com/office/powerpoint/2010/main" val="37496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286604"/>
            <a:ext cx="10131425" cy="6318912"/>
          </a:xfrm>
        </p:spPr>
        <p:txBody>
          <a:bodyPr>
            <a:normAutofit/>
          </a:bodyPr>
          <a:lstStyle/>
          <a:p>
            <a:pPr algn="just">
              <a:lnSpc>
                <a:spcPct val="150000"/>
              </a:lnSpc>
            </a:pPr>
            <a:r>
              <a:rPr lang="en-IN" sz="2400" b="1" u="sng" dirty="0" smtClean="0"/>
              <a:t>Skill-light</a:t>
            </a:r>
            <a:r>
              <a:rPr lang="en-IN" sz="2400" b="1" u="sng" dirty="0"/>
              <a:t>:</a:t>
            </a:r>
            <a:r>
              <a:rPr lang="en-IN" sz="2400" dirty="0"/>
              <a:t> </a:t>
            </a:r>
            <a:r>
              <a:rPr lang="en-IN" sz="2400" dirty="0" smtClean="0"/>
              <a:t>A </a:t>
            </a:r>
            <a:r>
              <a:rPr lang="en-IN" sz="2400" dirty="0"/>
              <a:t>large-scale industry calls for a great deal of </a:t>
            </a:r>
            <a:r>
              <a:rPr lang="en-IN" sz="2400" dirty="0" smtClean="0"/>
              <a:t>management </a:t>
            </a:r>
            <a:r>
              <a:rPr lang="en-IN" sz="2400" dirty="0"/>
              <a:t>and supervising skill—foremen, engineers, accountants, and so on. Like capital, these skills are also in very short supply in our country, and it is important to economies as much as possible in their use. Small-scale industry provides a way of doing this and, at the same time, provides industrial experience and serves as a training ground for a large number of small-scale </a:t>
            </a:r>
            <a:r>
              <a:rPr lang="en-IN" sz="2400" dirty="0" smtClean="0"/>
              <a:t>managers. In </a:t>
            </a:r>
            <a:r>
              <a:rPr lang="en-IN" sz="2400" dirty="0"/>
              <a:t>India, with a long tradition of highly artistic products of cottage industry, there exists a considerable ‘fund’ of local and traditional skill. Small industry may be better able than large industry to take advantage of these existing traditional skills with minor adaptations</a:t>
            </a:r>
            <a:r>
              <a:rPr lang="en-IN" sz="2400" dirty="0" smtClean="0"/>
              <a:t>.</a:t>
            </a:r>
          </a:p>
          <a:p>
            <a:pPr algn="just">
              <a:lnSpc>
                <a:spcPct val="150000"/>
              </a:lnSpc>
            </a:pPr>
            <a:endParaRPr lang="en-IN" sz="2400" dirty="0"/>
          </a:p>
        </p:txBody>
      </p:sp>
    </p:spTree>
    <p:extLst>
      <p:ext uri="{BB962C8B-B14F-4D97-AF65-F5344CB8AC3E}">
        <p14:creationId xmlns:p14="http://schemas.microsoft.com/office/powerpoint/2010/main" val="1093087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286604"/>
            <a:ext cx="10131425" cy="6318912"/>
          </a:xfrm>
        </p:spPr>
        <p:txBody>
          <a:bodyPr>
            <a:normAutofit/>
          </a:bodyPr>
          <a:lstStyle/>
          <a:p>
            <a:pPr algn="just">
              <a:lnSpc>
                <a:spcPct val="150000"/>
              </a:lnSpc>
            </a:pPr>
            <a:r>
              <a:rPr lang="en-IN" sz="2400" b="1" u="sng" dirty="0"/>
              <a:t>Overcoming Territorial </a:t>
            </a:r>
            <a:r>
              <a:rPr lang="en-IN" sz="2400" b="1" u="sng" dirty="0" smtClean="0"/>
              <a:t>Immobility:</a:t>
            </a:r>
            <a:r>
              <a:rPr lang="en-IN" sz="2400" dirty="0" smtClean="0"/>
              <a:t> By carrying </a:t>
            </a:r>
            <a:r>
              <a:rPr lang="en-IN" sz="2400" dirty="0"/>
              <a:t>the job to the worker, small-scale industries can overcome the difficulties of territorial immobility. Moreover, unlike large industries, small-scale industries do not create problems of slum housing, health and sanitation, etc., and the attendant disease, misery and squalor. Thus, there is a strong case for encouraging small-scale industries </a:t>
            </a:r>
            <a:r>
              <a:rPr lang="en-IN" sz="2400" dirty="0" smtClean="0"/>
              <a:t>in a developing country </a:t>
            </a:r>
            <a:r>
              <a:rPr lang="en-IN" sz="2400" dirty="0"/>
              <a:t>like India.</a:t>
            </a:r>
          </a:p>
          <a:p>
            <a:pPr algn="just">
              <a:lnSpc>
                <a:spcPct val="150000"/>
              </a:lnSpc>
            </a:pPr>
            <a:endParaRPr lang="en-IN" sz="2400" dirty="0"/>
          </a:p>
        </p:txBody>
      </p:sp>
    </p:spTree>
    <p:extLst>
      <p:ext uri="{BB962C8B-B14F-4D97-AF65-F5344CB8AC3E}">
        <p14:creationId xmlns:p14="http://schemas.microsoft.com/office/powerpoint/2010/main" val="2307103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863" y="2580068"/>
            <a:ext cx="10131425" cy="1456267"/>
          </a:xfrm>
        </p:spPr>
        <p:txBody>
          <a:bodyPr>
            <a:normAutofit/>
          </a:bodyPr>
          <a:lstStyle/>
          <a:p>
            <a:pPr algn="ctr"/>
            <a:r>
              <a:rPr lang="en-IN" sz="5400" dirty="0" smtClean="0"/>
              <a:t>Development of SSI</a:t>
            </a:r>
            <a:endParaRPr lang="en-IN" sz="5400" dirty="0"/>
          </a:p>
        </p:txBody>
      </p:sp>
    </p:spTree>
    <p:extLst>
      <p:ext uri="{BB962C8B-B14F-4D97-AF65-F5344CB8AC3E}">
        <p14:creationId xmlns:p14="http://schemas.microsoft.com/office/powerpoint/2010/main" val="4153580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286604"/>
            <a:ext cx="10131425" cy="6318912"/>
          </a:xfrm>
        </p:spPr>
        <p:txBody>
          <a:bodyPr>
            <a:normAutofit/>
          </a:bodyPr>
          <a:lstStyle/>
          <a:p>
            <a:pPr algn="just">
              <a:lnSpc>
                <a:spcPct val="150000"/>
              </a:lnSpc>
            </a:pPr>
            <a:r>
              <a:rPr lang="en-IN" sz="2400" dirty="0"/>
              <a:t>The Small Scale Industries play an important role in Indian economy in spite of facing numerous difficulties. The Government of India has taken certain measures for the development of cottage and small scale </a:t>
            </a:r>
            <a:r>
              <a:rPr lang="en-IN" sz="2400" dirty="0" smtClean="0"/>
              <a:t>industries.</a:t>
            </a:r>
          </a:p>
          <a:p>
            <a:pPr algn="just">
              <a:lnSpc>
                <a:spcPct val="150000"/>
              </a:lnSpc>
              <a:buFont typeface="Wingdings" panose="05000000000000000000" pitchFamily="2" charset="2"/>
              <a:buChar char="ü"/>
            </a:pPr>
            <a:r>
              <a:rPr lang="en-IN" sz="2400" dirty="0" smtClean="0"/>
              <a:t>The </a:t>
            </a:r>
            <a:r>
              <a:rPr lang="en-IN" sz="2400" dirty="0"/>
              <a:t>State Finance Corporation, The National Small Industries Corporation and the nationalized Commercial Banks are taking measures to provide long term finance for the development of such industries. The Central Government has now given loans to the State Government for the institution of industrial estates.</a:t>
            </a:r>
          </a:p>
        </p:txBody>
      </p:sp>
    </p:spTree>
    <p:extLst>
      <p:ext uri="{BB962C8B-B14F-4D97-AF65-F5344CB8AC3E}">
        <p14:creationId xmlns:p14="http://schemas.microsoft.com/office/powerpoint/2010/main" val="845963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286604"/>
            <a:ext cx="10131425" cy="6318912"/>
          </a:xfrm>
        </p:spPr>
        <p:txBody>
          <a:bodyPr>
            <a:normAutofit/>
          </a:bodyPr>
          <a:lstStyle/>
          <a:p>
            <a:pPr algn="just">
              <a:lnSpc>
                <a:spcPct val="150000"/>
              </a:lnSpc>
              <a:buFont typeface="Wingdings" panose="05000000000000000000" pitchFamily="2" charset="2"/>
              <a:buChar char="ü"/>
            </a:pPr>
            <a:r>
              <a:rPr lang="en-IN" sz="2400" dirty="0"/>
              <a:t> In the rural areas, the Industrial Training </a:t>
            </a:r>
            <a:r>
              <a:rPr lang="en-IN" sz="2400" dirty="0" smtClean="0"/>
              <a:t>Centres </a:t>
            </a:r>
            <a:r>
              <a:rPr lang="en-IN" sz="2400" dirty="0"/>
              <a:t>have been set up for the proper education and training of cottage workers and artisans. Moreover, the Government has made arrangement for the supply of good raw materials to the cottage and small </a:t>
            </a:r>
            <a:r>
              <a:rPr lang="en-IN" sz="2400" dirty="0" smtClean="0"/>
              <a:t>industries.</a:t>
            </a:r>
          </a:p>
          <a:p>
            <a:pPr algn="just">
              <a:lnSpc>
                <a:spcPct val="150000"/>
              </a:lnSpc>
              <a:buFont typeface="Wingdings" panose="05000000000000000000" pitchFamily="2" charset="2"/>
              <a:buChar char="ü"/>
            </a:pPr>
            <a:r>
              <a:rPr lang="en-IN" sz="2400" dirty="0"/>
              <a:t>The Indian Government has set up the </a:t>
            </a:r>
            <a:r>
              <a:rPr lang="en-IN" sz="2400" u="sng" dirty="0"/>
              <a:t>Cottage Industries Board</a:t>
            </a:r>
            <a:r>
              <a:rPr lang="en-IN" sz="2400" dirty="0"/>
              <a:t>, the </a:t>
            </a:r>
            <a:r>
              <a:rPr lang="en-IN" sz="2400" u="sng" dirty="0"/>
              <a:t>Khadi and </a:t>
            </a:r>
            <a:r>
              <a:rPr lang="en-IN" sz="2400" u="sng" dirty="0" smtClean="0"/>
              <a:t>Village </a:t>
            </a:r>
            <a:r>
              <a:rPr lang="en-IN" sz="2400" u="sng" dirty="0"/>
              <a:t>Industries Board</a:t>
            </a:r>
            <a:r>
              <a:rPr lang="en-IN" sz="2400" dirty="0"/>
              <a:t>, </a:t>
            </a:r>
            <a:r>
              <a:rPr lang="en-IN" sz="2400" u="sng" dirty="0"/>
              <a:t>Inventions Promotions Board</a:t>
            </a:r>
            <a:r>
              <a:rPr lang="en-IN" sz="2400" dirty="0"/>
              <a:t>, </a:t>
            </a:r>
            <a:r>
              <a:rPr lang="en-IN" sz="2400" u="sng" dirty="0"/>
              <a:t>Small Industries Development Board</a:t>
            </a:r>
            <a:r>
              <a:rPr lang="en-IN" sz="2400" dirty="0"/>
              <a:t> etc. for the development of small scale industries. The Boards are endowed with adequate finance and large power in their hands. </a:t>
            </a:r>
          </a:p>
        </p:txBody>
      </p:sp>
    </p:spTree>
    <p:extLst>
      <p:ext uri="{BB962C8B-B14F-4D97-AF65-F5344CB8AC3E}">
        <p14:creationId xmlns:p14="http://schemas.microsoft.com/office/powerpoint/2010/main" val="2001584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863" y="2580068"/>
            <a:ext cx="10131425" cy="1456267"/>
          </a:xfrm>
        </p:spPr>
        <p:txBody>
          <a:bodyPr>
            <a:normAutofit fontScale="90000"/>
          </a:bodyPr>
          <a:lstStyle/>
          <a:p>
            <a:pPr algn="ctr"/>
            <a:r>
              <a:rPr lang="en-IN" sz="5400" dirty="0" smtClean="0"/>
              <a:t>Definition of small scale industries</a:t>
            </a:r>
            <a:endParaRPr lang="en-IN" sz="5400" dirty="0"/>
          </a:p>
        </p:txBody>
      </p:sp>
    </p:spTree>
    <p:extLst>
      <p:ext uri="{BB962C8B-B14F-4D97-AF65-F5344CB8AC3E}">
        <p14:creationId xmlns:p14="http://schemas.microsoft.com/office/powerpoint/2010/main" val="1604207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286604"/>
            <a:ext cx="10131425" cy="6318912"/>
          </a:xfrm>
        </p:spPr>
        <p:txBody>
          <a:bodyPr>
            <a:normAutofit/>
          </a:bodyPr>
          <a:lstStyle/>
          <a:p>
            <a:pPr algn="just">
              <a:lnSpc>
                <a:spcPct val="150000"/>
              </a:lnSpc>
              <a:buFont typeface="Wingdings" panose="05000000000000000000" pitchFamily="2" charset="2"/>
              <a:buChar char="ü"/>
            </a:pPr>
            <a:r>
              <a:rPr lang="en-IN" sz="2400" dirty="0"/>
              <a:t>The Indian Government has also made provision for cheap electricity and small machine tools in order to raise the </a:t>
            </a:r>
            <a:r>
              <a:rPr lang="en-IN" sz="2400" dirty="0" smtClean="0"/>
              <a:t>labour </a:t>
            </a:r>
            <a:r>
              <a:rPr lang="en-IN" sz="2400" dirty="0"/>
              <a:t>productivity of small scale cottage industries. Suitable steps have been taken for effective marketing organization. </a:t>
            </a:r>
            <a:endParaRPr lang="en-IN" sz="2400" dirty="0" smtClean="0"/>
          </a:p>
          <a:p>
            <a:pPr algn="just">
              <a:lnSpc>
                <a:spcPct val="150000"/>
              </a:lnSpc>
              <a:buFont typeface="Wingdings" panose="05000000000000000000" pitchFamily="2" charset="2"/>
              <a:buChar char="ü"/>
            </a:pPr>
            <a:r>
              <a:rPr lang="en-IN" sz="2400" dirty="0"/>
              <a:t>With the help of the Reserve Bank of India, the nationalized Commercial Banks have been taking suitable measures for the modernization of machines and production techniques of small scale and cottage industries as a complementary to large scale units.</a:t>
            </a:r>
          </a:p>
        </p:txBody>
      </p:sp>
    </p:spTree>
    <p:extLst>
      <p:ext uri="{BB962C8B-B14F-4D97-AF65-F5344CB8AC3E}">
        <p14:creationId xmlns:p14="http://schemas.microsoft.com/office/powerpoint/2010/main" val="835510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863" y="2580068"/>
            <a:ext cx="10131425" cy="1456267"/>
          </a:xfrm>
        </p:spPr>
        <p:txBody>
          <a:bodyPr>
            <a:normAutofit/>
          </a:bodyPr>
          <a:lstStyle/>
          <a:p>
            <a:pPr algn="ctr"/>
            <a:r>
              <a:rPr lang="en-IN" sz="5400" dirty="0" smtClean="0"/>
              <a:t>Challenges faced by SSI</a:t>
            </a:r>
            <a:endParaRPr lang="en-IN" sz="5400" dirty="0"/>
          </a:p>
        </p:txBody>
      </p:sp>
    </p:spTree>
    <p:extLst>
      <p:ext uri="{BB962C8B-B14F-4D97-AF65-F5344CB8AC3E}">
        <p14:creationId xmlns:p14="http://schemas.microsoft.com/office/powerpoint/2010/main" val="1261461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450376"/>
            <a:ext cx="10131425" cy="6155139"/>
          </a:xfrm>
        </p:spPr>
        <p:txBody>
          <a:bodyPr>
            <a:normAutofit/>
          </a:bodyPr>
          <a:lstStyle/>
          <a:p>
            <a:pPr algn="just">
              <a:lnSpc>
                <a:spcPct val="150000"/>
              </a:lnSpc>
            </a:pPr>
            <a:r>
              <a:rPr lang="en-IN" sz="2400" b="1" u="sng" dirty="0"/>
              <a:t>Non-availability of raw materials:</a:t>
            </a:r>
            <a:r>
              <a:rPr lang="en-IN" sz="2400" dirty="0"/>
              <a:t> Our small scale and cottage industries suffer from the want of raw materials, important components and equipment. These units have to face numerous problems like availability of inadequate quantity, poor quality and even supply of raw material is not on regular basis. All these factors adversely affect </a:t>
            </a:r>
            <a:r>
              <a:rPr lang="en-IN" sz="2400" dirty="0" smtClean="0"/>
              <a:t>the </a:t>
            </a:r>
            <a:r>
              <a:rPr lang="en-IN" sz="2400" dirty="0"/>
              <a:t>functioning of these units</a:t>
            </a:r>
            <a:r>
              <a:rPr lang="en-IN" sz="2400" dirty="0" smtClean="0"/>
              <a:t>.</a:t>
            </a:r>
          </a:p>
          <a:p>
            <a:pPr algn="just">
              <a:lnSpc>
                <a:spcPct val="150000"/>
              </a:lnSpc>
            </a:pPr>
            <a:r>
              <a:rPr lang="en-IN" sz="2400" b="1" u="sng" dirty="0"/>
              <a:t>Problem of finance:</a:t>
            </a:r>
            <a:r>
              <a:rPr lang="en-IN" sz="2400" dirty="0"/>
              <a:t> The small enterprises are naturally very weak in matter of finance. </a:t>
            </a:r>
            <a:r>
              <a:rPr lang="en-IN" sz="2400" dirty="0" smtClean="0"/>
              <a:t>They often depend </a:t>
            </a:r>
            <a:r>
              <a:rPr lang="en-IN" sz="2400" dirty="0"/>
              <a:t>on indigenous and unscrupulous money lenders who charge very high rates of interest. After nationalisation, banks have started financing this sector. These enterprises are still struggling with the problem of inadequate availability of high cost funds.</a:t>
            </a:r>
            <a:endParaRPr lang="en-IN" sz="2400" dirty="0" smtClean="0"/>
          </a:p>
        </p:txBody>
      </p:sp>
    </p:spTree>
    <p:extLst>
      <p:ext uri="{BB962C8B-B14F-4D97-AF65-F5344CB8AC3E}">
        <p14:creationId xmlns:p14="http://schemas.microsoft.com/office/powerpoint/2010/main" val="665518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450376"/>
            <a:ext cx="10131425" cy="6155139"/>
          </a:xfrm>
        </p:spPr>
        <p:txBody>
          <a:bodyPr>
            <a:normAutofit/>
          </a:bodyPr>
          <a:lstStyle/>
          <a:p>
            <a:pPr algn="just">
              <a:lnSpc>
                <a:spcPct val="150000"/>
              </a:lnSpc>
            </a:pPr>
            <a:r>
              <a:rPr lang="en-IN" sz="2400" b="1" u="sng" dirty="0" smtClean="0"/>
              <a:t>Low technical skill:</a:t>
            </a:r>
            <a:r>
              <a:rPr lang="en-IN" sz="2400" dirty="0"/>
              <a:t> There is scarcity of technical skill and managerial ability in this sector. The organizers and artisans of the small enterprises lack proper knowledge of the modern technology and the marketing conditions</a:t>
            </a:r>
            <a:r>
              <a:rPr lang="en-IN" sz="2400" dirty="0" smtClean="0"/>
              <a:t>. </a:t>
            </a:r>
            <a:r>
              <a:rPr lang="en-IN" sz="2400" dirty="0"/>
              <a:t>They are producing less of inferior quality and that too at higher costs. </a:t>
            </a:r>
            <a:r>
              <a:rPr lang="en-IN" sz="2400" dirty="0" smtClean="0"/>
              <a:t>In </a:t>
            </a:r>
            <a:r>
              <a:rPr lang="en-IN" sz="2400" dirty="0"/>
              <a:t>order to safeguard the interests of small scale enterprises the Government of India has reserved certain items for exclusive production in the small scale sector. </a:t>
            </a:r>
            <a:endParaRPr lang="en-IN" sz="2400" dirty="0" smtClean="0"/>
          </a:p>
          <a:p>
            <a:pPr algn="just">
              <a:lnSpc>
                <a:spcPct val="150000"/>
              </a:lnSpc>
            </a:pPr>
            <a:r>
              <a:rPr lang="en-IN" sz="2400" b="1" u="sng" dirty="0"/>
              <a:t>Competition </a:t>
            </a:r>
            <a:r>
              <a:rPr lang="en-IN" sz="2400" b="1" u="sng" dirty="0" smtClean="0"/>
              <a:t>from </a:t>
            </a:r>
            <a:r>
              <a:rPr lang="en-IN" sz="2400" b="1" u="sng" dirty="0"/>
              <a:t>large scale industries:</a:t>
            </a:r>
            <a:r>
              <a:rPr lang="en-IN" sz="2400" dirty="0"/>
              <a:t> Large stale industries enjoy the economics of scale and are at the same time </a:t>
            </a:r>
            <a:r>
              <a:rPr lang="en-IN" sz="2400" dirty="0" smtClean="0"/>
              <a:t>favoured </a:t>
            </a:r>
            <a:r>
              <a:rPr lang="en-IN" sz="2400" dirty="0"/>
              <a:t>by the bureaucrats. The clearance of the applications of the smaller units often takes unduly </a:t>
            </a:r>
            <a:r>
              <a:rPr lang="en-IN" sz="2400" dirty="0" smtClean="0"/>
              <a:t>long </a:t>
            </a:r>
            <a:r>
              <a:rPr lang="en-IN" sz="2400" dirty="0"/>
              <a:t>time.</a:t>
            </a:r>
            <a:endParaRPr lang="en-IN" sz="2400" dirty="0" smtClean="0"/>
          </a:p>
        </p:txBody>
      </p:sp>
    </p:spTree>
    <p:extLst>
      <p:ext uri="{BB962C8B-B14F-4D97-AF65-F5344CB8AC3E}">
        <p14:creationId xmlns:p14="http://schemas.microsoft.com/office/powerpoint/2010/main" val="3797841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450376"/>
            <a:ext cx="10505363" cy="6155139"/>
          </a:xfrm>
        </p:spPr>
        <p:txBody>
          <a:bodyPr>
            <a:normAutofit/>
          </a:bodyPr>
          <a:lstStyle/>
          <a:p>
            <a:pPr algn="just">
              <a:lnSpc>
                <a:spcPct val="150000"/>
              </a:lnSpc>
            </a:pPr>
            <a:r>
              <a:rPr lang="en-IN" sz="2400" b="1" u="sng" dirty="0"/>
              <a:t>Under Utilisation of </a:t>
            </a:r>
            <a:r>
              <a:rPr lang="en-IN" sz="2400" b="1" u="sng" dirty="0" smtClean="0"/>
              <a:t>Capacity:</a:t>
            </a:r>
            <a:r>
              <a:rPr lang="en-IN" sz="2400" dirty="0" smtClean="0"/>
              <a:t> Most </a:t>
            </a:r>
            <a:r>
              <a:rPr lang="en-IN" sz="2400" dirty="0"/>
              <a:t>of the small-scale units are working below full potentials or there is gross underutilization of capacities. Large scale units are working for 24 </a:t>
            </a:r>
            <a:r>
              <a:rPr lang="en-IN" sz="2400" dirty="0" smtClean="0"/>
              <a:t>hours. On </a:t>
            </a:r>
            <a:r>
              <a:rPr lang="en-IN" sz="2400" dirty="0"/>
              <a:t>the other hand small scale units are making only 40 to 50 percent use of their installed capacities. Various reasons attributed to this gross </a:t>
            </a:r>
            <a:r>
              <a:rPr lang="en-IN" sz="2400" dirty="0" smtClean="0"/>
              <a:t>under–utilisation of </a:t>
            </a:r>
            <a:r>
              <a:rPr lang="en-IN" sz="2400" dirty="0"/>
              <a:t>capacities are problems of finance, raw </a:t>
            </a:r>
            <a:r>
              <a:rPr lang="en-IN" sz="2400" dirty="0" smtClean="0"/>
              <a:t>material</a:t>
            </a:r>
            <a:r>
              <a:rPr lang="en-IN" sz="2400" dirty="0"/>
              <a:t>, power and underdeveloped markets for their products</a:t>
            </a:r>
            <a:r>
              <a:rPr lang="en-IN" sz="2400" dirty="0" smtClean="0"/>
              <a:t>.</a:t>
            </a:r>
          </a:p>
          <a:p>
            <a:pPr algn="just">
              <a:lnSpc>
                <a:spcPct val="150000"/>
              </a:lnSpc>
            </a:pPr>
            <a:r>
              <a:rPr lang="en-IN" sz="2400" b="1" u="sng" dirty="0"/>
              <a:t>Inadequate credit </a:t>
            </a:r>
            <a:r>
              <a:rPr lang="en-IN" sz="2400" b="1" u="sng" dirty="0" smtClean="0"/>
              <a:t>assistance:</a:t>
            </a:r>
            <a:r>
              <a:rPr lang="en-IN" sz="2400" dirty="0" smtClean="0"/>
              <a:t> Adequate </a:t>
            </a:r>
            <a:r>
              <a:rPr lang="en-IN" sz="2400" dirty="0"/>
              <a:t>and timely supply of credit facilities is an important problem faced by small-scale industries. This is partly due to scarcity of capital and partly due to weak creditworthiness of the small units in the country.</a:t>
            </a:r>
            <a:endParaRPr lang="en-IN" sz="2400" dirty="0" smtClean="0"/>
          </a:p>
        </p:txBody>
      </p:sp>
    </p:spTree>
    <p:extLst>
      <p:ext uri="{BB962C8B-B14F-4D97-AF65-F5344CB8AC3E}">
        <p14:creationId xmlns:p14="http://schemas.microsoft.com/office/powerpoint/2010/main" val="3540786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450376"/>
            <a:ext cx="10131425" cy="6155139"/>
          </a:xfrm>
        </p:spPr>
        <p:txBody>
          <a:bodyPr>
            <a:normAutofit/>
          </a:bodyPr>
          <a:lstStyle/>
          <a:p>
            <a:pPr algn="just">
              <a:lnSpc>
                <a:spcPct val="150000"/>
              </a:lnSpc>
            </a:pPr>
            <a:r>
              <a:rPr lang="en-IN" sz="2400" b="1" u="sng" dirty="0"/>
              <a:t>Project Planning:</a:t>
            </a:r>
            <a:r>
              <a:rPr lang="en-IN" sz="2400" dirty="0"/>
              <a:t> Another important problem faced by small scale entrepreneurs is poor project planning. These entrepreneurs do not attach much significance to viability studies i.e. both technical and economical and plunge into entrepreneurial activity out of mere enthusiasm and excitement. Moreover, due to limited financial resources they cannot afford to avail services of project consultants. This results in poor project planning and execution.</a:t>
            </a:r>
          </a:p>
          <a:p>
            <a:pPr algn="just">
              <a:lnSpc>
                <a:spcPct val="150000"/>
              </a:lnSpc>
            </a:pPr>
            <a:endParaRPr lang="en-IN" sz="2400" dirty="0" smtClean="0"/>
          </a:p>
        </p:txBody>
      </p:sp>
    </p:spTree>
    <p:extLst>
      <p:ext uri="{BB962C8B-B14F-4D97-AF65-F5344CB8AC3E}">
        <p14:creationId xmlns:p14="http://schemas.microsoft.com/office/powerpoint/2010/main" val="245133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863" y="2580068"/>
            <a:ext cx="10131425" cy="1456267"/>
          </a:xfrm>
        </p:spPr>
        <p:txBody>
          <a:bodyPr>
            <a:normAutofit/>
          </a:bodyPr>
          <a:lstStyle/>
          <a:p>
            <a:pPr algn="ctr"/>
            <a:r>
              <a:rPr lang="en-IN" sz="5400" dirty="0" smtClean="0"/>
              <a:t>Some statistics</a:t>
            </a:r>
            <a:endParaRPr lang="en-IN" sz="5400" dirty="0"/>
          </a:p>
        </p:txBody>
      </p:sp>
    </p:spTree>
    <p:extLst>
      <p:ext uri="{BB962C8B-B14F-4D97-AF65-F5344CB8AC3E}">
        <p14:creationId xmlns:p14="http://schemas.microsoft.com/office/powerpoint/2010/main" val="1778699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56747969"/>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01548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76549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64810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450377"/>
            <a:ext cx="10131425" cy="5868536"/>
          </a:xfrm>
        </p:spPr>
        <p:txBody>
          <a:bodyPr>
            <a:normAutofit lnSpcReduction="10000"/>
          </a:bodyPr>
          <a:lstStyle/>
          <a:p>
            <a:pPr algn="just">
              <a:lnSpc>
                <a:spcPct val="150000"/>
              </a:lnSpc>
            </a:pPr>
            <a:r>
              <a:rPr lang="en-IN" sz="2400" dirty="0"/>
              <a:t>The definition of Small Scale Industry </a:t>
            </a:r>
            <a:r>
              <a:rPr lang="en-IN" sz="2400" dirty="0" smtClean="0"/>
              <a:t>(SSI) may </a:t>
            </a:r>
            <a:r>
              <a:rPr lang="en-IN" sz="2400" dirty="0"/>
              <a:t>vary from country to country, year to year, from period to period and from time to time and according to the level of economic development reached in a country. </a:t>
            </a:r>
            <a:endParaRPr lang="en-IN" sz="2400" dirty="0" smtClean="0"/>
          </a:p>
          <a:p>
            <a:pPr algn="just">
              <a:lnSpc>
                <a:spcPct val="150000"/>
              </a:lnSpc>
            </a:pPr>
            <a:r>
              <a:rPr lang="en-IN" sz="2400" dirty="0" smtClean="0"/>
              <a:t>Sometimes </a:t>
            </a:r>
            <a:r>
              <a:rPr lang="en-IN" sz="2400" dirty="0"/>
              <a:t>it is defined in terms of number of workers employed and on the use of electric power and also in terms of investment made. </a:t>
            </a:r>
            <a:endParaRPr lang="en-IN" sz="2400" dirty="0" smtClean="0"/>
          </a:p>
          <a:p>
            <a:pPr algn="just">
              <a:lnSpc>
                <a:spcPct val="150000"/>
              </a:lnSpc>
            </a:pPr>
            <a:r>
              <a:rPr lang="en-IN" sz="2400" dirty="0" smtClean="0"/>
              <a:t>Generally </a:t>
            </a:r>
            <a:r>
              <a:rPr lang="en-IN" sz="2400" dirty="0"/>
              <a:t>the definition of small-scale industries </a:t>
            </a:r>
            <a:r>
              <a:rPr lang="en-IN" sz="2400" dirty="0" smtClean="0"/>
              <a:t>is </a:t>
            </a:r>
            <a:r>
              <a:rPr lang="en-IN" sz="2400" dirty="0"/>
              <a:t>largely in terms of fixed capital investment. </a:t>
            </a:r>
            <a:endParaRPr lang="en-IN" sz="2400" dirty="0" smtClean="0"/>
          </a:p>
          <a:p>
            <a:pPr algn="just">
              <a:lnSpc>
                <a:spcPct val="150000"/>
              </a:lnSpc>
            </a:pPr>
            <a:r>
              <a:rPr lang="en-IN" sz="2400" b="1" u="sng" dirty="0" smtClean="0"/>
              <a:t>An </a:t>
            </a:r>
            <a:r>
              <a:rPr lang="en-IN" sz="2400" b="1" u="sng" dirty="0"/>
              <a:t>SSI in India is currently defined </a:t>
            </a:r>
            <a:r>
              <a:rPr lang="en-IN" sz="2400" b="1" u="sng" dirty="0" smtClean="0"/>
              <a:t>as an industrial undertaking </a:t>
            </a:r>
            <a:r>
              <a:rPr lang="en-IN" sz="2400" b="1" u="sng" dirty="0"/>
              <a:t>having fixed investment in plant and machinery, whether held on ownership basis or lease basis or hire purchase basis not exceeding </a:t>
            </a:r>
            <a:r>
              <a:rPr lang="en-IN" sz="2400" b="1" u="sng" dirty="0" err="1"/>
              <a:t>Rs</a:t>
            </a:r>
            <a:r>
              <a:rPr lang="en-IN" sz="2400" b="1" u="sng" dirty="0"/>
              <a:t>. 1 crore.</a:t>
            </a:r>
          </a:p>
        </p:txBody>
      </p:sp>
    </p:spTree>
    <p:extLst>
      <p:ext uri="{BB962C8B-B14F-4D97-AF65-F5344CB8AC3E}">
        <p14:creationId xmlns:p14="http://schemas.microsoft.com/office/powerpoint/2010/main" val="28855306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45952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0"/>
          <a:ext cx="12192000" cy="5791200"/>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p:cNvSpPr txBox="1"/>
          <p:nvPr/>
        </p:nvSpPr>
        <p:spPr>
          <a:xfrm>
            <a:off x="0" y="5857333"/>
            <a:ext cx="12192000" cy="923330"/>
          </a:xfrm>
          <a:prstGeom prst="rect">
            <a:avLst/>
          </a:prstGeom>
          <a:noFill/>
        </p:spPr>
        <p:txBody>
          <a:bodyPr wrap="square" rtlCol="0">
            <a:spAutoFit/>
          </a:bodyPr>
          <a:lstStyle/>
          <a:p>
            <a:r>
              <a:rPr lang="en-IN" dirty="0"/>
              <a:t># </a:t>
            </a:r>
            <a:r>
              <a:rPr lang="en-IN" dirty="0" smtClean="0"/>
              <a:t> </a:t>
            </a:r>
            <a:r>
              <a:rPr lang="en-IN" dirty="0"/>
              <a:t>In view of the fact that the activities excluded in the coverage pertaining to service sector only, there is no </a:t>
            </a:r>
            <a:r>
              <a:rPr lang="en-IN" dirty="0" smtClean="0"/>
              <a:t>change </a:t>
            </a:r>
            <a:r>
              <a:rPr lang="en-IN" dirty="0"/>
              <a:t>in growth rate of manufacturing </a:t>
            </a:r>
            <a:r>
              <a:rPr lang="en-IN" dirty="0" smtClean="0"/>
              <a:t>sector</a:t>
            </a:r>
          </a:p>
          <a:p>
            <a:r>
              <a:rPr lang="en-IN" dirty="0"/>
              <a:t>* </a:t>
            </a:r>
            <a:r>
              <a:rPr lang="en-IN" dirty="0" smtClean="0"/>
              <a:t>Excluding </a:t>
            </a:r>
            <a:r>
              <a:rPr lang="en-IN" dirty="0"/>
              <a:t>growth on account of expansion of coverage. </a:t>
            </a:r>
          </a:p>
        </p:txBody>
      </p:sp>
    </p:spTree>
    <p:extLst>
      <p:ext uri="{BB962C8B-B14F-4D97-AF65-F5344CB8AC3E}">
        <p14:creationId xmlns:p14="http://schemas.microsoft.com/office/powerpoint/2010/main" val="4109326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2294825"/>
              </p:ext>
            </p:extLst>
          </p:nvPr>
        </p:nvGraphicFramePr>
        <p:xfrm>
          <a:off x="0" y="0"/>
          <a:ext cx="12192000" cy="5857333"/>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0" y="5857333"/>
            <a:ext cx="12192000" cy="923330"/>
          </a:xfrm>
          <a:prstGeom prst="rect">
            <a:avLst/>
          </a:prstGeom>
          <a:noFill/>
        </p:spPr>
        <p:txBody>
          <a:bodyPr wrap="square" rtlCol="0">
            <a:spAutoFit/>
          </a:bodyPr>
          <a:lstStyle/>
          <a:p>
            <a:r>
              <a:rPr lang="en-IN" dirty="0"/>
              <a:t># </a:t>
            </a:r>
            <a:r>
              <a:rPr lang="en-IN" dirty="0" smtClean="0"/>
              <a:t> </a:t>
            </a:r>
            <a:r>
              <a:rPr lang="en-IN" dirty="0"/>
              <a:t>In view of the fact that the activities excluded in the coverage pertaining to service sector only, there is no </a:t>
            </a:r>
            <a:r>
              <a:rPr lang="en-IN" dirty="0" smtClean="0"/>
              <a:t>change </a:t>
            </a:r>
            <a:r>
              <a:rPr lang="en-IN" dirty="0"/>
              <a:t>in growth rate of manufacturing </a:t>
            </a:r>
            <a:r>
              <a:rPr lang="en-IN" dirty="0" smtClean="0"/>
              <a:t>sector</a:t>
            </a:r>
          </a:p>
          <a:p>
            <a:r>
              <a:rPr lang="en-IN" dirty="0"/>
              <a:t>* </a:t>
            </a:r>
            <a:r>
              <a:rPr lang="en-IN" dirty="0" smtClean="0"/>
              <a:t>Excluding </a:t>
            </a:r>
            <a:r>
              <a:rPr lang="en-IN" dirty="0"/>
              <a:t>growth on account of expansion of coverage. </a:t>
            </a:r>
          </a:p>
        </p:txBody>
      </p:sp>
    </p:spTree>
    <p:extLst>
      <p:ext uri="{BB962C8B-B14F-4D97-AF65-F5344CB8AC3E}">
        <p14:creationId xmlns:p14="http://schemas.microsoft.com/office/powerpoint/2010/main" val="26525566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105139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24031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64508672"/>
              </p:ext>
            </p:extLst>
          </p:nvPr>
        </p:nvGraphicFramePr>
        <p:xfrm>
          <a:off x="0" y="0"/>
          <a:ext cx="12192000" cy="5857333"/>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0" y="5857333"/>
            <a:ext cx="12192000" cy="923330"/>
          </a:xfrm>
          <a:prstGeom prst="rect">
            <a:avLst/>
          </a:prstGeom>
          <a:noFill/>
        </p:spPr>
        <p:txBody>
          <a:bodyPr wrap="square" rtlCol="0">
            <a:spAutoFit/>
          </a:bodyPr>
          <a:lstStyle/>
          <a:p>
            <a:r>
              <a:rPr lang="en-IN" dirty="0"/>
              <a:t># </a:t>
            </a:r>
            <a:r>
              <a:rPr lang="en-IN" dirty="0" smtClean="0"/>
              <a:t> </a:t>
            </a:r>
            <a:r>
              <a:rPr lang="en-IN" dirty="0"/>
              <a:t>In view of the fact that the activities excluded in the coverage pertaining to service sector only, there is no </a:t>
            </a:r>
            <a:r>
              <a:rPr lang="en-IN" dirty="0" smtClean="0"/>
              <a:t>change </a:t>
            </a:r>
            <a:r>
              <a:rPr lang="en-IN" dirty="0"/>
              <a:t>in growth rate of manufacturing </a:t>
            </a:r>
            <a:r>
              <a:rPr lang="en-IN" dirty="0" smtClean="0"/>
              <a:t>sector</a:t>
            </a:r>
          </a:p>
          <a:p>
            <a:r>
              <a:rPr lang="en-IN" dirty="0"/>
              <a:t>* </a:t>
            </a:r>
            <a:r>
              <a:rPr lang="en-IN" dirty="0" smtClean="0"/>
              <a:t>Excluding </a:t>
            </a:r>
            <a:r>
              <a:rPr lang="en-IN" dirty="0"/>
              <a:t>growth on account of expansion of coverage. </a:t>
            </a:r>
          </a:p>
        </p:txBody>
      </p:sp>
    </p:spTree>
    <p:extLst>
      <p:ext uri="{BB962C8B-B14F-4D97-AF65-F5344CB8AC3E}">
        <p14:creationId xmlns:p14="http://schemas.microsoft.com/office/powerpoint/2010/main" val="10291020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34612732"/>
              </p:ext>
            </p:extLst>
          </p:nvPr>
        </p:nvGraphicFramePr>
        <p:xfrm>
          <a:off x="0" y="0"/>
          <a:ext cx="12192000" cy="5857333"/>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0" y="5857333"/>
            <a:ext cx="12192000" cy="923330"/>
          </a:xfrm>
          <a:prstGeom prst="rect">
            <a:avLst/>
          </a:prstGeom>
          <a:noFill/>
        </p:spPr>
        <p:txBody>
          <a:bodyPr wrap="square" rtlCol="0">
            <a:spAutoFit/>
          </a:bodyPr>
          <a:lstStyle/>
          <a:p>
            <a:r>
              <a:rPr lang="en-IN" dirty="0"/>
              <a:t># </a:t>
            </a:r>
            <a:r>
              <a:rPr lang="en-IN" dirty="0" smtClean="0"/>
              <a:t> </a:t>
            </a:r>
            <a:r>
              <a:rPr lang="en-IN" dirty="0"/>
              <a:t>In view of the fact that the activities excluded in the coverage pertaining to service sector only, there is no </a:t>
            </a:r>
            <a:r>
              <a:rPr lang="en-IN" dirty="0" smtClean="0"/>
              <a:t>change </a:t>
            </a:r>
            <a:r>
              <a:rPr lang="en-IN" dirty="0"/>
              <a:t>in growth rate of manufacturing </a:t>
            </a:r>
            <a:r>
              <a:rPr lang="en-IN" dirty="0" smtClean="0"/>
              <a:t>sector</a:t>
            </a:r>
          </a:p>
          <a:p>
            <a:r>
              <a:rPr lang="en-IN" dirty="0"/>
              <a:t>* </a:t>
            </a:r>
            <a:r>
              <a:rPr lang="en-IN" dirty="0" smtClean="0"/>
              <a:t>Excluding </a:t>
            </a:r>
            <a:r>
              <a:rPr lang="en-IN" dirty="0"/>
              <a:t>growth on account of expansion of coverage. </a:t>
            </a:r>
          </a:p>
        </p:txBody>
      </p:sp>
    </p:spTree>
    <p:extLst>
      <p:ext uri="{BB962C8B-B14F-4D97-AF65-F5344CB8AC3E}">
        <p14:creationId xmlns:p14="http://schemas.microsoft.com/office/powerpoint/2010/main" val="30027341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10131425" cy="1064525"/>
          </a:xfrm>
        </p:spPr>
        <p:txBody>
          <a:bodyPr>
            <a:normAutofit/>
          </a:bodyPr>
          <a:lstStyle/>
          <a:p>
            <a:pPr algn="ctr"/>
            <a:r>
              <a:rPr lang="en-IN" sz="4000" dirty="0" smtClean="0"/>
              <a:t>Some notes on the graphs</a:t>
            </a:r>
            <a:endParaRPr lang="en-IN" sz="4000" dirty="0"/>
          </a:p>
        </p:txBody>
      </p:sp>
      <p:sp>
        <p:nvSpPr>
          <p:cNvPr id="3" name="Content Placeholder 2"/>
          <p:cNvSpPr>
            <a:spLocks noGrp="1"/>
          </p:cNvSpPr>
          <p:nvPr>
            <p:ph idx="1"/>
          </p:nvPr>
        </p:nvSpPr>
        <p:spPr>
          <a:xfrm>
            <a:off x="685801" y="1064525"/>
            <a:ext cx="10409829" cy="5691117"/>
          </a:xfrm>
        </p:spPr>
        <p:txBody>
          <a:bodyPr>
            <a:normAutofit fontScale="92500" lnSpcReduction="10000"/>
          </a:bodyPr>
          <a:lstStyle/>
          <a:p>
            <a:pPr algn="just">
              <a:lnSpc>
                <a:spcPct val="150000"/>
              </a:lnSpc>
            </a:pPr>
            <a:r>
              <a:rPr lang="en-IN" sz="2400" b="1" u="sng" dirty="0"/>
              <a:t>Registered Sector:</a:t>
            </a:r>
            <a:r>
              <a:rPr lang="en-IN" sz="2400" dirty="0"/>
              <a:t> </a:t>
            </a:r>
            <a:r>
              <a:rPr lang="en-IN" sz="2400" dirty="0" smtClean="0"/>
              <a:t>Enterprises registered </a:t>
            </a:r>
            <a:r>
              <a:rPr lang="en-IN" sz="2400" dirty="0"/>
              <a:t>with District Industries Centres </a:t>
            </a:r>
            <a:r>
              <a:rPr lang="en-IN" sz="2400" dirty="0" smtClean="0"/>
              <a:t>in the </a:t>
            </a:r>
            <a:r>
              <a:rPr lang="en-IN" sz="2400" dirty="0"/>
              <a:t>State/UTs., Khadi and Village </a:t>
            </a:r>
            <a:r>
              <a:rPr lang="en-IN" sz="2400" dirty="0" smtClean="0"/>
              <a:t>Industries Commission</a:t>
            </a:r>
            <a:r>
              <a:rPr lang="en-IN" sz="2400" dirty="0"/>
              <a:t>/ Khadi and Village </a:t>
            </a:r>
            <a:r>
              <a:rPr lang="en-IN" sz="2400" dirty="0" smtClean="0"/>
              <a:t>Industries, Board</a:t>
            </a:r>
            <a:r>
              <a:rPr lang="en-IN" sz="2400" dirty="0"/>
              <a:t>, Coir </a:t>
            </a:r>
            <a:r>
              <a:rPr lang="en-IN" sz="2400" dirty="0" smtClean="0"/>
              <a:t>Board</a:t>
            </a:r>
          </a:p>
          <a:p>
            <a:pPr algn="just">
              <a:lnSpc>
                <a:spcPct val="150000"/>
              </a:lnSpc>
            </a:pPr>
            <a:r>
              <a:rPr lang="en-IN" sz="2400" b="1" u="sng" dirty="0"/>
              <a:t>Unregistered Sector:</a:t>
            </a:r>
            <a:r>
              <a:rPr lang="en-IN" sz="2400" dirty="0"/>
              <a:t> </a:t>
            </a:r>
            <a:r>
              <a:rPr lang="en-IN" sz="2400" dirty="0" smtClean="0"/>
              <a:t>All SSIs engaged </a:t>
            </a:r>
            <a:r>
              <a:rPr lang="en-IN" sz="2400" dirty="0"/>
              <a:t>in the activities of manufacturing or </a:t>
            </a:r>
            <a:r>
              <a:rPr lang="en-IN" sz="2400" dirty="0" smtClean="0"/>
              <a:t>in providing</a:t>
            </a:r>
            <a:r>
              <a:rPr lang="en-IN" sz="2400" dirty="0"/>
              <a:t>/ rendering of services, not </a:t>
            </a:r>
            <a:r>
              <a:rPr lang="en-IN" sz="2400" dirty="0" smtClean="0"/>
              <a:t>registered permanently </a:t>
            </a:r>
            <a:r>
              <a:rPr lang="en-IN" sz="2400" dirty="0"/>
              <a:t>or not filed </a:t>
            </a:r>
            <a:r>
              <a:rPr lang="en-IN" sz="2400" dirty="0" smtClean="0"/>
              <a:t>Entrepreneurs Memorandum with State Directorates </a:t>
            </a:r>
            <a:r>
              <a:rPr lang="en-IN" sz="2400" dirty="0"/>
              <a:t>of Industries/District </a:t>
            </a:r>
            <a:r>
              <a:rPr lang="en-IN" sz="2400" dirty="0" smtClean="0"/>
              <a:t>Industries Centres.</a:t>
            </a:r>
          </a:p>
          <a:p>
            <a:pPr algn="just">
              <a:lnSpc>
                <a:spcPct val="150000"/>
              </a:lnSpc>
            </a:pPr>
            <a:r>
              <a:rPr lang="en-IN" sz="2400" dirty="0" smtClean="0"/>
              <a:t>As it is visible from the graphs covering the data for consecutive years, the number of enterprises, employment and the market value of fixed assets has been growing steadily, and has never shown a negative growth in any year in comparison to the previous year. This is a good sign for the Indian Economy as they will help strengthen India at a more global level.</a:t>
            </a:r>
            <a:endParaRPr lang="en-IN" sz="2400" dirty="0"/>
          </a:p>
        </p:txBody>
      </p:sp>
    </p:spTree>
    <p:extLst>
      <p:ext uri="{BB962C8B-B14F-4D97-AF65-F5344CB8AC3E}">
        <p14:creationId xmlns:p14="http://schemas.microsoft.com/office/powerpoint/2010/main" val="37327224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10131425" cy="1456267"/>
          </a:xfrm>
        </p:spPr>
        <p:txBody>
          <a:bodyPr>
            <a:normAutofit/>
          </a:bodyPr>
          <a:lstStyle/>
          <a:p>
            <a:pPr algn="ctr"/>
            <a:r>
              <a:rPr lang="en-IN" sz="4000" dirty="0" smtClean="0"/>
              <a:t>References</a:t>
            </a:r>
            <a:endParaRPr lang="en-IN" sz="4000" dirty="0"/>
          </a:p>
        </p:txBody>
      </p:sp>
      <p:sp>
        <p:nvSpPr>
          <p:cNvPr id="3" name="Content Placeholder 2"/>
          <p:cNvSpPr>
            <a:spLocks noGrp="1"/>
          </p:cNvSpPr>
          <p:nvPr>
            <p:ph idx="1"/>
          </p:nvPr>
        </p:nvSpPr>
        <p:spPr>
          <a:xfrm>
            <a:off x="685801" y="1456266"/>
            <a:ext cx="10751023" cy="5162897"/>
          </a:xfrm>
        </p:spPr>
        <p:txBody>
          <a:bodyPr>
            <a:normAutofit fontScale="85000" lnSpcReduction="10000"/>
          </a:bodyPr>
          <a:lstStyle/>
          <a:p>
            <a:pPr>
              <a:lnSpc>
                <a:spcPct val="150000"/>
              </a:lnSpc>
            </a:pPr>
            <a:r>
              <a:rPr lang="en-IN" sz="2400" dirty="0">
                <a:hlinkClick r:id="rId2"/>
              </a:rPr>
              <a:t>http://www.yourarticlelibrary.com/industries/small-scale-industries-in-india-definition-characteristic-and-objectives/23464</a:t>
            </a:r>
            <a:r>
              <a:rPr lang="en-IN" sz="2400" dirty="0" smtClean="0">
                <a:hlinkClick r:id="rId2"/>
              </a:rPr>
              <a:t>/</a:t>
            </a:r>
            <a:endParaRPr lang="en-IN" sz="2400" dirty="0" smtClean="0"/>
          </a:p>
          <a:p>
            <a:pPr>
              <a:lnSpc>
                <a:spcPct val="150000"/>
              </a:lnSpc>
            </a:pPr>
            <a:r>
              <a:rPr lang="en-IN" sz="2400" dirty="0">
                <a:hlinkClick r:id="rId3"/>
              </a:rPr>
              <a:t>http://</a:t>
            </a:r>
            <a:r>
              <a:rPr lang="en-IN" sz="2400" dirty="0" smtClean="0">
                <a:hlinkClick r:id="rId3"/>
              </a:rPr>
              <a:t>www.economicsdiscussion.net/essays/role-of-small-scale-industries-in-a-developing-economy/1567</a:t>
            </a:r>
            <a:endParaRPr lang="en-IN" sz="2400" dirty="0" smtClean="0"/>
          </a:p>
          <a:p>
            <a:pPr>
              <a:lnSpc>
                <a:spcPct val="150000"/>
              </a:lnSpc>
            </a:pPr>
            <a:r>
              <a:rPr lang="en-IN" sz="2400" dirty="0">
                <a:hlinkClick r:id="rId4"/>
              </a:rPr>
              <a:t>http://www.importantindia.com/7740/development-of-small-scale-industries-in-india</a:t>
            </a:r>
            <a:r>
              <a:rPr lang="en-IN" sz="2400" dirty="0" smtClean="0">
                <a:hlinkClick r:id="rId4"/>
              </a:rPr>
              <a:t>/</a:t>
            </a:r>
            <a:endParaRPr lang="en-IN" sz="2400" dirty="0" smtClean="0"/>
          </a:p>
          <a:p>
            <a:pPr>
              <a:lnSpc>
                <a:spcPct val="150000"/>
              </a:lnSpc>
            </a:pPr>
            <a:r>
              <a:rPr lang="en-IN" sz="2400" dirty="0">
                <a:hlinkClick r:id="rId5"/>
              </a:rPr>
              <a:t>http://www.yourarticlelibrary.com/industries/10-major-problems-faced-by-the-small-scale-industries-of-india/23457</a:t>
            </a:r>
            <a:r>
              <a:rPr lang="en-IN" sz="2400" dirty="0" smtClean="0">
                <a:hlinkClick r:id="rId5"/>
              </a:rPr>
              <a:t>/</a:t>
            </a:r>
            <a:r>
              <a:rPr lang="en-IN" sz="2400" dirty="0" smtClean="0"/>
              <a:t> </a:t>
            </a:r>
          </a:p>
          <a:p>
            <a:pPr>
              <a:lnSpc>
                <a:spcPct val="150000"/>
              </a:lnSpc>
            </a:pPr>
            <a:r>
              <a:rPr lang="en-IN" sz="2400" dirty="0">
                <a:hlinkClick r:id="rId6"/>
              </a:rPr>
              <a:t>http://www.importantindia.com/7726/problems-faced-by-small-scale-industries-in-india</a:t>
            </a:r>
            <a:r>
              <a:rPr lang="en-IN" sz="2400" dirty="0" smtClean="0">
                <a:hlinkClick r:id="rId6"/>
              </a:rPr>
              <a:t>/</a:t>
            </a:r>
            <a:endParaRPr lang="en-IN" sz="2400" dirty="0" smtClean="0"/>
          </a:p>
          <a:p>
            <a:pPr>
              <a:lnSpc>
                <a:spcPct val="150000"/>
              </a:lnSpc>
            </a:pPr>
            <a:r>
              <a:rPr lang="en-IN" sz="2400" dirty="0">
                <a:hlinkClick r:id="rId7"/>
              </a:rPr>
              <a:t>http://</a:t>
            </a:r>
            <a:r>
              <a:rPr lang="en-IN" sz="2400" dirty="0" smtClean="0">
                <a:hlinkClick r:id="rId7"/>
              </a:rPr>
              <a:t>www.preservearticles.com/201101153374/problems-faced-by-small-scale-industries-in-india.html</a:t>
            </a:r>
            <a:r>
              <a:rPr lang="en-IN" sz="2400" dirty="0" smtClean="0"/>
              <a:t>  </a:t>
            </a:r>
          </a:p>
          <a:p>
            <a:pPr>
              <a:lnSpc>
                <a:spcPct val="150000"/>
              </a:lnSpc>
            </a:pPr>
            <a:endParaRPr lang="en-IN" sz="2400" dirty="0"/>
          </a:p>
        </p:txBody>
      </p:sp>
    </p:spTree>
    <p:extLst>
      <p:ext uri="{BB962C8B-B14F-4D97-AF65-F5344CB8AC3E}">
        <p14:creationId xmlns:p14="http://schemas.microsoft.com/office/powerpoint/2010/main" val="11737206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66105" y="2528552"/>
            <a:ext cx="10131425" cy="1456267"/>
          </a:xfrm>
        </p:spPr>
        <p:txBody>
          <a:bodyPr>
            <a:normAutofit/>
          </a:bodyPr>
          <a:lstStyle/>
          <a:p>
            <a:pPr algn="ctr"/>
            <a:r>
              <a:rPr lang="en-IN" sz="5400" dirty="0" smtClean="0"/>
              <a:t>Thank you</a:t>
            </a:r>
            <a:endParaRPr lang="en-IN" sz="5400" dirty="0"/>
          </a:p>
        </p:txBody>
      </p:sp>
    </p:spTree>
    <p:extLst>
      <p:ext uri="{BB962C8B-B14F-4D97-AF65-F5344CB8AC3E}">
        <p14:creationId xmlns:p14="http://schemas.microsoft.com/office/powerpoint/2010/main" val="1866927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863" y="2580068"/>
            <a:ext cx="10131425" cy="1456267"/>
          </a:xfrm>
        </p:spPr>
        <p:txBody>
          <a:bodyPr>
            <a:normAutofit/>
          </a:bodyPr>
          <a:lstStyle/>
          <a:p>
            <a:pPr algn="ctr"/>
            <a:r>
              <a:rPr lang="en-IN" sz="5400" dirty="0" smtClean="0"/>
              <a:t>Characteristics of </a:t>
            </a:r>
            <a:r>
              <a:rPr lang="en-IN" sz="5400" dirty="0" err="1" smtClean="0"/>
              <a:t>ssi</a:t>
            </a:r>
            <a:endParaRPr lang="en-IN" sz="5400" dirty="0"/>
          </a:p>
        </p:txBody>
      </p:sp>
    </p:spTree>
    <p:extLst>
      <p:ext uri="{BB962C8B-B14F-4D97-AF65-F5344CB8AC3E}">
        <p14:creationId xmlns:p14="http://schemas.microsoft.com/office/powerpoint/2010/main" val="133619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450376"/>
            <a:ext cx="10131425" cy="6155139"/>
          </a:xfrm>
        </p:spPr>
        <p:txBody>
          <a:bodyPr>
            <a:normAutofit lnSpcReduction="10000"/>
          </a:bodyPr>
          <a:lstStyle/>
          <a:p>
            <a:pPr algn="just">
              <a:lnSpc>
                <a:spcPct val="150000"/>
              </a:lnSpc>
              <a:buFont typeface="Wingdings" panose="05000000000000000000" pitchFamily="2" charset="2"/>
              <a:buChar char="§"/>
            </a:pPr>
            <a:r>
              <a:rPr lang="en-IN" sz="2400" b="1" u="sng" dirty="0"/>
              <a:t>Ownership</a:t>
            </a:r>
            <a:r>
              <a:rPr lang="en-IN" sz="2400" dirty="0"/>
              <a:t> of small scale unit is with one individual in sole-proprietorship or it can be with a few individuals in partnership</a:t>
            </a:r>
            <a:r>
              <a:rPr lang="en-IN" sz="2400" dirty="0" smtClean="0"/>
              <a:t>.</a:t>
            </a:r>
          </a:p>
          <a:p>
            <a:pPr algn="just">
              <a:lnSpc>
                <a:spcPct val="150000"/>
              </a:lnSpc>
              <a:buFont typeface="Wingdings" panose="05000000000000000000" pitchFamily="2" charset="2"/>
              <a:buChar char="§"/>
            </a:pPr>
            <a:r>
              <a:rPr lang="en-IN" sz="2400" b="1" u="sng" dirty="0" smtClean="0"/>
              <a:t>Management and Control: </a:t>
            </a:r>
            <a:r>
              <a:rPr lang="en-IN" sz="2400" dirty="0" smtClean="0"/>
              <a:t>Such units are one men </a:t>
            </a:r>
            <a:r>
              <a:rPr lang="en-IN" sz="2400" dirty="0"/>
              <a:t>show and even in case of partnership the activities are mainly carried out by the active partner and the rest are generally sleeping partners. These units are managed in a personalised fashion. The owner is activity involved in all the decisions concerning business</a:t>
            </a:r>
            <a:r>
              <a:rPr lang="en-IN" sz="2400" dirty="0" smtClean="0"/>
              <a:t>.</a:t>
            </a:r>
          </a:p>
          <a:p>
            <a:pPr algn="just">
              <a:lnSpc>
                <a:spcPct val="150000"/>
              </a:lnSpc>
              <a:buFont typeface="Wingdings" panose="05000000000000000000" pitchFamily="2" charset="2"/>
              <a:buChar char="§"/>
            </a:pPr>
            <a:r>
              <a:rPr lang="en-IN" sz="2400" b="1" u="sng" dirty="0"/>
              <a:t>The area of operation </a:t>
            </a:r>
            <a:r>
              <a:rPr lang="en-IN" sz="2400" dirty="0"/>
              <a:t>of small units is generally localised catering to the local or regional demand. The overall resources at the disposal of small scale units are limited and as a result of this, it is forced to confine its activities to the local level.</a:t>
            </a:r>
            <a:endParaRPr lang="en-IN" sz="2400" b="1" u="sng" dirty="0"/>
          </a:p>
        </p:txBody>
      </p:sp>
    </p:spTree>
    <p:extLst>
      <p:ext uri="{BB962C8B-B14F-4D97-AF65-F5344CB8AC3E}">
        <p14:creationId xmlns:p14="http://schemas.microsoft.com/office/powerpoint/2010/main" val="2271430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450376"/>
            <a:ext cx="10131425" cy="6155139"/>
          </a:xfrm>
        </p:spPr>
        <p:txBody>
          <a:bodyPr>
            <a:normAutofit lnSpcReduction="10000"/>
          </a:bodyPr>
          <a:lstStyle/>
          <a:p>
            <a:pPr algn="just">
              <a:lnSpc>
                <a:spcPct val="150000"/>
              </a:lnSpc>
              <a:buFont typeface="Wingdings" panose="05000000000000000000" pitchFamily="2" charset="2"/>
              <a:buChar char="§"/>
            </a:pPr>
            <a:r>
              <a:rPr lang="en-IN" sz="2400" b="1" u="sng" dirty="0" smtClean="0"/>
              <a:t>Technology:</a:t>
            </a:r>
            <a:r>
              <a:rPr lang="en-IN" sz="2400" dirty="0" smtClean="0"/>
              <a:t> Small </a:t>
            </a:r>
            <a:r>
              <a:rPr lang="en-IN" sz="2400" dirty="0"/>
              <a:t>industries are fairly labour intensive with comparatively smaller capital investment than the larger units. Therefore, these units are more suited for economics where capital is scarce and there is abundant supply of </a:t>
            </a:r>
            <a:r>
              <a:rPr lang="en-IN" sz="2400" dirty="0" smtClean="0"/>
              <a:t>labour, like in India.</a:t>
            </a:r>
          </a:p>
          <a:p>
            <a:pPr algn="just">
              <a:lnSpc>
                <a:spcPct val="150000"/>
              </a:lnSpc>
              <a:buFont typeface="Wingdings" panose="05000000000000000000" pitchFamily="2" charset="2"/>
              <a:buChar char="§"/>
            </a:pPr>
            <a:r>
              <a:rPr lang="en-IN" sz="2400" b="1" u="sng" dirty="0"/>
              <a:t>Gestation period</a:t>
            </a:r>
            <a:r>
              <a:rPr lang="en-IN" sz="2400" dirty="0"/>
              <a:t> is that period after which teething problems are over and return on investment starts. Gestation period of small scale unit is less as compared to large scale unit</a:t>
            </a:r>
            <a:r>
              <a:rPr lang="en-IN" sz="2400" dirty="0" smtClean="0"/>
              <a:t>.</a:t>
            </a:r>
          </a:p>
          <a:p>
            <a:pPr algn="just" fontAlgn="base">
              <a:lnSpc>
                <a:spcPct val="150000"/>
              </a:lnSpc>
            </a:pPr>
            <a:r>
              <a:rPr lang="en-IN" sz="2400" b="1" u="sng" dirty="0" smtClean="0"/>
              <a:t>Flexibility:</a:t>
            </a:r>
            <a:r>
              <a:rPr lang="en-IN" sz="2400" dirty="0"/>
              <a:t> </a:t>
            </a:r>
            <a:r>
              <a:rPr lang="en-IN" sz="2400" dirty="0" smtClean="0"/>
              <a:t>Small </a:t>
            </a:r>
            <a:r>
              <a:rPr lang="en-IN" sz="2400" dirty="0"/>
              <a:t>scale units as compared to large scale units are more change susceptible and highly reactive and responsive to socio-economic </a:t>
            </a:r>
            <a:r>
              <a:rPr lang="en-IN" sz="2400" dirty="0" smtClean="0"/>
              <a:t>conditions. They </a:t>
            </a:r>
            <a:r>
              <a:rPr lang="en-IN" sz="2400" dirty="0"/>
              <a:t>are more flexible to adopt changes like new method of production, introduction of new products etc.</a:t>
            </a:r>
          </a:p>
          <a:p>
            <a:pPr algn="just">
              <a:lnSpc>
                <a:spcPct val="150000"/>
              </a:lnSpc>
              <a:buFont typeface="Wingdings" panose="05000000000000000000" pitchFamily="2" charset="2"/>
              <a:buChar char="§"/>
            </a:pPr>
            <a:endParaRPr lang="en-IN" sz="2400" dirty="0"/>
          </a:p>
        </p:txBody>
      </p:sp>
    </p:spTree>
    <p:extLst>
      <p:ext uri="{BB962C8B-B14F-4D97-AF65-F5344CB8AC3E}">
        <p14:creationId xmlns:p14="http://schemas.microsoft.com/office/powerpoint/2010/main" val="3081877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450376"/>
            <a:ext cx="10131425" cy="6155139"/>
          </a:xfrm>
        </p:spPr>
        <p:txBody>
          <a:bodyPr>
            <a:normAutofit/>
          </a:bodyPr>
          <a:lstStyle/>
          <a:p>
            <a:pPr algn="just">
              <a:lnSpc>
                <a:spcPct val="150000"/>
              </a:lnSpc>
              <a:buFont typeface="Wingdings" panose="05000000000000000000" pitchFamily="2" charset="2"/>
              <a:buChar char="§"/>
            </a:pPr>
            <a:r>
              <a:rPr lang="en-IN" sz="2400" b="1" u="sng" dirty="0" smtClean="0"/>
              <a:t>Resources:</a:t>
            </a:r>
            <a:r>
              <a:rPr lang="en-IN" sz="2400" dirty="0" smtClean="0"/>
              <a:t> Small </a:t>
            </a:r>
            <a:r>
              <a:rPr lang="en-IN" sz="2400" dirty="0"/>
              <a:t>scale units use local or indigenous resources and as such can be located anywhere subject to the availability of these resources like labour and raw materials</a:t>
            </a:r>
            <a:r>
              <a:rPr lang="en-IN" sz="2400" dirty="0" smtClean="0"/>
              <a:t>.</a:t>
            </a:r>
          </a:p>
          <a:p>
            <a:pPr algn="just" fontAlgn="base">
              <a:lnSpc>
                <a:spcPct val="150000"/>
              </a:lnSpc>
            </a:pPr>
            <a:r>
              <a:rPr lang="en-IN" sz="2400" b="1" u="sng" dirty="0"/>
              <a:t>Dispersal of </a:t>
            </a:r>
            <a:r>
              <a:rPr lang="en-IN" sz="2400" b="1" u="sng" dirty="0" smtClean="0"/>
              <a:t>units:</a:t>
            </a:r>
            <a:r>
              <a:rPr lang="en-IN" sz="2400" dirty="0"/>
              <a:t> </a:t>
            </a:r>
            <a:r>
              <a:rPr lang="en-IN" sz="2400" dirty="0" smtClean="0"/>
              <a:t>Small </a:t>
            </a:r>
            <a:r>
              <a:rPr lang="en-IN" sz="2400" dirty="0"/>
              <a:t>scale units use local resources and can be dispersed over a wide territory. The development of small scale units in rural and backward areas promotes more balanced regional development and can prevent the influx of job seekers from rural areas to cities.</a:t>
            </a:r>
          </a:p>
          <a:p>
            <a:pPr algn="just">
              <a:lnSpc>
                <a:spcPct val="150000"/>
              </a:lnSpc>
              <a:buFont typeface="Wingdings" panose="05000000000000000000" pitchFamily="2" charset="2"/>
              <a:buChar char="§"/>
            </a:pPr>
            <a:endParaRPr lang="en-IN" sz="2400" dirty="0"/>
          </a:p>
        </p:txBody>
      </p:sp>
    </p:spTree>
    <p:extLst>
      <p:ext uri="{BB962C8B-B14F-4D97-AF65-F5344CB8AC3E}">
        <p14:creationId xmlns:p14="http://schemas.microsoft.com/office/powerpoint/2010/main" val="2080578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863" y="2580068"/>
            <a:ext cx="10131425" cy="1456267"/>
          </a:xfrm>
        </p:spPr>
        <p:txBody>
          <a:bodyPr>
            <a:normAutofit/>
          </a:bodyPr>
          <a:lstStyle/>
          <a:p>
            <a:pPr algn="ctr"/>
            <a:r>
              <a:rPr lang="en-IN" sz="5400" dirty="0" smtClean="0"/>
              <a:t>Objectives of </a:t>
            </a:r>
            <a:r>
              <a:rPr lang="en-IN" sz="5400" dirty="0" err="1" smtClean="0"/>
              <a:t>ssi</a:t>
            </a:r>
            <a:endParaRPr lang="en-IN" sz="5400" dirty="0"/>
          </a:p>
        </p:txBody>
      </p:sp>
    </p:spTree>
    <p:extLst>
      <p:ext uri="{BB962C8B-B14F-4D97-AF65-F5344CB8AC3E}">
        <p14:creationId xmlns:p14="http://schemas.microsoft.com/office/powerpoint/2010/main" val="3247698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450376"/>
            <a:ext cx="10131425" cy="6155139"/>
          </a:xfrm>
        </p:spPr>
        <p:txBody>
          <a:bodyPr>
            <a:normAutofit/>
          </a:bodyPr>
          <a:lstStyle/>
          <a:p>
            <a:pPr algn="just">
              <a:lnSpc>
                <a:spcPct val="150000"/>
              </a:lnSpc>
            </a:pPr>
            <a:r>
              <a:rPr lang="en-IN" sz="2400" dirty="0"/>
              <a:t>The objectives of small scale industries are:</a:t>
            </a:r>
          </a:p>
          <a:p>
            <a:pPr marL="0" indent="0" algn="just">
              <a:lnSpc>
                <a:spcPct val="150000"/>
              </a:lnSpc>
              <a:buNone/>
            </a:pPr>
            <a:r>
              <a:rPr lang="en-IN" sz="2400" dirty="0" smtClean="0"/>
              <a:t>	1</a:t>
            </a:r>
            <a:r>
              <a:rPr lang="en-IN" sz="2400" dirty="0"/>
              <a:t>. To create more employment opportunities with less investment.</a:t>
            </a:r>
          </a:p>
          <a:p>
            <a:pPr marL="0" indent="0" algn="just">
              <a:lnSpc>
                <a:spcPct val="150000"/>
              </a:lnSpc>
              <a:buNone/>
            </a:pPr>
            <a:r>
              <a:rPr lang="en-IN" sz="2400" dirty="0" smtClean="0"/>
              <a:t>	2</a:t>
            </a:r>
            <a:r>
              <a:rPr lang="en-IN" sz="2400" dirty="0"/>
              <a:t>. To remove economic backwardness of rural and less developed regions of </a:t>
            </a:r>
            <a:r>
              <a:rPr lang="en-IN" sz="2400" dirty="0" smtClean="0"/>
              <a:t>	the economy</a:t>
            </a:r>
            <a:r>
              <a:rPr lang="en-IN" sz="2400" dirty="0"/>
              <a:t>.</a:t>
            </a:r>
          </a:p>
          <a:p>
            <a:pPr marL="0" indent="0" algn="just">
              <a:lnSpc>
                <a:spcPct val="150000"/>
              </a:lnSpc>
              <a:buNone/>
            </a:pPr>
            <a:r>
              <a:rPr lang="en-IN" sz="2400" dirty="0" smtClean="0"/>
              <a:t>	3</a:t>
            </a:r>
            <a:r>
              <a:rPr lang="en-IN" sz="2400" dirty="0"/>
              <a:t>. To reduce regional imbalances.</a:t>
            </a:r>
          </a:p>
          <a:p>
            <a:pPr marL="0" indent="0" algn="just">
              <a:lnSpc>
                <a:spcPct val="150000"/>
              </a:lnSpc>
              <a:buNone/>
            </a:pPr>
            <a:r>
              <a:rPr lang="en-IN" sz="2400" dirty="0" smtClean="0"/>
              <a:t>	4</a:t>
            </a:r>
            <a:r>
              <a:rPr lang="en-IN" sz="2400" dirty="0"/>
              <a:t>. To mobilise and ensure optimum utilisation of unexploited resources of </a:t>
            </a:r>
            <a:r>
              <a:rPr lang="en-IN" sz="2400" dirty="0" smtClean="0"/>
              <a:t>	the	country.</a:t>
            </a:r>
          </a:p>
        </p:txBody>
      </p:sp>
    </p:spTree>
    <p:extLst>
      <p:ext uri="{BB962C8B-B14F-4D97-AF65-F5344CB8AC3E}">
        <p14:creationId xmlns:p14="http://schemas.microsoft.com/office/powerpoint/2010/main" val="9382839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1011</TotalTime>
  <Words>2179</Words>
  <Application>Microsoft Office PowerPoint</Application>
  <PresentationFormat>Widescreen</PresentationFormat>
  <Paragraphs>112</Paragraphs>
  <Slides>39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Wingdings</vt:lpstr>
      <vt:lpstr>Celestial</vt:lpstr>
      <vt:lpstr>ROLE OF SMALL SCALE INDUSTRIES IN INDIA: Development and challenges</vt:lpstr>
      <vt:lpstr>Definition of small scale industries</vt:lpstr>
      <vt:lpstr>PowerPoint Presentation</vt:lpstr>
      <vt:lpstr>Characteristics of ssi</vt:lpstr>
      <vt:lpstr>PowerPoint Presentation</vt:lpstr>
      <vt:lpstr>PowerPoint Presentation</vt:lpstr>
      <vt:lpstr>PowerPoint Presentation</vt:lpstr>
      <vt:lpstr>Objectives of ssi</vt:lpstr>
      <vt:lpstr>PowerPoint Presentation</vt:lpstr>
      <vt:lpstr>PowerPoint Presentation</vt:lpstr>
      <vt:lpstr>Role in India</vt:lpstr>
      <vt:lpstr>PowerPoint Presentation</vt:lpstr>
      <vt:lpstr>PowerPoint Presentation</vt:lpstr>
      <vt:lpstr>PowerPoint Presentation</vt:lpstr>
      <vt:lpstr>PowerPoint Presentation</vt:lpstr>
      <vt:lpstr>PowerPoint Presentation</vt:lpstr>
      <vt:lpstr>Development of SSI</vt:lpstr>
      <vt:lpstr>PowerPoint Presentation</vt:lpstr>
      <vt:lpstr>PowerPoint Presentation</vt:lpstr>
      <vt:lpstr>PowerPoint Presentation</vt:lpstr>
      <vt:lpstr>Challenges faced by SSI</vt:lpstr>
      <vt:lpstr>PowerPoint Presentation</vt:lpstr>
      <vt:lpstr>PowerPoint Presentation</vt:lpstr>
      <vt:lpstr>PowerPoint Presentation</vt:lpstr>
      <vt:lpstr>PowerPoint Presentation</vt:lpstr>
      <vt:lpstr>Some statistics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Some notes on the graphs</vt:lpstr>
      <vt:lpstr>References</vt:lpstr>
      <vt:lpstr>Thank you</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MONETARY POLICY IN THE  POST REFORM PERIOD</dc:title>
  <dc:creator>Aashima Yuthika</dc:creator>
  <cp:lastModifiedBy>Aashima Yuthika</cp:lastModifiedBy>
  <cp:revision>224</cp:revision>
  <dcterms:created xsi:type="dcterms:W3CDTF">2016-04-06T10:06:33Z</dcterms:created>
  <dcterms:modified xsi:type="dcterms:W3CDTF">2016-04-24T17:32:43Z</dcterms:modified>
</cp:coreProperties>
</file>