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0" r:id="rId8"/>
    <p:sldId id="277" r:id="rId9"/>
    <p:sldId id="280" r:id="rId10"/>
    <p:sldId id="276" r:id="rId11"/>
    <p:sldId id="265" r:id="rId12"/>
    <p:sldId id="262" r:id="rId13"/>
    <p:sldId id="267" r:id="rId14"/>
    <p:sldId id="266" r:id="rId15"/>
    <p:sldId id="268" r:id="rId16"/>
    <p:sldId id="271" r:id="rId17"/>
    <p:sldId id="279" r:id="rId18"/>
    <p:sldId id="273" r:id="rId19"/>
    <p:sldId id="281" r:id="rId20"/>
    <p:sldId id="278" r:id="rId21"/>
    <p:sldId id="287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esktop\average%20temperat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1971906289491"/>
          <c:y val="8.1159078688597036E-2"/>
          <c:w val="0.73840285167056863"/>
          <c:h val="0.8288441348677568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celsius</c:v>
                </c:pt>
              </c:strCache>
            </c:strRef>
          </c:tx>
          <c:xVal>
            <c:numRef>
              <c:f>Sheet1!$B$2:$B$12</c:f>
              <c:numCache>
                <c:formatCode>General</c:formatCod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26.7</c:v>
                </c:pt>
                <c:pt idx="1">
                  <c:v>26.5</c:v>
                </c:pt>
                <c:pt idx="2">
                  <c:v>26.8</c:v>
                </c:pt>
                <c:pt idx="3">
                  <c:v>30.2</c:v>
                </c:pt>
                <c:pt idx="4">
                  <c:v>31.4</c:v>
                </c:pt>
                <c:pt idx="5">
                  <c:v>30.6</c:v>
                </c:pt>
                <c:pt idx="6">
                  <c:v>30.9</c:v>
                </c:pt>
                <c:pt idx="7">
                  <c:v>31.4</c:v>
                </c:pt>
                <c:pt idx="8">
                  <c:v>32.200000000000003</c:v>
                </c:pt>
                <c:pt idx="9">
                  <c:v>31.6</c:v>
                </c:pt>
                <c:pt idx="10">
                  <c:v>32.4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91-4894-A69A-1F14B6C2F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387136"/>
        <c:axId val="216171264"/>
      </c:scatterChart>
      <c:valAx>
        <c:axId val="21538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16171264"/>
        <c:crosses val="autoZero"/>
        <c:crossBetween val="midCat"/>
      </c:valAx>
      <c:valAx>
        <c:axId val="216171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15387136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lang="en-US"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8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74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0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3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74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9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9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8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79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D91E-CAC3-4F51-969E-CE930BE881BF}" type="datetimeFigureOut">
              <a:rPr lang="en-IN" smtClean="0"/>
              <a:t>19-02-2016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714C-1828-4975-AB01-F5395FA0E49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1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Economics 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1557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9502"/>
            <a:ext cx="7416824" cy="4442158"/>
          </a:xfrm>
        </p:spPr>
      </p:pic>
    </p:spTree>
    <p:extLst>
      <p:ext uri="{BB962C8B-B14F-4D97-AF65-F5344CB8AC3E}">
        <p14:creationId xmlns:p14="http://schemas.microsoft.com/office/powerpoint/2010/main" val="36597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Energy Efficient Ratio</a:t>
            </a:r>
            <a:br>
              <a:rPr lang="en-IN" dirty="0" smtClean="0"/>
            </a:br>
            <a:r>
              <a:rPr lang="en-IN" dirty="0" smtClean="0"/>
              <a:t>(EER </a:t>
            </a:r>
            <a:r>
              <a:rPr lang="en-IN" dirty="0"/>
              <a:t>-</a:t>
            </a:r>
            <a:r>
              <a:rPr lang="en-IN" dirty="0" smtClean="0"/>
              <a:t> Watt/Watt)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97" y="1063228"/>
            <a:ext cx="8268511" cy="388478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200" dirty="0" smtClean="0">
              <a:latin typeface="+mj-lt"/>
            </a:endParaRPr>
          </a:p>
          <a:p>
            <a:r>
              <a:rPr lang="en-IN" sz="2200" dirty="0" smtClean="0"/>
              <a:t>It is one of the important standard set by BE.</a:t>
            </a:r>
          </a:p>
          <a:p>
            <a:r>
              <a:rPr lang="en-IN" sz="2200" dirty="0" smtClean="0"/>
              <a:t>In order to meet the evolving technology and the increasing </a:t>
            </a:r>
            <a:r>
              <a:rPr lang="en-IN" sz="2200" u="sng" dirty="0" smtClean="0"/>
              <a:t>Energy Efficient Ratio </a:t>
            </a:r>
            <a:r>
              <a:rPr lang="en-IN" sz="2200" dirty="0" smtClean="0"/>
              <a:t>the medium and Indian standard companies launch new models every year which have the improved technology.</a:t>
            </a:r>
          </a:p>
          <a:p>
            <a:r>
              <a:rPr lang="en-IN" sz="2200" dirty="0" smtClean="0"/>
              <a:t>Whereas the Electronic giants on the other hand, launch such products that they are capable of staying in the market for a fairly longer time period amongst all the technology improvements.</a:t>
            </a:r>
          </a:p>
          <a:p>
            <a:r>
              <a:rPr lang="en-IN" sz="2200" dirty="0" smtClean="0"/>
              <a:t> The technology of these products is so reliable that its EER is of the level as required even years after.</a:t>
            </a:r>
          </a:p>
        </p:txBody>
      </p:sp>
    </p:spTree>
    <p:extLst>
      <p:ext uri="{BB962C8B-B14F-4D97-AF65-F5344CB8AC3E}">
        <p14:creationId xmlns:p14="http://schemas.microsoft.com/office/powerpoint/2010/main" val="5918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Star Ratings for Split AC’s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 descr="C:\Users\Raj52\Desktop\spl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2" y="1995686"/>
            <a:ext cx="43148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aj52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27" y="2105223"/>
            <a:ext cx="42005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Factors Affecting The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u="sng" dirty="0" smtClean="0"/>
              <a:t>Positive Factors</a:t>
            </a:r>
          </a:p>
          <a:p>
            <a:pPr lvl="1"/>
            <a:r>
              <a:rPr lang="en-IN" dirty="0"/>
              <a:t>Environmental reasons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Increasing average temperatures.</a:t>
            </a:r>
          </a:p>
          <a:p>
            <a:pPr lvl="2"/>
            <a:r>
              <a:rPr lang="en-IN" dirty="0"/>
              <a:t>Increasing humidity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Increase in disposal income(total income –  taxes).</a:t>
            </a:r>
            <a:endParaRPr lang="en-IN" dirty="0"/>
          </a:p>
          <a:p>
            <a:r>
              <a:rPr lang="en-IN" u="sng" dirty="0" smtClean="0"/>
              <a:t>Negative Factors</a:t>
            </a:r>
          </a:p>
          <a:p>
            <a:pPr lvl="1"/>
            <a:r>
              <a:rPr lang="en-IN" dirty="0" smtClean="0"/>
              <a:t>Power shortage.</a:t>
            </a:r>
          </a:p>
          <a:p>
            <a:pPr lvl="1"/>
            <a:r>
              <a:rPr lang="en-IN" dirty="0" smtClean="0"/>
              <a:t>Poor quality of power.</a:t>
            </a:r>
          </a:p>
          <a:p>
            <a:pPr lvl="1"/>
            <a:r>
              <a:rPr lang="en-IN" dirty="0" smtClean="0"/>
              <a:t>Increase in excise duty.</a:t>
            </a:r>
          </a:p>
          <a:p>
            <a:pPr marL="914400" lvl="2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22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73791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+mn-lt"/>
              </a:rPr>
              <a:t>Mean Temperature Change In Last Decade</a:t>
            </a:r>
            <a:endParaRPr lang="en-IN" sz="36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776325"/>
              </p:ext>
            </p:extLst>
          </p:nvPr>
        </p:nvGraphicFramePr>
        <p:xfrm>
          <a:off x="457198" y="1374863"/>
          <a:ext cx="8229602" cy="364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987574"/>
            <a:ext cx="148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Temp(Celsius)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4368" y="4515966"/>
            <a:ext cx="58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50789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u="sng" dirty="0" smtClean="0"/>
              <a:t>Urbanization</a:t>
            </a:r>
          </a:p>
          <a:p>
            <a:pPr lvl="1"/>
            <a:r>
              <a:rPr lang="en-IN" dirty="0" smtClean="0"/>
              <a:t>Increased population and urbanization has made ACs a necessity rather than just a product since last few years. </a:t>
            </a:r>
          </a:p>
          <a:p>
            <a:r>
              <a:rPr lang="en-IN" u="sng" dirty="0" smtClean="0"/>
              <a:t>Advance in technology.</a:t>
            </a:r>
          </a:p>
          <a:p>
            <a:pPr lvl="1"/>
            <a:r>
              <a:rPr lang="en-IN" dirty="0" smtClean="0"/>
              <a:t>Advanced technology like sensible cooling, mosquito away technology, etc.</a:t>
            </a:r>
          </a:p>
          <a:p>
            <a:r>
              <a:rPr lang="en-IN" dirty="0" smtClean="0"/>
              <a:t>Increase in retail stores and online shopping.</a:t>
            </a:r>
          </a:p>
          <a:p>
            <a:r>
              <a:rPr lang="en-IN" u="sng" dirty="0" smtClean="0"/>
              <a:t>Exporting of ACs from China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With the involvement of China in AC production and exporting it at a very low cost, many local AC brands come up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732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Emission of CFC</a:t>
            </a:r>
          </a:p>
          <a:p>
            <a:pPr lvl="1"/>
            <a:r>
              <a:rPr lang="en-IN" dirty="0" smtClean="0"/>
              <a:t>Due to increased emission of CFC, new models having highly advanced technology with reduced CFC emission are launched with a levelled EER which results in price rise of new models of ACs.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8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Due to the above mentioned factors, the demand has been increased ever since.</a:t>
            </a:r>
          </a:p>
          <a:p>
            <a:r>
              <a:rPr lang="en-IN" dirty="0" smtClean="0"/>
              <a:t>Demand of AC’s has risen due to increased innovation over past decade leading to 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/>
              <a:t>reduction in size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/>
              <a:t>energy efficient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IN" dirty="0" smtClean="0"/>
              <a:t>multi functionality etc.</a:t>
            </a:r>
          </a:p>
          <a:p>
            <a:r>
              <a:rPr lang="en-IN" dirty="0" smtClean="0"/>
              <a:t>Trend of demand curve shows how sales in past five years have increased due to above factors.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Demand Trend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75606"/>
            <a:ext cx="6192688" cy="3664007"/>
          </a:xfrm>
        </p:spPr>
      </p:pic>
    </p:spTree>
    <p:extLst>
      <p:ext uri="{BB962C8B-B14F-4D97-AF65-F5344CB8AC3E}">
        <p14:creationId xmlns:p14="http://schemas.microsoft.com/office/powerpoint/2010/main" val="29504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increase of approx. </a:t>
            </a:r>
            <a:r>
              <a:rPr lang="en-US" dirty="0" smtClean="0">
                <a:solidFill>
                  <a:srgbClr val="FF0000"/>
                </a:solidFill>
              </a:rPr>
              <a:t>3-4 % </a:t>
            </a:r>
            <a:r>
              <a:rPr lang="en-US" dirty="0" smtClean="0"/>
              <a:t>is noted every year in sales  considering total market of split AC’s in India.</a:t>
            </a:r>
          </a:p>
          <a:p>
            <a:r>
              <a:rPr lang="en-US" dirty="0" smtClean="0"/>
              <a:t>Supply has notably increased in past years due to huge market demand and so has the prices </a:t>
            </a:r>
          </a:p>
          <a:p>
            <a:r>
              <a:rPr lang="en-US" dirty="0" smtClean="0"/>
              <a:t>Price Increase has not affected the demand much due to reasonable range of product line in different brands.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3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Group Members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340768"/>
            <a:ext cx="8363272" cy="338437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3800" dirty="0" smtClean="0"/>
              <a:t>Raj Shah – 1401050</a:t>
            </a:r>
          </a:p>
          <a:p>
            <a:pPr marL="0" indent="0" algn="ctr">
              <a:buNone/>
            </a:pPr>
            <a:r>
              <a:rPr lang="en-IN" sz="3800" dirty="0" smtClean="0"/>
              <a:t>Kashish Shah – 1401048</a:t>
            </a:r>
          </a:p>
          <a:p>
            <a:pPr marL="0" indent="0" algn="ctr">
              <a:buNone/>
            </a:pPr>
            <a:r>
              <a:rPr lang="en-IN" sz="3800" dirty="0" smtClean="0"/>
              <a:t>Akash Soni – 1401047</a:t>
            </a:r>
          </a:p>
          <a:p>
            <a:pPr marL="0" indent="0" algn="ctr">
              <a:buNone/>
            </a:pPr>
            <a:r>
              <a:rPr lang="en-IN" sz="3800" dirty="0" smtClean="0"/>
              <a:t>Deval Shah – 1401060</a:t>
            </a:r>
          </a:p>
          <a:p>
            <a:pPr marL="0" indent="0" algn="ctr">
              <a:buNone/>
            </a:pPr>
            <a:r>
              <a:rPr lang="en-IN" sz="3800" dirty="0" smtClean="0"/>
              <a:t>Abhishek Chaudhary-1401059</a:t>
            </a:r>
          </a:p>
          <a:p>
            <a:pPr marL="0" indent="0" algn="ctr">
              <a:buNone/>
            </a:pPr>
            <a:r>
              <a:rPr lang="en-IN" sz="3800" dirty="0" smtClean="0"/>
              <a:t>Maharshi Bhavsar – 1401061</a:t>
            </a:r>
          </a:p>
          <a:p>
            <a:pPr marL="0" indent="0" algn="ctr">
              <a:buNone/>
            </a:pPr>
            <a:r>
              <a:rPr lang="en-IN" sz="3800" dirty="0" smtClean="0"/>
              <a:t>Jeet Parekh – 1401011</a:t>
            </a:r>
          </a:p>
          <a:p>
            <a:pPr marL="0" indent="0" algn="ctr">
              <a:buNone/>
            </a:pPr>
            <a:r>
              <a:rPr lang="en-IN" sz="3800" dirty="0" smtClean="0"/>
              <a:t>Deep Parekh – </a:t>
            </a:r>
            <a:r>
              <a:rPr lang="en-IN" sz="3800" dirty="0" smtClean="0"/>
              <a:t>1401001</a:t>
            </a:r>
            <a:endParaRPr lang="en-IN" sz="3800" dirty="0" smtClean="0"/>
          </a:p>
          <a:p>
            <a:pPr marL="0" indent="0" algn="ctr">
              <a:buNone/>
            </a:pPr>
            <a:r>
              <a:rPr lang="en-IN" sz="3800" dirty="0" smtClean="0"/>
              <a:t>Malav Vora - 1401062 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Supply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942467"/>
            <a:ext cx="6769100" cy="4062412"/>
          </a:xfrm>
        </p:spPr>
      </p:pic>
    </p:spTree>
    <p:extLst>
      <p:ext uri="{BB962C8B-B14F-4D97-AF65-F5344CB8AC3E}">
        <p14:creationId xmlns:p14="http://schemas.microsoft.com/office/powerpoint/2010/main" val="5349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Wise Elasticity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75606"/>
            <a:ext cx="7643192" cy="3459831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Different brands have different elasticity ratios</a:t>
            </a:r>
          </a:p>
          <a:p>
            <a:pPr marL="0" indent="0">
              <a:buNone/>
            </a:pPr>
            <a:r>
              <a:rPr lang="en-US" sz="2600" dirty="0" smtClean="0"/>
              <a:t>(change in qty/change in price).</a:t>
            </a:r>
          </a:p>
          <a:p>
            <a:r>
              <a:rPr lang="en-US" sz="2600" dirty="0" smtClean="0"/>
              <a:t>The fluctuation in elasticity in every year decides</a:t>
            </a:r>
          </a:p>
          <a:p>
            <a:pPr marL="0" indent="0">
              <a:buNone/>
            </a:pPr>
            <a:r>
              <a:rPr lang="en-US" sz="2600" dirty="0" smtClean="0"/>
              <a:t>whether the brand is stable in market or not.</a:t>
            </a:r>
          </a:p>
          <a:p>
            <a:r>
              <a:rPr lang="en-US" sz="2600" dirty="0" smtClean="0"/>
              <a:t>All the brands below shows </a:t>
            </a:r>
            <a:r>
              <a:rPr lang="en-US" sz="2600" dirty="0" smtClean="0">
                <a:solidFill>
                  <a:schemeClr val="accent1"/>
                </a:solidFill>
              </a:rPr>
              <a:t>elasticity ratio &gt; 1</a:t>
            </a:r>
          </a:p>
          <a:p>
            <a:pPr marL="0" indent="0">
              <a:buNone/>
            </a:pPr>
            <a:r>
              <a:rPr lang="en-US" sz="2600" dirty="0" smtClean="0"/>
              <a:t>So we can say that supply is elastic for all. </a:t>
            </a:r>
          </a:p>
          <a:p>
            <a:r>
              <a:rPr lang="en-US" sz="2600" u="sng" dirty="0" smtClean="0"/>
              <a:t>Carrier brand shows max elasticity supply ratio in last year.</a:t>
            </a:r>
          </a:p>
        </p:txBody>
      </p:sp>
    </p:spTree>
    <p:extLst>
      <p:ext uri="{BB962C8B-B14F-4D97-AF65-F5344CB8AC3E}">
        <p14:creationId xmlns:p14="http://schemas.microsoft.com/office/powerpoint/2010/main" val="22304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 Elasticity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7" y="1203598"/>
            <a:ext cx="7594046" cy="3600400"/>
          </a:xfrm>
        </p:spPr>
      </p:pic>
    </p:spTree>
    <p:extLst>
      <p:ext uri="{BB962C8B-B14F-4D97-AF65-F5344CB8AC3E}">
        <p14:creationId xmlns:p14="http://schemas.microsoft.com/office/powerpoint/2010/main" val="42589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Voltas Elasticity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03598"/>
            <a:ext cx="7020780" cy="3695148"/>
          </a:xfrm>
        </p:spPr>
      </p:pic>
    </p:spTree>
    <p:extLst>
      <p:ext uri="{BB962C8B-B14F-4D97-AF65-F5344CB8AC3E}">
        <p14:creationId xmlns:p14="http://schemas.microsoft.com/office/powerpoint/2010/main" val="32440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Hitachi Elasticity 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49437"/>
            <a:ext cx="6264696" cy="3939700"/>
          </a:xfrm>
        </p:spPr>
      </p:pic>
    </p:spTree>
    <p:extLst>
      <p:ext uri="{BB962C8B-B14F-4D97-AF65-F5344CB8AC3E}">
        <p14:creationId xmlns:p14="http://schemas.microsoft.com/office/powerpoint/2010/main" val="10849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Elasticity Trend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63229"/>
            <a:ext cx="6480720" cy="3939620"/>
          </a:xfrm>
        </p:spPr>
      </p:pic>
    </p:spTree>
    <p:extLst>
      <p:ext uri="{BB962C8B-B14F-4D97-AF65-F5344CB8AC3E}">
        <p14:creationId xmlns:p14="http://schemas.microsoft.com/office/powerpoint/2010/main" val="24073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003232" cy="925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Price vs Quantity </a:t>
            </a:r>
            <a:r>
              <a:rPr lang="en-US" dirty="0"/>
              <a:t>B</a:t>
            </a:r>
            <a:r>
              <a:rPr lang="en-US" dirty="0" smtClean="0"/>
              <a:t>etween Different Brands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614"/>
            <a:ext cx="8363272" cy="36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Different leading brands basis on their market share, no of customers and demand for their product in market have different fluctuations in terms of price and quantity. </a:t>
            </a:r>
          </a:p>
          <a:p>
            <a:r>
              <a:rPr lang="en-US" sz="2800" u="sng" dirty="0" smtClean="0"/>
              <a:t>Price vs Quantity trends </a:t>
            </a:r>
            <a:r>
              <a:rPr lang="en-US" sz="2800" dirty="0" smtClean="0"/>
              <a:t>are very important to visualize as it gives an idea on what could be the factor that could increase demand of their product in market in future.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6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dirty="0" smtClean="0"/>
              <a:t>Price vs Qty-LG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5582"/>
            <a:ext cx="6912768" cy="4094467"/>
          </a:xfrm>
        </p:spPr>
      </p:pic>
    </p:spTree>
    <p:extLst>
      <p:ext uri="{BB962C8B-B14F-4D97-AF65-F5344CB8AC3E}">
        <p14:creationId xmlns:p14="http://schemas.microsoft.com/office/powerpoint/2010/main" val="28001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dirty="0" smtClean="0"/>
              <a:t>Price vs Qty-Voltas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728"/>
            <a:ext cx="6624736" cy="3964954"/>
          </a:xfrm>
        </p:spPr>
      </p:pic>
    </p:spTree>
    <p:extLst>
      <p:ext uri="{BB962C8B-B14F-4D97-AF65-F5344CB8AC3E}">
        <p14:creationId xmlns:p14="http://schemas.microsoft.com/office/powerpoint/2010/main" val="33967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637579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vs </a:t>
            </a:r>
            <a:r>
              <a:rPr lang="en-US" dirty="0" smtClean="0"/>
              <a:t>Qty-Hitachi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15565"/>
            <a:ext cx="6696744" cy="4116369"/>
          </a:xfrm>
        </p:spPr>
      </p:pic>
    </p:spTree>
    <p:extLst>
      <p:ext uri="{BB962C8B-B14F-4D97-AF65-F5344CB8AC3E}">
        <p14:creationId xmlns:p14="http://schemas.microsoft.com/office/powerpoint/2010/main" val="16241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Conditioner</a:t>
            </a:r>
            <a:endParaRPr lang="en-IN" dirty="0"/>
          </a:p>
        </p:txBody>
      </p:sp>
      <p:pic>
        <p:nvPicPr>
          <p:cNvPr id="1026" name="Picture 2" descr="Air Conditioner on S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51570"/>
            <a:ext cx="6120680" cy="17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ggroupasia.com/wp-content/uploads/2015/03/whirlpool-12-t-window-air-conditioner-magicool-platinum-v-large_973b02623c95032e76eb2e273d61f3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2" y="2868783"/>
            <a:ext cx="2600400" cy="19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directindustry.com/images_di/photo-g/14895-533157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09" y="876645"/>
            <a:ext cx="280817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Vs Qty-Carrier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63229"/>
            <a:ext cx="6918773" cy="3956793"/>
          </a:xfrm>
        </p:spPr>
      </p:pic>
    </p:spTree>
    <p:extLst>
      <p:ext uri="{BB962C8B-B14F-4D97-AF65-F5344CB8AC3E}">
        <p14:creationId xmlns:p14="http://schemas.microsoft.com/office/powerpoint/2010/main" val="16039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Price Trends For Different Brands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7574"/>
            <a:ext cx="8136904" cy="4083918"/>
          </a:xfrm>
        </p:spPr>
      </p:pic>
    </p:spTree>
    <p:extLst>
      <p:ext uri="{BB962C8B-B14F-4D97-AF65-F5344CB8AC3E}">
        <p14:creationId xmlns:p14="http://schemas.microsoft.com/office/powerpoint/2010/main" val="1967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Aditi Enterprise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--Price List of AC Brands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--ISHRAE</a:t>
            </a:r>
            <a:r>
              <a:rPr lang="en-US" sz="1600" dirty="0" smtClean="0"/>
              <a:t>(</a:t>
            </a:r>
            <a:r>
              <a:rPr lang="en-US" sz="1800" b="1" dirty="0" smtClean="0"/>
              <a:t>Indian </a:t>
            </a:r>
            <a:r>
              <a:rPr lang="en-US" sz="1800" b="1" dirty="0"/>
              <a:t>Society of Heating, Refrigerating &amp; </a:t>
            </a:r>
            <a:r>
              <a:rPr lang="en-US" sz="1800" b="1" dirty="0" smtClean="0"/>
              <a:t>Air-conditioning Engineers</a:t>
            </a:r>
            <a:r>
              <a:rPr lang="en-US" sz="1600" dirty="0" smtClean="0"/>
              <a:t>)   	</a:t>
            </a:r>
            <a:r>
              <a:rPr lang="en-US" sz="2400" dirty="0" smtClean="0"/>
              <a:t>Market Research Paper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-- Sales Reports of past years.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Modern Economic Theory – BY K.K .Dewwet</a:t>
            </a:r>
          </a:p>
          <a:p>
            <a:r>
              <a:rPr lang="en-US" sz="2400" dirty="0" smtClean="0"/>
              <a:t>Internet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5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51670"/>
            <a:ext cx="82296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Thanks!!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503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A/Cs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Windows AC</a:t>
            </a:r>
          </a:p>
          <a:p>
            <a:r>
              <a:rPr lang="en-IN" dirty="0" smtClean="0"/>
              <a:t>Cassette AC</a:t>
            </a:r>
          </a:p>
          <a:p>
            <a:r>
              <a:rPr lang="en-IN" dirty="0" smtClean="0"/>
              <a:t>Tower AC</a:t>
            </a:r>
          </a:p>
          <a:p>
            <a:r>
              <a:rPr lang="en-IN" dirty="0" smtClean="0"/>
              <a:t>Split AC</a:t>
            </a:r>
          </a:p>
          <a:p>
            <a:r>
              <a:rPr lang="en-IN" dirty="0" smtClean="0"/>
              <a:t>Ductable AC</a:t>
            </a:r>
          </a:p>
          <a:p>
            <a:r>
              <a:rPr lang="en-IN" dirty="0" smtClean="0"/>
              <a:t>Package AC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2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Commercial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VRF system(Variable Refrigerant flow system).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3400" b="1" u="sng" dirty="0" smtClean="0"/>
              <a:t>Household</a:t>
            </a:r>
          </a:p>
          <a:p>
            <a:r>
              <a:rPr lang="en-IN" sz="2200" dirty="0" smtClean="0"/>
              <a:t>1)Natural Air cooling System (Conventional).</a:t>
            </a:r>
          </a:p>
          <a:p>
            <a:r>
              <a:rPr lang="en-IN" sz="2200" dirty="0" smtClean="0"/>
              <a:t>2) Chiller System.</a:t>
            </a:r>
          </a:p>
          <a:p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14229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 Market Share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00150"/>
            <a:ext cx="5821905" cy="3387824"/>
          </a:xfrm>
        </p:spPr>
      </p:pic>
    </p:spTree>
    <p:extLst>
      <p:ext uri="{BB962C8B-B14F-4D97-AF65-F5344CB8AC3E}">
        <p14:creationId xmlns:p14="http://schemas.microsoft.com/office/powerpoint/2010/main" val="39045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Market Growth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u="sng" dirty="0" smtClean="0"/>
              <a:t>Consumer Annual </a:t>
            </a:r>
            <a:r>
              <a:rPr lang="en-IN" u="sng" dirty="0"/>
              <a:t>G</a:t>
            </a:r>
            <a:r>
              <a:rPr lang="en-IN" u="sng" dirty="0" smtClean="0"/>
              <a:t>rowth </a:t>
            </a:r>
            <a:r>
              <a:rPr lang="en-IN" u="sng" dirty="0"/>
              <a:t>R</a:t>
            </a:r>
            <a:r>
              <a:rPr lang="en-IN" u="sng" dirty="0" smtClean="0"/>
              <a:t>ate </a:t>
            </a:r>
            <a:r>
              <a:rPr lang="en-IN" dirty="0" smtClean="0"/>
              <a:t>(CAGR) has been 18 – 20% over last decade.</a:t>
            </a:r>
          </a:p>
          <a:p>
            <a:r>
              <a:rPr lang="en-IN" dirty="0"/>
              <a:t>Market grew from 3.8 million in 2013-14 to 4 million in 2014-15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>
                <a:solidFill>
                  <a:srgbClr val="FF0000"/>
                </a:solidFill>
                <a:latin typeface="Baskerville Old Face" panose="02020602080505020303" pitchFamily="18" charset="0"/>
              </a:rPr>
              <a:t>S</a:t>
            </a:r>
            <a:r>
              <a:rPr lang="en-IN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plit AC’s </a:t>
            </a:r>
            <a:r>
              <a:rPr lang="en-IN" dirty="0" smtClean="0"/>
              <a:t>are the highest selling ACs compared to the other types.</a:t>
            </a:r>
          </a:p>
          <a:p>
            <a:r>
              <a:rPr lang="en-IN" dirty="0" smtClean="0"/>
              <a:t>The market of split AC’s is focused in report ahead.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3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67494"/>
            <a:ext cx="6364775" cy="4579533"/>
          </a:xfrm>
        </p:spPr>
      </p:pic>
    </p:spTree>
    <p:extLst>
      <p:ext uri="{BB962C8B-B14F-4D97-AF65-F5344CB8AC3E}">
        <p14:creationId xmlns:p14="http://schemas.microsoft.com/office/powerpoint/2010/main" val="12124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Of AC Brands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financial year 2014-2015 , the leading brands in AC market are </a:t>
            </a:r>
            <a:r>
              <a:rPr lang="en-US" dirty="0" smtClean="0">
                <a:solidFill>
                  <a:schemeClr val="tx2"/>
                </a:solidFill>
              </a:rPr>
              <a:t>LG , Voltas ,Hitachi, Daikin and Carrier </a:t>
            </a:r>
            <a:r>
              <a:rPr lang="en-US" dirty="0" smtClean="0"/>
              <a:t>in INDIA.</a:t>
            </a:r>
          </a:p>
          <a:p>
            <a:r>
              <a:rPr lang="en-US" dirty="0" smtClean="0"/>
              <a:t>Highest market share belongs to </a:t>
            </a:r>
            <a:r>
              <a:rPr lang="en-US" dirty="0" smtClean="0">
                <a:solidFill>
                  <a:srgbClr val="FF0000"/>
                </a:solidFill>
              </a:rPr>
              <a:t>LG </a:t>
            </a:r>
            <a:r>
              <a:rPr lang="en-US" dirty="0" smtClean="0"/>
              <a:t>for SPLIT AC’s in India.</a:t>
            </a:r>
          </a:p>
          <a:p>
            <a:r>
              <a:rPr lang="en-US" dirty="0" smtClean="0"/>
              <a:t>Other brands that are gradually increasing competitions are MICROTEK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774</Words>
  <Application>Microsoft Office PowerPoint</Application>
  <PresentationFormat>On-screen Show (16:9)</PresentationFormat>
  <Paragraphs>110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Baskerville Old Face</vt:lpstr>
      <vt:lpstr>Calibri</vt:lpstr>
      <vt:lpstr>Wingdings</vt:lpstr>
      <vt:lpstr>Office Theme</vt:lpstr>
      <vt:lpstr>Economics  Project</vt:lpstr>
      <vt:lpstr>Group Members  </vt:lpstr>
      <vt:lpstr>Air Conditioner</vt:lpstr>
      <vt:lpstr>Classification of A/Cs</vt:lpstr>
      <vt:lpstr>Types of AC</vt:lpstr>
      <vt:lpstr>AC Market Share</vt:lpstr>
      <vt:lpstr>Overall Market Growth</vt:lpstr>
      <vt:lpstr>PowerPoint Presentation</vt:lpstr>
      <vt:lpstr>Trend Of AC Brands</vt:lpstr>
      <vt:lpstr>PowerPoint Presentation</vt:lpstr>
      <vt:lpstr>Energy Efficient Ratio (EER - Watt/Watt)</vt:lpstr>
      <vt:lpstr>Star Ratings for Split AC’s </vt:lpstr>
      <vt:lpstr>Factors Affecting The Demand</vt:lpstr>
      <vt:lpstr>Mean Temperature Change In Last Decade</vt:lpstr>
      <vt:lpstr>Other Factors</vt:lpstr>
      <vt:lpstr>Other Factors</vt:lpstr>
      <vt:lpstr>Demand</vt:lpstr>
      <vt:lpstr>Demand Trend</vt:lpstr>
      <vt:lpstr>Supply Trend</vt:lpstr>
      <vt:lpstr>Supply Trend</vt:lpstr>
      <vt:lpstr>Brand Wise Elasticity Trends</vt:lpstr>
      <vt:lpstr>LG Elasticity Trend</vt:lpstr>
      <vt:lpstr>Voltas Elasticity Trend</vt:lpstr>
      <vt:lpstr>Hitachi Elasticity Trend</vt:lpstr>
      <vt:lpstr>Carrier Elasticity Trend</vt:lpstr>
      <vt:lpstr>Comparison Of Price vs Quantity Between Different Brands</vt:lpstr>
      <vt:lpstr>Price vs Qty-LG</vt:lpstr>
      <vt:lpstr>Price vs Qty-Voltas</vt:lpstr>
      <vt:lpstr>Price vs Qty-Hitachi</vt:lpstr>
      <vt:lpstr>Price Vs Qty-Carrier</vt:lpstr>
      <vt:lpstr>Price Trends For Different Brands</vt:lpstr>
      <vt:lpstr>Resources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Raj52</dc:creator>
  <cp:lastModifiedBy>Deval Shah</cp:lastModifiedBy>
  <cp:revision>119</cp:revision>
  <dcterms:created xsi:type="dcterms:W3CDTF">2016-02-12T10:11:16Z</dcterms:created>
  <dcterms:modified xsi:type="dcterms:W3CDTF">2016-02-19T18:09:05Z</dcterms:modified>
</cp:coreProperties>
</file>