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7" r:id="rId5"/>
    <p:sldId id="282" r:id="rId6"/>
    <p:sldId id="260" r:id="rId7"/>
    <p:sldId id="261" r:id="rId8"/>
    <p:sldId id="272" r:id="rId9"/>
    <p:sldId id="273" r:id="rId10"/>
    <p:sldId id="262" r:id="rId11"/>
    <p:sldId id="274" r:id="rId12"/>
    <p:sldId id="275" r:id="rId13"/>
    <p:sldId id="263" r:id="rId14"/>
    <p:sldId id="276" r:id="rId15"/>
    <p:sldId id="264" r:id="rId16"/>
    <p:sldId id="277" r:id="rId17"/>
    <p:sldId id="278" r:id="rId18"/>
    <p:sldId id="266" r:id="rId19"/>
    <p:sldId id="268" r:id="rId20"/>
    <p:sldId id="271" r:id="rId21"/>
    <p:sldId id="269" r:id="rId22"/>
    <p:sldId id="270" r:id="rId23"/>
    <p:sldId id="279" r:id="rId24"/>
    <p:sldId id="283" r:id="rId25"/>
    <p:sldId id="284" r:id="rId26"/>
    <p:sldId id="285" r:id="rId27"/>
    <p:sldId id="286" r:id="rId28"/>
    <p:sldId id="28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6" d="100"/>
          <a:sy n="86"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2A2B8B2-4582-4678-9137-46215FD39336}" type="datetimeFigureOut">
              <a:rPr lang="en-IN" smtClean="0"/>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299489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A2B8B2-4582-4678-9137-46215FD39336}" type="datetimeFigureOut">
              <a:rPr lang="en-IN" smtClean="0"/>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388564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A2B8B2-4582-4678-9137-46215FD39336}" type="datetimeFigureOut">
              <a:rPr lang="en-IN" smtClean="0"/>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1839295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2A2B8B2-4582-4678-9137-46215FD39336}" type="datetimeFigureOut">
              <a:rPr lang="en-IN" smtClean="0"/>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378438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2B8B2-4582-4678-9137-46215FD39336}" type="datetimeFigureOut">
              <a:rPr lang="en-IN" smtClean="0"/>
              <a:t>26-03-2016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2794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2A2B8B2-4582-4678-9137-46215FD39336}" type="datetimeFigureOut">
              <a:rPr lang="en-IN" smtClean="0"/>
              <a:t>26-03-2016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970790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2A2B8B2-4582-4678-9137-46215FD39336}" type="datetimeFigureOut">
              <a:rPr lang="en-IN" smtClean="0"/>
              <a:t>26-03-2016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335173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2A2B8B2-4582-4678-9137-46215FD39336}" type="datetimeFigureOut">
              <a:rPr lang="en-IN" smtClean="0"/>
              <a:t>26-03-2016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27899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2B8B2-4582-4678-9137-46215FD39336}" type="datetimeFigureOut">
              <a:rPr lang="en-IN" smtClean="0"/>
              <a:t>26-03-2016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34177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A2B8B2-4582-4678-9137-46215FD39336}" type="datetimeFigureOut">
              <a:rPr lang="en-IN" smtClean="0"/>
              <a:t>26-03-2016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3851469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A2B8B2-4582-4678-9137-46215FD39336}" type="datetimeFigureOut">
              <a:rPr lang="en-IN" smtClean="0"/>
              <a:t>26-03-2016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8FC96D-A06B-4682-AA64-D00CD49A170C}" type="slidenum">
              <a:rPr lang="en-IN" smtClean="0"/>
              <a:t>‹#›</a:t>
            </a:fld>
            <a:endParaRPr lang="en-IN"/>
          </a:p>
        </p:txBody>
      </p:sp>
    </p:spTree>
    <p:extLst>
      <p:ext uri="{BB962C8B-B14F-4D97-AF65-F5344CB8AC3E}">
        <p14:creationId xmlns:p14="http://schemas.microsoft.com/office/powerpoint/2010/main" val="204717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A2B8B2-4582-4678-9137-46215FD39336}" type="datetimeFigureOut">
              <a:rPr lang="en-IN" smtClean="0"/>
              <a:t>26-03-2016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FC96D-A06B-4682-AA64-D00CD49A170C}" type="slidenum">
              <a:rPr lang="en-IN" smtClean="0"/>
              <a:t>‹#›</a:t>
            </a:fld>
            <a:endParaRPr lang="en-IN"/>
          </a:p>
        </p:txBody>
      </p:sp>
    </p:spTree>
    <p:extLst>
      <p:ext uri="{BB962C8B-B14F-4D97-AF65-F5344CB8AC3E}">
        <p14:creationId xmlns:p14="http://schemas.microsoft.com/office/powerpoint/2010/main" val="1257231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economicsonline.co.uk/Business_economics/Profits.html" TargetMode="Externa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hyperlink" Target="http://www.economicsonline.co.uk/Business_economics/Competition_and_market_structures.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economicsonline.co.uk/Competitive_markets/Consumer_and_producer_surplus.html" TargetMode="External"/><Relationship Id="rId2" Type="http://schemas.openxmlformats.org/officeDocument/2006/relationships/hyperlink" Target="http://www.economicsonline.co.uk/Managing_the_economy/Balance_of_payments.html"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www.economicsonline.co.uk/Business_economics/Competition_and_market_structur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economicsonline.co.uk/Competitive_markets/Producer_supply.html" TargetMode="External"/><Relationship Id="rId2" Type="http://schemas.openxmlformats.org/officeDocument/2006/relationships/hyperlink" Target="http://www.economicsonline.co.uk/Business_economics/Cost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economicsonline.co.uk/Business_economics/Barriers_to_entry.html" TargetMode="External"/><Relationship Id="rId2" Type="http://schemas.openxmlformats.org/officeDocument/2006/relationships/hyperlink" Target="http://www.economicsonline.co.uk/Business_economics/Profits.html" TargetMode="Externa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hyperlink" Target="http://www.economicsonline.co.uk/Competitive_markets/Price_elasticity_of_demand.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investopedia.com/" TargetMode="External"/><Relationship Id="rId2" Type="http://schemas.openxmlformats.org/officeDocument/2006/relationships/hyperlink" Target="http://www.economicsonline.co.uk/" TargetMode="External"/><Relationship Id="rId1" Type="http://schemas.openxmlformats.org/officeDocument/2006/relationships/slideLayout" Target="../slideLayouts/slideLayout2.xml"/><Relationship Id="rId5" Type="http://schemas.openxmlformats.org/officeDocument/2006/relationships/hyperlink" Target="http://www.voltas.com/news/cooling_appliances/All-India_ac_market_leader_Voltas_AC.asp" TargetMode="External"/><Relationship Id="rId4" Type="http://schemas.openxmlformats.org/officeDocument/2006/relationships/hyperlink" Target="http://www.prnewswire.com/news-releases/india-air-conditioners-market-forecast--opportunities-2018-215502641.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google.co.in/imgres?imgurl=http://www.amosweb.com/images/ar_crv_pc.gif&amp;imgrefurl=http://www.amosweb.com/cgi-bin/awb_nav.pl?s%3Dwpd%26c%3Ddsp%26k%3Daverage%2Brevenue&amp;h=220&amp;w=260&amp;tbnid=Of-q23D51h40wM:&amp;tbnh=155&amp;tbnw=184&amp;docid=KDgKBZ0ln-Eh-M&amp;usg=__ePketrwfoZf8X_8hPXvuyvOG410=&amp;sa=X&amp;ved=0ahUKEwjG3vDcv97LAhXEI44KHRgNAqQQ9QEIHzA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conomicsonline.co.uk/Business_economics/Profits.html"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latin typeface="Bell MT" panose="02020503060305020303" pitchFamily="18" charset="0"/>
              </a:rPr>
              <a:t>Economics Project – 2</a:t>
            </a:r>
            <a:br>
              <a:rPr lang="en-IN" b="1" dirty="0">
                <a:latin typeface="Bell MT" panose="02020503060305020303" pitchFamily="18" charset="0"/>
              </a:rPr>
            </a:br>
            <a:r>
              <a:rPr lang="en-IN" b="1" dirty="0">
                <a:latin typeface="Bell MT" panose="02020503060305020303" pitchFamily="18" charset="0"/>
              </a:rPr>
              <a:t>Market Analysis of Air Conditioner</a:t>
            </a:r>
            <a:endParaRPr lang="en-IN" dirty="0">
              <a:latin typeface="Bell MT" panose="02020503060305020303" pitchFamily="18" charset="0"/>
            </a:endParaRPr>
          </a:p>
        </p:txBody>
      </p:sp>
      <p:sp>
        <p:nvSpPr>
          <p:cNvPr id="3" name="Subtitle 2"/>
          <p:cNvSpPr>
            <a:spLocks noGrp="1"/>
          </p:cNvSpPr>
          <p:nvPr>
            <p:ph type="subTitle" idx="1"/>
          </p:nvPr>
        </p:nvSpPr>
        <p:spPr>
          <a:xfrm>
            <a:off x="1524000" y="4137102"/>
            <a:ext cx="9144000" cy="1120698"/>
          </a:xfrm>
        </p:spPr>
        <p:txBody>
          <a:bodyPr>
            <a:normAutofit/>
          </a:bodyPr>
          <a:lstStyle/>
          <a:p>
            <a:r>
              <a:rPr lang="en-IN" sz="4200" dirty="0">
                <a:latin typeface="Calisto MT" panose="02040603050505030304" pitchFamily="18" charset="0"/>
              </a:rPr>
              <a:t>Group - 13</a:t>
            </a:r>
          </a:p>
        </p:txBody>
      </p:sp>
    </p:spTree>
    <p:extLst>
      <p:ext uri="{BB962C8B-B14F-4D97-AF65-F5344CB8AC3E}">
        <p14:creationId xmlns:p14="http://schemas.microsoft.com/office/powerpoint/2010/main" val="197773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074" y="189570"/>
            <a:ext cx="3856463" cy="836342"/>
          </a:xfrm>
        </p:spPr>
        <p:txBody>
          <a:bodyPr>
            <a:normAutofit fontScale="90000"/>
          </a:bodyPr>
          <a:lstStyle/>
          <a:p>
            <a:r>
              <a:rPr lang="en-IN" b="1" dirty="0"/>
              <a:t>Monopoly Market</a:t>
            </a:r>
          </a:p>
        </p:txBody>
      </p:sp>
      <p:sp>
        <p:nvSpPr>
          <p:cNvPr id="3" name="Content Placeholder 2"/>
          <p:cNvSpPr>
            <a:spLocks noGrp="1"/>
          </p:cNvSpPr>
          <p:nvPr>
            <p:ph idx="1"/>
          </p:nvPr>
        </p:nvSpPr>
        <p:spPr>
          <a:xfrm>
            <a:off x="838200" y="1025912"/>
            <a:ext cx="10515600" cy="5832088"/>
          </a:xfrm>
        </p:spPr>
        <p:txBody>
          <a:bodyPr>
            <a:normAutofit/>
          </a:bodyPr>
          <a:lstStyle/>
          <a:p>
            <a:r>
              <a:rPr lang="en-US" dirty="0"/>
              <a:t>A pure monopoly is a single supplier in a market. </a:t>
            </a:r>
          </a:p>
          <a:p>
            <a:r>
              <a:rPr lang="en-US" dirty="0"/>
              <a:t>For the purposes of regulation, </a:t>
            </a:r>
            <a:r>
              <a:rPr lang="en-US" i="1" dirty="0"/>
              <a:t>monopoly power</a:t>
            </a:r>
            <a:r>
              <a:rPr lang="en-US" dirty="0"/>
              <a:t> exists when a single firm controls 25% or more of a particular market.</a:t>
            </a:r>
          </a:p>
          <a:p>
            <a:r>
              <a:rPr lang="en-US" dirty="0"/>
              <a:t>Occurrence of monopoly of producer can be due to various reasons.</a:t>
            </a:r>
          </a:p>
          <a:p>
            <a:pPr lvl="1"/>
            <a:r>
              <a:rPr lang="en-US" dirty="0"/>
              <a:t>Producers may have patents over designs, or copyright over ideas, characters, images, sounds or names, giving them exclusive rights to sell a good or service, such as a song writer having a monopoly over their own material.</a:t>
            </a:r>
          </a:p>
          <a:p>
            <a:r>
              <a:rPr lang="en-IN" dirty="0">
                <a:effectLst/>
              </a:rPr>
              <a:t>Characteristics are as follows :</a:t>
            </a:r>
            <a:endParaRPr lang="en-IN" dirty="0"/>
          </a:p>
          <a:p>
            <a:pPr lvl="1"/>
            <a:r>
              <a:rPr lang="en-IN" dirty="0"/>
              <a:t>Sellers are price makers</a:t>
            </a:r>
          </a:p>
          <a:p>
            <a:pPr lvl="1"/>
            <a:r>
              <a:rPr lang="en-IN" dirty="0"/>
              <a:t>Buyers are price takers</a:t>
            </a:r>
          </a:p>
          <a:p>
            <a:pPr lvl="1"/>
            <a:r>
              <a:rPr lang="en-IN" dirty="0"/>
              <a:t>Sellers do not engage in strategic behaviour</a:t>
            </a:r>
          </a:p>
          <a:p>
            <a:pPr lvl="1"/>
            <a:r>
              <a:rPr lang="en-IN" dirty="0"/>
              <a:t>No new Firms can enter the market.</a:t>
            </a:r>
          </a:p>
          <a:p>
            <a:pPr lvl="1"/>
            <a:r>
              <a:rPr lang="en-IN" dirty="0">
                <a:effectLst/>
              </a:rPr>
              <a:t>The buyers have no other alternative option to product sold in monopoly(pure monopoly).</a:t>
            </a:r>
          </a:p>
        </p:txBody>
      </p:sp>
    </p:spTree>
    <p:extLst>
      <p:ext uri="{BB962C8B-B14F-4D97-AF65-F5344CB8AC3E}">
        <p14:creationId xmlns:p14="http://schemas.microsoft.com/office/powerpoint/2010/main" val="421854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7268" y="365127"/>
            <a:ext cx="5921298" cy="1129136"/>
          </a:xfrm>
        </p:spPr>
        <p:txBody>
          <a:bodyPr>
            <a:normAutofit/>
          </a:bodyPr>
          <a:lstStyle/>
          <a:p>
            <a:pPr algn="ctr"/>
            <a:r>
              <a:rPr lang="en-US" sz="3600" dirty="0"/>
              <a:t>Equilibrium in monopoly market</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1015" y="1494263"/>
            <a:ext cx="5130552" cy="4940707"/>
          </a:xfrm>
        </p:spPr>
      </p:pic>
      <p:sp>
        <p:nvSpPr>
          <p:cNvPr id="8" name="Content Placeholder 7"/>
          <p:cNvSpPr>
            <a:spLocks noGrp="1"/>
          </p:cNvSpPr>
          <p:nvPr>
            <p:ph sz="quarter" idx="4"/>
          </p:nvPr>
        </p:nvSpPr>
        <p:spPr>
          <a:xfrm>
            <a:off x="6088566" y="365126"/>
            <a:ext cx="5266822" cy="6069844"/>
          </a:xfrm>
        </p:spPr>
        <p:txBody>
          <a:bodyPr>
            <a:normAutofit/>
          </a:bodyPr>
          <a:lstStyle/>
          <a:p>
            <a:r>
              <a:rPr lang="en-US" sz="2200" dirty="0"/>
              <a:t>Monopolies can maintain super-normal </a:t>
            </a:r>
            <a:r>
              <a:rPr lang="en-US" sz="2200" b="1" dirty="0">
                <a:hlinkClick r:id="rId3"/>
              </a:rPr>
              <a:t>profits</a:t>
            </a:r>
            <a:r>
              <a:rPr lang="en-US" sz="2200" dirty="0"/>
              <a:t> in the </a:t>
            </a:r>
            <a:r>
              <a:rPr lang="en-US" sz="2200" b="1" dirty="0">
                <a:solidFill>
                  <a:schemeClr val="tx2"/>
                </a:solidFill>
              </a:rPr>
              <a:t>long run</a:t>
            </a:r>
            <a:r>
              <a:rPr lang="en-US" sz="2200" dirty="0"/>
              <a:t>. As with all firms, profits are maximized when MC = MR.</a:t>
            </a:r>
          </a:p>
          <a:p>
            <a:r>
              <a:rPr lang="en-US" sz="2200" dirty="0"/>
              <a:t> In general, the level of profit depends upon the degree of </a:t>
            </a:r>
            <a:r>
              <a:rPr lang="en-US" sz="2200" b="1" dirty="0">
                <a:hlinkClick r:id="rId4"/>
              </a:rPr>
              <a:t>competition</a:t>
            </a:r>
            <a:r>
              <a:rPr lang="en-US" sz="2200" dirty="0"/>
              <a:t> in the market, which for a pure monopoly is zero.</a:t>
            </a:r>
          </a:p>
          <a:p>
            <a:r>
              <a:rPr lang="en-US" sz="2200" dirty="0"/>
              <a:t> At </a:t>
            </a:r>
            <a:r>
              <a:rPr lang="en-US" sz="2200" b="1" dirty="0">
                <a:hlinkClick r:id="rId3"/>
              </a:rPr>
              <a:t>profit maximization</a:t>
            </a:r>
            <a:r>
              <a:rPr lang="en-US" sz="2200" dirty="0"/>
              <a:t>, MC = MR, and output is Q and price P. Given that price (AR) is above ATC at Q, supernormal profits are possible (area PABC).</a:t>
            </a:r>
          </a:p>
          <a:p>
            <a:r>
              <a:rPr lang="en-US" sz="2200" dirty="0"/>
              <a:t>With no close substitutes, the monopolist can derive </a:t>
            </a:r>
            <a:r>
              <a:rPr lang="en-US" sz="2200" dirty="0">
                <a:solidFill>
                  <a:srgbClr val="C00000"/>
                </a:solidFill>
              </a:rPr>
              <a:t>super-normal profits</a:t>
            </a:r>
            <a:r>
              <a:rPr lang="en-US" sz="2200" dirty="0"/>
              <a:t>, area PABC.</a:t>
            </a:r>
          </a:p>
          <a:p>
            <a:r>
              <a:rPr lang="en-US" sz="2200" dirty="0"/>
              <a:t>A monopolist with no substitutes would be able to derive the greatest monopoly power.</a:t>
            </a:r>
          </a:p>
          <a:p>
            <a:endParaRPr lang="en-US" sz="1800" dirty="0"/>
          </a:p>
        </p:txBody>
      </p:sp>
    </p:spTree>
    <p:extLst>
      <p:ext uri="{BB962C8B-B14F-4D97-AF65-F5344CB8AC3E}">
        <p14:creationId xmlns:p14="http://schemas.microsoft.com/office/powerpoint/2010/main" val="236890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30605" y="735979"/>
            <a:ext cx="2163336" cy="479503"/>
          </a:xfrm>
        </p:spPr>
        <p:txBody>
          <a:bodyPr>
            <a:normAutofit fontScale="85000" lnSpcReduction="20000"/>
          </a:bodyPr>
          <a:lstStyle/>
          <a:p>
            <a:r>
              <a:rPr lang="en-US" sz="4000" dirty="0">
                <a:latin typeface="+mj-lt"/>
              </a:rPr>
              <a:t>Advantages</a:t>
            </a:r>
          </a:p>
        </p:txBody>
      </p:sp>
      <p:sp>
        <p:nvSpPr>
          <p:cNvPr id="4" name="Content Placeholder 3"/>
          <p:cNvSpPr>
            <a:spLocks noGrp="1"/>
          </p:cNvSpPr>
          <p:nvPr>
            <p:ph sz="half" idx="2"/>
          </p:nvPr>
        </p:nvSpPr>
        <p:spPr>
          <a:xfrm>
            <a:off x="839788" y="1360449"/>
            <a:ext cx="5157787" cy="5241809"/>
          </a:xfrm>
        </p:spPr>
        <p:txBody>
          <a:bodyPr>
            <a:normAutofit/>
          </a:bodyPr>
          <a:lstStyle/>
          <a:p>
            <a:r>
              <a:rPr lang="en-US" sz="2200" dirty="0"/>
              <a:t>Domestic monopolies can become dominant in their own territory and then penetrate overseas markets, earning a country valuable </a:t>
            </a:r>
            <a:r>
              <a:rPr lang="en-US" sz="2200" b="1" dirty="0">
                <a:hlinkClick r:id="rId2"/>
              </a:rPr>
              <a:t>export revenues</a:t>
            </a:r>
            <a:r>
              <a:rPr lang="en-US" sz="2200" dirty="0"/>
              <a:t>. This is certainly the case with Microsoft</a:t>
            </a:r>
            <a:r>
              <a:rPr lang="en-US" dirty="0"/>
              <a:t>.</a:t>
            </a:r>
            <a:endParaRPr lang="en-US" sz="1800" dirty="0"/>
          </a:p>
          <a:p>
            <a:r>
              <a:rPr lang="en-US" sz="2200" dirty="0"/>
              <a:t>It has been consistently argued by some economists that monopoly power is required to generate dynamic efficiency, that is, technological progressiveness. This is because:</a:t>
            </a:r>
          </a:p>
          <a:p>
            <a:pPr lvl="1"/>
            <a:r>
              <a:rPr lang="en-US" sz="1800" dirty="0"/>
              <a:t>High profit levels boost investment in R&amp;D.</a:t>
            </a:r>
          </a:p>
          <a:p>
            <a:pPr lvl="1"/>
            <a:r>
              <a:rPr lang="en-US" sz="1800" dirty="0"/>
              <a:t>Innovation is more likely with large enterprises and this innovation can lead to lower costs than in competitive markets.</a:t>
            </a:r>
          </a:p>
          <a:p>
            <a:pPr lvl="1"/>
            <a:r>
              <a:rPr lang="en-US" sz="1800" dirty="0"/>
              <a:t>A firm needs a dominant position to bear the risks associated with innovation.</a:t>
            </a:r>
          </a:p>
          <a:p>
            <a:endParaRPr lang="en-US" sz="1800" dirty="0"/>
          </a:p>
        </p:txBody>
      </p:sp>
      <p:sp>
        <p:nvSpPr>
          <p:cNvPr id="5" name="Text Placeholder 4"/>
          <p:cNvSpPr>
            <a:spLocks noGrp="1"/>
          </p:cNvSpPr>
          <p:nvPr>
            <p:ph type="body" sz="quarter" idx="3"/>
          </p:nvPr>
        </p:nvSpPr>
        <p:spPr>
          <a:xfrm>
            <a:off x="7644161" y="735978"/>
            <a:ext cx="2748776" cy="479503"/>
          </a:xfrm>
        </p:spPr>
        <p:txBody>
          <a:bodyPr>
            <a:normAutofit fontScale="85000" lnSpcReduction="20000"/>
          </a:bodyPr>
          <a:lstStyle/>
          <a:p>
            <a:r>
              <a:rPr lang="en-US" sz="4000" b="0" dirty="0"/>
              <a:t>Disadvantages</a:t>
            </a:r>
          </a:p>
        </p:txBody>
      </p:sp>
      <p:sp>
        <p:nvSpPr>
          <p:cNvPr id="6" name="Content Placeholder 5"/>
          <p:cNvSpPr>
            <a:spLocks noGrp="1"/>
          </p:cNvSpPr>
          <p:nvPr>
            <p:ph sz="quarter" idx="4"/>
          </p:nvPr>
        </p:nvSpPr>
        <p:spPr>
          <a:xfrm>
            <a:off x="6172200" y="1360448"/>
            <a:ext cx="5183188" cy="5241809"/>
          </a:xfrm>
        </p:spPr>
        <p:txBody>
          <a:bodyPr>
            <a:normAutofit lnSpcReduction="10000"/>
          </a:bodyPr>
          <a:lstStyle/>
          <a:p>
            <a:r>
              <a:rPr lang="en-US" dirty="0"/>
              <a:t>Monopolies can be criticized because of their potential negative effects on the consumer, including:</a:t>
            </a:r>
          </a:p>
          <a:p>
            <a:r>
              <a:rPr lang="en-US" dirty="0"/>
              <a:t>Restricting output onto the market.</a:t>
            </a:r>
          </a:p>
          <a:p>
            <a:r>
              <a:rPr lang="en-US" dirty="0"/>
              <a:t>Charging a higher price than in a more competitive market.</a:t>
            </a:r>
          </a:p>
          <a:p>
            <a:r>
              <a:rPr lang="en-US" dirty="0"/>
              <a:t>Reducing </a:t>
            </a:r>
            <a:r>
              <a:rPr lang="en-US" b="1" dirty="0">
                <a:hlinkClick r:id="rId3"/>
              </a:rPr>
              <a:t>consumer surplus</a:t>
            </a:r>
            <a:r>
              <a:rPr lang="en-US" dirty="0"/>
              <a:t> and economic welfare.</a:t>
            </a:r>
          </a:p>
          <a:p>
            <a:r>
              <a:rPr lang="en-US" dirty="0"/>
              <a:t>Restricting choice for consumers.</a:t>
            </a:r>
          </a:p>
          <a:p>
            <a:r>
              <a:rPr lang="en-US" dirty="0"/>
              <a:t>Reducing consumer sovereignty.</a:t>
            </a:r>
          </a:p>
          <a:p>
            <a:endParaRPr lang="en-US" dirty="0"/>
          </a:p>
        </p:txBody>
      </p:sp>
    </p:spTree>
    <p:extLst>
      <p:ext uri="{BB962C8B-B14F-4D97-AF65-F5344CB8AC3E}">
        <p14:creationId xmlns:p14="http://schemas.microsoft.com/office/powerpoint/2010/main" val="1210103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513"/>
            <a:ext cx="4938132" cy="1226633"/>
          </a:xfrm>
        </p:spPr>
        <p:txBody>
          <a:bodyPr/>
          <a:lstStyle/>
          <a:p>
            <a:r>
              <a:rPr lang="en-IN" b="1" dirty="0"/>
              <a:t>Oligopoly Market</a:t>
            </a:r>
          </a:p>
        </p:txBody>
      </p:sp>
      <p:sp>
        <p:nvSpPr>
          <p:cNvPr id="3" name="Content Placeholder 2"/>
          <p:cNvSpPr>
            <a:spLocks noGrp="1"/>
          </p:cNvSpPr>
          <p:nvPr>
            <p:ph idx="1"/>
          </p:nvPr>
        </p:nvSpPr>
        <p:spPr>
          <a:xfrm>
            <a:off x="838200" y="1204332"/>
            <a:ext cx="10515600" cy="5653668"/>
          </a:xfrm>
        </p:spPr>
        <p:txBody>
          <a:bodyPr>
            <a:normAutofit fontScale="92500" lnSpcReduction="20000"/>
          </a:bodyPr>
          <a:lstStyle/>
          <a:p>
            <a:r>
              <a:rPr lang="en-US" sz="2500" dirty="0"/>
              <a:t>An oligopoly is a </a:t>
            </a:r>
            <a:r>
              <a:rPr lang="en-US" sz="2500" b="1" dirty="0">
                <a:hlinkClick r:id="rId2"/>
              </a:rPr>
              <a:t>market structure</a:t>
            </a:r>
            <a:r>
              <a:rPr lang="en-US" sz="2500" dirty="0"/>
              <a:t> in which a few firms dominate. When a market is shared between a few firms, it is said to be highly concentrated. </a:t>
            </a:r>
          </a:p>
          <a:p>
            <a:r>
              <a:rPr lang="en-US" sz="2500" dirty="0"/>
              <a:t>Although only a few firms dominate, it is possible that many small firms may also operate in the market. </a:t>
            </a:r>
          </a:p>
          <a:p>
            <a:r>
              <a:rPr lang="en-US" sz="2400" dirty="0"/>
              <a:t>Oligopolies may be identified using concentration ratios, which measure the proportion of total market share controlled by a given number of firms. When there is a high concentration ratio in an industry, economists tend to identify the industry as an oligopoly.</a:t>
            </a:r>
          </a:p>
          <a:p>
            <a:r>
              <a:rPr lang="en-IN" sz="2500" dirty="0">
                <a:effectLst/>
              </a:rPr>
              <a:t>The main characteristics of oligopoly markets are :</a:t>
            </a:r>
          </a:p>
          <a:p>
            <a:pPr lvl="1"/>
            <a:r>
              <a:rPr lang="en-IN" dirty="0">
                <a:effectLst/>
              </a:rPr>
              <a:t>An industry which is dominated by a few firms. </a:t>
            </a:r>
          </a:p>
          <a:p>
            <a:pPr lvl="1"/>
            <a:r>
              <a:rPr lang="en-IN" dirty="0">
                <a:effectLst/>
              </a:rPr>
              <a:t>Interdependence of firms, firms will be affected by how other firms set price and output.</a:t>
            </a:r>
          </a:p>
          <a:p>
            <a:pPr lvl="1"/>
            <a:r>
              <a:rPr lang="en-IN" dirty="0">
                <a:effectLst/>
              </a:rPr>
              <a:t>Barriers to entry, but less than monopoly due to following reasons:</a:t>
            </a:r>
          </a:p>
          <a:p>
            <a:pPr lvl="2"/>
            <a:r>
              <a:rPr lang="en-US" dirty="0"/>
              <a:t>Economies of large scale production.</a:t>
            </a:r>
          </a:p>
          <a:p>
            <a:pPr lvl="2"/>
            <a:r>
              <a:rPr lang="en-US" dirty="0"/>
              <a:t>Ownership or control of a key scarce resource</a:t>
            </a:r>
          </a:p>
          <a:p>
            <a:pPr lvl="2"/>
            <a:r>
              <a:rPr lang="en-US" dirty="0"/>
              <a:t>High set-up costs</a:t>
            </a:r>
          </a:p>
          <a:p>
            <a:pPr lvl="2"/>
            <a:r>
              <a:rPr lang="en-US" dirty="0"/>
              <a:t>High R&amp;D costs</a:t>
            </a:r>
            <a:endParaRPr lang="en-IN" dirty="0">
              <a:effectLst/>
            </a:endParaRPr>
          </a:p>
          <a:p>
            <a:pPr lvl="1"/>
            <a:r>
              <a:rPr lang="en-IN" dirty="0">
                <a:effectLst/>
              </a:rPr>
              <a:t>Differentiated products, advertising is often important</a:t>
            </a:r>
          </a:p>
          <a:p>
            <a:pPr lvl="1"/>
            <a:r>
              <a:rPr lang="en-IN" dirty="0">
                <a:effectLst/>
              </a:rPr>
              <a:t>Most common market structure</a:t>
            </a:r>
          </a:p>
          <a:p>
            <a:endParaRPr lang="en-IN" dirty="0"/>
          </a:p>
        </p:txBody>
      </p:sp>
    </p:spTree>
    <p:extLst>
      <p:ext uri="{BB962C8B-B14F-4D97-AF65-F5344CB8AC3E}">
        <p14:creationId xmlns:p14="http://schemas.microsoft.com/office/powerpoint/2010/main" val="307474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351156" y="333813"/>
            <a:ext cx="7268737" cy="780585"/>
          </a:xfrm>
        </p:spPr>
        <p:txBody>
          <a:bodyPr>
            <a:normAutofit fontScale="90000"/>
          </a:bodyPr>
          <a:lstStyle/>
          <a:p>
            <a:r>
              <a:rPr lang="en-US" dirty="0"/>
              <a:t>Equilibrium In Oligopoly Market</a:t>
            </a:r>
          </a:p>
        </p:txBody>
      </p:sp>
      <p:sp>
        <p:nvSpPr>
          <p:cNvPr id="10" name="Content Placeholder 9"/>
          <p:cNvSpPr>
            <a:spLocks noGrp="1"/>
          </p:cNvSpPr>
          <p:nvPr>
            <p:ph sz="half" idx="1"/>
          </p:nvPr>
        </p:nvSpPr>
        <p:spPr>
          <a:xfrm>
            <a:off x="838200" y="1226634"/>
            <a:ext cx="5181600" cy="4950329"/>
          </a:xfrm>
        </p:spPr>
        <p:txBody>
          <a:bodyPr>
            <a:normAutofit/>
          </a:bodyPr>
          <a:lstStyle/>
          <a:p>
            <a:r>
              <a:rPr lang="en-US" sz="2200" dirty="0"/>
              <a:t>The reaction of rivals to a price change depends on whether price is raised or lowered.</a:t>
            </a:r>
          </a:p>
          <a:p>
            <a:pPr marL="0" indent="0">
              <a:buNone/>
            </a:pPr>
            <a:endParaRPr lang="en-US" sz="2200" dirty="0"/>
          </a:p>
        </p:txBody>
      </p:sp>
      <p:sp>
        <p:nvSpPr>
          <p:cNvPr id="11" name="Content Placeholder 10"/>
          <p:cNvSpPr>
            <a:spLocks noGrp="1"/>
          </p:cNvSpPr>
          <p:nvPr>
            <p:ph sz="half" idx="2"/>
          </p:nvPr>
        </p:nvSpPr>
        <p:spPr>
          <a:xfrm>
            <a:off x="6172200" y="1226634"/>
            <a:ext cx="5181600" cy="4950329"/>
          </a:xfrm>
        </p:spPr>
        <p:txBody>
          <a:bodyPr>
            <a:normAutofit/>
          </a:bodyPr>
          <a:lstStyle/>
          <a:p>
            <a:r>
              <a:rPr lang="en-US" sz="2200" dirty="0"/>
              <a:t>Even when there is a large rise in marginal cost, price tends to stick close to its original, given the high price elasticity of demand for any price rise.</a:t>
            </a:r>
          </a:p>
          <a:p>
            <a:endParaRPr lang="en-US" sz="22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44" y="2297151"/>
            <a:ext cx="4424596" cy="422631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887" y="2543901"/>
            <a:ext cx="4778937" cy="4091075"/>
          </a:xfrm>
          <a:prstGeom prst="rect">
            <a:avLst/>
          </a:prstGeom>
        </p:spPr>
      </p:pic>
    </p:spTree>
    <p:extLst>
      <p:ext uri="{BB962C8B-B14F-4D97-AF65-F5344CB8AC3E}">
        <p14:creationId xmlns:p14="http://schemas.microsoft.com/office/powerpoint/2010/main" val="133947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839" y="312235"/>
            <a:ext cx="4347117" cy="591014"/>
          </a:xfrm>
        </p:spPr>
        <p:txBody>
          <a:bodyPr>
            <a:normAutofit fontScale="90000"/>
          </a:bodyPr>
          <a:lstStyle/>
          <a:p>
            <a:r>
              <a:rPr lang="en-IN" b="1" dirty="0"/>
              <a:t>Monopolistic Market</a:t>
            </a:r>
          </a:p>
        </p:txBody>
      </p:sp>
      <p:sp>
        <p:nvSpPr>
          <p:cNvPr id="3" name="Content Placeholder 2"/>
          <p:cNvSpPr>
            <a:spLocks noGrp="1"/>
          </p:cNvSpPr>
          <p:nvPr>
            <p:ph idx="1"/>
          </p:nvPr>
        </p:nvSpPr>
        <p:spPr>
          <a:xfrm>
            <a:off x="838200" y="1037062"/>
            <a:ext cx="10515600" cy="5820937"/>
          </a:xfrm>
        </p:spPr>
        <p:txBody>
          <a:bodyPr>
            <a:normAutofit fontScale="92500" lnSpcReduction="10000"/>
          </a:bodyPr>
          <a:lstStyle/>
          <a:p>
            <a:r>
              <a:rPr lang="en-IN" dirty="0">
                <a:effectLst/>
              </a:rPr>
              <a:t>Monopolistic is a market structure which combines elements of monopoly and competitive markets. </a:t>
            </a:r>
          </a:p>
          <a:p>
            <a:r>
              <a:rPr lang="en-IN" dirty="0">
                <a:effectLst/>
              </a:rPr>
              <a:t>A monopolistic market has the following characteristics:</a:t>
            </a:r>
          </a:p>
          <a:p>
            <a:pPr lvl="1"/>
            <a:r>
              <a:rPr lang="en-IN" dirty="0">
                <a:effectLst/>
              </a:rPr>
              <a:t>Many firms.</a:t>
            </a:r>
          </a:p>
          <a:p>
            <a:pPr lvl="1"/>
            <a:r>
              <a:rPr lang="en-IN" dirty="0">
                <a:effectLst/>
              </a:rPr>
              <a:t>Freedom of entry and exit.</a:t>
            </a:r>
          </a:p>
          <a:p>
            <a:pPr lvl="1"/>
            <a:r>
              <a:rPr lang="en-US" dirty="0"/>
              <a:t>Each firm makes independent decisions about price and output, based on its product, its market, and its </a:t>
            </a:r>
            <a:r>
              <a:rPr lang="en-US" b="1" dirty="0">
                <a:hlinkClick r:id="rId2"/>
              </a:rPr>
              <a:t>costs of production</a:t>
            </a:r>
            <a:r>
              <a:rPr lang="en-US" dirty="0"/>
              <a:t>.</a:t>
            </a:r>
            <a:endParaRPr lang="en-IN" dirty="0">
              <a:effectLst/>
            </a:endParaRPr>
          </a:p>
          <a:p>
            <a:pPr lvl="1"/>
            <a:r>
              <a:rPr lang="en-US" dirty="0"/>
              <a:t>The </a:t>
            </a:r>
            <a:r>
              <a:rPr lang="en-US" b="1" dirty="0">
                <a:hlinkClick r:id="rId3"/>
              </a:rPr>
              <a:t>entrepreneur</a:t>
            </a:r>
            <a:r>
              <a:rPr lang="en-US" dirty="0"/>
              <a:t> has a more significant role than in firms that are perfectly competitive because of the increased risks associated with decision making.</a:t>
            </a:r>
            <a:endParaRPr lang="en-IN" dirty="0">
              <a:effectLst/>
            </a:endParaRPr>
          </a:p>
          <a:p>
            <a:pPr lvl="1"/>
            <a:r>
              <a:rPr lang="en-IN" dirty="0">
                <a:effectLst/>
              </a:rPr>
              <a:t>Make normal profits in the long run, but could make supernormal profits in the short term.</a:t>
            </a:r>
          </a:p>
          <a:p>
            <a:pPr lvl="1"/>
            <a:r>
              <a:rPr lang="en-US" dirty="0"/>
              <a:t>A central feature of monopolistic competition is that products are differentiated. There are four main types of differentiation:</a:t>
            </a:r>
          </a:p>
          <a:p>
            <a:pPr lvl="2"/>
            <a:r>
              <a:rPr lang="en-US" i="1" dirty="0"/>
              <a:t>Physical product differentiation</a:t>
            </a:r>
            <a:r>
              <a:rPr lang="en-US" dirty="0"/>
              <a:t>,</a:t>
            </a:r>
          </a:p>
          <a:p>
            <a:pPr lvl="2"/>
            <a:r>
              <a:rPr lang="en-US" i="1" dirty="0"/>
              <a:t>Marketing differentiation</a:t>
            </a:r>
          </a:p>
          <a:p>
            <a:pPr lvl="2"/>
            <a:r>
              <a:rPr lang="en-US" i="1" dirty="0"/>
              <a:t>Human capital differentiation</a:t>
            </a:r>
          </a:p>
          <a:p>
            <a:pPr lvl="2"/>
            <a:r>
              <a:rPr lang="en-US" i="1" dirty="0"/>
              <a:t>Differentiation through distribution</a:t>
            </a:r>
            <a:endParaRPr lang="en-IN" dirty="0">
              <a:effectLst/>
            </a:endParaRPr>
          </a:p>
          <a:p>
            <a:pPr lvl="1"/>
            <a:endParaRPr lang="en-IN" dirty="0">
              <a:effectLst/>
            </a:endParaRPr>
          </a:p>
          <a:p>
            <a:pPr marL="0" indent="0">
              <a:buNone/>
            </a:pPr>
            <a:endParaRPr lang="en-IN" dirty="0">
              <a:effectLst/>
            </a:endParaRPr>
          </a:p>
        </p:txBody>
      </p:sp>
    </p:spTree>
    <p:extLst>
      <p:ext uri="{BB962C8B-B14F-4D97-AF65-F5344CB8AC3E}">
        <p14:creationId xmlns:p14="http://schemas.microsoft.com/office/powerpoint/2010/main" val="183036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139389"/>
            <a:ext cx="8471480" cy="825191"/>
          </a:xfrm>
        </p:spPr>
        <p:txBody>
          <a:bodyPr>
            <a:normAutofit/>
          </a:bodyPr>
          <a:lstStyle/>
          <a:p>
            <a:r>
              <a:rPr lang="en-US" dirty="0"/>
              <a:t>Equilibrium In Monopolistic Market</a:t>
            </a:r>
          </a:p>
        </p:txBody>
      </p:sp>
      <p:sp>
        <p:nvSpPr>
          <p:cNvPr id="5" name="Text Placeholder 4"/>
          <p:cNvSpPr>
            <a:spLocks noGrp="1"/>
          </p:cNvSpPr>
          <p:nvPr>
            <p:ph type="body" idx="1"/>
          </p:nvPr>
        </p:nvSpPr>
        <p:spPr>
          <a:xfrm>
            <a:off x="2958520" y="964580"/>
            <a:ext cx="5157787" cy="635619"/>
          </a:xfrm>
        </p:spPr>
        <p:txBody>
          <a:bodyPr>
            <a:normAutofit/>
          </a:bodyPr>
          <a:lstStyle/>
          <a:p>
            <a:pPr algn="ctr"/>
            <a:r>
              <a:rPr lang="en-US" sz="3600" b="0" dirty="0"/>
              <a:t>In Short Run</a:t>
            </a:r>
          </a:p>
        </p:txBody>
      </p:sp>
      <p:sp>
        <p:nvSpPr>
          <p:cNvPr id="6" name="Content Placeholder 5"/>
          <p:cNvSpPr>
            <a:spLocks noGrp="1"/>
          </p:cNvSpPr>
          <p:nvPr>
            <p:ph sz="half" idx="2"/>
          </p:nvPr>
        </p:nvSpPr>
        <p:spPr>
          <a:xfrm>
            <a:off x="839788" y="1795346"/>
            <a:ext cx="5157787" cy="4605454"/>
          </a:xfrm>
        </p:spPr>
        <p:txBody>
          <a:bodyPr>
            <a:noAutofit/>
          </a:bodyPr>
          <a:lstStyle/>
          <a:p>
            <a:r>
              <a:rPr lang="en-US" sz="2200" dirty="0"/>
              <a:t>In the short run </a:t>
            </a:r>
            <a:r>
              <a:rPr lang="en-US" sz="2200" b="1" dirty="0">
                <a:hlinkClick r:id="rId2"/>
              </a:rPr>
              <a:t>supernormal profits</a:t>
            </a:r>
            <a:r>
              <a:rPr lang="en-US" sz="2200" dirty="0"/>
              <a:t> are possible, but in the long run new firms are attracted into the industry, because of low </a:t>
            </a:r>
            <a:r>
              <a:rPr lang="en-US" sz="2200" b="1" dirty="0">
                <a:hlinkClick r:id="rId3"/>
              </a:rPr>
              <a:t>barriers to entry</a:t>
            </a:r>
            <a:r>
              <a:rPr lang="en-US" sz="2200" dirty="0"/>
              <a:t>, good knowledge and an opportunity to differentiate.</a:t>
            </a:r>
          </a:p>
          <a:p>
            <a:r>
              <a:rPr lang="en-US" sz="2200" dirty="0"/>
              <a:t>At </a:t>
            </a:r>
            <a:r>
              <a:rPr lang="en-US" sz="2200" b="1" dirty="0">
                <a:hlinkClick r:id="rId2"/>
              </a:rPr>
              <a:t>profit maximization</a:t>
            </a:r>
            <a:r>
              <a:rPr lang="en-US" sz="2200" dirty="0"/>
              <a:t>, MC = MR, and output is Q and price P. Given that price (AR) is above ATC at Q, supernormal profits are possible (area PABC).</a:t>
            </a:r>
          </a:p>
          <a:p>
            <a:r>
              <a:rPr lang="en-US" sz="2200" dirty="0"/>
              <a:t>As new firms enter the market, demand for the existing firm’s products becomes more </a:t>
            </a:r>
            <a:r>
              <a:rPr lang="en-US" sz="2200" b="1" dirty="0">
                <a:hlinkClick r:id="rId4"/>
              </a:rPr>
              <a:t>elastic</a:t>
            </a:r>
            <a:r>
              <a:rPr lang="en-US" sz="2200" dirty="0"/>
              <a:t> and the demand curve shifts to the left, driving down price. Eventually, all super-normal profits are eroded away.</a:t>
            </a:r>
          </a:p>
        </p:txBody>
      </p:sp>
      <p:pic>
        <p:nvPicPr>
          <p:cNvPr id="9" name="Content Placeholder 8"/>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355372" y="1282390"/>
            <a:ext cx="5134875" cy="5118409"/>
          </a:xfrm>
        </p:spPr>
      </p:pic>
    </p:spTree>
    <p:extLst>
      <p:ext uri="{BB962C8B-B14F-4D97-AF65-F5344CB8AC3E}">
        <p14:creationId xmlns:p14="http://schemas.microsoft.com/office/powerpoint/2010/main" val="426331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8" y="139389"/>
            <a:ext cx="8471480" cy="825191"/>
          </a:xfrm>
        </p:spPr>
        <p:txBody>
          <a:bodyPr>
            <a:normAutofit/>
          </a:bodyPr>
          <a:lstStyle/>
          <a:p>
            <a:r>
              <a:rPr lang="en-US" dirty="0"/>
              <a:t>Equilibrium In Monopolistic Market</a:t>
            </a:r>
          </a:p>
        </p:txBody>
      </p:sp>
      <p:sp>
        <p:nvSpPr>
          <p:cNvPr id="5" name="Text Placeholder 4"/>
          <p:cNvSpPr>
            <a:spLocks noGrp="1"/>
          </p:cNvSpPr>
          <p:nvPr>
            <p:ph type="body" idx="1"/>
          </p:nvPr>
        </p:nvSpPr>
        <p:spPr>
          <a:xfrm>
            <a:off x="3136939" y="981306"/>
            <a:ext cx="5157787" cy="635619"/>
          </a:xfrm>
        </p:spPr>
        <p:txBody>
          <a:bodyPr>
            <a:normAutofit/>
          </a:bodyPr>
          <a:lstStyle/>
          <a:p>
            <a:pPr algn="ctr"/>
            <a:r>
              <a:rPr lang="en-US" sz="3600" b="0" dirty="0"/>
              <a:t>In Long Run</a:t>
            </a:r>
          </a:p>
        </p:txBody>
      </p:sp>
      <p:sp>
        <p:nvSpPr>
          <p:cNvPr id="6" name="Content Placeholder 5"/>
          <p:cNvSpPr>
            <a:spLocks noGrp="1"/>
          </p:cNvSpPr>
          <p:nvPr>
            <p:ph sz="half" idx="2"/>
          </p:nvPr>
        </p:nvSpPr>
        <p:spPr>
          <a:xfrm>
            <a:off x="839788" y="1795346"/>
            <a:ext cx="5157787" cy="4744844"/>
          </a:xfrm>
        </p:spPr>
        <p:txBody>
          <a:bodyPr>
            <a:noAutofit/>
          </a:bodyPr>
          <a:lstStyle/>
          <a:p>
            <a:r>
              <a:rPr lang="en-US" sz="2500" dirty="0"/>
              <a:t>Super-normal profits attract in new entrants, which shifts the demand curve for existing firm to the left. New entrants continue until only normal profit is available. </a:t>
            </a:r>
          </a:p>
          <a:p>
            <a:r>
              <a:rPr lang="en-US" sz="2500" dirty="0"/>
              <a:t>At this point, firms have reached their long run equilibrium.</a:t>
            </a:r>
          </a:p>
          <a:p>
            <a:r>
              <a:rPr lang="en-US" sz="2500" dirty="0"/>
              <a:t>Clearly, the firm benefits most when it is in its short run and will try to stay in the short run by innovating, and further product differentiation.</a:t>
            </a:r>
          </a:p>
        </p:txBody>
      </p:sp>
      <p:pic>
        <p:nvPicPr>
          <p:cNvPr id="3" name="Content Placeholder 2"/>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34975" y="1616925"/>
            <a:ext cx="5172411" cy="4923265"/>
          </a:xfrm>
        </p:spPr>
      </p:pic>
    </p:spTree>
    <p:extLst>
      <p:ext uri="{BB962C8B-B14F-4D97-AF65-F5344CB8AC3E}">
        <p14:creationId xmlns:p14="http://schemas.microsoft.com/office/powerpoint/2010/main" val="21928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1870"/>
          </a:xfrm>
        </p:spPr>
        <p:txBody>
          <a:bodyPr/>
          <a:lstStyle/>
          <a:p>
            <a:r>
              <a:rPr lang="en-IN" b="1" dirty="0"/>
              <a:t>Analysis of AC market</a:t>
            </a:r>
          </a:p>
        </p:txBody>
      </p:sp>
      <p:sp>
        <p:nvSpPr>
          <p:cNvPr id="3" name="Content Placeholder 2"/>
          <p:cNvSpPr>
            <a:spLocks noGrp="1"/>
          </p:cNvSpPr>
          <p:nvPr>
            <p:ph idx="1"/>
          </p:nvPr>
        </p:nvSpPr>
        <p:spPr>
          <a:xfrm>
            <a:off x="838200" y="1326996"/>
            <a:ext cx="10515600" cy="5352584"/>
          </a:xfrm>
        </p:spPr>
        <p:txBody>
          <a:bodyPr>
            <a:normAutofit fontScale="92500" lnSpcReduction="10000"/>
          </a:bodyPr>
          <a:lstStyle/>
          <a:p>
            <a:r>
              <a:rPr lang="en-IN" dirty="0"/>
              <a:t>In air conditioner market, there are different firms and each firm makes independent decisions about the price and output based on it’s product, it’s market and the cost of production.</a:t>
            </a:r>
          </a:p>
          <a:p>
            <a:r>
              <a:rPr lang="en-IN" dirty="0"/>
              <a:t>The entrepreneur has a more significant role than in firms that are perfectly competitive because of the increased risks associated with decision making.</a:t>
            </a:r>
          </a:p>
          <a:p>
            <a:r>
              <a:rPr lang="en-IN" dirty="0"/>
              <a:t>There is freedom to enter or leave the market, as there are no major barriers of entry or exit.</a:t>
            </a:r>
          </a:p>
          <a:p>
            <a:r>
              <a:rPr lang="en-IN" dirty="0"/>
              <a:t>In  AC market many companies like LG,Samsung, Voltas etc. have sustained a certain amount of market share over last decade after entering the market.</a:t>
            </a:r>
          </a:p>
          <a:p>
            <a:r>
              <a:rPr lang="en-IN" dirty="0"/>
              <a:t>While some other new companies like  Microtek,Videocon etc. have recently entered the market and are getting grip of share due to low cost and effective marketing. </a:t>
            </a:r>
          </a:p>
        </p:txBody>
      </p:sp>
    </p:spTree>
    <p:extLst>
      <p:ext uri="{BB962C8B-B14F-4D97-AF65-F5344CB8AC3E}">
        <p14:creationId xmlns:p14="http://schemas.microsoft.com/office/powerpoint/2010/main" val="256046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1293" y="925552"/>
            <a:ext cx="10515600" cy="5218771"/>
          </a:xfrm>
        </p:spPr>
        <p:txBody>
          <a:bodyPr>
            <a:normAutofit lnSpcReduction="10000"/>
          </a:bodyPr>
          <a:lstStyle/>
          <a:p>
            <a:r>
              <a:rPr lang="en-IN" dirty="0"/>
              <a:t>There are enough firms in this type of market that one firm's decision does not set off a chain reaction. </a:t>
            </a:r>
          </a:p>
          <a:p>
            <a:r>
              <a:rPr lang="en-IN" dirty="0"/>
              <a:t>Producers have some control over the price. They are price makers and not the price takers.</a:t>
            </a:r>
          </a:p>
          <a:p>
            <a:r>
              <a:rPr lang="en-IN" dirty="0"/>
              <a:t>Also the companies have to heavily depend on advertising of their products due to immense competition as different companies provide air conditioners with varying technologies and features. </a:t>
            </a:r>
          </a:p>
          <a:p>
            <a:r>
              <a:rPr lang="en-IN" dirty="0"/>
              <a:t>In the short run supernormal profits are possible, but in the long run new firms are attracted into the industry, because of low barriers to entry, good knowledge and an opportunity to differentiate. </a:t>
            </a:r>
          </a:p>
          <a:p>
            <a:r>
              <a:rPr lang="en-IN" dirty="0"/>
              <a:t>For an AC market , we cannot actually predict the long run of a firm because the tech variations in product are huge and innovations can increase the brand value of that firm and incur huge profits</a:t>
            </a:r>
          </a:p>
        </p:txBody>
      </p:sp>
    </p:spTree>
    <p:extLst>
      <p:ext uri="{BB962C8B-B14F-4D97-AF65-F5344CB8AC3E}">
        <p14:creationId xmlns:p14="http://schemas.microsoft.com/office/powerpoint/2010/main" val="202924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1143000"/>
          </a:xfrm>
        </p:spPr>
        <p:txBody>
          <a:bodyPr>
            <a:normAutofit fontScale="90000"/>
          </a:bodyPr>
          <a:lstStyle/>
          <a:p>
            <a:pPr algn="ctr"/>
            <a:r>
              <a:rPr lang="en-IN" b="1" dirty="0"/>
              <a:t>Group Members </a:t>
            </a:r>
            <a:br>
              <a:rPr lang="en-IN" b="1" dirty="0"/>
            </a:br>
            <a:endParaRPr lang="en-IN" b="1" dirty="0"/>
          </a:p>
        </p:txBody>
      </p:sp>
      <p:sp>
        <p:nvSpPr>
          <p:cNvPr id="3" name="Content Placeholder 2"/>
          <p:cNvSpPr>
            <a:spLocks noGrp="1"/>
          </p:cNvSpPr>
          <p:nvPr>
            <p:ph idx="1"/>
          </p:nvPr>
        </p:nvSpPr>
        <p:spPr>
          <a:xfrm>
            <a:off x="520486" y="1787691"/>
            <a:ext cx="11151029" cy="4512503"/>
          </a:xfrm>
        </p:spPr>
        <p:txBody>
          <a:bodyPr>
            <a:normAutofit fontScale="70000" lnSpcReduction="20000"/>
          </a:bodyPr>
          <a:lstStyle/>
          <a:p>
            <a:pPr marL="0" indent="0" algn="ctr">
              <a:buNone/>
            </a:pPr>
            <a:r>
              <a:rPr lang="en-IN" sz="5067" dirty="0">
                <a:latin typeface="Bell MT" panose="02020503060305020303" pitchFamily="18" charset="0"/>
              </a:rPr>
              <a:t>Raj Shah – 1401050</a:t>
            </a:r>
          </a:p>
          <a:p>
            <a:pPr marL="0" indent="0" algn="ctr">
              <a:buNone/>
            </a:pPr>
            <a:r>
              <a:rPr lang="en-IN" sz="5067" dirty="0">
                <a:latin typeface="Bell MT" panose="02020503060305020303" pitchFamily="18" charset="0"/>
              </a:rPr>
              <a:t>Kashish Shah – 1401048</a:t>
            </a:r>
          </a:p>
          <a:p>
            <a:pPr marL="0" indent="0" algn="ctr">
              <a:buNone/>
            </a:pPr>
            <a:r>
              <a:rPr lang="en-IN" sz="5067" dirty="0">
                <a:latin typeface="Bell MT" panose="02020503060305020303" pitchFamily="18" charset="0"/>
              </a:rPr>
              <a:t>Akash Soni – 1401047</a:t>
            </a:r>
          </a:p>
          <a:p>
            <a:pPr marL="0" indent="0" algn="ctr">
              <a:buNone/>
            </a:pPr>
            <a:r>
              <a:rPr lang="en-IN" sz="5067" dirty="0">
                <a:latin typeface="Bell MT" panose="02020503060305020303" pitchFamily="18" charset="0"/>
              </a:rPr>
              <a:t>Deval Shah – 1401060</a:t>
            </a:r>
          </a:p>
          <a:p>
            <a:pPr marL="0" indent="0" algn="ctr">
              <a:buNone/>
            </a:pPr>
            <a:r>
              <a:rPr lang="en-IN" sz="5067" dirty="0">
                <a:latin typeface="Bell MT" panose="02020503060305020303" pitchFamily="18" charset="0"/>
              </a:rPr>
              <a:t>Abhishek Chaudhary-1401059</a:t>
            </a:r>
          </a:p>
          <a:p>
            <a:pPr marL="0" indent="0" algn="ctr">
              <a:buNone/>
            </a:pPr>
            <a:r>
              <a:rPr lang="en-IN" sz="5067" dirty="0">
                <a:latin typeface="Bell MT" panose="02020503060305020303" pitchFamily="18" charset="0"/>
              </a:rPr>
              <a:t>Maharshi Bhavsar – 1401061</a:t>
            </a:r>
          </a:p>
          <a:p>
            <a:pPr marL="0" indent="0" algn="ctr">
              <a:buNone/>
            </a:pPr>
            <a:r>
              <a:rPr lang="en-IN" sz="5067" dirty="0">
                <a:latin typeface="Bell MT" panose="02020503060305020303" pitchFamily="18" charset="0"/>
              </a:rPr>
              <a:t>Jeet Parekh – 1401011</a:t>
            </a:r>
          </a:p>
          <a:p>
            <a:pPr marL="0" indent="0" algn="ctr">
              <a:buNone/>
            </a:pPr>
            <a:r>
              <a:rPr lang="en-IN" sz="5067" dirty="0">
                <a:latin typeface="Bell MT" panose="02020503060305020303" pitchFamily="18" charset="0"/>
              </a:rPr>
              <a:t>Deep Parekh – 1401001</a:t>
            </a:r>
          </a:p>
          <a:p>
            <a:pPr marL="0" indent="0" algn="ctr">
              <a:buNone/>
            </a:pPr>
            <a:r>
              <a:rPr lang="en-IN" sz="5067" dirty="0">
                <a:latin typeface="Bell MT" panose="02020503060305020303" pitchFamily="18" charset="0"/>
              </a:rPr>
              <a:t>Malav Vora - 1401062  </a:t>
            </a:r>
          </a:p>
          <a:p>
            <a:endParaRPr lang="en-IN" dirty="0"/>
          </a:p>
          <a:p>
            <a:endParaRPr lang="en-IN" dirty="0"/>
          </a:p>
        </p:txBody>
      </p:sp>
    </p:spTree>
    <p:extLst>
      <p:ext uri="{BB962C8B-B14F-4D97-AF65-F5344CB8AC3E}">
        <p14:creationId xmlns:p14="http://schemas.microsoft.com/office/powerpoint/2010/main" val="269191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7133"/>
            <a:ext cx="10515600" cy="5129560"/>
          </a:xfrm>
        </p:spPr>
        <p:txBody>
          <a:bodyPr/>
          <a:lstStyle/>
          <a:p>
            <a:r>
              <a:rPr lang="en-IN" dirty="0"/>
              <a:t>The demand curve has a downward slope because each firm makes a unique product, it can charge a higher or lower price than its rivals. The firm can set its own price and does not have to ‘take' it from the industry as a whole, though the industry price may be a guideline, or becomes a constraint.</a:t>
            </a:r>
          </a:p>
          <a:p>
            <a:r>
              <a:rPr lang="en-IN" dirty="0"/>
              <a:t>Due to the range of similar offerings, demand is highly elastic in monopolistic competition. In other words, demand is very responsive to price changes.</a:t>
            </a:r>
          </a:p>
          <a:p>
            <a:r>
              <a:rPr lang="en-IN" dirty="0"/>
              <a:t>Consumer is benefited due to rivalry between competitors resulting to drop in price of AC.</a:t>
            </a:r>
          </a:p>
          <a:p>
            <a:pPr marL="0" indent="0">
              <a:buNone/>
            </a:pPr>
            <a:endParaRPr lang="en-IN" dirty="0"/>
          </a:p>
        </p:txBody>
      </p:sp>
    </p:spTree>
    <p:extLst>
      <p:ext uri="{BB962C8B-B14F-4D97-AF65-F5344CB8AC3E}">
        <p14:creationId xmlns:p14="http://schemas.microsoft.com/office/powerpoint/2010/main" val="1532948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025"/>
            <a:ext cx="10515600" cy="892097"/>
          </a:xfrm>
        </p:spPr>
        <p:txBody>
          <a:bodyPr/>
          <a:lstStyle/>
          <a:p>
            <a:r>
              <a:rPr lang="en-IN" b="1" dirty="0"/>
              <a:t>Product Differentiation</a:t>
            </a:r>
          </a:p>
        </p:txBody>
      </p:sp>
      <p:sp>
        <p:nvSpPr>
          <p:cNvPr id="3" name="Content Placeholder 2"/>
          <p:cNvSpPr>
            <a:spLocks noGrp="1"/>
          </p:cNvSpPr>
          <p:nvPr>
            <p:ph idx="1"/>
          </p:nvPr>
        </p:nvSpPr>
        <p:spPr>
          <a:xfrm>
            <a:off x="838200" y="1115122"/>
            <a:ext cx="10515600" cy="5542156"/>
          </a:xfrm>
        </p:spPr>
        <p:txBody>
          <a:bodyPr>
            <a:normAutofit lnSpcReduction="10000"/>
          </a:bodyPr>
          <a:lstStyle/>
          <a:p>
            <a:r>
              <a:rPr lang="en-IN" u="sng" dirty="0"/>
              <a:t>Physical Differentiation</a:t>
            </a:r>
            <a:r>
              <a:rPr lang="en-IN" dirty="0"/>
              <a:t>:</a:t>
            </a:r>
          </a:p>
          <a:p>
            <a:pPr lvl="1">
              <a:buFontTx/>
              <a:buChar char="-"/>
            </a:pPr>
            <a:r>
              <a:rPr lang="en-IN" dirty="0"/>
              <a:t>Companies are spending </a:t>
            </a:r>
            <a:r>
              <a:rPr lang="en-IN" dirty="0">
                <a:solidFill>
                  <a:srgbClr val="C00000"/>
                </a:solidFill>
              </a:rPr>
              <a:t>huge capital in R &amp; D </a:t>
            </a:r>
            <a:r>
              <a:rPr lang="en-IN" dirty="0"/>
              <a:t>for making AC more and more Compaq and visually attractive to look apart from there competitors.</a:t>
            </a:r>
          </a:p>
          <a:p>
            <a:pPr lvl="1">
              <a:buFontTx/>
              <a:buChar char="-"/>
            </a:pPr>
            <a:r>
              <a:rPr lang="en-IN" dirty="0"/>
              <a:t>The consumer is constantly looking for reason for where the marginal benefit for him/her is more , in which product and thus physical differentiation plays a vital role in AC market. </a:t>
            </a:r>
          </a:p>
          <a:p>
            <a:r>
              <a:rPr lang="en-IN" u="sng" dirty="0"/>
              <a:t>Marketing Differentiation</a:t>
            </a:r>
            <a:r>
              <a:rPr lang="en-IN" dirty="0"/>
              <a:t>: </a:t>
            </a:r>
          </a:p>
          <a:p>
            <a:pPr lvl="1">
              <a:buFontTx/>
              <a:buChar char="-"/>
            </a:pPr>
            <a:r>
              <a:rPr lang="en-IN" dirty="0"/>
              <a:t>Different air conditioner companies try to differentiate their products in terms of packaging and other promotional techniques .</a:t>
            </a:r>
          </a:p>
          <a:p>
            <a:pPr lvl="1">
              <a:buFontTx/>
              <a:buChar char="-"/>
            </a:pPr>
            <a:r>
              <a:rPr lang="en-IN" dirty="0"/>
              <a:t>For e.g. LG spent about </a:t>
            </a:r>
            <a:r>
              <a:rPr lang="en-IN" dirty="0">
                <a:solidFill>
                  <a:srgbClr val="C00000"/>
                </a:solidFill>
              </a:rPr>
              <a:t>5-6% sales </a:t>
            </a:r>
            <a:r>
              <a:rPr lang="en-IN" dirty="0"/>
              <a:t>in solely advertising to increase brand awareness by sponsoring 2003 cricket world cup .</a:t>
            </a:r>
          </a:p>
          <a:p>
            <a:pPr lvl="1">
              <a:buFontTx/>
              <a:buChar char="-"/>
            </a:pPr>
            <a:r>
              <a:rPr lang="en-US" dirty="0"/>
              <a:t>The company announced that it would spend around </a:t>
            </a:r>
            <a:r>
              <a:rPr lang="en-US" dirty="0">
                <a:solidFill>
                  <a:srgbClr val="C00000"/>
                </a:solidFill>
              </a:rPr>
              <a:t>Rs 400-500 million on advertising </a:t>
            </a:r>
            <a:r>
              <a:rPr lang="en-US" dirty="0"/>
              <a:t>during the World Cup.</a:t>
            </a:r>
          </a:p>
          <a:p>
            <a:pPr lvl="1">
              <a:buFontTx/>
              <a:buChar char="-"/>
            </a:pPr>
            <a:r>
              <a:rPr lang="en-US" dirty="0"/>
              <a:t>There marketing strategy played a huge role in making LG a global brand in AC MARKET as well other FMCG (Fast Moving Consumer Goods).</a:t>
            </a:r>
            <a:endParaRPr lang="en-IN" dirty="0"/>
          </a:p>
          <a:p>
            <a:endParaRPr lang="en-IN" dirty="0"/>
          </a:p>
          <a:p>
            <a:endParaRPr lang="en-IN" dirty="0"/>
          </a:p>
        </p:txBody>
      </p:sp>
    </p:spTree>
    <p:extLst>
      <p:ext uri="{BB962C8B-B14F-4D97-AF65-F5344CB8AC3E}">
        <p14:creationId xmlns:p14="http://schemas.microsoft.com/office/powerpoint/2010/main" val="764930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444"/>
            <a:ext cx="10515600" cy="5977053"/>
          </a:xfrm>
        </p:spPr>
        <p:txBody>
          <a:bodyPr>
            <a:normAutofit/>
          </a:bodyPr>
          <a:lstStyle/>
          <a:p>
            <a:r>
              <a:rPr lang="en-IN" u="sng" dirty="0"/>
              <a:t>Human Capital Differentiation</a:t>
            </a:r>
            <a:r>
              <a:rPr lang="en-IN" dirty="0"/>
              <a:t>: </a:t>
            </a:r>
          </a:p>
          <a:p>
            <a:pPr lvl="1">
              <a:buFontTx/>
              <a:buChar char="-"/>
            </a:pPr>
            <a:r>
              <a:rPr lang="en-IN" dirty="0"/>
              <a:t>Here the firms create differences through the skill of its employees, the level of training received, distinctive uniforms, and so on.</a:t>
            </a:r>
          </a:p>
          <a:p>
            <a:pPr lvl="1">
              <a:buFontTx/>
              <a:buChar char="-"/>
            </a:pPr>
            <a:r>
              <a:rPr lang="en-IN" dirty="0"/>
              <a:t>Many AC Companies have moved from employing labours to employing machines.</a:t>
            </a:r>
          </a:p>
          <a:p>
            <a:pPr lvl="1">
              <a:buFontTx/>
              <a:buChar char="-"/>
            </a:pPr>
            <a:r>
              <a:rPr lang="en-IN" dirty="0"/>
              <a:t>Companies like Samsung and LG that are leading brands of AC have replaced around </a:t>
            </a:r>
            <a:r>
              <a:rPr lang="en-IN" dirty="0">
                <a:solidFill>
                  <a:srgbClr val="C00000"/>
                </a:solidFill>
              </a:rPr>
              <a:t>12 % labour with machines </a:t>
            </a:r>
            <a:r>
              <a:rPr lang="en-IN" dirty="0"/>
              <a:t>over past decade resulting into huge production and cutting out the cost of labour wage and labour training.</a:t>
            </a:r>
          </a:p>
          <a:p>
            <a:r>
              <a:rPr lang="en-IN" u="sng" dirty="0"/>
              <a:t>Differentiation through distribution</a:t>
            </a:r>
            <a:r>
              <a:rPr lang="en-IN" i="1" dirty="0"/>
              <a:t>:</a:t>
            </a:r>
            <a:r>
              <a:rPr lang="en-IN" dirty="0"/>
              <a:t> </a:t>
            </a:r>
          </a:p>
          <a:p>
            <a:pPr lvl="1">
              <a:buFontTx/>
              <a:buChar char="-"/>
            </a:pPr>
            <a:r>
              <a:rPr lang="en-IN" dirty="0"/>
              <a:t>   The distribution channel Is very important for a product like AC because AC being a Fast Moving Consumer Good ,the distribution channels have to be structured well enough to acquire customers needs from overall market with less expense.</a:t>
            </a:r>
          </a:p>
          <a:p>
            <a:pPr lvl="1">
              <a:buFontTx/>
              <a:buChar char="-"/>
            </a:pPr>
            <a:r>
              <a:rPr lang="en-IN" dirty="0"/>
              <a:t>Every company have a different structure of distribution channel and the company which brings its product as fast to consumers is considered to be well structured from distribution point of view.</a:t>
            </a:r>
          </a:p>
        </p:txBody>
      </p:sp>
    </p:spTree>
    <p:extLst>
      <p:ext uri="{BB962C8B-B14F-4D97-AF65-F5344CB8AC3E}">
        <p14:creationId xmlns:p14="http://schemas.microsoft.com/office/powerpoint/2010/main" val="1110036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42383" y="669392"/>
            <a:ext cx="5157787" cy="512317"/>
          </a:xfrm>
        </p:spPr>
        <p:txBody>
          <a:bodyPr>
            <a:normAutofit/>
          </a:bodyPr>
          <a:lstStyle/>
          <a:p>
            <a:r>
              <a:rPr lang="en-US" sz="3000" b="0" dirty="0"/>
              <a:t>Market Share Of Q2-2014</a:t>
            </a: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42383" y="1438507"/>
            <a:ext cx="6800357" cy="4751155"/>
          </a:xfrm>
        </p:spPr>
      </p:pic>
      <p:sp>
        <p:nvSpPr>
          <p:cNvPr id="7" name="Content Placeholder 6"/>
          <p:cNvSpPr>
            <a:spLocks noGrp="1"/>
          </p:cNvSpPr>
          <p:nvPr>
            <p:ph sz="quarter" idx="4"/>
          </p:nvPr>
        </p:nvSpPr>
        <p:spPr>
          <a:xfrm>
            <a:off x="7560527" y="1438507"/>
            <a:ext cx="4441631" cy="4751155"/>
          </a:xfrm>
        </p:spPr>
        <p:txBody>
          <a:bodyPr>
            <a:normAutofit fontScale="92500" lnSpcReduction="20000"/>
          </a:bodyPr>
          <a:lstStyle/>
          <a:p>
            <a:r>
              <a:rPr lang="en-US" dirty="0"/>
              <a:t>As of last year , the leading AC brand LG has been overtaken by Voltas in terms of market share in September 2014.</a:t>
            </a:r>
          </a:p>
          <a:p>
            <a:r>
              <a:rPr lang="en-US" dirty="0"/>
              <a:t>These shows competitiveness in AC market.</a:t>
            </a:r>
          </a:p>
          <a:p>
            <a:r>
              <a:rPr lang="en-US" dirty="0"/>
              <a:t>And recently entered companies like </a:t>
            </a:r>
            <a:r>
              <a:rPr lang="en-US" dirty="0">
                <a:solidFill>
                  <a:srgbClr val="C00000"/>
                </a:solidFill>
              </a:rPr>
              <a:t>Samsung and Blue Star have acquired market share of Carrier and Diakin </a:t>
            </a:r>
            <a:r>
              <a:rPr lang="en-US" dirty="0"/>
              <a:t>through innovative marketing and distribution strategy in INDIA.</a:t>
            </a:r>
          </a:p>
        </p:txBody>
      </p:sp>
    </p:spTree>
    <p:extLst>
      <p:ext uri="{BB962C8B-B14F-4D97-AF65-F5344CB8AC3E}">
        <p14:creationId xmlns:p14="http://schemas.microsoft.com/office/powerpoint/2010/main" val="2072958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209009"/>
            <a:ext cx="10515600" cy="816904"/>
          </a:xfrm>
        </p:spPr>
        <p:txBody>
          <a:bodyPr/>
          <a:lstStyle/>
          <a:p>
            <a:r>
              <a:rPr lang="en-US" dirty="0"/>
              <a:t>Porter Five Force Analysis</a:t>
            </a:r>
          </a:p>
        </p:txBody>
      </p:sp>
      <p:sp>
        <p:nvSpPr>
          <p:cNvPr id="8" name="Content Placeholder 7"/>
          <p:cNvSpPr>
            <a:spLocks noGrp="1"/>
          </p:cNvSpPr>
          <p:nvPr>
            <p:ph idx="1"/>
          </p:nvPr>
        </p:nvSpPr>
        <p:spPr>
          <a:xfrm>
            <a:off x="838200" y="1427356"/>
            <a:ext cx="10515600" cy="5073805"/>
          </a:xfrm>
        </p:spPr>
        <p:txBody>
          <a:bodyPr>
            <a:normAutofit/>
          </a:bodyPr>
          <a:lstStyle/>
          <a:p>
            <a:r>
              <a:rPr lang="en-US" dirty="0"/>
              <a:t>What are 'Porter's 5 Forces‘??</a:t>
            </a:r>
          </a:p>
          <a:p>
            <a:endParaRPr lang="en-US" dirty="0"/>
          </a:p>
          <a:p>
            <a:r>
              <a:rPr lang="en-US" dirty="0"/>
              <a:t>Porter's 5 Forces are named after Michael E. Porter, this model identifies and analyzes 5 competitive forces that shape every industry, and helps determine an </a:t>
            </a:r>
            <a:r>
              <a:rPr lang="en-US" dirty="0">
                <a:solidFill>
                  <a:schemeClr val="tx2"/>
                </a:solidFill>
              </a:rPr>
              <a:t>industry's weaknesses and strengths.</a:t>
            </a:r>
          </a:p>
          <a:p>
            <a:pPr marL="0" indent="0">
              <a:buNone/>
            </a:pPr>
            <a:r>
              <a:rPr lang="en-US" dirty="0"/>
              <a:t>	1. Competition in the industry</a:t>
            </a:r>
            <a:br>
              <a:rPr lang="en-US" dirty="0"/>
            </a:br>
            <a:r>
              <a:rPr lang="en-US" dirty="0"/>
              <a:t>	2. Potential of new entrants into industry</a:t>
            </a:r>
            <a:br>
              <a:rPr lang="en-US" dirty="0"/>
            </a:br>
            <a:r>
              <a:rPr lang="en-US" dirty="0"/>
              <a:t>	3. Power of suppliers</a:t>
            </a:r>
            <a:br>
              <a:rPr lang="en-US" dirty="0"/>
            </a:br>
            <a:r>
              <a:rPr lang="en-US" dirty="0"/>
              <a:t>	4. Power of customers</a:t>
            </a:r>
            <a:br>
              <a:rPr lang="en-US" dirty="0"/>
            </a:br>
            <a:r>
              <a:rPr lang="en-US" dirty="0"/>
              <a:t>	5. Threat of substitute products</a:t>
            </a:r>
          </a:p>
        </p:txBody>
      </p:sp>
    </p:spTree>
    <p:extLst>
      <p:ext uri="{BB962C8B-B14F-4D97-AF65-F5344CB8AC3E}">
        <p14:creationId xmlns:p14="http://schemas.microsoft.com/office/powerpoint/2010/main" val="3674773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362"/>
            <a:ext cx="10515600" cy="1137424"/>
          </a:xfrm>
        </p:spPr>
        <p:txBody>
          <a:bodyPr/>
          <a:lstStyle/>
          <a:p>
            <a:r>
              <a:rPr lang="en-US" dirty="0"/>
              <a:t>Porter Five Force Analysis For AC Market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736" y="1070517"/>
            <a:ext cx="8688178" cy="5241073"/>
          </a:xfrm>
        </p:spPr>
      </p:pic>
      <p:sp>
        <p:nvSpPr>
          <p:cNvPr id="6" name="Rectangle 5"/>
          <p:cNvSpPr/>
          <p:nvPr/>
        </p:nvSpPr>
        <p:spPr>
          <a:xfrm>
            <a:off x="3218787" y="6311590"/>
            <a:ext cx="5590677" cy="369332"/>
          </a:xfrm>
          <a:prstGeom prst="rect">
            <a:avLst/>
          </a:prstGeom>
        </p:spPr>
        <p:txBody>
          <a:bodyPr wrap="square">
            <a:spAutoFit/>
          </a:bodyPr>
          <a:lstStyle/>
          <a:p>
            <a:r>
              <a:rPr lang="en-US" dirty="0"/>
              <a:t>Source : BIS RESEARCH REPORT FOR GLOBAL AC MARKET</a:t>
            </a:r>
          </a:p>
        </p:txBody>
      </p:sp>
    </p:spTree>
    <p:extLst>
      <p:ext uri="{BB962C8B-B14F-4D97-AF65-F5344CB8AC3E}">
        <p14:creationId xmlns:p14="http://schemas.microsoft.com/office/powerpoint/2010/main" val="2145122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082"/>
            <a:ext cx="10515600" cy="6556917"/>
          </a:xfrm>
        </p:spPr>
        <p:txBody>
          <a:bodyPr>
            <a:normAutofit fontScale="92500" lnSpcReduction="10000"/>
          </a:bodyPr>
          <a:lstStyle/>
          <a:p>
            <a:r>
              <a:rPr lang="en-US" u="sng" dirty="0"/>
              <a:t>Bargaining power of buyer</a:t>
            </a:r>
          </a:p>
          <a:p>
            <a:pPr lvl="1"/>
            <a:r>
              <a:rPr lang="en-US" dirty="0"/>
              <a:t>The bargaining of buyer is high and estimated to remain same.</a:t>
            </a:r>
          </a:p>
          <a:p>
            <a:pPr lvl="1"/>
            <a:r>
              <a:rPr lang="en-US" dirty="0"/>
              <a:t>User benefits because of government regulations by getting more energy efficient cooling solutions and environmental less hazardous products.</a:t>
            </a:r>
          </a:p>
          <a:p>
            <a:pPr lvl="1"/>
            <a:r>
              <a:rPr lang="en-US" dirty="0"/>
              <a:t>There is huge technology/price war among competitors which results cheaper AC product for consumer.</a:t>
            </a:r>
          </a:p>
          <a:p>
            <a:r>
              <a:rPr lang="en-US" u="sng" dirty="0"/>
              <a:t>Threat From New Entrant</a:t>
            </a:r>
          </a:p>
          <a:p>
            <a:pPr lvl="1"/>
            <a:r>
              <a:rPr lang="en-US" dirty="0"/>
              <a:t>The threat from new entrant is causing negligible impact on current leading companies because of heavy technical and R&amp;D requirements needed to enter AC market.</a:t>
            </a:r>
          </a:p>
          <a:p>
            <a:pPr lvl="1"/>
            <a:r>
              <a:rPr lang="en-US" dirty="0"/>
              <a:t>The AC ecosystem is pretty stable and is dominated  by big companies like Diakin , Carrier etc. having very strong associations among consumers and hence put a big constraint on new entrants.</a:t>
            </a:r>
          </a:p>
          <a:p>
            <a:r>
              <a:rPr lang="en-US" u="sng" dirty="0"/>
              <a:t>Bargaining power of supplier</a:t>
            </a:r>
          </a:p>
          <a:p>
            <a:pPr lvl="1"/>
            <a:r>
              <a:rPr lang="en-US" dirty="0"/>
              <a:t>The suppliers have medium  bargaining power as they are facing huge competition among themselves.</a:t>
            </a:r>
          </a:p>
          <a:p>
            <a:pPr lvl="1"/>
            <a:r>
              <a:rPr lang="en-US" dirty="0"/>
              <a:t>Compliance to the govt. regulations and providing the customers with technically better product at a lower price is main reason of competition in AC market.</a:t>
            </a:r>
          </a:p>
          <a:p>
            <a:pPr lvl="1"/>
            <a:r>
              <a:rPr lang="en-US" dirty="0"/>
              <a:t>Regulations are implying constraints on AC cooling capacity.</a:t>
            </a:r>
          </a:p>
        </p:txBody>
      </p:sp>
    </p:spTree>
    <p:extLst>
      <p:ext uri="{BB962C8B-B14F-4D97-AF65-F5344CB8AC3E}">
        <p14:creationId xmlns:p14="http://schemas.microsoft.com/office/powerpoint/2010/main" val="3814091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2444" y="1248937"/>
            <a:ext cx="10515600" cy="4505093"/>
          </a:xfrm>
        </p:spPr>
        <p:txBody>
          <a:bodyPr>
            <a:normAutofit/>
          </a:bodyPr>
          <a:lstStyle/>
          <a:p>
            <a:r>
              <a:rPr lang="en-US" u="sng" dirty="0"/>
              <a:t>Competitive Rivalry</a:t>
            </a:r>
          </a:p>
          <a:p>
            <a:pPr lvl="1"/>
            <a:r>
              <a:rPr lang="en-US" dirty="0"/>
              <a:t>There is huge competition majorly dominated by about 7 brands across world.</a:t>
            </a:r>
          </a:p>
          <a:p>
            <a:pPr lvl="1"/>
            <a:r>
              <a:rPr lang="en-US" dirty="0"/>
              <a:t>Also it is due to regional and seasonal requirements.</a:t>
            </a:r>
          </a:p>
          <a:p>
            <a:endParaRPr lang="en-US" u="sng" dirty="0"/>
          </a:p>
          <a:p>
            <a:r>
              <a:rPr lang="en-US" u="sng" dirty="0"/>
              <a:t>Threat From Substitute</a:t>
            </a:r>
          </a:p>
          <a:p>
            <a:pPr lvl="1"/>
            <a:r>
              <a:rPr lang="en-US" dirty="0"/>
              <a:t>There is no major substitute threat in AC market because R &amp; D costs huge capital in this area ,so there are very less companies that actually invests in it leading to innovation of new category.</a:t>
            </a:r>
          </a:p>
          <a:p>
            <a:pPr lvl="1"/>
            <a:r>
              <a:rPr lang="en-US" dirty="0"/>
              <a:t>There are  substitutes in market ,but most consumers are reluctant to buy them due to high cost’s and less awareness of actual product morality.</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226613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917265"/>
          </a:xfrm>
        </p:spPr>
        <p:txBody>
          <a:bodyPr/>
          <a:lstStyle/>
          <a:p>
            <a:r>
              <a:rPr lang="en-US" dirty="0"/>
              <a:t>Conclusion</a:t>
            </a:r>
          </a:p>
        </p:txBody>
      </p:sp>
      <p:sp>
        <p:nvSpPr>
          <p:cNvPr id="8" name="Content Placeholder 7"/>
          <p:cNvSpPr>
            <a:spLocks noGrp="1"/>
          </p:cNvSpPr>
          <p:nvPr>
            <p:ph idx="1"/>
          </p:nvPr>
        </p:nvSpPr>
        <p:spPr>
          <a:xfrm>
            <a:off x="838200" y="1382752"/>
            <a:ext cx="10515600" cy="4794212"/>
          </a:xfrm>
        </p:spPr>
        <p:txBody>
          <a:bodyPr>
            <a:normAutofit lnSpcReduction="10000"/>
          </a:bodyPr>
          <a:lstStyle/>
          <a:p>
            <a:r>
              <a:rPr lang="en-US" dirty="0"/>
              <a:t>AC Market in INDIA currently stands as a </a:t>
            </a:r>
            <a:r>
              <a:rPr lang="en-US" i="1" dirty="0">
                <a:solidFill>
                  <a:srgbClr val="FF0000"/>
                </a:solidFill>
              </a:rPr>
              <a:t>monopolistic market</a:t>
            </a:r>
            <a:r>
              <a:rPr lang="en-US" dirty="0"/>
              <a:t>. </a:t>
            </a:r>
          </a:p>
          <a:p>
            <a:r>
              <a:rPr lang="en-US" dirty="0"/>
              <a:t>The entrepreneur has the liberty to enter and leave the market any time.</a:t>
            </a:r>
          </a:p>
          <a:p>
            <a:r>
              <a:rPr lang="en-US" dirty="0"/>
              <a:t>Different brand in AC market decides their own product price.</a:t>
            </a:r>
          </a:p>
          <a:p>
            <a:r>
              <a:rPr lang="en-US" dirty="0"/>
              <a:t>According market analysis , leading AC brand in India is </a:t>
            </a:r>
            <a:r>
              <a:rPr lang="en-US" i="1" dirty="0">
                <a:solidFill>
                  <a:schemeClr val="tx2"/>
                </a:solidFill>
              </a:rPr>
              <a:t>Voltas </a:t>
            </a:r>
            <a:r>
              <a:rPr lang="en-US" i="1" dirty="0"/>
              <a:t>.</a:t>
            </a:r>
          </a:p>
          <a:p>
            <a:r>
              <a:rPr lang="en-US" i="1" dirty="0">
                <a:solidFill>
                  <a:schemeClr val="tx2"/>
                </a:solidFill>
              </a:rPr>
              <a:t>Porter Five Force Analysis</a:t>
            </a:r>
            <a:r>
              <a:rPr lang="en-US" dirty="0"/>
              <a:t> suggests that AC market is very dynamic and to hold a great amount of market share in such a market for long period is very tough.</a:t>
            </a:r>
          </a:p>
          <a:p>
            <a:r>
              <a:rPr lang="en-US" dirty="0"/>
              <a:t>Overall market of AC is multi-billion dollar industry and new entrants are seen market , but the market is dominated by leading brands like Diakin , LG ,Voltas etc.</a:t>
            </a:r>
          </a:p>
          <a:p>
            <a:pPr marL="0" indent="0">
              <a:buNone/>
            </a:pPr>
            <a:endParaRPr lang="en-US" i="1" dirty="0">
              <a:solidFill>
                <a:schemeClr val="tx2"/>
              </a:solidFill>
            </a:endParaRPr>
          </a:p>
        </p:txBody>
      </p:sp>
    </p:spTree>
    <p:extLst>
      <p:ext uri="{BB962C8B-B14F-4D97-AF65-F5344CB8AC3E}">
        <p14:creationId xmlns:p14="http://schemas.microsoft.com/office/powerpoint/2010/main" val="3364920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747" y="2531326"/>
            <a:ext cx="10515600" cy="3143831"/>
          </a:xfrm>
        </p:spPr>
        <p:txBody>
          <a:bodyPr>
            <a:normAutofit/>
          </a:bodyPr>
          <a:lstStyle/>
          <a:p>
            <a:pPr marL="0" indent="0" algn="ctr">
              <a:buNone/>
            </a:pPr>
            <a:r>
              <a:rPr lang="en-US" sz="9600" dirty="0">
                <a:latin typeface="Algerian" panose="04020705040A02060702" pitchFamily="82" charset="0"/>
              </a:rPr>
              <a:t>END</a:t>
            </a:r>
          </a:p>
        </p:txBody>
      </p:sp>
    </p:spTree>
    <p:extLst>
      <p:ext uri="{BB962C8B-B14F-4D97-AF65-F5344CB8AC3E}">
        <p14:creationId xmlns:p14="http://schemas.microsoft.com/office/powerpoint/2010/main" val="306610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Outline</a:t>
            </a:r>
          </a:p>
        </p:txBody>
      </p:sp>
      <p:sp>
        <p:nvSpPr>
          <p:cNvPr id="3" name="Content Placeholder 2"/>
          <p:cNvSpPr>
            <a:spLocks noGrp="1"/>
          </p:cNvSpPr>
          <p:nvPr>
            <p:ph idx="1"/>
          </p:nvPr>
        </p:nvSpPr>
        <p:spPr>
          <a:xfrm>
            <a:off x="838200" y="1594624"/>
            <a:ext cx="10515600" cy="4951141"/>
          </a:xfrm>
        </p:spPr>
        <p:txBody>
          <a:bodyPr>
            <a:normAutofit lnSpcReduction="10000"/>
          </a:bodyPr>
          <a:lstStyle/>
          <a:p>
            <a:r>
              <a:rPr lang="en-IN" dirty="0"/>
              <a:t>Resources </a:t>
            </a:r>
          </a:p>
          <a:p>
            <a:r>
              <a:rPr lang="en-IN" dirty="0"/>
              <a:t>Theories of Economics</a:t>
            </a:r>
          </a:p>
          <a:p>
            <a:pPr marL="457200" lvl="1" indent="0">
              <a:buNone/>
            </a:pPr>
            <a:r>
              <a:rPr lang="en-IN" dirty="0"/>
              <a:t>- Economic Terms related to market economy</a:t>
            </a:r>
          </a:p>
          <a:p>
            <a:pPr lvl="1">
              <a:buFontTx/>
              <a:buChar char="-"/>
            </a:pPr>
            <a:r>
              <a:rPr lang="en-IN" dirty="0"/>
              <a:t>Types of market</a:t>
            </a:r>
          </a:p>
          <a:p>
            <a:pPr lvl="2">
              <a:buFontTx/>
              <a:buChar char="-"/>
            </a:pPr>
            <a:r>
              <a:rPr lang="en-IN" dirty="0"/>
              <a:t>Characteristics Of Market</a:t>
            </a:r>
          </a:p>
          <a:p>
            <a:pPr lvl="2">
              <a:buFontTx/>
              <a:buChar char="-"/>
            </a:pPr>
            <a:r>
              <a:rPr lang="en-IN" dirty="0"/>
              <a:t>Equilibrium Graphs :Short and Long Run</a:t>
            </a:r>
          </a:p>
          <a:p>
            <a:r>
              <a:rPr lang="en-IN" dirty="0"/>
              <a:t>Introduction</a:t>
            </a:r>
          </a:p>
          <a:p>
            <a:r>
              <a:rPr lang="en-IN" dirty="0"/>
              <a:t>Analysis of market</a:t>
            </a:r>
          </a:p>
          <a:p>
            <a:r>
              <a:rPr lang="en-IN" dirty="0"/>
              <a:t>Study of dynamics of AC market</a:t>
            </a:r>
          </a:p>
          <a:p>
            <a:r>
              <a:rPr lang="en-IN" dirty="0"/>
              <a:t>Porter Five Force Analysis</a:t>
            </a:r>
          </a:p>
          <a:p>
            <a:r>
              <a:rPr lang="en-IN" dirty="0"/>
              <a:t>Conclusion</a:t>
            </a:r>
          </a:p>
        </p:txBody>
      </p:sp>
    </p:spTree>
    <p:extLst>
      <p:ext uri="{BB962C8B-B14F-4D97-AF65-F5344CB8AC3E}">
        <p14:creationId xmlns:p14="http://schemas.microsoft.com/office/powerpoint/2010/main" val="198199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Resources</a:t>
            </a:r>
          </a:p>
        </p:txBody>
      </p:sp>
      <p:sp>
        <p:nvSpPr>
          <p:cNvPr id="3" name="Content Placeholder 2"/>
          <p:cNvSpPr>
            <a:spLocks noGrp="1"/>
          </p:cNvSpPr>
          <p:nvPr>
            <p:ph idx="1"/>
          </p:nvPr>
        </p:nvSpPr>
        <p:spPr/>
        <p:txBody>
          <a:bodyPr>
            <a:normAutofit lnSpcReduction="10000"/>
          </a:bodyPr>
          <a:lstStyle/>
          <a:p>
            <a:r>
              <a:rPr lang="en-IN" dirty="0">
                <a:hlinkClick r:id="rId2"/>
              </a:rPr>
              <a:t>www.economicsonline.co.uk</a:t>
            </a:r>
            <a:endParaRPr lang="en-IN" dirty="0"/>
          </a:p>
          <a:p>
            <a:r>
              <a:rPr lang="en-IN" dirty="0">
                <a:hlinkClick r:id="rId3"/>
              </a:rPr>
              <a:t>www.investopedia.com</a:t>
            </a:r>
            <a:endParaRPr lang="en-IN" dirty="0"/>
          </a:p>
          <a:p>
            <a:r>
              <a:rPr lang="en-IN" dirty="0"/>
              <a:t>Information Resources about AC Market provided by ADITI Enterprise.</a:t>
            </a:r>
          </a:p>
          <a:p>
            <a:r>
              <a:rPr lang="en-IN" dirty="0"/>
              <a:t>ISHRAE Document </a:t>
            </a:r>
          </a:p>
          <a:p>
            <a:r>
              <a:rPr lang="en-IN" dirty="0">
                <a:hlinkClick r:id="rId4"/>
              </a:rPr>
              <a:t>http://www.prnewswire.com/news-releases/india-air-conditioners-market-forecast--opportunities-2018-215502641.html</a:t>
            </a:r>
            <a:endParaRPr lang="en-IN" dirty="0"/>
          </a:p>
          <a:p>
            <a:r>
              <a:rPr lang="en-IN" dirty="0">
                <a:hlinkClick r:id="rId5"/>
              </a:rPr>
              <a:t>http://www.voltas.com/news/cooling_appliances/All-India_ac_market_leader_Voltas_AC.asp</a:t>
            </a:r>
            <a:endParaRPr lang="en-IN" dirty="0"/>
          </a:p>
          <a:p>
            <a:r>
              <a:rPr lang="en-IN" dirty="0"/>
              <a:t>http://timesofindia.indiatimes.com/business/india-business/Voltas-topples-LG-to-be-No-1-in-AC-business/articleshow/45391642.cms</a:t>
            </a:r>
          </a:p>
        </p:txBody>
      </p:sp>
    </p:spTree>
    <p:extLst>
      <p:ext uri="{BB962C8B-B14F-4D97-AF65-F5344CB8AC3E}">
        <p14:creationId xmlns:p14="http://schemas.microsoft.com/office/powerpoint/2010/main" val="266980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942" y="185118"/>
            <a:ext cx="5261517" cy="805753"/>
          </a:xfrm>
        </p:spPr>
        <p:txBody>
          <a:bodyPr>
            <a:normAutofit fontScale="90000"/>
          </a:bodyPr>
          <a:lstStyle/>
          <a:p>
            <a:r>
              <a:rPr lang="en-US" dirty="0"/>
              <a:t>Market Economy Terms</a:t>
            </a:r>
          </a:p>
        </p:txBody>
      </p:sp>
      <p:sp>
        <p:nvSpPr>
          <p:cNvPr id="3" name="Content Placeholder 2"/>
          <p:cNvSpPr>
            <a:spLocks noGrp="1"/>
          </p:cNvSpPr>
          <p:nvPr>
            <p:ph idx="1"/>
          </p:nvPr>
        </p:nvSpPr>
        <p:spPr>
          <a:xfrm>
            <a:off x="479502" y="990871"/>
            <a:ext cx="10842548" cy="5543279"/>
          </a:xfrm>
        </p:spPr>
        <p:txBody>
          <a:bodyPr>
            <a:normAutofit lnSpcReduction="10000"/>
          </a:bodyPr>
          <a:lstStyle/>
          <a:p>
            <a:r>
              <a:rPr lang="en-US" b="1" u="sng" dirty="0"/>
              <a:t>MARGINAL COST</a:t>
            </a:r>
            <a:r>
              <a:rPr lang="en-US" dirty="0"/>
              <a:t>: In economics, marginal cost is the change in the total </a:t>
            </a:r>
            <a:r>
              <a:rPr lang="en-US" b="1" dirty="0"/>
              <a:t>cost</a:t>
            </a:r>
            <a:r>
              <a:rPr lang="en-US" dirty="0"/>
              <a:t> that arises when the quantity produced is incremented by one unit, that is, it is the cost of producing one more unit of a good.</a:t>
            </a:r>
          </a:p>
          <a:p>
            <a:r>
              <a:rPr lang="en-US" b="1" u="sng" dirty="0"/>
              <a:t>MARGINAL REVENUE</a:t>
            </a:r>
            <a:r>
              <a:rPr lang="en-US" dirty="0"/>
              <a:t>: Marginal</a:t>
            </a:r>
            <a:r>
              <a:rPr lang="en-US" b="1" dirty="0"/>
              <a:t> </a:t>
            </a:r>
            <a:r>
              <a:rPr lang="en-US" dirty="0"/>
              <a:t>revenue (R') is the additional </a:t>
            </a:r>
            <a:r>
              <a:rPr lang="en-US" b="1" dirty="0"/>
              <a:t>revenue </a:t>
            </a:r>
            <a:r>
              <a:rPr lang="en-US" dirty="0"/>
              <a:t>that will be generated by increasing product sales by one unit.</a:t>
            </a:r>
          </a:p>
          <a:p>
            <a:r>
              <a:rPr lang="en-US" b="1" u="sng" dirty="0"/>
              <a:t>AVERAGE COST</a:t>
            </a:r>
            <a:r>
              <a:rPr lang="en-US" dirty="0"/>
              <a:t>: Average cost (AC), also known as average total cost (ATC), is the average cost per unit of output. </a:t>
            </a:r>
          </a:p>
          <a:p>
            <a:r>
              <a:rPr lang="en-US" dirty="0"/>
              <a:t>ATC = TC/Q. (TC = FIXED COST + VARIABLE COST)</a:t>
            </a:r>
          </a:p>
          <a:p>
            <a:r>
              <a:rPr lang="en-US" b="1" u="sng" dirty="0"/>
              <a:t>Max Profit  Point :</a:t>
            </a:r>
            <a:r>
              <a:rPr lang="en-US" dirty="0"/>
              <a:t> A point when company stops producing additional quantity and has reached a point where for a given quantity they can achieve max profit –&gt; Marginal Revenue = Marginal Cost .</a:t>
            </a:r>
          </a:p>
          <a:p>
            <a:pPr lvl="1"/>
            <a:r>
              <a:rPr lang="en-US" dirty="0"/>
              <a:t>After this point company incurs loss as MC &gt; MR.</a:t>
            </a:r>
          </a:p>
          <a:p>
            <a:r>
              <a:rPr lang="en-US" b="1" u="sng" dirty="0"/>
              <a:t>AVERAGE REVENUE:</a:t>
            </a:r>
            <a:r>
              <a:rPr lang="en-US" dirty="0"/>
              <a:t> It is revenue generated per unit sold. </a:t>
            </a:r>
            <a:endParaRPr lang="en-US" b="1" u="sng" dirty="0"/>
          </a:p>
          <a:p>
            <a:pPr marL="457200" lvl="1" indent="0">
              <a:buNone/>
            </a:pPr>
            <a:endParaRPr lang="en-US" dirty="0"/>
          </a:p>
          <a:p>
            <a:pPr marL="457200" lvl="1" indent="0">
              <a:buNone/>
            </a:pPr>
            <a:endParaRPr lang="en-US" dirty="0"/>
          </a:p>
        </p:txBody>
      </p:sp>
      <p:sp>
        <p:nvSpPr>
          <p:cNvPr id="9" name="AutoShape 6" descr="Image result for average revenue">
            <a:hlinkClick r:id="rId2"/>
          </p:cNvPr>
          <p:cNvSpPr>
            <a:spLocks noChangeAspect="1" noChangeArrowheads="1"/>
          </p:cNvSpPr>
          <p:nvPr/>
        </p:nvSpPr>
        <p:spPr bwMode="auto">
          <a:xfrm>
            <a:off x="0" y="-373063"/>
            <a:ext cx="1752600" cy="1476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1491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Market</a:t>
            </a:r>
          </a:p>
        </p:txBody>
      </p:sp>
      <p:sp>
        <p:nvSpPr>
          <p:cNvPr id="3" name="Content Placeholder 2"/>
          <p:cNvSpPr>
            <a:spLocks noGrp="1"/>
          </p:cNvSpPr>
          <p:nvPr>
            <p:ph idx="1"/>
          </p:nvPr>
        </p:nvSpPr>
        <p:spPr>
          <a:xfrm>
            <a:off x="1641087" y="2096429"/>
            <a:ext cx="3488474" cy="2007220"/>
          </a:xfrm>
        </p:spPr>
        <p:txBody>
          <a:bodyPr>
            <a:normAutofit fontScale="92500"/>
          </a:bodyPr>
          <a:lstStyle/>
          <a:p>
            <a:r>
              <a:rPr lang="en-IN" dirty="0"/>
              <a:t>Perfectly Competitive</a:t>
            </a:r>
          </a:p>
          <a:p>
            <a:r>
              <a:rPr lang="en-IN" dirty="0"/>
              <a:t>Monopoly</a:t>
            </a:r>
          </a:p>
          <a:p>
            <a:r>
              <a:rPr lang="en-IN" dirty="0"/>
              <a:t>Oligopoly</a:t>
            </a:r>
          </a:p>
          <a:p>
            <a:r>
              <a:rPr lang="en-IN" dirty="0"/>
              <a:t>Monopolistic</a:t>
            </a:r>
          </a:p>
        </p:txBody>
      </p:sp>
    </p:spTree>
    <p:extLst>
      <p:ext uri="{BB962C8B-B14F-4D97-AF65-F5344CB8AC3E}">
        <p14:creationId xmlns:p14="http://schemas.microsoft.com/office/powerpoint/2010/main" val="256948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1509"/>
          </a:xfrm>
        </p:spPr>
        <p:txBody>
          <a:bodyPr/>
          <a:lstStyle/>
          <a:p>
            <a:r>
              <a:rPr lang="en-IN" b="1" dirty="0"/>
              <a:t>Perfectly Competitively Market</a:t>
            </a:r>
          </a:p>
        </p:txBody>
      </p:sp>
      <p:sp>
        <p:nvSpPr>
          <p:cNvPr id="3" name="Content Placeholder 2"/>
          <p:cNvSpPr>
            <a:spLocks noGrp="1"/>
          </p:cNvSpPr>
          <p:nvPr>
            <p:ph idx="1"/>
          </p:nvPr>
        </p:nvSpPr>
        <p:spPr>
          <a:xfrm>
            <a:off x="838200" y="1338146"/>
            <a:ext cx="10515600" cy="5296829"/>
          </a:xfrm>
        </p:spPr>
        <p:txBody>
          <a:bodyPr>
            <a:normAutofit/>
          </a:bodyPr>
          <a:lstStyle/>
          <a:p>
            <a:r>
              <a:rPr lang="en-IN" dirty="0">
                <a:effectLst/>
              </a:rPr>
              <a:t>Perfect competition is a market structure where many firms offer a homogeneous product. </a:t>
            </a:r>
          </a:p>
          <a:p>
            <a:r>
              <a:rPr lang="en-IN" dirty="0">
                <a:effectLst/>
              </a:rPr>
              <a:t>Because there is </a:t>
            </a:r>
            <a:r>
              <a:rPr lang="en-IN" dirty="0">
                <a:solidFill>
                  <a:schemeClr val="tx2"/>
                </a:solidFill>
                <a:effectLst/>
              </a:rPr>
              <a:t>freedom of entry and exit </a:t>
            </a:r>
            <a:r>
              <a:rPr lang="en-IN" dirty="0">
                <a:effectLst/>
              </a:rPr>
              <a:t>and perfect information, firms will make normal profits and prices will be kept low by competitive pressures. The characteristics are as follows –</a:t>
            </a:r>
          </a:p>
          <a:p>
            <a:pPr lvl="1"/>
            <a:r>
              <a:rPr lang="en-IN" dirty="0">
                <a:effectLst/>
              </a:rPr>
              <a:t>Many firms.</a:t>
            </a:r>
          </a:p>
          <a:p>
            <a:pPr lvl="1"/>
            <a:r>
              <a:rPr lang="en-IN" dirty="0">
                <a:effectLst/>
              </a:rPr>
              <a:t>Freedom of entry and exit, this will require low sunk costs.	</a:t>
            </a:r>
          </a:p>
          <a:p>
            <a:pPr lvl="1"/>
            <a:r>
              <a:rPr lang="en-IN" dirty="0">
                <a:effectLst/>
              </a:rPr>
              <a:t>All firms produce an identical or homogeneous product.</a:t>
            </a:r>
          </a:p>
          <a:p>
            <a:pPr lvl="1"/>
            <a:r>
              <a:rPr lang="en-IN" dirty="0">
                <a:effectLst/>
              </a:rPr>
              <a:t>All firms are price takers, therefore the firm’s demand curve is perfectly elastic.</a:t>
            </a:r>
          </a:p>
          <a:p>
            <a:pPr lvl="1"/>
            <a:r>
              <a:rPr lang="en-US" dirty="0"/>
              <a:t>Firms can only make </a:t>
            </a:r>
            <a:r>
              <a:rPr lang="en-US" i="1" dirty="0"/>
              <a:t>normal</a:t>
            </a:r>
            <a:r>
              <a:rPr lang="en-US" dirty="0"/>
              <a:t> profits in the long run, although they can make abnormal (super-normal) profits in the short run.</a:t>
            </a:r>
            <a:endParaRPr lang="en-IN" dirty="0">
              <a:effectLst/>
            </a:endParaRPr>
          </a:p>
          <a:p>
            <a:endParaRPr lang="en-IN" dirty="0">
              <a:effectLst/>
            </a:endParaRPr>
          </a:p>
          <a:p>
            <a:endParaRPr lang="en-IN" dirty="0"/>
          </a:p>
        </p:txBody>
      </p:sp>
    </p:spTree>
    <p:extLst>
      <p:ext uri="{BB962C8B-B14F-4D97-AF65-F5344CB8AC3E}">
        <p14:creationId xmlns:p14="http://schemas.microsoft.com/office/powerpoint/2010/main" val="223427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6771" y="334537"/>
            <a:ext cx="4772722" cy="959276"/>
          </a:xfrm>
        </p:spPr>
        <p:txBody>
          <a:bodyPr>
            <a:normAutofit fontScale="90000"/>
          </a:bodyPr>
          <a:lstStyle/>
          <a:p>
            <a:pPr algn="ctr"/>
            <a:r>
              <a:rPr lang="en-US" dirty="0">
                <a:latin typeface="+mn-lt"/>
              </a:rPr>
              <a:t>FIRM AS PRICE TAKER</a:t>
            </a:r>
          </a:p>
        </p:txBody>
      </p:sp>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0" y="1293813"/>
            <a:ext cx="6165850" cy="4883150"/>
          </a:xfrm>
        </p:spPr>
      </p:pic>
      <p:sp>
        <p:nvSpPr>
          <p:cNvPr id="6" name="Content Placeholder 5"/>
          <p:cNvSpPr>
            <a:spLocks noGrp="1"/>
          </p:cNvSpPr>
          <p:nvPr>
            <p:ph sz="half" idx="4294967295"/>
          </p:nvPr>
        </p:nvSpPr>
        <p:spPr>
          <a:xfrm>
            <a:off x="7205663" y="914400"/>
            <a:ext cx="4986337" cy="5262563"/>
          </a:xfrm>
        </p:spPr>
        <p:txBody>
          <a:bodyPr/>
          <a:lstStyle/>
          <a:p>
            <a:r>
              <a:rPr lang="en-US" dirty="0"/>
              <a:t>The single firm takes its price from the industry, and is, consequently, referred to as a </a:t>
            </a:r>
            <a:r>
              <a:rPr lang="en-US" i="1" dirty="0">
                <a:solidFill>
                  <a:srgbClr val="FF0000"/>
                </a:solidFill>
              </a:rPr>
              <a:t>price taker</a:t>
            </a:r>
            <a:r>
              <a:rPr lang="en-US" dirty="0"/>
              <a:t>.</a:t>
            </a:r>
          </a:p>
          <a:p>
            <a:r>
              <a:rPr lang="en-US" dirty="0"/>
              <a:t> The industry is composed of all firms in the industry and the market price is where market demand is equal to market supply.</a:t>
            </a:r>
          </a:p>
          <a:p>
            <a:r>
              <a:rPr lang="en-US" dirty="0"/>
              <a:t> Each single firm must charge this price and cannot diverge from it.</a:t>
            </a:r>
          </a:p>
        </p:txBody>
      </p:sp>
    </p:spTree>
    <p:extLst>
      <p:ext uri="{BB962C8B-B14F-4D97-AF65-F5344CB8AC3E}">
        <p14:creationId xmlns:p14="http://schemas.microsoft.com/office/powerpoint/2010/main" val="101583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02436"/>
          </a:xfrm>
        </p:spPr>
        <p:txBody>
          <a:bodyPr>
            <a:normAutofit/>
          </a:bodyPr>
          <a:lstStyle/>
          <a:p>
            <a:pPr algn="ctr"/>
            <a:r>
              <a:rPr lang="en-US" sz="3000" b="1" dirty="0"/>
              <a:t>Equilibrium in Perfect Competitive Market</a:t>
            </a:r>
            <a:endParaRPr lang="en-US" sz="3000" dirty="0"/>
          </a:p>
        </p:txBody>
      </p:sp>
      <p:sp>
        <p:nvSpPr>
          <p:cNvPr id="3" name="Content Placeholder 2"/>
          <p:cNvSpPr>
            <a:spLocks noGrp="1"/>
          </p:cNvSpPr>
          <p:nvPr>
            <p:ph sz="half" idx="1"/>
          </p:nvPr>
        </p:nvSpPr>
        <p:spPr>
          <a:xfrm>
            <a:off x="838200" y="902437"/>
            <a:ext cx="5181600" cy="5274526"/>
          </a:xfrm>
        </p:spPr>
        <p:txBody>
          <a:bodyPr>
            <a:normAutofit/>
          </a:bodyPr>
          <a:lstStyle/>
          <a:p>
            <a:r>
              <a:rPr lang="en-US" dirty="0"/>
              <a:t>In the short run</a:t>
            </a:r>
          </a:p>
          <a:p>
            <a:pPr marL="0" indent="0">
              <a:buNone/>
            </a:pPr>
            <a:r>
              <a:rPr lang="en-US" dirty="0"/>
              <a:t>	</a:t>
            </a:r>
            <a:r>
              <a:rPr lang="en-US" sz="1800" dirty="0"/>
              <a:t>Under perfect competition, firms can make </a:t>
            </a:r>
            <a:r>
              <a:rPr lang="en-US" sz="1800" b="1" dirty="0">
                <a:hlinkClick r:id="rId2"/>
              </a:rPr>
              <a:t>super-normal profits</a:t>
            </a:r>
            <a:r>
              <a:rPr lang="en-US" sz="1800" b="1" dirty="0"/>
              <a:t> </a:t>
            </a:r>
            <a:r>
              <a:rPr lang="en-US" sz="1800" dirty="0"/>
              <a:t>or losses.</a:t>
            </a:r>
          </a:p>
          <a:p>
            <a:pPr marL="0" indent="0">
              <a:buNone/>
            </a:pPr>
            <a:endParaRPr lang="en-US" dirty="0"/>
          </a:p>
        </p:txBody>
      </p:sp>
      <p:sp>
        <p:nvSpPr>
          <p:cNvPr id="4" name="Content Placeholder 3"/>
          <p:cNvSpPr>
            <a:spLocks noGrp="1"/>
          </p:cNvSpPr>
          <p:nvPr>
            <p:ph sz="half" idx="2"/>
          </p:nvPr>
        </p:nvSpPr>
        <p:spPr>
          <a:xfrm>
            <a:off x="6172200" y="902438"/>
            <a:ext cx="5181600" cy="5754840"/>
          </a:xfrm>
        </p:spPr>
        <p:txBody>
          <a:bodyPr>
            <a:normAutofit/>
          </a:bodyPr>
          <a:lstStyle/>
          <a:p>
            <a:r>
              <a:rPr lang="en-US" dirty="0"/>
              <a:t>In the long run</a:t>
            </a:r>
          </a:p>
          <a:p>
            <a:pPr marL="0" indent="0">
              <a:buNone/>
            </a:pPr>
            <a:r>
              <a:rPr lang="en-US" dirty="0"/>
              <a:t>	</a:t>
            </a:r>
            <a:r>
              <a:rPr lang="en-US" sz="1800" dirty="0"/>
              <a:t>The effect of this entry into the industry is to shift the industry supply curve to the right, which drives down price until the point where all super-normal profits are exhausted. </a:t>
            </a:r>
          </a:p>
          <a:p>
            <a:pPr marL="0" indent="0">
              <a:buNone/>
            </a:pPr>
            <a:r>
              <a:rPr lang="en-US" sz="1800" dirty="0"/>
              <a:t>	 If firms are making losses, they will leave the market as there are no exit barriers, and this will shift the industry supply to the left, which raises price and enables those left in the market to derive normal profits.</a:t>
            </a:r>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82" y="2509024"/>
            <a:ext cx="4907593" cy="41482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9801" y="3707590"/>
            <a:ext cx="5334000" cy="3150410"/>
          </a:xfrm>
          <a:prstGeom prst="rect">
            <a:avLst/>
          </a:prstGeom>
        </p:spPr>
      </p:pic>
    </p:spTree>
    <p:extLst>
      <p:ext uri="{BB962C8B-B14F-4D97-AF65-F5344CB8AC3E}">
        <p14:creationId xmlns:p14="http://schemas.microsoft.com/office/powerpoint/2010/main" val="329410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1582</Words>
  <Application>Microsoft Office PowerPoint</Application>
  <PresentationFormat>Widescreen</PresentationFormat>
  <Paragraphs>202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Algerian</vt:lpstr>
      <vt:lpstr>Arial</vt:lpstr>
      <vt:lpstr>Bell MT</vt:lpstr>
      <vt:lpstr>Calibri</vt:lpstr>
      <vt:lpstr>Calibri Light</vt:lpstr>
      <vt:lpstr>Calisto MT</vt:lpstr>
      <vt:lpstr>Office Theme</vt:lpstr>
      <vt:lpstr>Economics Project – 2 Market Analysis of Air Conditioner</vt:lpstr>
      <vt:lpstr>Group Members  </vt:lpstr>
      <vt:lpstr>Outline</vt:lpstr>
      <vt:lpstr>Resources</vt:lpstr>
      <vt:lpstr>Market Economy Terms</vt:lpstr>
      <vt:lpstr>Types of Market</vt:lpstr>
      <vt:lpstr>Perfectly Competitively Market</vt:lpstr>
      <vt:lpstr>FIRM AS PRICE TAKER</vt:lpstr>
      <vt:lpstr>Equilibrium in Perfect Competitive Market</vt:lpstr>
      <vt:lpstr>Monopoly Market</vt:lpstr>
      <vt:lpstr>Equilibrium in monopoly market</vt:lpstr>
      <vt:lpstr>PowerPoint Presentation</vt:lpstr>
      <vt:lpstr>Oligopoly Market</vt:lpstr>
      <vt:lpstr>Equilibrium In Oligopoly Market</vt:lpstr>
      <vt:lpstr>Monopolistic Market</vt:lpstr>
      <vt:lpstr>Equilibrium In Monopolistic Market</vt:lpstr>
      <vt:lpstr>Equilibrium In Monopolistic Market</vt:lpstr>
      <vt:lpstr>Analysis of AC market</vt:lpstr>
      <vt:lpstr>PowerPoint Presentation</vt:lpstr>
      <vt:lpstr>PowerPoint Presentation</vt:lpstr>
      <vt:lpstr>Product Differentiation</vt:lpstr>
      <vt:lpstr>PowerPoint Presentation</vt:lpstr>
      <vt:lpstr>PowerPoint Presentation</vt:lpstr>
      <vt:lpstr>Porter Five Force Analysis</vt:lpstr>
      <vt:lpstr>Porter Five Force Analysis For AC Market</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Project</dc:title>
  <dc:creator>Kashish Shah</dc:creator>
  <cp:lastModifiedBy>Deval Shah</cp:lastModifiedBy>
  <cp:revision>223</cp:revision>
  <dcterms:created xsi:type="dcterms:W3CDTF">2016-03-25T09:04:16Z</dcterms:created>
  <dcterms:modified xsi:type="dcterms:W3CDTF">2016-03-26T17:50:04Z</dcterms:modified>
</cp:coreProperties>
</file>