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4"/>
  </p:notesMasterIdLst>
  <p:sldIdLst>
    <p:sldId id="257" r:id="rId2"/>
    <p:sldId id="258" r:id="rId3"/>
    <p:sldId id="259" r:id="rId4"/>
    <p:sldId id="260" r:id="rId5"/>
    <p:sldId id="261" r:id="rId6"/>
    <p:sldId id="267" r:id="rId7"/>
    <p:sldId id="268" r:id="rId8"/>
    <p:sldId id="269" r:id="rId9"/>
    <p:sldId id="262" r:id="rId10"/>
    <p:sldId id="264" r:id="rId11"/>
    <p:sldId id="265" r:id="rId12"/>
    <p:sldId id="266" r:id="rId13"/>
    <p:sldId id="270" r:id="rId14"/>
    <p:sldId id="263" r:id="rId15"/>
    <p:sldId id="271" r:id="rId16"/>
    <p:sldId id="279" r:id="rId17"/>
    <p:sldId id="283" r:id="rId18"/>
    <p:sldId id="280" r:id="rId19"/>
    <p:sldId id="281" r:id="rId20"/>
    <p:sldId id="282" r:id="rId21"/>
    <p:sldId id="285" r:id="rId22"/>
    <p:sldId id="284" r:id="rId23"/>
    <p:sldId id="287" r:id="rId24"/>
    <p:sldId id="288" r:id="rId25"/>
    <p:sldId id="289" r:id="rId26"/>
    <p:sldId id="290" r:id="rId27"/>
    <p:sldId id="291" r:id="rId28"/>
    <p:sldId id="294" r:id="rId29"/>
    <p:sldId id="295" r:id="rId30"/>
    <p:sldId id="293" r:id="rId31"/>
    <p:sldId id="272" r:id="rId32"/>
    <p:sldId id="29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53" autoAdjust="0"/>
  </p:normalViewPr>
  <p:slideViewPr>
    <p:cSldViewPr snapToGrid="0">
      <p:cViewPr varScale="1">
        <p:scale>
          <a:sx n="84" d="100"/>
          <a:sy n="84" d="100"/>
        </p:scale>
        <p:origin x="192"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FECF6D-5D91-42C5-8C09-A6E6ABF5A417}" type="datetimeFigureOut">
              <a:rPr lang="en-US" smtClean="0"/>
              <a:t>4/8/2016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D0F88-455E-4DF5-8836-BE2E26CB5CBF}" type="slidenum">
              <a:rPr lang="en-US" smtClean="0"/>
              <a:t>‹#›</a:t>
            </a:fld>
            <a:endParaRPr lang="en-US"/>
          </a:p>
        </p:txBody>
      </p:sp>
    </p:spTree>
    <p:extLst>
      <p:ext uri="{BB962C8B-B14F-4D97-AF65-F5344CB8AC3E}">
        <p14:creationId xmlns:p14="http://schemas.microsoft.com/office/powerpoint/2010/main" val="571078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BD0F88-455E-4DF5-8836-BE2E26CB5CBF}" type="slidenum">
              <a:rPr lang="en-US" smtClean="0"/>
              <a:t>10</a:t>
            </a:fld>
            <a:endParaRPr lang="en-US"/>
          </a:p>
        </p:txBody>
      </p:sp>
    </p:spTree>
    <p:extLst>
      <p:ext uri="{BB962C8B-B14F-4D97-AF65-F5344CB8AC3E}">
        <p14:creationId xmlns:p14="http://schemas.microsoft.com/office/powerpoint/2010/main" val="1791459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0DBFA07-677E-46F1-9694-DA33AD8A0692}" type="datetimeFigureOut">
              <a:rPr lang="en-US" smtClean="0"/>
              <a:t>4/8/2016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5B0BD-53E3-493B-B775-F3AFB4A563D7}" type="slidenum">
              <a:rPr lang="en-US" smtClean="0"/>
              <a:t>‹#›</a:t>
            </a:fld>
            <a:endParaRPr lang="en-US"/>
          </a:p>
        </p:txBody>
      </p:sp>
    </p:spTree>
    <p:extLst>
      <p:ext uri="{BB962C8B-B14F-4D97-AF65-F5344CB8AC3E}">
        <p14:creationId xmlns:p14="http://schemas.microsoft.com/office/powerpoint/2010/main" val="3948563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DBFA07-677E-46F1-9694-DA33AD8A0692}" type="datetimeFigureOut">
              <a:rPr lang="en-US" smtClean="0"/>
              <a:t>4/8/2016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5B0BD-53E3-493B-B775-F3AFB4A563D7}" type="slidenum">
              <a:rPr lang="en-US" smtClean="0"/>
              <a:t>‹#›</a:t>
            </a:fld>
            <a:endParaRPr lang="en-US"/>
          </a:p>
        </p:txBody>
      </p:sp>
    </p:spTree>
    <p:extLst>
      <p:ext uri="{BB962C8B-B14F-4D97-AF65-F5344CB8AC3E}">
        <p14:creationId xmlns:p14="http://schemas.microsoft.com/office/powerpoint/2010/main" val="91789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DBFA07-677E-46F1-9694-DA33AD8A0692}" type="datetimeFigureOut">
              <a:rPr lang="en-US" smtClean="0"/>
              <a:t>4/8/2016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5B0BD-53E3-493B-B775-F3AFB4A563D7}" type="slidenum">
              <a:rPr lang="en-US" smtClean="0"/>
              <a:t>‹#›</a:t>
            </a:fld>
            <a:endParaRPr lang="en-US"/>
          </a:p>
        </p:txBody>
      </p:sp>
    </p:spTree>
    <p:extLst>
      <p:ext uri="{BB962C8B-B14F-4D97-AF65-F5344CB8AC3E}">
        <p14:creationId xmlns:p14="http://schemas.microsoft.com/office/powerpoint/2010/main" val="2926410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DBFA07-677E-46F1-9694-DA33AD8A0692}" type="datetimeFigureOut">
              <a:rPr lang="en-US" smtClean="0"/>
              <a:t>4/8/2016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5B0BD-53E3-493B-B775-F3AFB4A563D7}" type="slidenum">
              <a:rPr lang="en-US" smtClean="0"/>
              <a:t>‹#›</a:t>
            </a:fld>
            <a:endParaRPr lang="en-US"/>
          </a:p>
        </p:txBody>
      </p:sp>
    </p:spTree>
    <p:extLst>
      <p:ext uri="{BB962C8B-B14F-4D97-AF65-F5344CB8AC3E}">
        <p14:creationId xmlns:p14="http://schemas.microsoft.com/office/powerpoint/2010/main" val="2641460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DBFA07-677E-46F1-9694-DA33AD8A0692}" type="datetimeFigureOut">
              <a:rPr lang="en-US" smtClean="0"/>
              <a:t>4/8/2016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5B0BD-53E3-493B-B775-F3AFB4A563D7}" type="slidenum">
              <a:rPr lang="en-US" smtClean="0"/>
              <a:t>‹#›</a:t>
            </a:fld>
            <a:endParaRPr lang="en-US"/>
          </a:p>
        </p:txBody>
      </p:sp>
    </p:spTree>
    <p:extLst>
      <p:ext uri="{BB962C8B-B14F-4D97-AF65-F5344CB8AC3E}">
        <p14:creationId xmlns:p14="http://schemas.microsoft.com/office/powerpoint/2010/main" val="4125209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DBFA07-677E-46F1-9694-DA33AD8A0692}" type="datetimeFigureOut">
              <a:rPr lang="en-US" smtClean="0"/>
              <a:t>4/8/2016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5B0BD-53E3-493B-B775-F3AFB4A563D7}" type="slidenum">
              <a:rPr lang="en-US" smtClean="0"/>
              <a:t>‹#›</a:t>
            </a:fld>
            <a:endParaRPr lang="en-US"/>
          </a:p>
        </p:txBody>
      </p:sp>
    </p:spTree>
    <p:extLst>
      <p:ext uri="{BB962C8B-B14F-4D97-AF65-F5344CB8AC3E}">
        <p14:creationId xmlns:p14="http://schemas.microsoft.com/office/powerpoint/2010/main" val="2321917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DBFA07-677E-46F1-9694-DA33AD8A0692}" type="datetimeFigureOut">
              <a:rPr lang="en-US" smtClean="0"/>
              <a:t>4/8/2016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05B0BD-53E3-493B-B775-F3AFB4A563D7}" type="slidenum">
              <a:rPr lang="en-US" smtClean="0"/>
              <a:t>‹#›</a:t>
            </a:fld>
            <a:endParaRPr lang="en-US"/>
          </a:p>
        </p:txBody>
      </p:sp>
    </p:spTree>
    <p:extLst>
      <p:ext uri="{BB962C8B-B14F-4D97-AF65-F5344CB8AC3E}">
        <p14:creationId xmlns:p14="http://schemas.microsoft.com/office/powerpoint/2010/main" val="1852604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DBFA07-677E-46F1-9694-DA33AD8A0692}" type="datetimeFigureOut">
              <a:rPr lang="en-US" smtClean="0"/>
              <a:t>4/8/2016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05B0BD-53E3-493B-B775-F3AFB4A563D7}" type="slidenum">
              <a:rPr lang="en-US" smtClean="0"/>
              <a:t>‹#›</a:t>
            </a:fld>
            <a:endParaRPr lang="en-US"/>
          </a:p>
        </p:txBody>
      </p:sp>
    </p:spTree>
    <p:extLst>
      <p:ext uri="{BB962C8B-B14F-4D97-AF65-F5344CB8AC3E}">
        <p14:creationId xmlns:p14="http://schemas.microsoft.com/office/powerpoint/2010/main" val="1189360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BFA07-677E-46F1-9694-DA33AD8A0692}" type="datetimeFigureOut">
              <a:rPr lang="en-US" smtClean="0"/>
              <a:t>4/8/2016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05B0BD-53E3-493B-B775-F3AFB4A563D7}" type="slidenum">
              <a:rPr lang="en-US" smtClean="0"/>
              <a:t>‹#›</a:t>
            </a:fld>
            <a:endParaRPr lang="en-US"/>
          </a:p>
        </p:txBody>
      </p:sp>
    </p:spTree>
    <p:extLst>
      <p:ext uri="{BB962C8B-B14F-4D97-AF65-F5344CB8AC3E}">
        <p14:creationId xmlns:p14="http://schemas.microsoft.com/office/powerpoint/2010/main" val="1861397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DBFA07-677E-46F1-9694-DA33AD8A0692}" type="datetimeFigureOut">
              <a:rPr lang="en-US" smtClean="0"/>
              <a:t>4/8/2016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5B0BD-53E3-493B-B775-F3AFB4A563D7}" type="slidenum">
              <a:rPr lang="en-US" smtClean="0"/>
              <a:t>‹#›</a:t>
            </a:fld>
            <a:endParaRPr lang="en-US"/>
          </a:p>
        </p:txBody>
      </p:sp>
    </p:spTree>
    <p:extLst>
      <p:ext uri="{BB962C8B-B14F-4D97-AF65-F5344CB8AC3E}">
        <p14:creationId xmlns:p14="http://schemas.microsoft.com/office/powerpoint/2010/main" val="2898193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DBFA07-677E-46F1-9694-DA33AD8A0692}" type="datetimeFigureOut">
              <a:rPr lang="en-US" smtClean="0"/>
              <a:t>4/8/2016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5B0BD-53E3-493B-B775-F3AFB4A563D7}" type="slidenum">
              <a:rPr lang="en-US" smtClean="0"/>
              <a:t>‹#›</a:t>
            </a:fld>
            <a:endParaRPr lang="en-US"/>
          </a:p>
        </p:txBody>
      </p:sp>
    </p:spTree>
    <p:extLst>
      <p:ext uri="{BB962C8B-B14F-4D97-AF65-F5344CB8AC3E}">
        <p14:creationId xmlns:p14="http://schemas.microsoft.com/office/powerpoint/2010/main" val="2017443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BFA07-677E-46F1-9694-DA33AD8A0692}" type="datetimeFigureOut">
              <a:rPr lang="en-US" smtClean="0"/>
              <a:t>4/8/2016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05B0BD-53E3-493B-B775-F3AFB4A563D7}" type="slidenum">
              <a:rPr lang="en-US" smtClean="0"/>
              <a:t>‹#›</a:t>
            </a:fld>
            <a:endParaRPr lang="en-US"/>
          </a:p>
        </p:txBody>
      </p:sp>
    </p:spTree>
    <p:extLst>
      <p:ext uri="{BB962C8B-B14F-4D97-AF65-F5344CB8AC3E}">
        <p14:creationId xmlns:p14="http://schemas.microsoft.com/office/powerpoint/2010/main" val="4282081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rbi.org.in/scripts/PublicationsView.aspx?id=16823#BC"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blogs.economictimes.indiatimes.com/OfftheBeat/rbi-monetary-policy-the-best-that-mr-rajan-could-have-done/" TargetMode="External"/><Relationship Id="rId3" Type="http://schemas.openxmlformats.org/officeDocument/2006/relationships/hyperlink" Target="http://www.economicsdiscussion.net/india/monetary-policy-and-fiscal-policy-of-india/10515" TargetMode="External"/><Relationship Id="rId7" Type="http://schemas.openxmlformats.org/officeDocument/2006/relationships/hyperlink" Target="https://rbi.org.in/scripts/PublicationsView.aspx?id=16823#C1" TargetMode="External"/><Relationship Id="rId2" Type="http://schemas.openxmlformats.org/officeDocument/2006/relationships/hyperlink" Target="http://www.investopedia.com/" TargetMode="External"/><Relationship Id="rId1" Type="http://schemas.openxmlformats.org/officeDocument/2006/relationships/slideLayout" Target="../slideLayouts/slideLayout2.xml"/><Relationship Id="rId6" Type="http://schemas.openxmlformats.org/officeDocument/2006/relationships/hyperlink" Target="http://indiabudget.nic.in/ub2015-16/frbm/frbm3.pdf" TargetMode="External"/><Relationship Id="rId5" Type="http://schemas.openxmlformats.org/officeDocument/2006/relationships/hyperlink" Target="http://www.snbmutualfunds.com/reliance-any-time-money-card-collects-rs-1500-crore/" TargetMode="External"/><Relationship Id="rId10" Type="http://schemas.openxmlformats.org/officeDocument/2006/relationships/hyperlink" Target="http://www.levyinstitute.org/pubs/wp_820.pdf" TargetMode="External"/><Relationship Id="rId4" Type="http://schemas.openxmlformats.org/officeDocument/2006/relationships/hyperlink" Target="http://indiabudget.nic.in/ub2016-17/bh/bh1.pdf" TargetMode="External"/><Relationship Id="rId9" Type="http://schemas.openxmlformats.org/officeDocument/2006/relationships/hyperlink" Target="https://rbi.org.in/Scripts/BS_ViewBulletin.aspx"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www.investopedia.com/terms/m/monetarypolicy.as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a:latin typeface="Bell MT" panose="02020503060305020303" pitchFamily="18" charset="0"/>
              </a:rPr>
              <a:t>Economics Project – 3</a:t>
            </a:r>
            <a:br>
              <a:rPr lang="en-IN" b="1" dirty="0">
                <a:latin typeface="Bell MT" panose="02020503060305020303" pitchFamily="18" charset="0"/>
              </a:rPr>
            </a:br>
            <a:r>
              <a:rPr lang="en-IN" b="1" dirty="0">
                <a:latin typeface="Bell MT" panose="02020503060305020303" pitchFamily="18" charset="0"/>
              </a:rPr>
              <a:t>Monetary and Fiscal Policies in INDIA</a:t>
            </a:r>
            <a:endParaRPr lang="en-IN" dirty="0">
              <a:latin typeface="Bell MT" panose="02020503060305020303" pitchFamily="18" charset="0"/>
            </a:endParaRPr>
          </a:p>
        </p:txBody>
      </p:sp>
      <p:sp>
        <p:nvSpPr>
          <p:cNvPr id="3" name="Subtitle 2"/>
          <p:cNvSpPr>
            <a:spLocks noGrp="1"/>
          </p:cNvSpPr>
          <p:nvPr>
            <p:ph type="subTitle" idx="1"/>
          </p:nvPr>
        </p:nvSpPr>
        <p:spPr>
          <a:xfrm>
            <a:off x="1524000" y="4137102"/>
            <a:ext cx="9144000" cy="1120698"/>
          </a:xfrm>
        </p:spPr>
        <p:txBody>
          <a:bodyPr>
            <a:normAutofit/>
          </a:bodyPr>
          <a:lstStyle/>
          <a:p>
            <a:r>
              <a:rPr lang="en-IN" sz="4200" dirty="0">
                <a:latin typeface="Calisto MT" panose="02040603050505030304" pitchFamily="18" charset="0"/>
              </a:rPr>
              <a:t>Group - 13</a:t>
            </a:r>
          </a:p>
        </p:txBody>
      </p:sp>
    </p:spTree>
    <p:extLst>
      <p:ext uri="{BB962C8B-B14F-4D97-AF65-F5344CB8AC3E}">
        <p14:creationId xmlns:p14="http://schemas.microsoft.com/office/powerpoint/2010/main" val="4263577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7477"/>
            <a:ext cx="10515600" cy="1417003"/>
          </a:xfrm>
        </p:spPr>
        <p:txBody>
          <a:bodyPr/>
          <a:lstStyle/>
          <a:p>
            <a:r>
              <a:rPr lang="en-US" b="1" dirty="0"/>
              <a:t>Aims and Basis Of Fiscal Policy</a:t>
            </a:r>
          </a:p>
        </p:txBody>
      </p:sp>
      <p:sp>
        <p:nvSpPr>
          <p:cNvPr id="3" name="Content Placeholder 2"/>
          <p:cNvSpPr>
            <a:spLocks noGrp="1"/>
          </p:cNvSpPr>
          <p:nvPr>
            <p:ph idx="1"/>
          </p:nvPr>
        </p:nvSpPr>
        <p:spPr>
          <a:xfrm>
            <a:off x="838200" y="1659467"/>
            <a:ext cx="10515600" cy="4572000"/>
          </a:xfrm>
        </p:spPr>
        <p:txBody>
          <a:bodyPr>
            <a:normAutofit/>
          </a:bodyPr>
          <a:lstStyle/>
          <a:p>
            <a:r>
              <a:rPr lang="en-US" dirty="0"/>
              <a:t>The main objective of the fiscal policy is to bring stability, reduce unemployment and growth of the economy.</a:t>
            </a:r>
          </a:p>
          <a:p>
            <a:r>
              <a:rPr lang="en-US" dirty="0"/>
              <a:t>Fiscal policies arises to fuel the nation’s economy when needed (unemployment, declined growth etc.)</a:t>
            </a:r>
          </a:p>
          <a:p>
            <a:r>
              <a:rPr lang="en-US" dirty="0"/>
              <a:t>The govt spends money in open money market(consumer market)demanding for goods and services.</a:t>
            </a:r>
          </a:p>
          <a:p>
            <a:r>
              <a:rPr lang="en-US" dirty="0"/>
              <a:t>There are several sectors that get impacted the moment the government decides to increase its spending. </a:t>
            </a:r>
          </a:p>
          <a:p>
            <a:r>
              <a:rPr lang="en-US" dirty="0"/>
              <a:t>The demand for the production of organizations operating in these sectors increases bringing profits and prosperity. </a:t>
            </a:r>
          </a:p>
          <a:p>
            <a:pPr marL="457200" lvl="1" indent="0">
              <a:buNone/>
            </a:pPr>
            <a:endParaRPr lang="en-US" dirty="0"/>
          </a:p>
          <a:p>
            <a:pPr lvl="1"/>
            <a:endParaRPr lang="en-US" dirty="0"/>
          </a:p>
          <a:p>
            <a:pPr marL="457200" lvl="1" indent="0">
              <a:buNone/>
            </a:pPr>
            <a:endParaRPr lang="en-US" dirty="0"/>
          </a:p>
          <a:p>
            <a:pPr lvl="1"/>
            <a:endParaRPr lang="en-US" dirty="0"/>
          </a:p>
        </p:txBody>
      </p:sp>
    </p:spTree>
    <p:extLst>
      <p:ext uri="{BB962C8B-B14F-4D97-AF65-F5344CB8AC3E}">
        <p14:creationId xmlns:p14="http://schemas.microsoft.com/office/powerpoint/2010/main" val="2367147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10515600" cy="5847643"/>
          </a:xfrm>
        </p:spPr>
        <p:txBody>
          <a:bodyPr>
            <a:normAutofit fontScale="92500" lnSpcReduction="10000"/>
          </a:bodyPr>
          <a:lstStyle/>
          <a:p>
            <a:r>
              <a:rPr lang="en-US" dirty="0"/>
              <a:t>The revenues that government generates are from two markets </a:t>
            </a:r>
          </a:p>
          <a:p>
            <a:pPr lvl="1"/>
            <a:r>
              <a:rPr lang="en-US" dirty="0"/>
              <a:t>1)Taxes </a:t>
            </a:r>
          </a:p>
          <a:p>
            <a:pPr lvl="1"/>
            <a:r>
              <a:rPr lang="en-US" dirty="0"/>
              <a:t>2)Money from debt markets – Money that government lends to organization or individual in form of bond of their assets like mortgage etc.</a:t>
            </a:r>
          </a:p>
          <a:p>
            <a:r>
              <a:rPr lang="en-US" dirty="0"/>
              <a:t> The instruments used in the Fiscal Policy are </a:t>
            </a:r>
          </a:p>
          <a:p>
            <a:pPr lvl="1"/>
            <a:r>
              <a:rPr lang="en-US" dirty="0"/>
              <a:t>Level of taxation &amp; its composition </a:t>
            </a:r>
          </a:p>
          <a:p>
            <a:pPr lvl="1"/>
            <a:r>
              <a:rPr lang="en-US" dirty="0"/>
              <a:t>Expenditure on various projects. </a:t>
            </a:r>
          </a:p>
          <a:p>
            <a:r>
              <a:rPr lang="en-US" dirty="0"/>
              <a:t>These instruments play a vital role in implementing fiscal policies.</a:t>
            </a:r>
          </a:p>
          <a:p>
            <a:r>
              <a:rPr lang="en-US" dirty="0"/>
              <a:t>Government every year announces fiscal policies.</a:t>
            </a:r>
          </a:p>
          <a:p>
            <a:r>
              <a:rPr lang="en-US" dirty="0"/>
              <a:t>If a government believes there is not enough spending and business activity in an economy, it can increase the amount of money it spends, often referred to as </a:t>
            </a:r>
            <a:r>
              <a:rPr lang="en-US" u="sng" dirty="0"/>
              <a:t>"stimulus" spending. </a:t>
            </a:r>
          </a:p>
          <a:p>
            <a:r>
              <a:rPr lang="en-US" dirty="0"/>
              <a:t>If there are not enough tax receipts to pay for the spending increases, governments borrow money by issuing debt securities and, in the process, accumulate debt, or </a:t>
            </a:r>
            <a:r>
              <a:rPr lang="en-US" u="sng" dirty="0"/>
              <a:t>"deficit" spending.</a:t>
            </a:r>
          </a:p>
        </p:txBody>
      </p:sp>
    </p:spTree>
    <p:extLst>
      <p:ext uri="{BB962C8B-B14F-4D97-AF65-F5344CB8AC3E}">
        <p14:creationId xmlns:p14="http://schemas.microsoft.com/office/powerpoint/2010/main" val="1855267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Tax Lever of Fiscal Policy	</a:t>
            </a:r>
          </a:p>
        </p:txBody>
      </p:sp>
      <p:sp>
        <p:nvSpPr>
          <p:cNvPr id="3" name="Content Placeholder 2"/>
          <p:cNvSpPr>
            <a:spLocks noGrp="1"/>
          </p:cNvSpPr>
          <p:nvPr>
            <p:ph idx="1"/>
          </p:nvPr>
        </p:nvSpPr>
        <p:spPr>
          <a:xfrm>
            <a:off x="838200" y="1690687"/>
            <a:ext cx="10515600" cy="4981045"/>
          </a:xfrm>
        </p:spPr>
        <p:txBody>
          <a:bodyPr/>
          <a:lstStyle/>
          <a:p>
            <a:r>
              <a:rPr lang="en-US" dirty="0"/>
              <a:t>Taxes are great source of revenue stream for government.</a:t>
            </a:r>
          </a:p>
          <a:p>
            <a:r>
              <a:rPr lang="en-US" dirty="0"/>
              <a:t>So amount of taxes that are spend by government and also the tax charged by government to consumers has a huge impact on market economy.</a:t>
            </a:r>
          </a:p>
          <a:p>
            <a:r>
              <a:rPr lang="en-US" dirty="0"/>
              <a:t>Roughly we can say ,</a:t>
            </a:r>
          </a:p>
          <a:p>
            <a:pPr lvl="1"/>
            <a:r>
              <a:rPr lang="en-US" dirty="0"/>
              <a:t>Gross Domestic Product (GDP)= </a:t>
            </a:r>
          </a:p>
          <a:p>
            <a:pPr marL="457200" lvl="1" indent="0">
              <a:buNone/>
            </a:pPr>
            <a:r>
              <a:rPr lang="en-US" dirty="0"/>
              <a:t>   Consumer Expenditure(C)</a:t>
            </a:r>
          </a:p>
          <a:p>
            <a:pPr marL="457200" lvl="1" indent="0">
              <a:buNone/>
            </a:pPr>
            <a:r>
              <a:rPr lang="en-US" dirty="0"/>
              <a:t>   + Investment(I) </a:t>
            </a:r>
          </a:p>
          <a:p>
            <a:pPr marL="457200" lvl="1" indent="0">
              <a:buNone/>
            </a:pPr>
            <a:r>
              <a:rPr lang="en-US" dirty="0"/>
              <a:t>   + Government Expenditure(G) </a:t>
            </a:r>
          </a:p>
          <a:p>
            <a:pPr marL="457200" lvl="1" indent="0">
              <a:buNone/>
            </a:pPr>
            <a:r>
              <a:rPr lang="en-US" dirty="0"/>
              <a:t>   + Net Exports(NX) .</a:t>
            </a:r>
          </a:p>
          <a:p>
            <a:pPr marL="457200" lvl="1" indent="0">
              <a:buNone/>
            </a:pPr>
            <a:r>
              <a:rPr lang="en-US" dirty="0">
                <a:sym typeface="Wingdings" panose="05000000000000000000" pitchFamily="2" charset="2"/>
              </a:rPr>
              <a:t></a:t>
            </a:r>
            <a:r>
              <a:rPr lang="en-US" dirty="0"/>
              <a:t>GDP = C + I + G +NX.  </a:t>
            </a:r>
          </a:p>
          <a:p>
            <a:pPr lvl="1"/>
            <a:endParaRPr lang="en-US" dirty="0"/>
          </a:p>
          <a:p>
            <a:pPr marL="457200" lvl="1"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5927" y="3096692"/>
            <a:ext cx="6405540" cy="3349263"/>
          </a:xfrm>
          <a:prstGeom prst="rect">
            <a:avLst/>
          </a:prstGeom>
        </p:spPr>
      </p:pic>
    </p:spTree>
    <p:extLst>
      <p:ext uri="{BB962C8B-B14F-4D97-AF65-F5344CB8AC3E}">
        <p14:creationId xmlns:p14="http://schemas.microsoft.com/office/powerpoint/2010/main" val="4034251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85851" y="365125"/>
            <a:ext cx="4420298" cy="504119"/>
          </a:xfrm>
        </p:spPr>
        <p:txBody>
          <a:bodyPr>
            <a:normAutofit fontScale="90000"/>
          </a:bodyPr>
          <a:lstStyle/>
          <a:p>
            <a:r>
              <a:rPr lang="en-US" b="1" dirty="0"/>
              <a:t>Comparison</a:t>
            </a:r>
            <a:r>
              <a:rPr lang="en-US" dirty="0"/>
              <a:t> </a:t>
            </a:r>
            <a:r>
              <a:rPr lang="en-US" b="1" dirty="0"/>
              <a:t>Chart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6400" y="1162756"/>
            <a:ext cx="5960533" cy="5520266"/>
          </a:xfrm>
        </p:spPr>
      </p:pic>
    </p:spTree>
    <p:extLst>
      <p:ext uri="{BB962C8B-B14F-4D97-AF65-F5344CB8AC3E}">
        <p14:creationId xmlns:p14="http://schemas.microsoft.com/office/powerpoint/2010/main" val="3276251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we require monetary and fiscal policies?</a:t>
            </a:r>
          </a:p>
        </p:txBody>
      </p:sp>
      <p:sp>
        <p:nvSpPr>
          <p:cNvPr id="3" name="Content Placeholder 2"/>
          <p:cNvSpPr>
            <a:spLocks noGrp="1"/>
          </p:cNvSpPr>
          <p:nvPr>
            <p:ph idx="1"/>
          </p:nvPr>
        </p:nvSpPr>
        <p:spPr/>
        <p:txBody>
          <a:bodyPr/>
          <a:lstStyle/>
          <a:p>
            <a:r>
              <a:rPr lang="en-US" dirty="0"/>
              <a:t>The economic position of a country can be monitored, controlled and regulated with the sound economic policies. </a:t>
            </a:r>
          </a:p>
          <a:p>
            <a:r>
              <a:rPr lang="en-US" dirty="0"/>
              <a:t>The fiscal and monetary policies of the nation are the two measures, which can help in bringing stability and developing smoothly.</a:t>
            </a:r>
          </a:p>
          <a:p>
            <a:r>
              <a:rPr lang="en-US" dirty="0"/>
              <a:t>Both are aimed to aggregate demand of goods and services in market to grow GDP in turn rising economy of nation ,but both the policies achieve that goal in different ways.</a:t>
            </a:r>
          </a:p>
          <a:p>
            <a:r>
              <a:rPr lang="en-US" dirty="0"/>
              <a:t>Monetary and fiscal policies are not much contradictory to each other , but have different means to stabilize and grow the economy</a:t>
            </a:r>
          </a:p>
          <a:p>
            <a:endParaRPr lang="en-US" dirty="0"/>
          </a:p>
        </p:txBody>
      </p:sp>
    </p:spTree>
    <p:extLst>
      <p:ext uri="{BB962C8B-B14F-4D97-AF65-F5344CB8AC3E}">
        <p14:creationId xmlns:p14="http://schemas.microsoft.com/office/powerpoint/2010/main" val="3110468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9332"/>
            <a:ext cx="10515600" cy="1580444"/>
          </a:xfrm>
        </p:spPr>
        <p:txBody>
          <a:bodyPr/>
          <a:lstStyle/>
          <a:p>
            <a:r>
              <a:rPr lang="en-US" b="1" dirty="0"/>
              <a:t>Monetary Policies In INDIA</a:t>
            </a:r>
          </a:p>
        </p:txBody>
      </p:sp>
      <p:sp>
        <p:nvSpPr>
          <p:cNvPr id="3" name="Content Placeholder 2"/>
          <p:cNvSpPr>
            <a:spLocks noGrp="1"/>
          </p:cNvSpPr>
          <p:nvPr>
            <p:ph idx="1"/>
          </p:nvPr>
        </p:nvSpPr>
        <p:spPr>
          <a:xfrm>
            <a:off x="838200" y="1072444"/>
            <a:ext cx="10515600" cy="5700889"/>
          </a:xfrm>
        </p:spPr>
        <p:txBody>
          <a:bodyPr/>
          <a:lstStyle/>
          <a:p>
            <a:r>
              <a:rPr lang="en-US" dirty="0"/>
              <a:t>RBI the central bank of INDIA controls the monetary policies in INDIA.</a:t>
            </a:r>
          </a:p>
          <a:p>
            <a:r>
              <a:rPr lang="en-US" dirty="0"/>
              <a:t>It is banker’s bank and control the banking account of all the scheduled banks.</a:t>
            </a:r>
          </a:p>
          <a:p>
            <a:r>
              <a:rPr lang="en-US" dirty="0"/>
              <a:t>Duty of RBI is to control credit to commercial banks through</a:t>
            </a:r>
          </a:p>
        </p:txBody>
      </p:sp>
      <p:sp>
        <p:nvSpPr>
          <p:cNvPr id="4" name="Rectangle 3"/>
          <p:cNvSpPr/>
          <p:nvPr/>
        </p:nvSpPr>
        <p:spPr>
          <a:xfrm>
            <a:off x="2901245" y="2985911"/>
            <a:ext cx="4617155" cy="22126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914400" lvl="1" indent="-457200">
              <a:buFont typeface="+mj-lt"/>
              <a:buAutoNum type="arabicPeriod"/>
            </a:pPr>
            <a:r>
              <a:rPr lang="en-US" sz="2100" dirty="0"/>
              <a:t>Repo Rate/Repurchase Rate</a:t>
            </a:r>
          </a:p>
          <a:p>
            <a:pPr marL="914400" lvl="1" indent="-457200">
              <a:buFont typeface="+mj-lt"/>
              <a:buAutoNum type="arabicPeriod"/>
            </a:pPr>
            <a:r>
              <a:rPr lang="en-US" sz="2100" dirty="0"/>
              <a:t>Reverse Repo Rate</a:t>
            </a:r>
          </a:p>
          <a:p>
            <a:pPr marL="914400" lvl="1" indent="-457200">
              <a:buFont typeface="+mj-lt"/>
              <a:buAutoNum type="arabicPeriod"/>
            </a:pPr>
            <a:r>
              <a:rPr lang="en-US" sz="2100" dirty="0"/>
              <a:t>CRR – Cash Reserve Ratio </a:t>
            </a:r>
          </a:p>
          <a:p>
            <a:pPr marL="914400" lvl="1" indent="-457200">
              <a:buFont typeface="+mj-lt"/>
              <a:buAutoNum type="arabicPeriod"/>
            </a:pPr>
            <a:r>
              <a:rPr lang="en-US" sz="2100" dirty="0"/>
              <a:t>SLR – Statutory Liquidity Ratio</a:t>
            </a:r>
          </a:p>
          <a:p>
            <a:pPr marL="914400" lvl="1" indent="-457200">
              <a:buFont typeface="+mj-lt"/>
              <a:buAutoNum type="arabicPeriod"/>
            </a:pPr>
            <a:r>
              <a:rPr lang="en-US" sz="2100" dirty="0"/>
              <a:t>Call Rate</a:t>
            </a:r>
          </a:p>
          <a:p>
            <a:pPr marL="914400" lvl="1" indent="-457200">
              <a:buFont typeface="+mj-lt"/>
              <a:buAutoNum type="arabicPeriod"/>
            </a:pPr>
            <a:r>
              <a:rPr lang="en-US" sz="2100" dirty="0"/>
              <a:t>MSF – Marginal Standing Facility</a:t>
            </a:r>
          </a:p>
          <a:p>
            <a:pPr marL="914400" lvl="1" indent="-457200">
              <a:buFont typeface="+mj-lt"/>
              <a:buAutoNum type="arabicPeriod"/>
            </a:pPr>
            <a:r>
              <a:rPr lang="en-US" sz="2100" dirty="0"/>
              <a:t>Bank Rate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294489"/>
            <a:ext cx="10179756" cy="1563511"/>
          </a:xfrm>
          <a:prstGeom prst="rect">
            <a:avLst/>
          </a:prstGeom>
        </p:spPr>
      </p:pic>
    </p:spTree>
    <p:extLst>
      <p:ext uri="{BB962C8B-B14F-4D97-AF65-F5344CB8AC3E}">
        <p14:creationId xmlns:p14="http://schemas.microsoft.com/office/powerpoint/2010/main" val="2693550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779" y="365126"/>
            <a:ext cx="11322754" cy="831496"/>
          </a:xfrm>
        </p:spPr>
        <p:txBody>
          <a:bodyPr>
            <a:normAutofit/>
          </a:bodyPr>
          <a:lstStyle/>
          <a:p>
            <a:r>
              <a:rPr lang="en-US" b="1" dirty="0"/>
              <a:t>Monetary Operations taken by RBI </a:t>
            </a:r>
          </a:p>
        </p:txBody>
      </p:sp>
      <p:sp>
        <p:nvSpPr>
          <p:cNvPr id="3" name="Content Placeholder 2"/>
          <p:cNvSpPr>
            <a:spLocks noGrp="1"/>
          </p:cNvSpPr>
          <p:nvPr>
            <p:ph idx="1"/>
          </p:nvPr>
        </p:nvSpPr>
        <p:spPr>
          <a:xfrm>
            <a:off x="361244" y="1332090"/>
            <a:ext cx="10408356" cy="5294488"/>
          </a:xfrm>
        </p:spPr>
        <p:txBody>
          <a:bodyPr>
            <a:normAutofit fontScale="92500" lnSpcReduction="10000"/>
          </a:bodyPr>
          <a:lstStyle/>
          <a:p>
            <a:pPr marL="457200" lvl="1" indent="0">
              <a:buNone/>
            </a:pPr>
            <a:r>
              <a:rPr lang="en-US" b="1" u="sng" dirty="0"/>
              <a:t>Repo/Bank (Repurchase) rate</a:t>
            </a:r>
            <a:r>
              <a:rPr lang="en-US" dirty="0"/>
              <a:t> also known as the benchmark interest rate is the rate at which the RBI lends money to the banks for a short term.</a:t>
            </a:r>
          </a:p>
          <a:p>
            <a:pPr lvl="1"/>
            <a:r>
              <a:rPr lang="en-US" dirty="0"/>
              <a:t> When the repo rate increases, borrowing from RBI becomes more expensive. </a:t>
            </a:r>
          </a:p>
          <a:p>
            <a:pPr lvl="1"/>
            <a:r>
              <a:rPr lang="en-US" dirty="0"/>
              <a:t>If RBI wants to make it more expensive for the banks to borrow money, it increases the repo rate similarly, if it wants to make it cheaper for banks to borrow money it reduces the repo rate.</a:t>
            </a:r>
            <a:endParaRPr lang="en-US" sz="1800" dirty="0"/>
          </a:p>
          <a:p>
            <a:pPr marL="457200" lvl="1" indent="0">
              <a:buNone/>
            </a:pPr>
            <a:r>
              <a:rPr lang="en-US" b="1" u="sng" dirty="0"/>
              <a:t>Reverse Repo rate</a:t>
            </a:r>
            <a:r>
              <a:rPr lang="en-US" dirty="0"/>
              <a:t> is the short term borrowing rate at which RBI borrows money from banks. </a:t>
            </a:r>
          </a:p>
          <a:p>
            <a:pPr lvl="1"/>
            <a:r>
              <a:rPr lang="en-US" dirty="0"/>
              <a:t>The Reserve bank uses this tool when it feels there is too much money floating in the banking system. An increase in the reverse repo rate means that the banks will get a higher rate of interest from RBI.</a:t>
            </a:r>
          </a:p>
          <a:p>
            <a:pPr lvl="1"/>
            <a:r>
              <a:rPr lang="en-US" dirty="0"/>
              <a:t> As a result, banks prefer to lend their money to RBI which is always safe instead of lending it others (people, companies </a:t>
            </a:r>
            <a:r>
              <a:rPr lang="en-US" dirty="0" err="1"/>
              <a:t>etc</a:t>
            </a:r>
            <a:r>
              <a:rPr lang="en-US" dirty="0"/>
              <a:t>) which is always risky. </a:t>
            </a:r>
          </a:p>
          <a:p>
            <a:pPr lvl="1"/>
            <a:r>
              <a:rPr lang="en-US" dirty="0"/>
              <a:t>Repo Rate signifies the rate at which liquidity is injected in the banking system by RBI, whereas Reverse Repo rate signifies the rate at which the central bank absorbs liquidity from the banks. Reverse Repo Rate is linked to Repo Rate with a difference of 1% between them.</a:t>
            </a:r>
            <a:br>
              <a:rPr lang="en-US" sz="1800" dirty="0"/>
            </a:br>
            <a:endParaRPr lang="en-US" sz="1800" dirty="0"/>
          </a:p>
        </p:txBody>
      </p:sp>
    </p:spTree>
    <p:extLst>
      <p:ext uri="{BB962C8B-B14F-4D97-AF65-F5344CB8AC3E}">
        <p14:creationId xmlns:p14="http://schemas.microsoft.com/office/powerpoint/2010/main" val="3190715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99532" y="365124"/>
            <a:ext cx="10854267" cy="4364920"/>
          </a:xfrm>
        </p:spPr>
      </p:pic>
      <p:sp>
        <p:nvSpPr>
          <p:cNvPr id="6" name="Content Placeholder 5"/>
          <p:cNvSpPr>
            <a:spLocks noGrp="1"/>
          </p:cNvSpPr>
          <p:nvPr>
            <p:ph sz="half" idx="2"/>
          </p:nvPr>
        </p:nvSpPr>
        <p:spPr>
          <a:xfrm>
            <a:off x="499533" y="4730044"/>
            <a:ext cx="10854268" cy="1975556"/>
          </a:xfrm>
        </p:spPr>
        <p:txBody>
          <a:bodyPr>
            <a:normAutofit fontScale="85000" lnSpcReduction="20000"/>
          </a:bodyPr>
          <a:lstStyle/>
          <a:p>
            <a:r>
              <a:rPr lang="en-US" dirty="0"/>
              <a:t>Repo rate and reverse repo rates are in sync with 1 % difference </a:t>
            </a:r>
          </a:p>
          <a:p>
            <a:r>
              <a:rPr lang="en-US" dirty="0"/>
              <a:t>Repo rate during march 2010 was minimum in last decade ,thus borrowing money from RBI was less expensive.</a:t>
            </a:r>
          </a:p>
          <a:p>
            <a:r>
              <a:rPr lang="en-US" dirty="0"/>
              <a:t>Repo rate during period Jan -Oct 2011 was huge rise because there was biggest inflation in economy in last decade ,so RBI decided to reduce money circulation in market to increase of strength of rupee.</a:t>
            </a:r>
          </a:p>
          <a:p>
            <a:endParaRPr lang="en-US" dirty="0"/>
          </a:p>
        </p:txBody>
      </p:sp>
    </p:spTree>
    <p:extLst>
      <p:ext uri="{BB962C8B-B14F-4D97-AF65-F5344CB8AC3E}">
        <p14:creationId xmlns:p14="http://schemas.microsoft.com/office/powerpoint/2010/main" val="3591397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383822"/>
            <a:ext cx="5181600" cy="6474177"/>
          </a:xfrm>
        </p:spPr>
        <p:txBody>
          <a:bodyPr>
            <a:noAutofit/>
          </a:bodyPr>
          <a:lstStyle/>
          <a:p>
            <a:pPr marL="0" indent="0">
              <a:buNone/>
            </a:pPr>
            <a:r>
              <a:rPr lang="en-US" sz="1800" b="1" u="sng" dirty="0"/>
              <a:t>CRR - Cash Reserve Ratio</a:t>
            </a:r>
            <a:r>
              <a:rPr lang="en-US" sz="1800" dirty="0"/>
              <a:t> - Banks in India are required to hold a certain proportion of their deposits in the form of cash. However Banks don't hold these as cash with themselves, they deposit such cash(aka currency chests) with Reserve Bank of India , which is considered as equivalent to holding cash with themselves. This minimum ratio (that is the part of the total deposits to be held as cash) is stipulated by the RBI and is known as the CRR or Cash Reserve Ratio.</a:t>
            </a:r>
          </a:p>
          <a:p>
            <a:r>
              <a:rPr lang="en-US" sz="1800" dirty="0"/>
              <a:t>For instance - When a bank's deposits increase by Rs100, and if the cash reserve ratio is 9%, the banks will have to hold Rs. 9 with RBI and the bank will be able to use only Rs 91 for investments and lending, credit purpose. Therefore, higher the ratio, the lower is the amount that banks will be able to use for lending and investment. </a:t>
            </a:r>
          </a:p>
          <a:p>
            <a:r>
              <a:rPr lang="en-US" sz="1800" dirty="0"/>
              <a:t>This power of Reserve bank of India to reduce the lendable amount by increasing the CRR, makes it an instrument in the hands of a central bank through which it can control the amount that banks lend. </a:t>
            </a:r>
          </a:p>
          <a:p>
            <a:r>
              <a:rPr lang="en-US" sz="1800" dirty="0"/>
              <a:t>Thus, it is a tool used by RBI to control liquidity in the banking system and money rotation in market.</a:t>
            </a:r>
          </a:p>
          <a:p>
            <a:pPr marL="0" indent="0">
              <a:buNone/>
            </a:pPr>
            <a:br>
              <a:rPr lang="en-US" sz="1800" dirty="0"/>
            </a:br>
            <a:endParaRPr lang="en-US" sz="1800" dirty="0"/>
          </a:p>
        </p:txBody>
      </p:sp>
      <p:sp>
        <p:nvSpPr>
          <p:cNvPr id="4" name="Content Placeholder 3"/>
          <p:cNvSpPr>
            <a:spLocks noGrp="1"/>
          </p:cNvSpPr>
          <p:nvPr>
            <p:ph sz="half" idx="2"/>
          </p:nvPr>
        </p:nvSpPr>
        <p:spPr>
          <a:xfrm>
            <a:off x="6172200" y="383822"/>
            <a:ext cx="5181600" cy="6474177"/>
          </a:xfrm>
        </p:spPr>
        <p:txBody>
          <a:bodyPr>
            <a:normAutofit/>
          </a:bodyPr>
          <a:lstStyle/>
          <a:p>
            <a:r>
              <a:rPr lang="en-US" sz="2100" b="1" u="sng" dirty="0"/>
              <a:t>SLR - Statutory Liquidity Ratio</a:t>
            </a:r>
            <a:r>
              <a:rPr lang="en-US" sz="2100" dirty="0"/>
              <a:t> - </a:t>
            </a:r>
            <a:r>
              <a:rPr lang="en-US" sz="1800" dirty="0"/>
              <a:t>Every bank is required to maintain at the close of business every day, a minimum proportion of their Net Demand and Time Liabilities as liquid assets in the form of cash, gold and un-encumbered approved securities. The ratio of liquid assets to demand and time liabilities is known as Statutory Liquidity Ratio (SLR). </a:t>
            </a:r>
          </a:p>
          <a:p>
            <a:r>
              <a:rPr lang="en-US" sz="1800" dirty="0"/>
              <a:t>RBI is empowered to increase this ratio up to </a:t>
            </a:r>
            <a:r>
              <a:rPr lang="en-US" sz="1800" dirty="0">
                <a:solidFill>
                  <a:schemeClr val="tx2"/>
                </a:solidFill>
              </a:rPr>
              <a:t>40%. </a:t>
            </a:r>
            <a:r>
              <a:rPr lang="en-US" sz="1800" dirty="0"/>
              <a:t>An increase in SLR also restricts the bank's leverage position to pump more money into the economy.</a:t>
            </a:r>
          </a:p>
          <a:p>
            <a:endParaRPr lang="en-US" sz="1800" dirty="0"/>
          </a:p>
          <a:p>
            <a:pPr lvl="1"/>
            <a:r>
              <a:rPr lang="en-US" sz="1800" u="sng" dirty="0"/>
              <a:t>Net Demand Liabilities </a:t>
            </a:r>
            <a:r>
              <a:rPr lang="en-US" sz="1800" dirty="0"/>
              <a:t>- Bank accounts from which you can withdraw your money at any time like your savings accounts and current account.</a:t>
            </a:r>
          </a:p>
          <a:p>
            <a:pPr lvl="1"/>
            <a:r>
              <a:rPr lang="en-US" sz="1800" u="sng" dirty="0"/>
              <a:t>Time Liabilities </a:t>
            </a:r>
            <a:r>
              <a:rPr lang="en-US" sz="1800" dirty="0"/>
              <a:t>- Bank accounts where you cannot immediately withdraw your money but have to wait for certain period. e.g. Fixed deposit accounts. </a:t>
            </a:r>
            <a:br>
              <a:rPr lang="en-US" sz="1800" dirty="0"/>
            </a:br>
            <a:endParaRPr lang="en-US" sz="1800" dirty="0"/>
          </a:p>
          <a:p>
            <a:endParaRPr lang="en-US" sz="2100" dirty="0"/>
          </a:p>
          <a:p>
            <a:endParaRPr lang="en-US" dirty="0"/>
          </a:p>
        </p:txBody>
      </p:sp>
    </p:spTree>
    <p:extLst>
      <p:ext uri="{BB962C8B-B14F-4D97-AF65-F5344CB8AC3E}">
        <p14:creationId xmlns:p14="http://schemas.microsoft.com/office/powerpoint/2010/main" val="2314295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755" y="508001"/>
            <a:ext cx="10058400" cy="4109156"/>
          </a:xfrm>
          <a:prstGeom prst="rect">
            <a:avLst/>
          </a:prstGeom>
        </p:spPr>
      </p:pic>
      <p:sp>
        <p:nvSpPr>
          <p:cNvPr id="8" name="Rectangle 7"/>
          <p:cNvSpPr/>
          <p:nvPr/>
        </p:nvSpPr>
        <p:spPr>
          <a:xfrm>
            <a:off x="670755" y="4876801"/>
            <a:ext cx="10058400" cy="17159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670755" y="4996092"/>
            <a:ext cx="10058400" cy="1477328"/>
          </a:xfrm>
          <a:prstGeom prst="rect">
            <a:avLst/>
          </a:prstGeom>
        </p:spPr>
        <p:txBody>
          <a:bodyPr wrap="square">
            <a:spAutoFit/>
          </a:bodyPr>
          <a:lstStyle/>
          <a:p>
            <a:pPr marL="342900" indent="-342900">
              <a:buFont typeface="Arial" panose="020B0604020202020204" pitchFamily="34" charset="0"/>
              <a:buChar char="•"/>
            </a:pPr>
            <a:r>
              <a:rPr lang="en-US" dirty="0"/>
              <a:t>Over past decade , SLR rate has not seen huge alteration.</a:t>
            </a:r>
          </a:p>
          <a:p>
            <a:pPr marL="342900" indent="-342900">
              <a:buFont typeface="Arial" panose="020B0604020202020204" pitchFamily="34" charset="0"/>
              <a:buChar char="•"/>
            </a:pPr>
            <a:r>
              <a:rPr lang="en-US" dirty="0"/>
              <a:t> Also ,CRR has not been changed drastically over past decade of which last years it has remained </a:t>
            </a:r>
            <a:r>
              <a:rPr lang="en-US" dirty="0">
                <a:solidFill>
                  <a:schemeClr val="tx2"/>
                </a:solidFill>
              </a:rPr>
              <a:t>steady to 4% </a:t>
            </a:r>
            <a:r>
              <a:rPr lang="en-US" dirty="0"/>
              <a:t>till date.</a:t>
            </a:r>
          </a:p>
          <a:p>
            <a:pPr marL="342900" indent="-342900">
              <a:buFont typeface="Arial" panose="020B0604020202020204" pitchFamily="34" charset="0"/>
              <a:buChar char="•"/>
            </a:pPr>
            <a:r>
              <a:rPr lang="en-US" dirty="0"/>
              <a:t>This shows that credit regulation throughout country by SLR has been highly effective and CRR has reduced inflation growth thereby rising economy. </a:t>
            </a:r>
          </a:p>
        </p:txBody>
      </p:sp>
    </p:spTree>
    <p:extLst>
      <p:ext uri="{BB962C8B-B14F-4D97-AF65-F5344CB8AC3E}">
        <p14:creationId xmlns:p14="http://schemas.microsoft.com/office/powerpoint/2010/main" val="1308628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44691"/>
            <a:ext cx="10972800" cy="1143000"/>
          </a:xfrm>
        </p:spPr>
        <p:txBody>
          <a:bodyPr>
            <a:normAutofit fontScale="90000"/>
          </a:bodyPr>
          <a:lstStyle/>
          <a:p>
            <a:pPr algn="ctr"/>
            <a:r>
              <a:rPr lang="en-IN" b="1" dirty="0"/>
              <a:t>Group Members </a:t>
            </a:r>
            <a:br>
              <a:rPr lang="en-IN" b="1" dirty="0"/>
            </a:br>
            <a:endParaRPr lang="en-IN" b="1" dirty="0"/>
          </a:p>
        </p:txBody>
      </p:sp>
      <p:sp>
        <p:nvSpPr>
          <p:cNvPr id="3" name="Content Placeholder 2"/>
          <p:cNvSpPr>
            <a:spLocks noGrp="1"/>
          </p:cNvSpPr>
          <p:nvPr>
            <p:ph idx="1"/>
          </p:nvPr>
        </p:nvSpPr>
        <p:spPr>
          <a:xfrm>
            <a:off x="520486" y="1787691"/>
            <a:ext cx="11151029" cy="4512503"/>
          </a:xfrm>
        </p:spPr>
        <p:txBody>
          <a:bodyPr>
            <a:normAutofit fontScale="70000" lnSpcReduction="20000"/>
          </a:bodyPr>
          <a:lstStyle/>
          <a:p>
            <a:pPr marL="0" indent="0" algn="ctr">
              <a:buNone/>
            </a:pPr>
            <a:r>
              <a:rPr lang="en-IN" sz="5067" dirty="0">
                <a:latin typeface="Bell MT" panose="02020503060305020303" pitchFamily="18" charset="0"/>
              </a:rPr>
              <a:t>Deep Parekh – 1401001</a:t>
            </a:r>
          </a:p>
          <a:p>
            <a:pPr marL="0" indent="0" algn="ctr">
              <a:buNone/>
            </a:pPr>
            <a:r>
              <a:rPr lang="en-IN" sz="5067" dirty="0">
                <a:latin typeface="Bell MT" panose="02020503060305020303" pitchFamily="18" charset="0"/>
              </a:rPr>
              <a:t>Jeet Parekh – 1401011</a:t>
            </a:r>
          </a:p>
          <a:p>
            <a:pPr marL="0" indent="0" algn="ctr">
              <a:buNone/>
            </a:pPr>
            <a:r>
              <a:rPr lang="en-IN" sz="5067" dirty="0">
                <a:latin typeface="Bell MT" panose="02020503060305020303" pitchFamily="18" charset="0"/>
              </a:rPr>
              <a:t>Akash Soni – 1401047</a:t>
            </a:r>
          </a:p>
          <a:p>
            <a:pPr marL="0" indent="0" algn="ctr">
              <a:buNone/>
            </a:pPr>
            <a:r>
              <a:rPr lang="en-IN" sz="5067" dirty="0">
                <a:latin typeface="Bell MT" panose="02020503060305020303" pitchFamily="18" charset="0"/>
              </a:rPr>
              <a:t>Kashish Shah – 1401048</a:t>
            </a:r>
          </a:p>
          <a:p>
            <a:pPr marL="0" indent="0" algn="ctr">
              <a:buNone/>
            </a:pPr>
            <a:r>
              <a:rPr lang="en-IN" sz="5067" dirty="0">
                <a:latin typeface="Bell MT" panose="02020503060305020303" pitchFamily="18" charset="0"/>
              </a:rPr>
              <a:t>Raj Shah – 1401050</a:t>
            </a:r>
          </a:p>
          <a:p>
            <a:pPr marL="0" indent="0" algn="ctr">
              <a:buNone/>
            </a:pPr>
            <a:r>
              <a:rPr lang="en-IN" sz="5067" dirty="0">
                <a:latin typeface="Bell MT" panose="02020503060305020303" pitchFamily="18" charset="0"/>
              </a:rPr>
              <a:t>Abhishek Chaudhary-1401059</a:t>
            </a:r>
          </a:p>
          <a:p>
            <a:pPr marL="0" indent="0" algn="ctr">
              <a:buNone/>
            </a:pPr>
            <a:r>
              <a:rPr lang="en-IN" sz="5067" dirty="0">
                <a:latin typeface="Bell MT" panose="02020503060305020303" pitchFamily="18" charset="0"/>
              </a:rPr>
              <a:t>Deval Shah – 1401060</a:t>
            </a:r>
          </a:p>
          <a:p>
            <a:pPr marL="0" indent="0" algn="ctr">
              <a:buNone/>
            </a:pPr>
            <a:r>
              <a:rPr lang="en-IN" sz="5067" dirty="0">
                <a:latin typeface="Bell MT" panose="02020503060305020303" pitchFamily="18" charset="0"/>
              </a:rPr>
              <a:t>Maharshi Bhavsar – 1401061</a:t>
            </a:r>
          </a:p>
          <a:p>
            <a:pPr marL="0" indent="0" algn="ctr">
              <a:buNone/>
            </a:pPr>
            <a:r>
              <a:rPr lang="en-IN" sz="5067" dirty="0">
                <a:latin typeface="Bell MT" panose="02020503060305020303" pitchFamily="18" charset="0"/>
              </a:rPr>
              <a:t>Malav Vora - 1401062  </a:t>
            </a:r>
          </a:p>
          <a:p>
            <a:endParaRPr lang="en-IN" dirty="0"/>
          </a:p>
          <a:p>
            <a:endParaRPr lang="en-IN" dirty="0"/>
          </a:p>
        </p:txBody>
      </p:sp>
    </p:spTree>
    <p:extLst>
      <p:ext uri="{BB962C8B-B14F-4D97-AF65-F5344CB8AC3E}">
        <p14:creationId xmlns:p14="http://schemas.microsoft.com/office/powerpoint/2010/main" val="2622245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5067"/>
            <a:ext cx="10515600" cy="5621866"/>
          </a:xfrm>
        </p:spPr>
        <p:txBody>
          <a:bodyPr>
            <a:normAutofit fontScale="85000" lnSpcReduction="10000"/>
          </a:bodyPr>
          <a:lstStyle/>
          <a:p>
            <a:pPr marL="0" indent="0">
              <a:buNone/>
            </a:pPr>
            <a:r>
              <a:rPr lang="en-US" b="1" u="sng" dirty="0"/>
              <a:t>Call Rate</a:t>
            </a:r>
            <a:r>
              <a:rPr lang="en-US" dirty="0"/>
              <a:t> - Inter bank borrowing rate - Interest Rate paid by the banks for lending and borrowing funds with maturity period ranging from one day to 14 days.</a:t>
            </a:r>
          </a:p>
          <a:p>
            <a:pPr marL="0" indent="0">
              <a:buNone/>
            </a:pPr>
            <a:r>
              <a:rPr lang="en-US" dirty="0"/>
              <a:t>Call money market deals with extremely short term lending between banks themselves. After Lehman Brothers went bankrupt Call Rate sky rocketed to such an insane level that banks stopped lending to other banks.</a:t>
            </a:r>
            <a:br>
              <a:rPr lang="en-US" dirty="0"/>
            </a:br>
            <a:br>
              <a:rPr lang="en-US" dirty="0"/>
            </a:br>
            <a:br>
              <a:rPr lang="en-US" dirty="0"/>
            </a:br>
            <a:r>
              <a:rPr lang="en-US" b="1" u="sng" dirty="0"/>
              <a:t>MSF - Marginal Standing facility</a:t>
            </a:r>
            <a:r>
              <a:rPr lang="en-US" u="sng" dirty="0"/>
              <a:t> </a:t>
            </a:r>
            <a:r>
              <a:rPr lang="en-US" dirty="0"/>
              <a:t>- It is a special window for banks to borrow from RBI against approved government securities in an emergency situation like an acute cash shortage. MSF rate is higher then Repo rate. </a:t>
            </a:r>
          </a:p>
          <a:p>
            <a:pPr marL="0" indent="0">
              <a:buNone/>
            </a:pPr>
            <a:r>
              <a:rPr lang="en-US" dirty="0">
                <a:solidFill>
                  <a:schemeClr val="tx2"/>
                </a:solidFill>
              </a:rPr>
              <a:t>Current MSF Rate is </a:t>
            </a:r>
            <a:r>
              <a:rPr lang="en-US" u="sng" dirty="0">
                <a:solidFill>
                  <a:schemeClr val="tx2"/>
                </a:solidFill>
              </a:rPr>
              <a:t>7%</a:t>
            </a:r>
            <a:br>
              <a:rPr lang="en-US" dirty="0"/>
            </a:br>
            <a:br>
              <a:rPr lang="en-US" dirty="0"/>
            </a:br>
            <a:br>
              <a:rPr lang="en-US" dirty="0"/>
            </a:br>
            <a:r>
              <a:rPr lang="en-US" b="1" u="sng" dirty="0"/>
              <a:t>Bank Rate</a:t>
            </a:r>
            <a:r>
              <a:rPr lang="en-US" dirty="0"/>
              <a:t> - This is the long term rate(Repo rate is for short term) at which central bank (RBI) lends money to other banks or financial institutions. Bank rate is not used by RBI for monetary management now. It is now same as the MSF rate. </a:t>
            </a:r>
          </a:p>
          <a:p>
            <a:pPr marL="0" indent="0">
              <a:buNone/>
            </a:pPr>
            <a:r>
              <a:rPr lang="en-US" dirty="0">
                <a:solidFill>
                  <a:schemeClr val="tx2"/>
                </a:solidFill>
              </a:rPr>
              <a:t>Current bank rate is</a:t>
            </a:r>
            <a:r>
              <a:rPr lang="en-US" u="sng" dirty="0">
                <a:solidFill>
                  <a:schemeClr val="tx2"/>
                </a:solidFill>
              </a:rPr>
              <a:t> 7%</a:t>
            </a:r>
          </a:p>
        </p:txBody>
      </p:sp>
    </p:spTree>
    <p:extLst>
      <p:ext uri="{BB962C8B-B14F-4D97-AF65-F5344CB8AC3E}">
        <p14:creationId xmlns:p14="http://schemas.microsoft.com/office/powerpoint/2010/main" val="152802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156" y="1"/>
            <a:ext cx="10800644" cy="1422399"/>
          </a:xfrm>
        </p:spPr>
        <p:txBody>
          <a:bodyPr/>
          <a:lstStyle/>
          <a:p>
            <a:r>
              <a:rPr lang="en-US" b="1" dirty="0"/>
              <a:t>Objectives Of Monetary Policy Of INDIA</a:t>
            </a:r>
          </a:p>
        </p:txBody>
      </p:sp>
      <p:sp>
        <p:nvSpPr>
          <p:cNvPr id="3" name="Content Placeholder 2"/>
          <p:cNvSpPr>
            <a:spLocks noGrp="1"/>
          </p:cNvSpPr>
          <p:nvPr>
            <p:ph idx="1"/>
          </p:nvPr>
        </p:nvSpPr>
        <p:spPr>
          <a:xfrm>
            <a:off x="474133" y="1264356"/>
            <a:ext cx="11503378" cy="5396088"/>
          </a:xfrm>
        </p:spPr>
        <p:txBody>
          <a:bodyPr>
            <a:normAutofit fontScale="77500" lnSpcReduction="20000"/>
          </a:bodyPr>
          <a:lstStyle/>
          <a:p>
            <a:r>
              <a:rPr lang="en-US" b="1" u="sng" dirty="0"/>
              <a:t>Price Stability</a:t>
            </a:r>
          </a:p>
          <a:p>
            <a:pPr lvl="1"/>
            <a:r>
              <a:rPr lang="en-US" dirty="0"/>
              <a:t>Price Stability implies promoting economic development with considerable emphasis on price stability. </a:t>
            </a:r>
          </a:p>
          <a:p>
            <a:pPr lvl="1"/>
            <a:r>
              <a:rPr lang="en-US" dirty="0"/>
              <a:t>The center of focus is to facilitate the environment which is favorable to the architecture that enables the developmental projects to run swiftly while also maintaining reasonable price stability.</a:t>
            </a:r>
            <a:endParaRPr lang="en-US" b="1" dirty="0"/>
          </a:p>
          <a:p>
            <a:r>
              <a:rPr lang="en-US" b="1" u="sng" dirty="0"/>
              <a:t>Controlled Expansion Of Bank Credit</a:t>
            </a:r>
          </a:p>
          <a:p>
            <a:pPr lvl="1"/>
            <a:r>
              <a:rPr lang="en-US" dirty="0"/>
              <a:t>One of the important functions of RBI is the controlled expansion of bank credit and money supply with special attention to seasonal requirement for credit without affecting the output.</a:t>
            </a:r>
            <a:endParaRPr lang="en-US" b="1" dirty="0"/>
          </a:p>
          <a:p>
            <a:r>
              <a:rPr lang="en-US" b="1" u="sng" dirty="0"/>
              <a:t>Promotion of Fixed Investment</a:t>
            </a:r>
          </a:p>
          <a:p>
            <a:pPr lvl="1"/>
            <a:r>
              <a:rPr lang="en-US" dirty="0"/>
              <a:t>The aim here is to increase the productivity of investment by restraining non essential fixed investment.</a:t>
            </a:r>
            <a:endParaRPr lang="en-US" b="1" dirty="0"/>
          </a:p>
          <a:p>
            <a:r>
              <a:rPr lang="en-US" b="1" u="sng" dirty="0"/>
              <a:t>Restriction of Inventories and stocks</a:t>
            </a:r>
          </a:p>
          <a:p>
            <a:pPr lvl="1"/>
            <a:r>
              <a:rPr lang="en-US" dirty="0"/>
              <a:t>Overfilling of stocks and products becoming outdated due to excess of stock often results in sickness of the unit. To avoid this problem the central monetary authority carries out this essential function of restricting the orders of the economy and all social and economic class of people</a:t>
            </a:r>
            <a:endParaRPr lang="en-US" b="1" dirty="0"/>
          </a:p>
          <a:p>
            <a:r>
              <a:rPr lang="en-US" b="1" u="sng" dirty="0"/>
              <a:t>To Promote Efficiency</a:t>
            </a:r>
          </a:p>
          <a:p>
            <a:pPr lvl="1"/>
            <a:r>
              <a:rPr lang="en-US" dirty="0"/>
              <a:t>It tries to increase the efficiency in the financial system and tries to incorporate structural changes such as deregulating interest rates, ease operational constraints in the credit delivery system, to introduce new money market instruments etc.</a:t>
            </a:r>
            <a:endParaRPr lang="en-US" b="1" dirty="0"/>
          </a:p>
          <a:p>
            <a:r>
              <a:rPr lang="en-US" b="1" u="sng" dirty="0"/>
              <a:t>Reducing the Rigidity</a:t>
            </a:r>
          </a:p>
          <a:p>
            <a:pPr lvl="1"/>
            <a:r>
              <a:rPr lang="en-US" dirty="0"/>
              <a:t>RBI tries to bring about the flexibilities in the operations which provide a considerable autonomy. </a:t>
            </a:r>
            <a:endParaRPr lang="en-US" b="1" dirty="0"/>
          </a:p>
          <a:p>
            <a:endParaRPr lang="en-US" b="1" dirty="0"/>
          </a:p>
          <a:p>
            <a:endParaRPr lang="en-US" dirty="0"/>
          </a:p>
        </p:txBody>
      </p:sp>
    </p:spTree>
    <p:extLst>
      <p:ext uri="{BB962C8B-B14F-4D97-AF65-F5344CB8AC3E}">
        <p14:creationId xmlns:p14="http://schemas.microsoft.com/office/powerpoint/2010/main" val="3418060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000831"/>
          </a:xfrm>
        </p:spPr>
        <p:txBody>
          <a:bodyPr>
            <a:normAutofit fontScale="90000"/>
          </a:bodyPr>
          <a:lstStyle/>
          <a:p>
            <a:r>
              <a:rPr lang="en-US" dirty="0"/>
              <a:t>Monetary Policy </a:t>
            </a:r>
            <a:r>
              <a:rPr lang="en-US"/>
              <a:t>Dynamics 2014 -2015</a:t>
            </a:r>
            <a:br>
              <a:rPr lang="en-US" dirty="0"/>
            </a:br>
            <a:r>
              <a:rPr lang="en-US" dirty="0"/>
              <a:t>			- RBI Monetary Policy Report Study</a:t>
            </a:r>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4596" y="1995488"/>
            <a:ext cx="5169493" cy="4618037"/>
          </a:xfrm>
        </p:spPr>
      </p:pic>
      <p:sp>
        <p:nvSpPr>
          <p:cNvPr id="8" name="Rectangle 7"/>
          <p:cNvSpPr/>
          <p:nvPr/>
        </p:nvSpPr>
        <p:spPr>
          <a:xfrm>
            <a:off x="6097588" y="1995488"/>
            <a:ext cx="5473523" cy="46180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Content Placeholder 6"/>
          <p:cNvSpPr>
            <a:spLocks noGrp="1"/>
          </p:cNvSpPr>
          <p:nvPr>
            <p:ph sz="quarter" idx="4"/>
          </p:nvPr>
        </p:nvSpPr>
        <p:spPr>
          <a:xfrm>
            <a:off x="6172200" y="2562578"/>
            <a:ext cx="5183188" cy="3747911"/>
          </a:xfrm>
        </p:spPr>
        <p:txBody>
          <a:bodyPr>
            <a:normAutofit/>
          </a:bodyPr>
          <a:lstStyle/>
          <a:p>
            <a:r>
              <a:rPr lang="en-US" sz="1800" dirty="0"/>
              <a:t>Optimal monetary policy responses have been calibrated under three alternative credibility scenarios in a model with India specific features - low credibility (0.25); moderate credibility (0.675); and perfect credibility (1.0). </a:t>
            </a:r>
          </a:p>
          <a:p>
            <a:r>
              <a:rPr lang="en-US" sz="1800" dirty="0"/>
              <a:t>Under the low credibility scenario, the central bank has to raise the policy rate aggressively to create slack in the economy for achieving disinflation (</a:t>
            </a:r>
            <a:r>
              <a:rPr lang="en-US" sz="1800" dirty="0">
                <a:hlinkClick r:id="rId3"/>
              </a:rPr>
              <a:t>Chart</a:t>
            </a:r>
            <a:r>
              <a:rPr lang="en-US" sz="1800" dirty="0"/>
              <a:t>). </a:t>
            </a:r>
          </a:p>
          <a:p>
            <a:r>
              <a:rPr lang="en-US" sz="1800" dirty="0"/>
              <a:t>The sacrifice ratio (the cumulative foregone annual output for each percentage point of inflation decline) is about 2.0. </a:t>
            </a:r>
          </a:p>
        </p:txBody>
      </p:sp>
    </p:spTree>
    <p:extLst>
      <p:ext uri="{BB962C8B-B14F-4D97-AF65-F5344CB8AC3E}">
        <p14:creationId xmlns:p14="http://schemas.microsoft.com/office/powerpoint/2010/main" val="3447308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Objective of Fiscal Policies Of Indian Govt.</a:t>
            </a:r>
          </a:p>
        </p:txBody>
      </p:sp>
      <p:sp>
        <p:nvSpPr>
          <p:cNvPr id="8" name="Content Placeholder 7"/>
          <p:cNvSpPr>
            <a:spLocks noGrp="1"/>
          </p:cNvSpPr>
          <p:nvPr>
            <p:ph idx="1"/>
          </p:nvPr>
        </p:nvSpPr>
        <p:spPr/>
        <p:txBody>
          <a:bodyPr/>
          <a:lstStyle/>
          <a:p>
            <a:r>
              <a:rPr lang="en-US" dirty="0"/>
              <a:t>The budgetary provisions made in the budgets when read together, bring out the guiding philosophy of the new fiscal policy and the objectives that the government intends to achieve.</a:t>
            </a:r>
          </a:p>
          <a:p>
            <a:pPr marL="0" indent="0">
              <a:buNone/>
            </a:pPr>
            <a:endParaRPr lang="en-US" b="1" dirty="0"/>
          </a:p>
          <a:p>
            <a:endParaRPr lang="en-US" dirty="0"/>
          </a:p>
        </p:txBody>
      </p:sp>
      <p:sp>
        <p:nvSpPr>
          <p:cNvPr id="9" name="Rectangle 8"/>
          <p:cNvSpPr/>
          <p:nvPr/>
        </p:nvSpPr>
        <p:spPr>
          <a:xfrm>
            <a:off x="2088446" y="3454400"/>
            <a:ext cx="6107288" cy="29802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514350" indent="-514350">
              <a:buFont typeface="+mj-lt"/>
              <a:buAutoNum type="arabicPeriod"/>
            </a:pPr>
            <a:r>
              <a:rPr lang="en-US" sz="2600" b="1" dirty="0"/>
              <a:t>Restoring Fiscal Equilibrium</a:t>
            </a:r>
          </a:p>
          <a:p>
            <a:pPr marL="514350" indent="-514350">
              <a:buFont typeface="+mj-lt"/>
              <a:buAutoNum type="arabicPeriod"/>
            </a:pPr>
            <a:endParaRPr lang="en-US" sz="2600" b="1" dirty="0"/>
          </a:p>
          <a:p>
            <a:pPr marL="514350" indent="-514350">
              <a:buFont typeface="+mj-lt"/>
              <a:buAutoNum type="arabicPeriod"/>
            </a:pPr>
            <a:r>
              <a:rPr lang="en-US" sz="2600" b="1" dirty="0"/>
              <a:t>Reforming Tax-structure</a:t>
            </a:r>
          </a:p>
          <a:p>
            <a:pPr marL="514350" indent="-514350">
              <a:buFont typeface="+mj-lt"/>
              <a:buAutoNum type="arabicPeriod"/>
            </a:pPr>
            <a:endParaRPr lang="en-US" sz="2600" b="1" dirty="0"/>
          </a:p>
          <a:p>
            <a:pPr marL="514350" indent="-514350">
              <a:buFont typeface="+mj-lt"/>
              <a:buAutoNum type="arabicPeriod"/>
            </a:pPr>
            <a:r>
              <a:rPr lang="en-US" sz="2600" b="1" dirty="0"/>
              <a:t>Promoting Socially Desirable Activities</a:t>
            </a:r>
          </a:p>
          <a:p>
            <a:pPr marL="514350" indent="-514350">
              <a:buFont typeface="+mj-lt"/>
              <a:buAutoNum type="arabicPeriod"/>
            </a:pPr>
            <a:endParaRPr lang="en-US" sz="2600" b="1" dirty="0"/>
          </a:p>
          <a:p>
            <a:pPr marL="514350" indent="-514350">
              <a:buFont typeface="+mj-lt"/>
              <a:buAutoNum type="arabicPeriod"/>
            </a:pPr>
            <a:r>
              <a:rPr lang="en-US" sz="2600" b="1" dirty="0"/>
              <a:t>Market-Oriented Development</a:t>
            </a:r>
          </a:p>
        </p:txBody>
      </p:sp>
    </p:spTree>
    <p:extLst>
      <p:ext uri="{BB962C8B-B14F-4D97-AF65-F5344CB8AC3E}">
        <p14:creationId xmlns:p14="http://schemas.microsoft.com/office/powerpoint/2010/main" val="1235067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66044" y="745068"/>
            <a:ext cx="5147734" cy="5983110"/>
          </a:xfrm>
        </p:spPr>
        <p:txBody>
          <a:bodyPr>
            <a:normAutofit fontScale="25000" lnSpcReduction="20000"/>
          </a:bodyPr>
          <a:lstStyle/>
          <a:p>
            <a:pPr marL="0" indent="0" fontAlgn="base">
              <a:buNone/>
            </a:pPr>
            <a:r>
              <a:rPr lang="en-US" sz="9600" b="1" dirty="0" err="1"/>
              <a:t>i</a:t>
            </a:r>
            <a:r>
              <a:rPr lang="en-US" sz="9600" b="1" dirty="0"/>
              <a:t>) Restoring Fiscal Equilibrium:</a:t>
            </a:r>
          </a:p>
          <a:p>
            <a:pPr marL="0" indent="0" fontAlgn="base">
              <a:buNone/>
            </a:pPr>
            <a:endParaRPr lang="en-US" sz="4400" b="1" dirty="0"/>
          </a:p>
          <a:p>
            <a:pPr fontAlgn="base"/>
            <a:r>
              <a:rPr lang="en-US" sz="8800" dirty="0"/>
              <a:t>A very important feature of the government’s efforts is to attain a match between the revenue receipts and revenue expenditure with the ultimate aim of securing surpluses on revenue account for capital expenditure.</a:t>
            </a:r>
          </a:p>
          <a:p>
            <a:pPr fontAlgn="base"/>
            <a:r>
              <a:rPr lang="en-US" sz="8800" dirty="0"/>
              <a:t>Towards this end, three types of measures have been taken. The first concerns expenditure. </a:t>
            </a:r>
          </a:p>
          <a:p>
            <a:pPr fontAlgn="base"/>
            <a:r>
              <a:rPr lang="en-US" sz="8800" dirty="0"/>
              <a:t>This has been to slow-down the growth-rate in it despite increase in the absolute amounts. Second concerns tax-revenues.</a:t>
            </a:r>
          </a:p>
          <a:p>
            <a:pPr fontAlgn="base"/>
            <a:r>
              <a:rPr lang="en-US" sz="8800" dirty="0"/>
              <a:t>The aim is to increase it, but unlike in the past when high taxes prevailed the policy now is to seek larger tax receipts through moderately low rates of taxes on a wider base. </a:t>
            </a:r>
          </a:p>
          <a:p>
            <a:pPr fontAlgn="base"/>
            <a:r>
              <a:rPr lang="en-US" sz="8800" dirty="0"/>
              <a:t>Third the government has made efforts to raise profits of the public sector undertakings.</a:t>
            </a:r>
          </a:p>
          <a:p>
            <a:endParaRPr lang="en-US" dirty="0"/>
          </a:p>
        </p:txBody>
      </p:sp>
      <p:sp>
        <p:nvSpPr>
          <p:cNvPr id="5" name="Content Placeholder 4"/>
          <p:cNvSpPr>
            <a:spLocks noGrp="1"/>
          </p:cNvSpPr>
          <p:nvPr>
            <p:ph sz="half" idx="2"/>
          </p:nvPr>
        </p:nvSpPr>
        <p:spPr>
          <a:xfrm>
            <a:off x="6172200" y="745068"/>
            <a:ext cx="5181600" cy="5983109"/>
          </a:xfrm>
        </p:spPr>
        <p:txBody>
          <a:bodyPr>
            <a:normAutofit fontScale="25000" lnSpcReduction="20000"/>
          </a:bodyPr>
          <a:lstStyle/>
          <a:p>
            <a:pPr marL="0" indent="0" fontAlgn="base">
              <a:buNone/>
            </a:pPr>
            <a:r>
              <a:rPr lang="en-US" sz="9600" b="1" dirty="0"/>
              <a:t>ii) Reforming Tax-structure:</a:t>
            </a:r>
          </a:p>
          <a:p>
            <a:pPr marL="0" indent="0" fontAlgn="base">
              <a:buNone/>
            </a:pPr>
            <a:endParaRPr lang="en-US" sz="4400" b="1" dirty="0"/>
          </a:p>
          <a:p>
            <a:pPr fontAlgn="base"/>
            <a:r>
              <a:rPr lang="en-US" sz="8000" dirty="0"/>
              <a:t>The approach towards the tax system is to design it in such a manner that it becomes growth elastic and gets in line with the tax-systems of other fast-growing and developed countries. </a:t>
            </a:r>
          </a:p>
          <a:p>
            <a:pPr fontAlgn="base"/>
            <a:r>
              <a:rPr lang="en-US" sz="8000" dirty="0"/>
              <a:t>To ensure better compliance and less incentive for tax-evasion, the government has lowered the tax rates both in respect of direct taxes and indirect taxes.</a:t>
            </a:r>
          </a:p>
          <a:p>
            <a:pPr fontAlgn="base"/>
            <a:r>
              <a:rPr lang="en-US" sz="8000" dirty="0"/>
              <a:t>At the same time schemes have been introduced to widen the base of the tax. </a:t>
            </a:r>
          </a:p>
          <a:p>
            <a:pPr fontAlgn="base"/>
            <a:r>
              <a:rPr lang="en-US" sz="8000" dirty="0"/>
              <a:t>These together with lower tax and a wider base are very likely to raise the yield of taxes. And with growth in the activities and income of the economy, the tax receipts will increase.</a:t>
            </a:r>
          </a:p>
          <a:p>
            <a:pPr fontAlgn="base"/>
            <a:r>
              <a:rPr lang="en-US" sz="8000" dirty="0"/>
              <a:t>This will help in integrating the Indian economy with the world economy. The benefits to the country will be an increase in exports and a larger inflow of foreign direct investment. The competitive strength and efficiency of the Indian economy will also improve.</a:t>
            </a:r>
          </a:p>
          <a:p>
            <a:endParaRPr lang="en-US" dirty="0"/>
          </a:p>
        </p:txBody>
      </p:sp>
      <p:cxnSp>
        <p:nvCxnSpPr>
          <p:cNvPr id="7" name="Straight Connector 6"/>
          <p:cNvCxnSpPr/>
          <p:nvPr/>
        </p:nvCxnSpPr>
        <p:spPr>
          <a:xfrm>
            <a:off x="5926667" y="225778"/>
            <a:ext cx="11289" cy="663222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0185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6756" y="643467"/>
            <a:ext cx="5873044" cy="6028266"/>
          </a:xfrm>
        </p:spPr>
        <p:txBody>
          <a:bodyPr>
            <a:noAutofit/>
          </a:bodyPr>
          <a:lstStyle/>
          <a:p>
            <a:pPr marL="0" indent="0" fontAlgn="base">
              <a:buNone/>
            </a:pPr>
            <a:r>
              <a:rPr lang="en-US" sz="2000" b="1" dirty="0"/>
              <a:t>iii) Promoting Socially Desirable Activities</a:t>
            </a:r>
          </a:p>
          <a:p>
            <a:pPr fontAlgn="base"/>
            <a:r>
              <a:rPr lang="en-US" sz="2000" dirty="0"/>
              <a:t>The Government in the new fiscal policy has also provided larger expenditure, tax concessions and other incentives for the expansion of socially important sectors. </a:t>
            </a:r>
          </a:p>
          <a:p>
            <a:pPr fontAlgn="base"/>
            <a:r>
              <a:rPr lang="en-US" sz="2000" dirty="0"/>
              <a:t>These are the sectors which are normally the responsibility of the government. The development of infrastructure is one such field of key significance for the economy.</a:t>
            </a:r>
          </a:p>
          <a:p>
            <a:pPr fontAlgn="base"/>
            <a:r>
              <a:rPr lang="en-US" sz="2000" dirty="0"/>
              <a:t>Tax concessions in the form of tax holiday have been given to encourage the private sector to set up industries in the backward regions. Similar incentives have also been given to industries producing pollution-control equipment.</a:t>
            </a:r>
          </a:p>
          <a:p>
            <a:pPr fontAlgn="base"/>
            <a:r>
              <a:rPr lang="en-US" sz="2000" dirty="0"/>
              <a:t>Provision has also been made for the development of R&amp;D (Research and Development) to upgrade the technological base of the economy. </a:t>
            </a:r>
          </a:p>
          <a:p>
            <a:endParaRPr lang="en-US" sz="2000" dirty="0"/>
          </a:p>
        </p:txBody>
      </p:sp>
      <p:sp>
        <p:nvSpPr>
          <p:cNvPr id="4" name="Content Placeholder 3"/>
          <p:cNvSpPr>
            <a:spLocks noGrp="1"/>
          </p:cNvSpPr>
          <p:nvPr>
            <p:ph sz="half" idx="2"/>
          </p:nvPr>
        </p:nvSpPr>
        <p:spPr>
          <a:xfrm>
            <a:off x="6019800" y="643466"/>
            <a:ext cx="5867400" cy="6214534"/>
          </a:xfrm>
        </p:spPr>
        <p:txBody>
          <a:bodyPr>
            <a:noAutofit/>
          </a:bodyPr>
          <a:lstStyle/>
          <a:p>
            <a:pPr marL="0" indent="0" fontAlgn="base">
              <a:buNone/>
            </a:pPr>
            <a:r>
              <a:rPr lang="en-US" sz="2200" b="1" dirty="0"/>
              <a:t>iv) Market-Oriented Development</a:t>
            </a:r>
          </a:p>
          <a:p>
            <a:pPr fontAlgn="base"/>
            <a:r>
              <a:rPr lang="en-US" sz="1900" dirty="0"/>
              <a:t>The new fiscal policy in line with the new economic policy aims at promoting allocation of resources largely in terms of the market prices. The government has already dismantled a significant part of state- intervention and enlarged the field for the private sector. </a:t>
            </a:r>
          </a:p>
          <a:p>
            <a:pPr fontAlgn="base"/>
            <a:r>
              <a:rPr lang="en-US" sz="1900" dirty="0"/>
              <a:t>The fiscal policy has carried this process further by offering money incentives through lower tax-rates and tax-concession to the private sector.</a:t>
            </a:r>
          </a:p>
          <a:p>
            <a:pPr fontAlgn="base"/>
            <a:r>
              <a:rPr lang="en-US" sz="1900" dirty="0"/>
              <a:t>Supply constraints in the market have also been caused by several fiscal measures. </a:t>
            </a:r>
          </a:p>
          <a:p>
            <a:pPr fontAlgn="base"/>
            <a:r>
              <a:rPr lang="en-US" sz="1900" dirty="0"/>
              <a:t>Reduction in custom duties on the import of capital goods to modernize domestic production is one such measure to step-up the supply of goods and services.</a:t>
            </a:r>
          </a:p>
          <a:p>
            <a:pPr fontAlgn="base"/>
            <a:r>
              <a:rPr lang="en-US" sz="1900" dirty="0"/>
              <a:t>The lowering of the rates of indirect taxes on the consumer goods including luxury items like electronics goods, cars, etc., will encourage a growth-pattern largely based on the expansion of consumer goods industries.</a:t>
            </a:r>
          </a:p>
          <a:p>
            <a:endParaRPr lang="en-US" sz="1900" dirty="0"/>
          </a:p>
        </p:txBody>
      </p:sp>
      <p:cxnSp>
        <p:nvCxnSpPr>
          <p:cNvPr id="5" name="Straight Connector 4"/>
          <p:cNvCxnSpPr/>
          <p:nvPr/>
        </p:nvCxnSpPr>
        <p:spPr>
          <a:xfrm>
            <a:off x="5926667" y="225778"/>
            <a:ext cx="11289" cy="663222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4243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46505"/>
          </a:xfrm>
        </p:spPr>
        <p:txBody>
          <a:bodyPr>
            <a:normAutofit fontScale="90000"/>
          </a:bodyPr>
          <a:lstStyle/>
          <a:p>
            <a:r>
              <a:rPr lang="en-US" b="1" dirty="0"/>
              <a:t>Fiscal Policy Report Study 2015-2016 </a:t>
            </a:r>
            <a:br>
              <a:rPr lang="en-US" b="1" dirty="0"/>
            </a:br>
            <a:r>
              <a:rPr lang="en-US" b="1" dirty="0"/>
              <a:t>		-Report of Ministry Of Financial Affairs</a:t>
            </a:r>
          </a:p>
        </p:txBody>
      </p:sp>
      <p:sp>
        <p:nvSpPr>
          <p:cNvPr id="5" name="Content Placeholder 4"/>
          <p:cNvSpPr>
            <a:spLocks noGrp="1"/>
          </p:cNvSpPr>
          <p:nvPr>
            <p:ph idx="1"/>
          </p:nvPr>
        </p:nvSpPr>
        <p:spPr>
          <a:xfrm>
            <a:off x="838200" y="1725930"/>
            <a:ext cx="10980420" cy="5052060"/>
          </a:xfrm>
        </p:spPr>
        <p:txBody>
          <a:bodyPr>
            <a:normAutofit/>
          </a:bodyPr>
          <a:lstStyle/>
          <a:p>
            <a:r>
              <a:rPr lang="en-US" dirty="0"/>
              <a:t>The fiscal policy of 2015-16 has been calibrated with two fold objectives – first, to aid economy in growth revival; and second, to institutionalize the co-operative federal structure in light of emerging views on the Centre-State fiscal relations. </a:t>
            </a:r>
          </a:p>
          <a:p>
            <a:r>
              <a:rPr lang="en-US" dirty="0"/>
              <a:t>While, allocations in the social and welfare sectors have been protected, it is expected that the States’ will be bringing in greater share to give fillip to government spending in these sectors.</a:t>
            </a:r>
          </a:p>
          <a:p>
            <a:r>
              <a:rPr lang="en-US" dirty="0"/>
              <a:t> Under the Central Plan, which falls under the exclusive domain of the Centre, allocation has been increased in the Capital spending. Similarly, higher allocations have been made to core sectors of infrastructure which have the potential to give impetus to manufacturing and job creation. </a:t>
            </a:r>
          </a:p>
        </p:txBody>
      </p:sp>
    </p:spTree>
    <p:extLst>
      <p:ext uri="{BB962C8B-B14F-4D97-AF65-F5344CB8AC3E}">
        <p14:creationId xmlns:p14="http://schemas.microsoft.com/office/powerpoint/2010/main" val="1840423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8660"/>
            <a:ext cx="10515600" cy="5989320"/>
          </a:xfrm>
        </p:spPr>
        <p:txBody>
          <a:bodyPr>
            <a:normAutofit/>
          </a:bodyPr>
          <a:lstStyle/>
          <a:p>
            <a:r>
              <a:rPr lang="en-US" dirty="0"/>
              <a:t>Apart from containing growth in expenditure, the reduction in fiscal deficit is planned to be achieved in conjunction with targeted revenue augmentation both through tax and non-tax revenues. </a:t>
            </a:r>
          </a:p>
          <a:p>
            <a:r>
              <a:rPr lang="en-US" dirty="0"/>
              <a:t>In FY 2013-14, Tax to GDP stood at 10.0 per cent of GDP. </a:t>
            </a:r>
          </a:p>
          <a:p>
            <a:r>
              <a:rPr lang="en-US" dirty="0">
                <a:solidFill>
                  <a:schemeClr val="tx2"/>
                </a:solidFill>
              </a:rPr>
              <a:t>Tax to GDP ratio of 10.6 per cent </a:t>
            </a:r>
            <a:r>
              <a:rPr lang="en-US" dirty="0"/>
              <a:t>was targeted in BE 2014-15.</a:t>
            </a:r>
          </a:p>
          <a:p>
            <a:r>
              <a:rPr lang="en-US" dirty="0"/>
              <a:t> However, in RE 2014-15, Tax-GDP ratio has been revised to 9.9 per cent, a </a:t>
            </a:r>
            <a:r>
              <a:rPr lang="en-US" dirty="0">
                <a:solidFill>
                  <a:schemeClr val="tx2"/>
                </a:solidFill>
              </a:rPr>
              <a:t>growth of 9.9 per cent over the gross tax revenues in 2013-14</a:t>
            </a:r>
            <a:r>
              <a:rPr lang="en-US" dirty="0"/>
              <a:t>. Despite the growth rate improving in the current financial year, easing of inflation implied lower growth in nominal terms. </a:t>
            </a:r>
          </a:p>
          <a:p>
            <a:r>
              <a:rPr lang="en-US" dirty="0"/>
              <a:t>Thus, tax revenues continued to be lower than the budgeted level. Accordingly, Budget 2015-16 provides for a </a:t>
            </a:r>
            <a:r>
              <a:rPr lang="en-US" dirty="0">
                <a:solidFill>
                  <a:schemeClr val="tx2"/>
                </a:solidFill>
              </a:rPr>
              <a:t>realistic growth of 15.8 </a:t>
            </a:r>
            <a:r>
              <a:rPr lang="en-US" dirty="0"/>
              <a:t>per cent over </a:t>
            </a:r>
            <a:r>
              <a:rPr lang="en-US" dirty="0">
                <a:solidFill>
                  <a:schemeClr val="tx2"/>
                </a:solidFill>
              </a:rPr>
              <a:t>RE 2014-15, with tax-GDP ratio at 10.3 per cent</a:t>
            </a:r>
            <a:r>
              <a:rPr lang="en-US" dirty="0"/>
              <a:t>.</a:t>
            </a:r>
          </a:p>
        </p:txBody>
      </p:sp>
    </p:spTree>
    <p:extLst>
      <p:ext uri="{BB962C8B-B14F-4D97-AF65-F5344CB8AC3E}">
        <p14:creationId xmlns:p14="http://schemas.microsoft.com/office/powerpoint/2010/main" val="25667321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440179"/>
          </a:xfrm>
        </p:spPr>
        <p:txBody>
          <a:bodyPr/>
          <a:lstStyle/>
          <a:p>
            <a:r>
              <a:rPr lang="en-US" b="1" dirty="0"/>
              <a:t>Fiscal Deficit And  Tax Policy For 2015-2016</a:t>
            </a:r>
          </a:p>
        </p:txBody>
      </p:sp>
      <p:sp>
        <p:nvSpPr>
          <p:cNvPr id="3" name="Content Placeholder 2"/>
          <p:cNvSpPr>
            <a:spLocks noGrp="1"/>
          </p:cNvSpPr>
          <p:nvPr>
            <p:ph idx="1"/>
          </p:nvPr>
        </p:nvSpPr>
        <p:spPr>
          <a:xfrm>
            <a:off x="838200" y="1314450"/>
            <a:ext cx="10515600" cy="5417820"/>
          </a:xfrm>
        </p:spPr>
        <p:txBody>
          <a:bodyPr>
            <a:normAutofit lnSpcReduction="10000"/>
          </a:bodyPr>
          <a:lstStyle/>
          <a:p>
            <a:r>
              <a:rPr lang="en-US" dirty="0"/>
              <a:t>The Non-Plan expenditure in budget 2015-16 provides </a:t>
            </a:r>
            <a:r>
              <a:rPr lang="en-US" dirty="0">
                <a:solidFill>
                  <a:schemeClr val="tx2"/>
                </a:solidFill>
              </a:rPr>
              <a:t>8.2 per cent increase over the RE 2014-15</a:t>
            </a:r>
            <a:r>
              <a:rPr lang="en-US" dirty="0"/>
              <a:t>, as compared to average growth of 11.1 per cent in last five years (from 2010-11 to RE 2014-15). </a:t>
            </a:r>
          </a:p>
          <a:p>
            <a:r>
              <a:rPr lang="en-US" dirty="0"/>
              <a:t>Thus, despite shrinking resource base, the Budget 2015-16 provides for Plan at the RE level nominally, with marginal decrease of 0.6 per cent.</a:t>
            </a:r>
          </a:p>
          <a:p>
            <a:r>
              <a:rPr lang="en-US" dirty="0"/>
              <a:t> Overall, the </a:t>
            </a:r>
            <a:r>
              <a:rPr lang="en-US" dirty="0">
                <a:solidFill>
                  <a:schemeClr val="tx2"/>
                </a:solidFill>
              </a:rPr>
              <a:t>budget size increases by 5.7 per cent in BE 2015-16</a:t>
            </a:r>
            <a:r>
              <a:rPr lang="en-US" dirty="0"/>
              <a:t> over RE 2014-15, with fiscal deficit at 3.9 per cent of GDP, lower than 4.1 per cent in FY 2014-15. </a:t>
            </a:r>
          </a:p>
          <a:p>
            <a:r>
              <a:rPr lang="en-US" dirty="0"/>
              <a:t>As percentage of GDP, total expenditure is estimated to be 12.6 per cent in BE 2015- 16 as against 13.3 per cent in RE 2014-15.</a:t>
            </a:r>
          </a:p>
          <a:p>
            <a:r>
              <a:rPr lang="en-US" dirty="0"/>
              <a:t>For FY 2015- 16 gross tax revenues are estimated to </a:t>
            </a:r>
            <a:r>
              <a:rPr lang="en-US" dirty="0">
                <a:solidFill>
                  <a:schemeClr val="tx2"/>
                </a:solidFill>
              </a:rPr>
              <a:t>grow at 15.8 per cent</a:t>
            </a:r>
            <a:r>
              <a:rPr lang="en-US" dirty="0"/>
              <a:t> over the gross-tax revenues during 2013-14 taking tax-GDP ratio at 10.3 per cent.</a:t>
            </a:r>
          </a:p>
        </p:txBody>
      </p:sp>
    </p:spTree>
    <p:extLst>
      <p:ext uri="{BB962C8B-B14F-4D97-AF65-F5344CB8AC3E}">
        <p14:creationId xmlns:p14="http://schemas.microsoft.com/office/powerpoint/2010/main" val="2542729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190" y="217171"/>
            <a:ext cx="10976610" cy="1062990"/>
          </a:xfrm>
        </p:spPr>
        <p:txBody>
          <a:bodyPr>
            <a:normAutofit/>
          </a:bodyPr>
          <a:lstStyle/>
          <a:p>
            <a:r>
              <a:rPr lang="en-US" sz="3200" b="1" dirty="0"/>
              <a:t>2016 Budget Fiscal Discipline Target </a:t>
            </a:r>
            <a:br>
              <a:rPr lang="en-US" sz="3200" b="1" dirty="0"/>
            </a:br>
            <a:r>
              <a:rPr lang="en-US" sz="2400" b="1" dirty="0"/>
              <a:t>(Source:http://indiabudget.nic.in/ub2016-17bh/bh1.pdf)</a:t>
            </a:r>
          </a:p>
        </p:txBody>
      </p:sp>
      <p:sp>
        <p:nvSpPr>
          <p:cNvPr id="3" name="Content Placeholder 2"/>
          <p:cNvSpPr>
            <a:spLocks noGrp="1"/>
          </p:cNvSpPr>
          <p:nvPr>
            <p:ph idx="1"/>
          </p:nvPr>
        </p:nvSpPr>
        <p:spPr>
          <a:xfrm>
            <a:off x="377190" y="1531620"/>
            <a:ext cx="10976610" cy="5097780"/>
          </a:xfrm>
        </p:spPr>
        <p:txBody>
          <a:bodyPr>
            <a:normAutofit fontScale="77500" lnSpcReduction="20000"/>
          </a:bodyPr>
          <a:lstStyle/>
          <a:p>
            <a:r>
              <a:rPr lang="en-US" dirty="0"/>
              <a:t>Fiscal deficit in RE 2015-16 and BE 2016-17 retained at 3.9% and 3.5%. </a:t>
            </a:r>
          </a:p>
          <a:p>
            <a:r>
              <a:rPr lang="en-US" dirty="0"/>
              <a:t> Revenue Deficit target from 2.8% to 2.5% in RE 2015-16 </a:t>
            </a:r>
          </a:p>
          <a:p>
            <a:r>
              <a:rPr lang="en-US" b="1" dirty="0">
                <a:solidFill>
                  <a:schemeClr val="tx2"/>
                </a:solidFill>
              </a:rPr>
              <a:t>Total expenditure projected at  19.78 lakh crore </a:t>
            </a:r>
          </a:p>
          <a:p>
            <a:r>
              <a:rPr lang="en-US" dirty="0"/>
              <a:t>Plan expenditure pegged at  5.50 lakh crore under Plan, </a:t>
            </a:r>
            <a:r>
              <a:rPr lang="en-US" dirty="0">
                <a:solidFill>
                  <a:schemeClr val="tx2"/>
                </a:solidFill>
              </a:rPr>
              <a:t>increase of 15.3% </a:t>
            </a:r>
          </a:p>
          <a:p>
            <a:r>
              <a:rPr lang="en-US" dirty="0"/>
              <a:t> Non-Plan expenditure kept at </a:t>
            </a:r>
            <a:r>
              <a:rPr lang="en-US" dirty="0">
                <a:solidFill>
                  <a:schemeClr val="tx2"/>
                </a:solidFill>
              </a:rPr>
              <a:t>14.28 lakh crores </a:t>
            </a:r>
          </a:p>
          <a:p>
            <a:r>
              <a:rPr lang="en-US" dirty="0"/>
              <a:t> Special emphasis to sectors such as agriculture, irrigation, social sector including health, women and child development, welfare of Scheduled Castes and Scheduled Tribes, minorities, infrastructure. </a:t>
            </a:r>
          </a:p>
          <a:p>
            <a:r>
              <a:rPr lang="en-US" dirty="0"/>
              <a:t> Mobilization of additional finances to the </a:t>
            </a:r>
            <a:r>
              <a:rPr lang="en-US" dirty="0">
                <a:solidFill>
                  <a:schemeClr val="tx2"/>
                </a:solidFill>
              </a:rPr>
              <a:t>extent of 31,300 crore </a:t>
            </a:r>
            <a:r>
              <a:rPr lang="en-US" dirty="0"/>
              <a:t>by NHAI, PFC, REC, IREDA, NABARD and Inland Water Authority by raising Bonds. </a:t>
            </a:r>
          </a:p>
          <a:p>
            <a:r>
              <a:rPr lang="en-US" dirty="0"/>
              <a:t>Plan / Non-Plan classification to be done away with from 2017-18.</a:t>
            </a:r>
          </a:p>
          <a:p>
            <a:r>
              <a:rPr lang="en-US" dirty="0"/>
              <a:t> Every new scheme sanctioned will have a sunset date and outcome review. </a:t>
            </a:r>
          </a:p>
          <a:p>
            <a:r>
              <a:rPr lang="en-US" dirty="0"/>
              <a:t>Rationalized and restructured more than </a:t>
            </a:r>
            <a:r>
              <a:rPr lang="en-US" dirty="0">
                <a:solidFill>
                  <a:schemeClr val="tx2"/>
                </a:solidFill>
              </a:rPr>
              <a:t>1500 Central Plan Schemes </a:t>
            </a:r>
            <a:r>
              <a:rPr lang="en-US" dirty="0"/>
              <a:t>into about 300 Central Sector and 30 Centrally Sponsored Schemes. </a:t>
            </a:r>
          </a:p>
          <a:p>
            <a:r>
              <a:rPr lang="en-US" dirty="0"/>
              <a:t>Committee to review the implementation of the FRBM Act.</a:t>
            </a:r>
          </a:p>
        </p:txBody>
      </p:sp>
    </p:spTree>
    <p:extLst>
      <p:ext uri="{BB962C8B-B14F-4D97-AF65-F5344CB8AC3E}">
        <p14:creationId xmlns:p14="http://schemas.microsoft.com/office/powerpoint/2010/main" val="2928487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4311"/>
            <a:ext cx="10515600" cy="811529"/>
          </a:xfrm>
        </p:spPr>
        <p:txBody>
          <a:bodyPr/>
          <a:lstStyle/>
          <a:p>
            <a:r>
              <a:rPr lang="en-IN" b="1" dirty="0"/>
              <a:t>Outline</a:t>
            </a:r>
          </a:p>
        </p:txBody>
      </p:sp>
      <p:sp>
        <p:nvSpPr>
          <p:cNvPr id="3" name="Content Placeholder 2"/>
          <p:cNvSpPr>
            <a:spLocks noGrp="1"/>
          </p:cNvSpPr>
          <p:nvPr>
            <p:ph idx="1"/>
          </p:nvPr>
        </p:nvSpPr>
        <p:spPr>
          <a:xfrm>
            <a:off x="838200" y="1108710"/>
            <a:ext cx="10515600" cy="5646420"/>
          </a:xfrm>
        </p:spPr>
        <p:txBody>
          <a:bodyPr>
            <a:normAutofit fontScale="77500" lnSpcReduction="20000"/>
          </a:bodyPr>
          <a:lstStyle/>
          <a:p>
            <a:r>
              <a:rPr lang="en-IN" dirty="0"/>
              <a:t>Resources </a:t>
            </a:r>
          </a:p>
          <a:p>
            <a:r>
              <a:rPr lang="en-IN" dirty="0"/>
              <a:t>Theories of Monetary and Fiscal Policies</a:t>
            </a:r>
          </a:p>
          <a:p>
            <a:pPr lvl="1"/>
            <a:r>
              <a:rPr lang="en-IN" dirty="0"/>
              <a:t>What are Monetary Policies?</a:t>
            </a:r>
          </a:p>
          <a:p>
            <a:pPr lvl="2"/>
            <a:r>
              <a:rPr lang="en-IN" dirty="0"/>
              <a:t>Aims and Basis of Monetary Policy</a:t>
            </a:r>
          </a:p>
          <a:p>
            <a:pPr lvl="1"/>
            <a:r>
              <a:rPr lang="en-IN" dirty="0"/>
              <a:t>What are Fiscal Policies?</a:t>
            </a:r>
          </a:p>
          <a:p>
            <a:pPr lvl="2"/>
            <a:r>
              <a:rPr lang="en-IN" dirty="0"/>
              <a:t>Aims and Basis of Fiscal Policy</a:t>
            </a:r>
          </a:p>
          <a:p>
            <a:r>
              <a:rPr lang="en-IN" dirty="0"/>
              <a:t>Difference between Monetary and Fiscal Policies.</a:t>
            </a:r>
          </a:p>
          <a:p>
            <a:r>
              <a:rPr lang="en-IN" dirty="0"/>
              <a:t>Why Monetary and Fiscal policies are needed?</a:t>
            </a:r>
          </a:p>
          <a:p>
            <a:r>
              <a:rPr lang="en-IN" dirty="0"/>
              <a:t>Monetary Policies in INDIA</a:t>
            </a:r>
          </a:p>
          <a:p>
            <a:pPr lvl="1"/>
            <a:r>
              <a:rPr lang="en-IN" dirty="0"/>
              <a:t>Objectives of RBI for monetary policies.</a:t>
            </a:r>
          </a:p>
          <a:p>
            <a:pPr lvl="1"/>
            <a:r>
              <a:rPr lang="en-IN" dirty="0"/>
              <a:t>Different monetary operations undertaken by RBI.</a:t>
            </a:r>
          </a:p>
          <a:p>
            <a:pPr lvl="1"/>
            <a:r>
              <a:rPr lang="en-US" dirty="0"/>
              <a:t>Monetary Policy Dynamics – RBI Report</a:t>
            </a:r>
            <a:endParaRPr lang="en-IN" dirty="0"/>
          </a:p>
          <a:p>
            <a:r>
              <a:rPr lang="en-IN" dirty="0"/>
              <a:t>Fiscal Policies in INDIA</a:t>
            </a:r>
          </a:p>
          <a:p>
            <a:pPr lvl="1"/>
            <a:r>
              <a:rPr lang="en-IN" dirty="0"/>
              <a:t>Objectives of government for fiscal policies</a:t>
            </a:r>
          </a:p>
          <a:p>
            <a:pPr lvl="1"/>
            <a:r>
              <a:rPr lang="en-US" dirty="0"/>
              <a:t>Fiscal Policy Report Study 2015-2016</a:t>
            </a:r>
          </a:p>
          <a:p>
            <a:pPr lvl="1"/>
            <a:r>
              <a:rPr lang="en-US" dirty="0"/>
              <a:t>Union Budget 2016 – Fiscal Discipline </a:t>
            </a:r>
          </a:p>
          <a:p>
            <a:pPr marL="228600" lvl="1">
              <a:spcBef>
                <a:spcPts val="1000"/>
              </a:spcBef>
            </a:pPr>
            <a:r>
              <a:rPr lang="en-IN" dirty="0"/>
              <a:t>India’s GDP Growth</a:t>
            </a:r>
          </a:p>
          <a:p>
            <a:pPr marL="228600" lvl="1">
              <a:spcBef>
                <a:spcPts val="1000"/>
              </a:spcBef>
            </a:pPr>
            <a:r>
              <a:rPr lang="en-IN" dirty="0"/>
              <a:t>Conclusion</a:t>
            </a:r>
          </a:p>
          <a:p>
            <a:pPr marL="228600" lvl="1">
              <a:spcBef>
                <a:spcPts val="1000"/>
              </a:spcBef>
            </a:pPr>
            <a:endParaRPr lang="en-IN" dirty="0"/>
          </a:p>
          <a:p>
            <a:endParaRPr lang="en-IN" dirty="0"/>
          </a:p>
          <a:p>
            <a:endParaRPr lang="en-IN" dirty="0"/>
          </a:p>
          <a:p>
            <a:endParaRPr lang="en-IN" dirty="0"/>
          </a:p>
        </p:txBody>
      </p:sp>
    </p:spTree>
    <p:extLst>
      <p:ext uri="{BB962C8B-B14F-4D97-AF65-F5344CB8AC3E}">
        <p14:creationId xmlns:p14="http://schemas.microsoft.com/office/powerpoint/2010/main" val="3525802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India’s GDP growth in last five year’s</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93006" y="1690688"/>
            <a:ext cx="6771723" cy="4814284"/>
          </a:xfrm>
        </p:spPr>
      </p:pic>
      <p:sp>
        <p:nvSpPr>
          <p:cNvPr id="8" name="Rectangle 7"/>
          <p:cNvSpPr/>
          <p:nvPr/>
        </p:nvSpPr>
        <p:spPr>
          <a:xfrm>
            <a:off x="8040087" y="1690688"/>
            <a:ext cx="3762083" cy="48142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buFont typeface="Arial" panose="020B0604020202020204" pitchFamily="34" charset="0"/>
              <a:buChar char="•"/>
            </a:pPr>
            <a:r>
              <a:rPr lang="en-US" sz="2200" dirty="0"/>
              <a:t>The lowest GDP growth was observed during 2012 due to economic breakdown due to inflation.</a:t>
            </a:r>
          </a:p>
          <a:p>
            <a:endParaRPr lang="en-US" sz="2200" dirty="0"/>
          </a:p>
          <a:p>
            <a:pPr marL="342900" indent="-342900">
              <a:buFont typeface="Arial" panose="020B0604020202020204" pitchFamily="34" charset="0"/>
              <a:buChar char="•"/>
            </a:pPr>
            <a:r>
              <a:rPr lang="en-US" sz="2200" dirty="0"/>
              <a:t>Thereafter , GDP is increasing at a steady small percent and forecast of increment of </a:t>
            </a:r>
            <a:r>
              <a:rPr lang="en-US" sz="2200" u="sng" dirty="0">
                <a:solidFill>
                  <a:schemeClr val="tx2"/>
                </a:solidFill>
              </a:rPr>
              <a:t>0.8% to 0.11 % </a:t>
            </a:r>
            <a:r>
              <a:rPr lang="en-US" sz="2200" dirty="0"/>
              <a:t>is made by RBI for forthcoming years.</a:t>
            </a:r>
          </a:p>
          <a:p>
            <a:endParaRPr lang="en-US" sz="2200" dirty="0"/>
          </a:p>
        </p:txBody>
      </p:sp>
    </p:spTree>
    <p:extLst>
      <p:ext uri="{BB962C8B-B14F-4D97-AF65-F5344CB8AC3E}">
        <p14:creationId xmlns:p14="http://schemas.microsoft.com/office/powerpoint/2010/main" val="12167236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838200" y="1771650"/>
            <a:ext cx="10515600" cy="4869179"/>
          </a:xfrm>
        </p:spPr>
        <p:txBody>
          <a:bodyPr>
            <a:normAutofit fontScale="92500" lnSpcReduction="20000"/>
          </a:bodyPr>
          <a:lstStyle/>
          <a:p>
            <a:r>
              <a:rPr lang="en-US" dirty="0"/>
              <a:t>The main reason of confusion and bewilderment between fiscal policy and monetary policy is that the aim of both the policies are same. </a:t>
            </a:r>
          </a:p>
          <a:p>
            <a:r>
              <a:rPr lang="en-US" dirty="0"/>
              <a:t>The policies are formulated and implemented to bring stability and growth in the economy.</a:t>
            </a:r>
          </a:p>
          <a:p>
            <a:r>
              <a:rPr lang="en-US" dirty="0"/>
              <a:t> The most important difference between the two is that fiscal policy is made by the government of the respective country whereas the monetary policy is created by the central bank.</a:t>
            </a:r>
          </a:p>
          <a:p>
            <a:r>
              <a:rPr lang="en-US" dirty="0"/>
              <a:t>The inflation rate is steadily declining which is a good sign for Indian economy.</a:t>
            </a:r>
          </a:p>
          <a:p>
            <a:r>
              <a:rPr lang="en-US" dirty="0"/>
              <a:t>GDP present and forecast results are showing rising economical growth in INDIA.</a:t>
            </a:r>
          </a:p>
          <a:p>
            <a:r>
              <a:rPr lang="en-US" dirty="0"/>
              <a:t>Monetary and Fiscal Policies are very important for nation’s growth and every policy is taken into consideration after 360 study because it directly affects the economy of country.</a:t>
            </a:r>
          </a:p>
        </p:txBody>
      </p:sp>
    </p:spTree>
    <p:extLst>
      <p:ext uri="{BB962C8B-B14F-4D97-AF65-F5344CB8AC3E}">
        <p14:creationId xmlns:p14="http://schemas.microsoft.com/office/powerpoint/2010/main" val="3374148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0630" y="2308860"/>
            <a:ext cx="2480310" cy="1691640"/>
          </a:xfrm>
        </p:spPr>
        <p:txBody>
          <a:bodyPr>
            <a:normAutofit/>
          </a:bodyPr>
          <a:lstStyle/>
          <a:p>
            <a:pPr marL="0" indent="0" algn="ctr">
              <a:buNone/>
            </a:pPr>
            <a:r>
              <a:rPr lang="en-US" sz="9600" dirty="0">
                <a:latin typeface="Algerian" panose="04020705040A02060702" pitchFamily="82" charset="0"/>
              </a:rPr>
              <a:t>END</a:t>
            </a:r>
          </a:p>
        </p:txBody>
      </p:sp>
    </p:spTree>
    <p:extLst>
      <p:ext uri="{BB962C8B-B14F-4D97-AF65-F5344CB8AC3E}">
        <p14:creationId xmlns:p14="http://schemas.microsoft.com/office/powerpoint/2010/main" val="2946343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Resources</a:t>
            </a:r>
          </a:p>
        </p:txBody>
      </p:sp>
      <p:sp>
        <p:nvSpPr>
          <p:cNvPr id="3" name="Content Placeholder 2"/>
          <p:cNvSpPr>
            <a:spLocks noGrp="1"/>
          </p:cNvSpPr>
          <p:nvPr>
            <p:ph idx="1"/>
          </p:nvPr>
        </p:nvSpPr>
        <p:spPr>
          <a:xfrm>
            <a:off x="838200" y="1690688"/>
            <a:ext cx="10515600" cy="4486275"/>
          </a:xfrm>
        </p:spPr>
        <p:txBody>
          <a:bodyPr>
            <a:normAutofit fontScale="85000" lnSpcReduction="20000"/>
          </a:bodyPr>
          <a:lstStyle/>
          <a:p>
            <a:r>
              <a:rPr lang="en-IN" dirty="0">
                <a:hlinkClick r:id="rId2"/>
              </a:rPr>
              <a:t>www.investopedia.com</a:t>
            </a:r>
            <a:endParaRPr lang="en-IN" dirty="0"/>
          </a:p>
          <a:p>
            <a:r>
              <a:rPr lang="en-IN" dirty="0">
                <a:hlinkClick r:id="rId3"/>
              </a:rPr>
              <a:t>http://www.economicsdiscussion.net/india/monetary-policy-and-fiscal-policy-of-india/10515</a:t>
            </a:r>
            <a:endParaRPr lang="en-IN" dirty="0"/>
          </a:p>
          <a:p>
            <a:r>
              <a:rPr lang="en-IN" dirty="0">
                <a:hlinkClick r:id="rId4"/>
              </a:rPr>
              <a:t>http://indiabudget.nic.in/ub2016-17/bh/bh1.pdf</a:t>
            </a:r>
            <a:endParaRPr lang="en-IN" dirty="0"/>
          </a:p>
          <a:p>
            <a:r>
              <a:rPr lang="en-IN" dirty="0">
                <a:hlinkClick r:id="rId5"/>
              </a:rPr>
              <a:t>http://www.snbmutualfunds.com/reliance-any-time-money-card-collects-rs-1500-crore/</a:t>
            </a:r>
            <a:endParaRPr lang="en-IN" dirty="0"/>
          </a:p>
          <a:p>
            <a:r>
              <a:rPr lang="en-IN" dirty="0">
                <a:hlinkClick r:id="rId6"/>
              </a:rPr>
              <a:t>http://indiabudget.nic.in/ub2015-16/frbm/frbm3.pdf</a:t>
            </a:r>
            <a:r>
              <a:rPr lang="en-IN" dirty="0"/>
              <a:t> </a:t>
            </a:r>
          </a:p>
          <a:p>
            <a:r>
              <a:rPr lang="en-IN" dirty="0">
                <a:hlinkClick r:id="rId7"/>
              </a:rPr>
              <a:t>https://rbi.org.in/scripts/PublicationsView.aspx?id=16823#C1</a:t>
            </a:r>
            <a:endParaRPr lang="en-IN" dirty="0"/>
          </a:p>
          <a:p>
            <a:r>
              <a:rPr lang="en-IN" dirty="0">
                <a:hlinkClick r:id="rId8"/>
              </a:rPr>
              <a:t>http://blogs.economictimes.indiatimes.com/OfftheBeat/rbi-monetary-policy-the-best-that-mr-rajan-could-have-done/</a:t>
            </a:r>
            <a:endParaRPr lang="en-IN" dirty="0"/>
          </a:p>
          <a:p>
            <a:r>
              <a:rPr lang="en-IN" dirty="0">
                <a:hlinkClick r:id="rId9"/>
              </a:rPr>
              <a:t>https://rbi.org.in/Scripts/BS_ViewBulletin.aspx</a:t>
            </a:r>
            <a:endParaRPr lang="en-IN" dirty="0"/>
          </a:p>
          <a:p>
            <a:r>
              <a:rPr lang="en-IN" dirty="0">
                <a:hlinkClick r:id="rId10"/>
              </a:rPr>
              <a:t>http://www.levyinstitute.org/pubs/wp_820.pdf</a:t>
            </a:r>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578674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23408"/>
          </a:xfrm>
        </p:spPr>
        <p:txBody>
          <a:bodyPr/>
          <a:lstStyle/>
          <a:p>
            <a:r>
              <a:rPr lang="en-US" b="1" dirty="0"/>
              <a:t>Monetary</a:t>
            </a:r>
            <a:r>
              <a:rPr lang="en-US" dirty="0"/>
              <a:t> </a:t>
            </a:r>
            <a:r>
              <a:rPr lang="en-US" b="1" dirty="0"/>
              <a:t>Policy</a:t>
            </a:r>
          </a:p>
        </p:txBody>
      </p:sp>
      <p:sp>
        <p:nvSpPr>
          <p:cNvPr id="3" name="Content Placeholder 2"/>
          <p:cNvSpPr>
            <a:spLocks noGrp="1"/>
          </p:cNvSpPr>
          <p:nvPr>
            <p:ph idx="1"/>
          </p:nvPr>
        </p:nvSpPr>
        <p:spPr>
          <a:xfrm>
            <a:off x="838200" y="1388534"/>
            <a:ext cx="10515600" cy="5046133"/>
          </a:xfrm>
        </p:spPr>
        <p:txBody>
          <a:bodyPr/>
          <a:lstStyle/>
          <a:p>
            <a:r>
              <a:rPr lang="en-US" dirty="0"/>
              <a:t>Central banks have typically used </a:t>
            </a:r>
            <a:r>
              <a:rPr lang="en-US" dirty="0">
                <a:hlinkClick r:id="rId2"/>
              </a:rPr>
              <a:t>monetary policy</a:t>
            </a:r>
            <a:r>
              <a:rPr lang="en-US" dirty="0"/>
              <a:t> to either stimulate an economy into faster growth or slow down growth over fears of issues like inflation. </a:t>
            </a:r>
          </a:p>
          <a:p>
            <a:r>
              <a:rPr lang="en-US" dirty="0"/>
              <a:t>The theory is that, by incentivizing individuals and businesses to borrow and spend, monetary policy will cause the economy to grow faster than normal.</a:t>
            </a:r>
          </a:p>
          <a:p>
            <a:r>
              <a:rPr lang="en-US" dirty="0"/>
              <a:t> Conversely, by restricting spending and incentivizing savings, the economy will grow less quickly than normal.</a:t>
            </a:r>
          </a:p>
          <a:p>
            <a:r>
              <a:rPr lang="en-US" dirty="0"/>
              <a:t>The central banks controls the monetary supply in market by how much money to print because both excess money or less money in market can cause huge changes in economy of nation </a:t>
            </a:r>
          </a:p>
        </p:txBody>
      </p:sp>
    </p:spTree>
    <p:extLst>
      <p:ext uri="{BB962C8B-B14F-4D97-AF65-F5344CB8AC3E}">
        <p14:creationId xmlns:p14="http://schemas.microsoft.com/office/powerpoint/2010/main" val="2833950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2178"/>
            <a:ext cx="10515600" cy="5544785"/>
          </a:xfrm>
        </p:spPr>
        <p:txBody>
          <a:bodyPr>
            <a:normAutofit fontScale="92500"/>
          </a:bodyPr>
          <a:lstStyle/>
          <a:p>
            <a:r>
              <a:rPr lang="en-US" dirty="0"/>
              <a:t>Monetary Policy is a tool that is used by the Central Bank (in case of India, it is the Reserve Bank of India) and they do this by way of regulating the interest rates. </a:t>
            </a:r>
          </a:p>
          <a:p>
            <a:r>
              <a:rPr lang="en-US" dirty="0"/>
              <a:t>If the need is to stimulate the economy and to increase GDP growth, the RBI would cut interest rates. But if inflation is getting sticky and troublesome, the RBI would raise interest rates, so that the economy cools off and inflation comes down. </a:t>
            </a:r>
          </a:p>
          <a:p>
            <a:r>
              <a:rPr lang="en-US" dirty="0"/>
              <a:t>Here, one needs to appreciate that an increase in GDP growth rates is accompanied by inflationary growth.</a:t>
            </a:r>
          </a:p>
          <a:p>
            <a:r>
              <a:rPr lang="en-US" dirty="0"/>
              <a:t>To get a better conceptual understanding one would need to imagine “interest rates” to be the brakes and the “economy” the car. When the car goes too fast, brakes are applied and the car slows down and when the car slows down too much the brakes are released and the car gathers speed. So in that sense, interest rates are like the “brakes” in the hands of RBI.</a:t>
            </a:r>
          </a:p>
        </p:txBody>
      </p:sp>
      <p:sp>
        <p:nvSpPr>
          <p:cNvPr id="4" name="Rectangle 3"/>
          <p:cNvSpPr/>
          <p:nvPr/>
        </p:nvSpPr>
        <p:spPr>
          <a:xfrm>
            <a:off x="1117600" y="4188178"/>
            <a:ext cx="10236200" cy="19887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7954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46756"/>
            <a:ext cx="10515600" cy="936977"/>
          </a:xfrm>
        </p:spPr>
        <p:txBody>
          <a:bodyPr/>
          <a:lstStyle/>
          <a:p>
            <a:r>
              <a:rPr lang="en-US" b="1" dirty="0"/>
              <a:t>Aims and Basis of Monetary Policy</a:t>
            </a:r>
          </a:p>
        </p:txBody>
      </p:sp>
      <p:sp>
        <p:nvSpPr>
          <p:cNvPr id="3" name="Content Placeholder 2"/>
          <p:cNvSpPr>
            <a:spLocks noGrp="1"/>
          </p:cNvSpPr>
          <p:nvPr>
            <p:ph idx="1"/>
          </p:nvPr>
        </p:nvSpPr>
        <p:spPr>
          <a:xfrm>
            <a:off x="838200" y="1083733"/>
            <a:ext cx="10515600" cy="5774268"/>
          </a:xfrm>
        </p:spPr>
        <p:txBody>
          <a:bodyPr>
            <a:normAutofit/>
          </a:bodyPr>
          <a:lstStyle/>
          <a:p>
            <a:r>
              <a:rPr lang="en-US" dirty="0"/>
              <a:t>The main purposes of the monetary policy include bringing </a:t>
            </a:r>
          </a:p>
          <a:p>
            <a:pPr lvl="1"/>
            <a:r>
              <a:rPr lang="en-US" dirty="0"/>
              <a:t>price stability, </a:t>
            </a:r>
          </a:p>
          <a:p>
            <a:pPr lvl="1"/>
            <a:r>
              <a:rPr lang="en-US" dirty="0"/>
              <a:t>controlling inflation, </a:t>
            </a:r>
          </a:p>
          <a:p>
            <a:pPr lvl="1"/>
            <a:r>
              <a:rPr lang="en-US" dirty="0"/>
              <a:t>strengthening the banking system,</a:t>
            </a:r>
          </a:p>
          <a:p>
            <a:pPr lvl="1"/>
            <a:r>
              <a:rPr lang="en-US" dirty="0"/>
              <a:t> economic growth, etc. </a:t>
            </a:r>
          </a:p>
          <a:p>
            <a:r>
              <a:rPr lang="en-US" dirty="0"/>
              <a:t>The monetary policy focuses on all the matters which have an influence over the composition of money, circulation of credit, interest rate structure. </a:t>
            </a:r>
          </a:p>
          <a:p>
            <a:endParaRPr lang="en-US" dirty="0"/>
          </a:p>
          <a:p>
            <a:endParaRPr lang="en-US" dirty="0"/>
          </a:p>
          <a:p>
            <a:endParaRPr lang="en-US" dirty="0"/>
          </a:p>
          <a:p>
            <a:endParaRPr lang="en-US" dirty="0"/>
          </a:p>
          <a:p>
            <a:pPr marL="457200" lvl="1" indent="0">
              <a:buNone/>
            </a:pPr>
            <a:endParaRPr lang="en-US" b="1" dirty="0">
              <a:solidFill>
                <a:schemeClr val="tx2"/>
              </a:solidFill>
            </a:endParaRPr>
          </a:p>
          <a:p>
            <a:pPr lvl="1"/>
            <a:endParaRPr lang="en-US" b="1" dirty="0">
              <a:solidFill>
                <a:schemeClr val="tx2"/>
              </a:solidFill>
            </a:endParaRPr>
          </a:p>
        </p:txBody>
      </p:sp>
      <p:sp>
        <p:nvSpPr>
          <p:cNvPr id="5" name="Rounded Rectangle 4"/>
          <p:cNvSpPr/>
          <p:nvPr/>
        </p:nvSpPr>
        <p:spPr>
          <a:xfrm>
            <a:off x="838200" y="4526843"/>
            <a:ext cx="9874956" cy="203200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2200" dirty="0"/>
              <a:t>There are two types of monetary policies</a:t>
            </a:r>
          </a:p>
          <a:p>
            <a:pPr marL="800100" lvl="1" indent="-342900">
              <a:buFont typeface="Arial" panose="020B0604020202020204" pitchFamily="34" charset="0"/>
              <a:buChar char="•"/>
            </a:pPr>
            <a:r>
              <a:rPr lang="en-US" sz="2200" dirty="0"/>
              <a:t>The policy in which the money supply is increased along with minimization of interest rates is known as </a:t>
            </a:r>
            <a:r>
              <a:rPr lang="en-US" sz="2200" b="1" dirty="0">
                <a:solidFill>
                  <a:schemeClr val="tx2"/>
                </a:solidFill>
              </a:rPr>
              <a:t>Expansionary Monetary Policy. </a:t>
            </a:r>
          </a:p>
          <a:p>
            <a:pPr marL="800100" lvl="1" indent="-342900">
              <a:buFont typeface="Arial" panose="020B0604020202020204" pitchFamily="34" charset="0"/>
              <a:buChar char="•"/>
            </a:pPr>
            <a:r>
              <a:rPr lang="en-US" sz="2200" dirty="0"/>
              <a:t>If there is a decrease in money supply and rise in interest rates, that policy is regarded as </a:t>
            </a:r>
            <a:r>
              <a:rPr lang="en-US" sz="2200" b="1" dirty="0">
                <a:solidFill>
                  <a:schemeClr val="tx2"/>
                </a:solidFill>
              </a:rPr>
              <a:t>Contractionary Monetary Policy.</a:t>
            </a:r>
          </a:p>
        </p:txBody>
      </p:sp>
    </p:spTree>
    <p:extLst>
      <p:ext uri="{BB962C8B-B14F-4D97-AF65-F5344CB8AC3E}">
        <p14:creationId xmlns:p14="http://schemas.microsoft.com/office/powerpoint/2010/main" val="672259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01511"/>
            <a:ext cx="10515600" cy="5375452"/>
          </a:xfrm>
        </p:spPr>
        <p:txBody>
          <a:bodyPr>
            <a:normAutofit/>
          </a:bodyPr>
          <a:lstStyle/>
          <a:p>
            <a:r>
              <a:rPr lang="en-US" dirty="0"/>
              <a:t>The measures adopted by the apex bank to control credit in the economy are broadly classified into two categories:</a:t>
            </a:r>
          </a:p>
          <a:p>
            <a:endParaRPr lang="en-US" dirty="0"/>
          </a:p>
        </p:txBody>
      </p:sp>
      <p:sp>
        <p:nvSpPr>
          <p:cNvPr id="4" name="Rectangle 3"/>
          <p:cNvSpPr/>
          <p:nvPr/>
        </p:nvSpPr>
        <p:spPr>
          <a:xfrm>
            <a:off x="6087533" y="2743199"/>
            <a:ext cx="4967110" cy="27996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200" dirty="0"/>
              <a:t>Selective Measures </a:t>
            </a:r>
          </a:p>
          <a:p>
            <a:r>
              <a:rPr lang="en-US" sz="2200" dirty="0"/>
              <a:t>(Qualitative Measures):</a:t>
            </a:r>
          </a:p>
          <a:p>
            <a:pPr marL="1257300" lvl="2" indent="-342900">
              <a:buFont typeface="Arial" panose="020B0604020202020204" pitchFamily="34" charset="0"/>
              <a:buChar char="•"/>
            </a:pPr>
            <a:r>
              <a:rPr lang="en-US" sz="2200" dirty="0"/>
              <a:t>Credit Regulation</a:t>
            </a:r>
          </a:p>
          <a:p>
            <a:pPr marL="1257300" lvl="2" indent="-342900">
              <a:buFont typeface="Arial" panose="020B0604020202020204" pitchFamily="34" charset="0"/>
              <a:buChar char="•"/>
            </a:pPr>
            <a:r>
              <a:rPr lang="en-US" sz="2200" dirty="0"/>
              <a:t>Moral persuasion</a:t>
            </a:r>
          </a:p>
          <a:p>
            <a:pPr marL="1257300" lvl="2" indent="-342900">
              <a:buFont typeface="Arial" panose="020B0604020202020204" pitchFamily="34" charset="0"/>
              <a:buChar char="•"/>
            </a:pPr>
            <a:r>
              <a:rPr lang="en-US" sz="2200" dirty="0"/>
              <a:t>Direct Action</a:t>
            </a:r>
          </a:p>
          <a:p>
            <a:pPr marL="1257300" lvl="2" indent="-342900">
              <a:buFont typeface="Arial" panose="020B0604020202020204" pitchFamily="34" charset="0"/>
              <a:buChar char="•"/>
            </a:pPr>
            <a:r>
              <a:rPr lang="en-US" sz="2200" dirty="0"/>
              <a:t>Issue of directives</a:t>
            </a:r>
          </a:p>
        </p:txBody>
      </p:sp>
      <p:sp>
        <p:nvSpPr>
          <p:cNvPr id="5" name="Rectangle 4"/>
          <p:cNvSpPr/>
          <p:nvPr/>
        </p:nvSpPr>
        <p:spPr>
          <a:xfrm>
            <a:off x="1233311" y="2743200"/>
            <a:ext cx="4459111" cy="27996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200" dirty="0"/>
              <a:t>General Measures</a:t>
            </a:r>
          </a:p>
          <a:p>
            <a:r>
              <a:rPr lang="en-US" sz="2200" dirty="0"/>
              <a:t> (Quantitative Measures):</a:t>
            </a:r>
          </a:p>
          <a:p>
            <a:pPr marL="800100" lvl="1" indent="-342900">
              <a:buFont typeface="Arial" panose="020B0604020202020204" pitchFamily="34" charset="0"/>
              <a:buChar char="•"/>
            </a:pPr>
            <a:r>
              <a:rPr lang="en-US" sz="2200" dirty="0"/>
              <a:t>Bank Rate</a:t>
            </a:r>
          </a:p>
          <a:p>
            <a:pPr marL="800100" lvl="1" indent="-342900">
              <a:buFont typeface="Arial" panose="020B0604020202020204" pitchFamily="34" charset="0"/>
              <a:buChar char="•"/>
            </a:pPr>
            <a:r>
              <a:rPr lang="en-US" sz="2200" dirty="0"/>
              <a:t>Reserve Requirements i.e. CRR, SLR etc.</a:t>
            </a:r>
          </a:p>
          <a:p>
            <a:pPr marL="800100" lvl="1" indent="-342900">
              <a:buFont typeface="Arial" panose="020B0604020202020204" pitchFamily="34" charset="0"/>
              <a:buChar char="•"/>
            </a:pPr>
            <a:r>
              <a:rPr lang="en-US" sz="2200" dirty="0"/>
              <a:t>Repo Rate , Reverse Repo Rate</a:t>
            </a:r>
          </a:p>
          <a:p>
            <a:pPr marL="800100" lvl="1" indent="-342900">
              <a:buFont typeface="Arial" panose="020B0604020202020204" pitchFamily="34" charset="0"/>
              <a:buChar char="•"/>
            </a:pPr>
            <a:r>
              <a:rPr lang="en-US" sz="2200" dirty="0"/>
              <a:t>Open market operations</a:t>
            </a:r>
          </a:p>
        </p:txBody>
      </p:sp>
    </p:spTree>
    <p:extLst>
      <p:ext uri="{BB962C8B-B14F-4D97-AF65-F5344CB8AC3E}">
        <p14:creationId xmlns:p14="http://schemas.microsoft.com/office/powerpoint/2010/main" val="1067113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2871"/>
            <a:ext cx="10515600" cy="1587818"/>
          </a:xfrm>
        </p:spPr>
        <p:txBody>
          <a:bodyPr/>
          <a:lstStyle/>
          <a:p>
            <a:r>
              <a:rPr lang="en-US" b="1" dirty="0"/>
              <a:t>Fiscal Policy</a:t>
            </a:r>
          </a:p>
        </p:txBody>
      </p:sp>
      <p:sp>
        <p:nvSpPr>
          <p:cNvPr id="3" name="Content Placeholder 2"/>
          <p:cNvSpPr>
            <a:spLocks noGrp="1"/>
          </p:cNvSpPr>
          <p:nvPr>
            <p:ph idx="1"/>
          </p:nvPr>
        </p:nvSpPr>
        <p:spPr>
          <a:xfrm>
            <a:off x="838200" y="1474470"/>
            <a:ext cx="10515600" cy="5029199"/>
          </a:xfrm>
        </p:spPr>
        <p:txBody>
          <a:bodyPr>
            <a:normAutofit lnSpcReduction="10000"/>
          </a:bodyPr>
          <a:lstStyle/>
          <a:p>
            <a:r>
              <a:rPr lang="en-US" dirty="0"/>
              <a:t> </a:t>
            </a:r>
            <a:r>
              <a:rPr lang="en-US" b="1" dirty="0"/>
              <a:t>Fiscal policy</a:t>
            </a:r>
            <a:r>
              <a:rPr lang="en-US" dirty="0"/>
              <a:t> means by which government adjusts its spending levels and tax rates to monitor and influence nations economy</a:t>
            </a:r>
          </a:p>
          <a:p>
            <a:r>
              <a:rPr lang="en-US" dirty="0"/>
              <a:t>When the government of a country employs its tax revenue and expenditure policies to influence the overall demand and supply for commodities and services in the nation’s economy is known as Fiscal Policy.</a:t>
            </a:r>
          </a:p>
          <a:p>
            <a:r>
              <a:rPr lang="en-US" dirty="0"/>
              <a:t>The fiscal policy of a country is announced by the finance minister through budget every year.</a:t>
            </a:r>
          </a:p>
          <a:p>
            <a:r>
              <a:rPr lang="en-US" dirty="0">
                <a:solidFill>
                  <a:schemeClr val="tx2"/>
                </a:solidFill>
              </a:rPr>
              <a:t>Fiscal Surplus </a:t>
            </a:r>
            <a:r>
              <a:rPr lang="en-US" dirty="0"/>
              <a:t>= If the govt revenue exceeds govt expenditure, then this situation is known as. </a:t>
            </a:r>
          </a:p>
          <a:p>
            <a:r>
              <a:rPr lang="en-US" dirty="0">
                <a:solidFill>
                  <a:schemeClr val="tx2"/>
                </a:solidFill>
              </a:rPr>
              <a:t>Fiscal Deficit </a:t>
            </a:r>
            <a:r>
              <a:rPr lang="en-US" dirty="0"/>
              <a:t>= If the govt expenditure is greater than the govt revenue, it is known as </a:t>
            </a:r>
          </a:p>
          <a:p>
            <a:endParaRPr lang="en-US" dirty="0"/>
          </a:p>
        </p:txBody>
      </p:sp>
    </p:spTree>
    <p:extLst>
      <p:ext uri="{BB962C8B-B14F-4D97-AF65-F5344CB8AC3E}">
        <p14:creationId xmlns:p14="http://schemas.microsoft.com/office/powerpoint/2010/main" val="3855522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TotalTime>
  <Words>2773</Words>
  <Application>Microsoft Office PowerPoint</Application>
  <PresentationFormat>Widescreen</PresentationFormat>
  <Paragraphs>252</Paragraphs>
  <Slides>32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Algerian</vt:lpstr>
      <vt:lpstr>Arial</vt:lpstr>
      <vt:lpstr>Bell MT</vt:lpstr>
      <vt:lpstr>Calibri</vt:lpstr>
      <vt:lpstr>Calibri Light</vt:lpstr>
      <vt:lpstr>Calisto MT</vt:lpstr>
      <vt:lpstr>Wingdings</vt:lpstr>
      <vt:lpstr>Office Theme</vt:lpstr>
      <vt:lpstr>Economics Project – 3 Monetary and Fiscal Policies in INDIA</vt:lpstr>
      <vt:lpstr>Group Members  </vt:lpstr>
      <vt:lpstr>Outline</vt:lpstr>
      <vt:lpstr>Resources</vt:lpstr>
      <vt:lpstr>Monetary Policy</vt:lpstr>
      <vt:lpstr>PowerPoint Presentation</vt:lpstr>
      <vt:lpstr>Aims and Basis of Monetary Policy</vt:lpstr>
      <vt:lpstr>PowerPoint Presentation</vt:lpstr>
      <vt:lpstr>Fiscal Policy</vt:lpstr>
      <vt:lpstr>Aims and Basis Of Fiscal Policy</vt:lpstr>
      <vt:lpstr>PowerPoint Presentation</vt:lpstr>
      <vt:lpstr>Tax Lever of Fiscal Policy </vt:lpstr>
      <vt:lpstr>Comparison Chart</vt:lpstr>
      <vt:lpstr>Why we require monetary and fiscal policies?</vt:lpstr>
      <vt:lpstr>Monetary Policies In INDIA</vt:lpstr>
      <vt:lpstr>Monetary Operations taken by RBI </vt:lpstr>
      <vt:lpstr>PowerPoint Presentation</vt:lpstr>
      <vt:lpstr>PowerPoint Presentation</vt:lpstr>
      <vt:lpstr>PowerPoint Presentation</vt:lpstr>
      <vt:lpstr>PowerPoint Presentation</vt:lpstr>
      <vt:lpstr>Objectives Of Monetary Policy Of INDIA</vt:lpstr>
      <vt:lpstr>Monetary Policy Dynamics 2014 -2015    - RBI Monetary Policy Report Study</vt:lpstr>
      <vt:lpstr>Objective of Fiscal Policies Of Indian Govt.</vt:lpstr>
      <vt:lpstr>PowerPoint Presentation</vt:lpstr>
      <vt:lpstr>PowerPoint Presentation</vt:lpstr>
      <vt:lpstr>Fiscal Policy Report Study 2015-2016    -Report of Ministry Of Financial Affairs</vt:lpstr>
      <vt:lpstr>PowerPoint Presentation</vt:lpstr>
      <vt:lpstr>Fiscal Deficit And  Tax Policy For 2015-2016</vt:lpstr>
      <vt:lpstr>2016 Budget Fiscal Discipline Target  (Source:http://indiabudget.nic.in/ub2016-17bh/bh1.pdf)</vt:lpstr>
      <vt:lpstr>India’s GDP growth in last five year’s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 Project – 3 Monetary and Fiscal Policies in INDIA</dc:title>
  <dc:creator>Deval Shah</dc:creator>
  <cp:lastModifiedBy>Deval Shah</cp:lastModifiedBy>
  <cp:revision>172</cp:revision>
  <dcterms:created xsi:type="dcterms:W3CDTF">2016-04-06T12:53:58Z</dcterms:created>
  <dcterms:modified xsi:type="dcterms:W3CDTF">2016-04-08T09:24:17Z</dcterms:modified>
</cp:coreProperties>
</file>