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5"/>
  </p:notesMasterIdLst>
  <p:sldIdLst>
    <p:sldId id="257" r:id="rId2"/>
    <p:sldId id="258" r:id="rId3"/>
    <p:sldId id="259" r:id="rId4"/>
    <p:sldId id="260" r:id="rId5"/>
    <p:sldId id="308" r:id="rId6"/>
    <p:sldId id="309" r:id="rId7"/>
    <p:sldId id="311" r:id="rId8"/>
    <p:sldId id="312" r:id="rId9"/>
    <p:sldId id="313" r:id="rId10"/>
    <p:sldId id="314" r:id="rId11"/>
    <p:sldId id="352" r:id="rId12"/>
    <p:sldId id="330" r:id="rId13"/>
    <p:sldId id="316" r:id="rId14"/>
    <p:sldId id="317" r:id="rId15"/>
    <p:sldId id="297" r:id="rId16"/>
    <p:sldId id="331" r:id="rId17"/>
    <p:sldId id="332" r:id="rId18"/>
    <p:sldId id="335" r:id="rId19"/>
    <p:sldId id="336" r:id="rId20"/>
    <p:sldId id="337" r:id="rId21"/>
    <p:sldId id="339" r:id="rId22"/>
    <p:sldId id="341" r:id="rId23"/>
    <p:sldId id="342" r:id="rId24"/>
    <p:sldId id="343" r:id="rId25"/>
    <p:sldId id="344" r:id="rId26"/>
    <p:sldId id="345" r:id="rId27"/>
    <p:sldId id="304" r:id="rId28"/>
    <p:sldId id="305" r:id="rId29"/>
    <p:sldId id="306" r:id="rId30"/>
    <p:sldId id="307" r:id="rId31"/>
    <p:sldId id="322" r:id="rId32"/>
    <p:sldId id="329" r:id="rId33"/>
    <p:sldId id="328" r:id="rId34"/>
    <p:sldId id="327" r:id="rId35"/>
    <p:sldId id="355" r:id="rId36"/>
    <p:sldId id="356" r:id="rId37"/>
    <p:sldId id="340" r:id="rId38"/>
    <p:sldId id="350" r:id="rId39"/>
    <p:sldId id="347" r:id="rId40"/>
    <p:sldId id="351" r:id="rId41"/>
    <p:sldId id="353" r:id="rId42"/>
    <p:sldId id="354"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903" autoAdjust="0"/>
  </p:normalViewPr>
  <p:slideViewPr>
    <p:cSldViewPr snapToGrid="0">
      <p:cViewPr varScale="1">
        <p:scale>
          <a:sx n="85" d="100"/>
          <a:sy n="85" d="100"/>
        </p:scale>
        <p:origin x="2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400" baseline="0" dirty="0">
                <a:latin typeface="Calibri" panose="020F0502020204030204" pitchFamily="34" charset="0"/>
              </a:rPr>
              <a:t>Import Demographics Of Srilanka</a:t>
            </a:r>
          </a:p>
        </c:rich>
      </c:tx>
      <c:layout>
        <c:manualLayout>
          <c:xMode val="edge"/>
          <c:yMode val="edge"/>
          <c:x val="0.12117391642037964"/>
          <c:y val="0"/>
        </c:manualLayout>
      </c:layout>
      <c:overlay val="0"/>
    </c:title>
    <c:autoTitleDeleted val="0"/>
    <c:plotArea>
      <c:layout/>
      <c:pieChart>
        <c:varyColors val="1"/>
        <c:ser>
          <c:idx val="0"/>
          <c:order val="0"/>
          <c:tx>
            <c:strRef>
              <c:f>Sheet1!$B$1</c:f>
              <c:strCache>
                <c:ptCount val="1"/>
                <c:pt idx="0">
                  <c:v>Srilanka  imports</c:v>
                </c:pt>
              </c:strCache>
            </c:strRef>
          </c:tx>
          <c:explosion val="1"/>
          <c:dPt>
            <c:idx val="0"/>
            <c:bubble3D val="0"/>
            <c:explosion val="0"/>
            <c:extLst>
              <c:ext xmlns:c16="http://schemas.microsoft.com/office/drawing/2014/chart" uri="{C3380CC4-5D6E-409C-BE32-E72D297353CC}">
                <c16:uniqueId val="{00000001-D58D-41CF-BFC6-CBBFFF6307CD}"/>
              </c:ext>
            </c:extLst>
          </c:dPt>
          <c:dLbls>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Sheet1!$A$2:$A$14</c:f>
              <c:strCache>
                <c:ptCount val="13"/>
                <c:pt idx="0">
                  <c:v>Refined petroleum</c:v>
                </c:pt>
                <c:pt idx="1">
                  <c:v>Crue petroleum</c:v>
                </c:pt>
                <c:pt idx="2">
                  <c:v>Air-Planes</c:v>
                </c:pt>
                <c:pt idx="3">
                  <c:v>Light rubberized Knitted fabric</c:v>
                </c:pt>
                <c:pt idx="4">
                  <c:v>Delivery trucks</c:v>
                </c:pt>
                <c:pt idx="5">
                  <c:v>Packaged medicaments</c:v>
                </c:pt>
                <c:pt idx="6">
                  <c:v>Semi-finished iron</c:v>
                </c:pt>
                <c:pt idx="7">
                  <c:v>Ethylene Polymers</c:v>
                </c:pt>
                <c:pt idx="8">
                  <c:v>Nitrogenous fertilizers</c:v>
                </c:pt>
                <c:pt idx="9">
                  <c:v>Wheat</c:v>
                </c:pt>
                <c:pt idx="10">
                  <c:v>Raw sugar</c:v>
                </c:pt>
                <c:pt idx="11">
                  <c:v>concentrated milk</c:v>
                </c:pt>
                <c:pt idx="12">
                  <c:v>Gold</c:v>
                </c:pt>
              </c:strCache>
            </c:strRef>
          </c:cat>
          <c:val>
            <c:numRef>
              <c:f>Sheet1!$B$2:$B$14</c:f>
              <c:numCache>
                <c:formatCode>General</c:formatCode>
                <c:ptCount val="13"/>
                <c:pt idx="0">
                  <c:v>13</c:v>
                </c:pt>
                <c:pt idx="1">
                  <c:v>6.6</c:v>
                </c:pt>
                <c:pt idx="2">
                  <c:v>4.9000000000000004</c:v>
                </c:pt>
                <c:pt idx="3">
                  <c:v>2.6</c:v>
                </c:pt>
                <c:pt idx="4">
                  <c:v>1</c:v>
                </c:pt>
                <c:pt idx="5">
                  <c:v>1.6</c:v>
                </c:pt>
                <c:pt idx="6">
                  <c:v>0.92</c:v>
                </c:pt>
                <c:pt idx="7">
                  <c:v>0.6</c:v>
                </c:pt>
                <c:pt idx="8">
                  <c:v>0.74</c:v>
                </c:pt>
                <c:pt idx="9">
                  <c:v>1.6</c:v>
                </c:pt>
                <c:pt idx="10">
                  <c:v>1.4</c:v>
                </c:pt>
                <c:pt idx="11">
                  <c:v>1.5</c:v>
                </c:pt>
                <c:pt idx="12">
                  <c:v>1.1000000000000001</c:v>
                </c:pt>
              </c:numCache>
            </c:numRef>
          </c:val>
          <c:extLst>
            <c:ext xmlns:c16="http://schemas.microsoft.com/office/drawing/2014/chart" uri="{C3380CC4-5D6E-409C-BE32-E72D297353CC}">
              <c16:uniqueId val="{00000002-D58D-41CF-BFC6-CBBFFF6307CD}"/>
            </c:ext>
          </c:extLst>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Sri-lanka</a:t>
            </a:r>
            <a:r>
              <a:rPr lang="en-US" baseline="0"/>
              <a:t> exports</a:t>
            </a:r>
            <a:endParaRPr lang="en-US"/>
          </a:p>
        </c:rich>
      </c:tx>
      <c:overlay val="0"/>
    </c:title>
    <c:autoTitleDeleted val="0"/>
    <c:plotArea>
      <c:layout/>
      <c:pieChart>
        <c:varyColors val="1"/>
        <c:ser>
          <c:idx val="0"/>
          <c:order val="0"/>
          <c:tx>
            <c:strRef>
              <c:f>Sheet1!$B$1</c:f>
              <c:strCache>
                <c:ptCount val="1"/>
                <c:pt idx="0">
                  <c:v>Sales</c:v>
                </c:pt>
              </c:strCache>
            </c:strRef>
          </c:tx>
          <c:dPt>
            <c:idx val="0"/>
            <c:bubble3D val="0"/>
            <c:extLst>
              <c:ext xmlns:c16="http://schemas.microsoft.com/office/drawing/2014/chart" uri="{C3380CC4-5D6E-409C-BE32-E72D297353CC}">
                <c16:uniqueId val="{00000000-E4B4-4547-84BF-08B876AB36CA}"/>
              </c:ext>
            </c:extLst>
          </c:dPt>
          <c:dLbls>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Sheet1!$A$2:$A$15</c:f>
              <c:strCache>
                <c:ptCount val="14"/>
                <c:pt idx="0">
                  <c:v>Non-knit women's suit</c:v>
                </c:pt>
                <c:pt idx="1">
                  <c:v>knit women's suit</c:v>
                </c:pt>
                <c:pt idx="2">
                  <c:v>Knit sweaters</c:v>
                </c:pt>
                <c:pt idx="3">
                  <c:v>Knit</c:v>
                </c:pt>
                <c:pt idx="4">
                  <c:v>Women's Undergarments</c:v>
                </c:pt>
                <c:pt idx="5">
                  <c:v>Knit women's undergarments</c:v>
                </c:pt>
                <c:pt idx="6">
                  <c:v>Non-knit Men's shirts</c:v>
                </c:pt>
                <c:pt idx="7">
                  <c:v>Knit men's shirt</c:v>
                </c:pt>
                <c:pt idx="8">
                  <c:v>Non-knit men's suits</c:v>
                </c:pt>
                <c:pt idx="9">
                  <c:v>knit tshirts</c:v>
                </c:pt>
                <c:pt idx="10">
                  <c:v>Tea</c:v>
                </c:pt>
                <c:pt idx="11">
                  <c:v>Used rubber tyres</c:v>
                </c:pt>
                <c:pt idx="12">
                  <c:v>Rubber tyres</c:v>
                </c:pt>
                <c:pt idx="13">
                  <c:v>rubber </c:v>
                </c:pt>
              </c:strCache>
            </c:strRef>
          </c:cat>
          <c:val>
            <c:numRef>
              <c:f>Sheet1!$B$2:$B$15</c:f>
              <c:numCache>
                <c:formatCode>General</c:formatCode>
                <c:ptCount val="14"/>
                <c:pt idx="0">
                  <c:v>5.5</c:v>
                </c:pt>
                <c:pt idx="1">
                  <c:v>4.2</c:v>
                </c:pt>
                <c:pt idx="2">
                  <c:v>2.6</c:v>
                </c:pt>
                <c:pt idx="3">
                  <c:v>2.5</c:v>
                </c:pt>
                <c:pt idx="4">
                  <c:v>5</c:v>
                </c:pt>
                <c:pt idx="5">
                  <c:v>4.0999999999999996</c:v>
                </c:pt>
                <c:pt idx="6">
                  <c:v>1.8</c:v>
                </c:pt>
                <c:pt idx="7">
                  <c:v>1</c:v>
                </c:pt>
                <c:pt idx="8">
                  <c:v>4.3</c:v>
                </c:pt>
                <c:pt idx="9">
                  <c:v>3.5</c:v>
                </c:pt>
                <c:pt idx="10">
                  <c:v>13</c:v>
                </c:pt>
                <c:pt idx="11">
                  <c:v>3.5</c:v>
                </c:pt>
                <c:pt idx="12">
                  <c:v>2.5</c:v>
                </c:pt>
                <c:pt idx="13">
                  <c:v>0.75</c:v>
                </c:pt>
              </c:numCache>
            </c:numRef>
          </c:val>
          <c:extLst>
            <c:ext xmlns:c16="http://schemas.microsoft.com/office/drawing/2014/chart" uri="{C3380CC4-5D6E-409C-BE32-E72D297353CC}">
              <c16:uniqueId val="{00000001-E4B4-4547-84BF-08B876AB36CA}"/>
            </c:ext>
          </c:extLst>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ECF6D-5D91-42C5-8C09-A6E6ABF5A417}" type="datetimeFigureOut">
              <a:rPr lang="en-US" smtClean="0"/>
              <a:t>4/16/2016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D0F88-455E-4DF5-8836-BE2E26CB5CBF}" type="slidenum">
              <a:rPr lang="en-US" smtClean="0"/>
              <a:t>‹#›</a:t>
            </a:fld>
            <a:endParaRPr lang="en-US"/>
          </a:p>
        </p:txBody>
      </p:sp>
    </p:spTree>
    <p:extLst>
      <p:ext uri="{BB962C8B-B14F-4D97-AF65-F5344CB8AC3E}">
        <p14:creationId xmlns:p14="http://schemas.microsoft.com/office/powerpoint/2010/main" val="57107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D0F88-455E-4DF5-8836-BE2E26CB5CBF}" type="slidenum">
              <a:rPr lang="en-US" smtClean="0"/>
              <a:t>38</a:t>
            </a:fld>
            <a:endParaRPr lang="en-US"/>
          </a:p>
        </p:txBody>
      </p:sp>
    </p:spTree>
    <p:extLst>
      <p:ext uri="{BB962C8B-B14F-4D97-AF65-F5344CB8AC3E}">
        <p14:creationId xmlns:p14="http://schemas.microsoft.com/office/powerpoint/2010/main" val="164210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DBFA07-677E-46F1-9694-DA33AD8A0692}"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394856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91789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92641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64146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BFA07-677E-46F1-9694-DA33AD8A0692}" type="datetimeFigureOut">
              <a:rPr lang="en-US" smtClean="0"/>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412520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DBFA07-677E-46F1-9694-DA33AD8A0692}"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3219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DBFA07-677E-46F1-9694-DA33AD8A0692}" type="datetimeFigureOut">
              <a:rPr lang="en-US" smtClean="0"/>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185260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BFA07-677E-46F1-9694-DA33AD8A0692}" type="datetimeFigureOut">
              <a:rPr lang="en-US" smtClean="0"/>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11893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FA07-677E-46F1-9694-DA33AD8A0692}" type="datetimeFigureOut">
              <a:rPr lang="en-US" smtClean="0"/>
              <a:t>4/16/2016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186139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DBFA07-677E-46F1-9694-DA33AD8A0692}"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8981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DBFA07-677E-46F1-9694-DA33AD8A0692}" type="datetimeFigureOut">
              <a:rPr lang="en-US" smtClean="0"/>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t>‹#›</a:t>
            </a:fld>
            <a:endParaRPr lang="en-US"/>
          </a:p>
        </p:txBody>
      </p:sp>
    </p:spTree>
    <p:extLst>
      <p:ext uri="{BB962C8B-B14F-4D97-AF65-F5344CB8AC3E}">
        <p14:creationId xmlns:p14="http://schemas.microsoft.com/office/powerpoint/2010/main" val="20174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BFA07-677E-46F1-9694-DA33AD8A0692}" type="datetimeFigureOut">
              <a:rPr lang="en-US" smtClean="0"/>
              <a:t>4/16/2016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5B0BD-53E3-493B-B775-F3AFB4A563D7}" type="slidenum">
              <a:rPr lang="en-US" smtClean="0"/>
              <a:t>‹#›</a:t>
            </a:fld>
            <a:endParaRPr lang="en-US"/>
          </a:p>
        </p:txBody>
      </p:sp>
    </p:spTree>
    <p:extLst>
      <p:ext uri="{BB962C8B-B14F-4D97-AF65-F5344CB8AC3E}">
        <p14:creationId xmlns:p14="http://schemas.microsoft.com/office/powerpoint/2010/main" val="428208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www.cbsl.gov.lk/htm/english/08_stat/s_4.html" TargetMode="External"/><Relationship Id="rId3" Type="http://schemas.openxmlformats.org/officeDocument/2006/relationships/hyperlink" Target="http://atlas.media.mit.edu/en/profile/country/lka/#Trade_Balance" TargetMode="External"/><Relationship Id="rId7" Type="http://schemas.openxmlformats.org/officeDocument/2006/relationships/hyperlink" Target="http://www.tradingeconomics.com/sri-lanka/indicators" TargetMode="External"/><Relationship Id="rId2" Type="http://schemas.openxmlformats.org/officeDocument/2006/relationships/hyperlink" Target="http://www.cbsl.gov.lk/htm/english/04_mp/m_2.html#3" TargetMode="External"/><Relationship Id="rId1" Type="http://schemas.openxmlformats.org/officeDocument/2006/relationships/slideLayout" Target="../slideLayouts/slideLayout2.xml"/><Relationship Id="rId6" Type="http://schemas.openxmlformats.org/officeDocument/2006/relationships/hyperlink" Target="http://blogs.wsj.com/indiarealtime/2016/01/09/george-soros-says-sri-lanka-is-exception-to-decline-of-financial-markets/" TargetMode="External"/><Relationship Id="rId5" Type="http://schemas.openxmlformats.org/officeDocument/2006/relationships/hyperlink" Target="http://www.cbsl.gov.lk/htm/english/05_fss/f_1.html" TargetMode="External"/><Relationship Id="rId4" Type="http://schemas.openxmlformats.org/officeDocument/2006/relationships/hyperlink" Target="http://www.tradingeconomics.com/sri-lanka/export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7200"/>
            <a:ext cx="9144000" cy="3052763"/>
          </a:xfrm>
        </p:spPr>
        <p:txBody>
          <a:bodyPr>
            <a:normAutofit/>
          </a:bodyPr>
          <a:lstStyle/>
          <a:p>
            <a:r>
              <a:rPr lang="en-IN" b="1" dirty="0">
                <a:latin typeface="Bell MT" panose="02020503060305020303" pitchFamily="18" charset="0"/>
              </a:rPr>
              <a:t>Economics Project – 4</a:t>
            </a:r>
            <a:br>
              <a:rPr lang="en-IN" b="1" dirty="0">
                <a:latin typeface="Bell MT" panose="02020503060305020303" pitchFamily="18" charset="0"/>
              </a:rPr>
            </a:br>
            <a:r>
              <a:rPr lang="en-IN" b="1" dirty="0">
                <a:latin typeface="Bell MT" panose="02020503060305020303" pitchFamily="18" charset="0"/>
              </a:rPr>
              <a:t>Srilankan Economy</a:t>
            </a:r>
            <a:br>
              <a:rPr lang="en-IN" b="1" dirty="0">
                <a:latin typeface="Bell MT" panose="02020503060305020303" pitchFamily="18" charset="0"/>
              </a:rPr>
            </a:br>
            <a:r>
              <a:rPr lang="en-IN" b="1" dirty="0">
                <a:latin typeface="Bell MT" panose="02020503060305020303" pitchFamily="18" charset="0"/>
              </a:rPr>
              <a:t>Developed or Developing</a:t>
            </a:r>
            <a:endParaRPr lang="en-IN" dirty="0">
              <a:latin typeface="Bell MT" panose="02020503060305020303" pitchFamily="18" charset="0"/>
            </a:endParaRPr>
          </a:p>
        </p:txBody>
      </p:sp>
      <p:sp>
        <p:nvSpPr>
          <p:cNvPr id="3" name="Subtitle 2"/>
          <p:cNvSpPr>
            <a:spLocks noGrp="1"/>
          </p:cNvSpPr>
          <p:nvPr>
            <p:ph type="subTitle" idx="1"/>
          </p:nvPr>
        </p:nvSpPr>
        <p:spPr>
          <a:xfrm>
            <a:off x="1524000" y="4137102"/>
            <a:ext cx="9144000" cy="1120698"/>
          </a:xfrm>
        </p:spPr>
        <p:txBody>
          <a:bodyPr>
            <a:normAutofit/>
          </a:bodyPr>
          <a:lstStyle/>
          <a:p>
            <a:r>
              <a:rPr lang="en-IN" sz="4200" dirty="0">
                <a:latin typeface="Calisto MT" panose="02040603050505030304" pitchFamily="18" charset="0"/>
              </a:rPr>
              <a:t>Group - 13</a:t>
            </a:r>
          </a:p>
        </p:txBody>
      </p:sp>
    </p:spTree>
    <p:extLst>
      <p:ext uri="{BB962C8B-B14F-4D97-AF65-F5344CB8AC3E}">
        <p14:creationId xmlns:p14="http://schemas.microsoft.com/office/powerpoint/2010/main" val="426357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52" y="262804"/>
            <a:ext cx="10959548" cy="861774"/>
          </a:xfrm>
          <a:prstGeom prst="rect">
            <a:avLst/>
          </a:prstGeom>
          <a:noFill/>
        </p:spPr>
        <p:txBody>
          <a:bodyPr wrap="square" rtlCol="0">
            <a:spAutoFit/>
          </a:bodyPr>
          <a:lstStyle/>
          <a:p>
            <a:pPr algn="ctr"/>
            <a:r>
              <a:rPr lang="en-US" sz="5000" dirty="0"/>
              <a:t>Gross National Income in PPP Dollars</a:t>
            </a:r>
          </a:p>
        </p:txBody>
      </p:sp>
      <p:pic>
        <p:nvPicPr>
          <p:cNvPr id="6" name="Picture 5"/>
          <p:cNvPicPr/>
          <p:nvPr/>
        </p:nvPicPr>
        <p:blipFill>
          <a:blip r:embed="rId2"/>
          <a:stretch>
            <a:fillRect/>
          </a:stretch>
        </p:blipFill>
        <p:spPr>
          <a:xfrm>
            <a:off x="622852" y="1124578"/>
            <a:ext cx="10959548" cy="4136535"/>
          </a:xfrm>
          <a:prstGeom prst="rect">
            <a:avLst/>
          </a:prstGeom>
        </p:spPr>
      </p:pic>
      <p:sp>
        <p:nvSpPr>
          <p:cNvPr id="7" name="TextBox 6"/>
          <p:cNvSpPr txBox="1"/>
          <p:nvPr/>
        </p:nvSpPr>
        <p:spPr>
          <a:xfrm>
            <a:off x="622853" y="5274363"/>
            <a:ext cx="10959548" cy="1015663"/>
          </a:xfrm>
          <a:prstGeom prst="rect">
            <a:avLst/>
          </a:prstGeom>
          <a:noFill/>
        </p:spPr>
        <p:txBody>
          <a:bodyPr wrap="square" rtlCol="0">
            <a:spAutoFit/>
          </a:bodyPr>
          <a:lstStyle/>
          <a:p>
            <a:r>
              <a:rPr lang="en-US" sz="3000" dirty="0"/>
              <a:t>It is clear from the graph, after 2002, GDP of Sri Lanka started increasing rapidly</a:t>
            </a:r>
          </a:p>
        </p:txBody>
      </p:sp>
    </p:spTree>
    <p:extLst>
      <p:ext uri="{BB962C8B-B14F-4D97-AF65-F5344CB8AC3E}">
        <p14:creationId xmlns:p14="http://schemas.microsoft.com/office/powerpoint/2010/main" val="358168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333" y="880533"/>
            <a:ext cx="9708445" cy="5328356"/>
          </a:xfrm>
        </p:spPr>
      </p:pic>
    </p:spTree>
    <p:extLst>
      <p:ext uri="{BB962C8B-B14F-4D97-AF65-F5344CB8AC3E}">
        <p14:creationId xmlns:p14="http://schemas.microsoft.com/office/powerpoint/2010/main" val="336558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Sectoral GDP Growth Rates (1970 – 2010</a:t>
            </a:r>
            <a:br>
              <a:rPr lang="en-US" b="1" dirty="0"/>
            </a:b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620" y="1600200"/>
            <a:ext cx="8579679" cy="4549225"/>
          </a:xfrm>
        </p:spPr>
      </p:pic>
    </p:spTree>
    <p:extLst>
      <p:ext uri="{BB962C8B-B14F-4D97-AF65-F5344CB8AC3E}">
        <p14:creationId xmlns:p14="http://schemas.microsoft.com/office/powerpoint/2010/main" val="24365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52" y="262804"/>
            <a:ext cx="10959548" cy="861774"/>
          </a:xfrm>
          <a:prstGeom prst="rect">
            <a:avLst/>
          </a:prstGeom>
          <a:noFill/>
        </p:spPr>
        <p:txBody>
          <a:bodyPr wrap="square" rtlCol="0">
            <a:spAutoFit/>
          </a:bodyPr>
          <a:lstStyle/>
          <a:p>
            <a:pPr algn="ctr"/>
            <a:r>
              <a:rPr lang="en-US" sz="5000" dirty="0"/>
              <a:t>Inflation in Sri Lanka (1986-2016)</a:t>
            </a:r>
          </a:p>
        </p:txBody>
      </p:sp>
      <p:pic>
        <p:nvPicPr>
          <p:cNvPr id="5" name="Picture 4"/>
          <p:cNvPicPr/>
          <p:nvPr/>
        </p:nvPicPr>
        <p:blipFill>
          <a:blip r:embed="rId2"/>
          <a:stretch>
            <a:fillRect/>
          </a:stretch>
        </p:blipFill>
        <p:spPr>
          <a:xfrm>
            <a:off x="622852" y="1825624"/>
            <a:ext cx="6075128" cy="4355719"/>
          </a:xfrm>
          <a:prstGeom prst="rect">
            <a:avLst/>
          </a:prstGeom>
        </p:spPr>
      </p:pic>
      <p:sp>
        <p:nvSpPr>
          <p:cNvPr id="9" name="Content Placeholder 8"/>
          <p:cNvSpPr>
            <a:spLocks noGrp="1"/>
          </p:cNvSpPr>
          <p:nvPr>
            <p:ph sz="half" idx="2"/>
          </p:nvPr>
        </p:nvSpPr>
        <p:spPr>
          <a:xfrm>
            <a:off x="6858000" y="1825625"/>
            <a:ext cx="4495800" cy="4351338"/>
          </a:xfrm>
        </p:spPr>
        <p:txBody>
          <a:bodyPr>
            <a:normAutofit lnSpcReduction="10000"/>
          </a:bodyPr>
          <a:lstStyle/>
          <a:p>
            <a:r>
              <a:rPr lang="en-US" dirty="0"/>
              <a:t>The inflation rate in Sri Lanka was recorded at </a:t>
            </a:r>
            <a:r>
              <a:rPr lang="en-US" dirty="0">
                <a:solidFill>
                  <a:srgbClr val="C00000"/>
                </a:solidFill>
              </a:rPr>
              <a:t>2 % </a:t>
            </a:r>
            <a:r>
              <a:rPr lang="en-US" dirty="0"/>
              <a:t>in March of 2016.</a:t>
            </a:r>
          </a:p>
          <a:p>
            <a:r>
              <a:rPr lang="en-US" dirty="0"/>
              <a:t>Inflation Rate in Sri Lanka averaged</a:t>
            </a:r>
            <a:r>
              <a:rPr lang="en-US" dirty="0">
                <a:solidFill>
                  <a:srgbClr val="C00000"/>
                </a:solidFill>
              </a:rPr>
              <a:t> 9.83 </a:t>
            </a:r>
            <a:r>
              <a:rPr lang="en-US" dirty="0"/>
              <a:t>percent from 1986 until 2016, </a:t>
            </a:r>
          </a:p>
          <a:p>
            <a:r>
              <a:rPr lang="en-US" dirty="0"/>
              <a:t>Reaching an all-time high of </a:t>
            </a:r>
            <a:r>
              <a:rPr lang="en-US" dirty="0">
                <a:solidFill>
                  <a:srgbClr val="C00000"/>
                </a:solidFill>
              </a:rPr>
              <a:t>28.31</a:t>
            </a:r>
            <a:r>
              <a:rPr lang="en-US" dirty="0"/>
              <a:t> percent in June of 2008, </a:t>
            </a:r>
          </a:p>
          <a:p>
            <a:r>
              <a:rPr lang="en-US" dirty="0"/>
              <a:t>A record low of</a:t>
            </a:r>
            <a:r>
              <a:rPr lang="en-US" dirty="0">
                <a:solidFill>
                  <a:srgbClr val="C00000"/>
                </a:solidFill>
              </a:rPr>
              <a:t> -0.89 </a:t>
            </a:r>
            <a:r>
              <a:rPr lang="en-US" dirty="0"/>
              <a:t>percent in March of 1995.</a:t>
            </a:r>
          </a:p>
          <a:p>
            <a:endParaRPr lang="en-US" dirty="0"/>
          </a:p>
        </p:txBody>
      </p:sp>
    </p:spTree>
    <p:extLst>
      <p:ext uri="{BB962C8B-B14F-4D97-AF65-F5344CB8AC3E}">
        <p14:creationId xmlns:p14="http://schemas.microsoft.com/office/powerpoint/2010/main" val="201356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52" y="262804"/>
            <a:ext cx="10959548" cy="861774"/>
          </a:xfrm>
          <a:prstGeom prst="rect">
            <a:avLst/>
          </a:prstGeom>
          <a:noFill/>
        </p:spPr>
        <p:txBody>
          <a:bodyPr wrap="square" rtlCol="0">
            <a:spAutoFit/>
          </a:bodyPr>
          <a:lstStyle/>
          <a:p>
            <a:pPr algn="ctr"/>
            <a:r>
              <a:rPr lang="en-US" sz="5000" dirty="0"/>
              <a:t>Inflation in Sri Lanka (2015-2016)</a:t>
            </a:r>
          </a:p>
        </p:txBody>
      </p:sp>
      <p:pic>
        <p:nvPicPr>
          <p:cNvPr id="5" name="Picture 4"/>
          <p:cNvPicPr/>
          <p:nvPr/>
        </p:nvPicPr>
        <p:blipFill>
          <a:blip r:embed="rId2"/>
          <a:stretch>
            <a:fillRect/>
          </a:stretch>
        </p:blipFill>
        <p:spPr>
          <a:xfrm>
            <a:off x="622852" y="1124578"/>
            <a:ext cx="10959548" cy="5056766"/>
          </a:xfrm>
          <a:prstGeom prst="rect">
            <a:avLst/>
          </a:prstGeom>
        </p:spPr>
      </p:pic>
    </p:spTree>
    <p:extLst>
      <p:ext uri="{BB962C8B-B14F-4D97-AF65-F5344CB8AC3E}">
        <p14:creationId xmlns:p14="http://schemas.microsoft.com/office/powerpoint/2010/main" val="1512961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Statistics of Sri Lanka</a:t>
            </a:r>
          </a:p>
        </p:txBody>
      </p:sp>
      <p:graphicFrame>
        <p:nvGraphicFramePr>
          <p:cNvPr id="4" name="Content Placeholder 3"/>
          <p:cNvGraphicFramePr>
            <a:graphicFrameLocks noGrp="1"/>
          </p:cNvGraphicFramePr>
          <p:nvPr>
            <p:ph idx="1"/>
            <p:extLst/>
          </p:nvPr>
        </p:nvGraphicFramePr>
        <p:xfrm>
          <a:off x="2005986" y="1765300"/>
          <a:ext cx="9347814" cy="4267200"/>
        </p:xfrm>
        <a:graphic>
          <a:graphicData uri="http://schemas.openxmlformats.org/drawingml/2006/table">
            <a:tbl>
              <a:tblPr/>
              <a:tblGrid>
                <a:gridCol w="4673907">
                  <a:extLst>
                    <a:ext uri="{9D8B030D-6E8A-4147-A177-3AD203B41FA5}">
                      <a16:colId xmlns:a16="http://schemas.microsoft.com/office/drawing/2014/main" val="1608034489"/>
                    </a:ext>
                  </a:extLst>
                </a:gridCol>
                <a:gridCol w="4673907">
                  <a:extLst>
                    <a:ext uri="{9D8B030D-6E8A-4147-A177-3AD203B41FA5}">
                      <a16:colId xmlns:a16="http://schemas.microsoft.com/office/drawing/2014/main" val="4113803434"/>
                    </a:ext>
                  </a:extLst>
                </a:gridCol>
              </a:tblGrid>
              <a:tr h="853440">
                <a:tc>
                  <a:txBody>
                    <a:bodyPr/>
                    <a:lstStyle/>
                    <a:p>
                      <a:r>
                        <a:rPr lang="en-US" b="1" dirty="0"/>
                        <a:t>Total Exports (2015)</a:t>
                      </a:r>
                    </a:p>
                  </a:txBody>
                  <a:tcPr anchor="ctr">
                    <a:lnL>
                      <a:noFill/>
                    </a:lnL>
                    <a:lnR>
                      <a:noFill/>
                    </a:lnR>
                    <a:lnT>
                      <a:noFill/>
                    </a:lnT>
                    <a:lnB>
                      <a:noFill/>
                    </a:lnB>
                  </a:tcPr>
                </a:tc>
                <a:tc>
                  <a:txBody>
                    <a:bodyPr/>
                    <a:lstStyle/>
                    <a:p>
                      <a:r>
                        <a:rPr lang="en-US" dirty="0"/>
                        <a:t>$11,295,485,896</a:t>
                      </a:r>
                    </a:p>
                  </a:txBody>
                  <a:tcPr anchor="ctr">
                    <a:lnL>
                      <a:noFill/>
                    </a:lnL>
                    <a:lnR>
                      <a:noFill/>
                    </a:lnR>
                    <a:lnT>
                      <a:noFill/>
                    </a:lnT>
                    <a:lnB>
                      <a:noFill/>
                    </a:lnB>
                  </a:tcPr>
                </a:tc>
                <a:extLst>
                  <a:ext uri="{0D108BD9-81ED-4DB2-BD59-A6C34878D82A}">
                    <a16:rowId xmlns:a16="http://schemas.microsoft.com/office/drawing/2014/main" val="3507721859"/>
                  </a:ext>
                </a:extLst>
              </a:tr>
              <a:tr h="853440">
                <a:tc>
                  <a:txBody>
                    <a:bodyPr/>
                    <a:lstStyle/>
                    <a:p>
                      <a:r>
                        <a:rPr lang="en-US" b="1" dirty="0"/>
                        <a:t>Total Imports (2015)</a:t>
                      </a:r>
                    </a:p>
                  </a:txBody>
                  <a:tcPr anchor="ctr">
                    <a:lnL>
                      <a:noFill/>
                    </a:lnL>
                    <a:lnR>
                      <a:noFill/>
                    </a:lnR>
                    <a:lnT>
                      <a:noFill/>
                    </a:lnT>
                    <a:lnB>
                      <a:noFill/>
                    </a:lnB>
                  </a:tcPr>
                </a:tc>
                <a:tc>
                  <a:txBody>
                    <a:bodyPr/>
                    <a:lstStyle/>
                    <a:p>
                      <a:r>
                        <a:rPr lang="en-US" dirty="0"/>
                        <a:t>$19,244,461,189</a:t>
                      </a:r>
                    </a:p>
                  </a:txBody>
                  <a:tcPr anchor="ctr">
                    <a:lnL>
                      <a:noFill/>
                    </a:lnL>
                    <a:lnR>
                      <a:noFill/>
                    </a:lnR>
                    <a:lnT>
                      <a:noFill/>
                    </a:lnT>
                    <a:lnB>
                      <a:noFill/>
                    </a:lnB>
                  </a:tcPr>
                </a:tc>
                <a:extLst>
                  <a:ext uri="{0D108BD9-81ED-4DB2-BD59-A6C34878D82A}">
                    <a16:rowId xmlns:a16="http://schemas.microsoft.com/office/drawing/2014/main" val="274207414"/>
                  </a:ext>
                </a:extLst>
              </a:tr>
              <a:tr h="853440">
                <a:tc>
                  <a:txBody>
                    <a:bodyPr/>
                    <a:lstStyle/>
                    <a:p>
                      <a:r>
                        <a:rPr lang="en-US" b="1" dirty="0"/>
                        <a:t>Trade Balance (2015)</a:t>
                      </a:r>
                    </a:p>
                  </a:txBody>
                  <a:tcPr anchor="ctr">
                    <a:lnL>
                      <a:noFill/>
                    </a:lnL>
                    <a:lnR>
                      <a:noFill/>
                    </a:lnR>
                    <a:lnT>
                      <a:noFill/>
                    </a:lnT>
                    <a:lnB>
                      <a:noFill/>
                    </a:lnB>
                  </a:tcPr>
                </a:tc>
                <a:tc>
                  <a:txBody>
                    <a:bodyPr/>
                    <a:lstStyle/>
                    <a:p>
                      <a:r>
                        <a:rPr lang="en-US" dirty="0"/>
                        <a:t>-$7,948,975,293</a:t>
                      </a:r>
                    </a:p>
                  </a:txBody>
                  <a:tcPr anchor="ctr">
                    <a:lnL>
                      <a:noFill/>
                    </a:lnL>
                    <a:lnR>
                      <a:noFill/>
                    </a:lnR>
                    <a:lnT>
                      <a:noFill/>
                    </a:lnT>
                    <a:lnB>
                      <a:noFill/>
                    </a:lnB>
                  </a:tcPr>
                </a:tc>
                <a:extLst>
                  <a:ext uri="{0D108BD9-81ED-4DB2-BD59-A6C34878D82A}">
                    <a16:rowId xmlns:a16="http://schemas.microsoft.com/office/drawing/2014/main" val="4134708828"/>
                  </a:ext>
                </a:extLst>
              </a:tr>
              <a:tr h="853440">
                <a:tc>
                  <a:txBody>
                    <a:bodyPr/>
                    <a:lstStyle/>
                    <a:p>
                      <a:r>
                        <a:rPr lang="en-US" b="1" dirty="0"/>
                        <a:t>Exports of goods and services (% of GDP) </a:t>
                      </a:r>
                    </a:p>
                  </a:txBody>
                  <a:tcPr anchor="ctr">
                    <a:lnL>
                      <a:noFill/>
                    </a:lnL>
                    <a:lnR>
                      <a:noFill/>
                    </a:lnR>
                    <a:lnT>
                      <a:noFill/>
                    </a:lnT>
                    <a:lnB>
                      <a:noFill/>
                    </a:lnB>
                  </a:tcPr>
                </a:tc>
                <a:tc>
                  <a:txBody>
                    <a:bodyPr/>
                    <a:lstStyle/>
                    <a:p>
                      <a:r>
                        <a:rPr lang="en-US" dirty="0"/>
                        <a:t>22.33%</a:t>
                      </a:r>
                    </a:p>
                  </a:txBody>
                  <a:tcPr anchor="ctr">
                    <a:lnL>
                      <a:noFill/>
                    </a:lnL>
                    <a:lnR>
                      <a:noFill/>
                    </a:lnR>
                    <a:lnT>
                      <a:noFill/>
                    </a:lnT>
                    <a:lnB>
                      <a:noFill/>
                    </a:lnB>
                  </a:tcPr>
                </a:tc>
                <a:extLst>
                  <a:ext uri="{0D108BD9-81ED-4DB2-BD59-A6C34878D82A}">
                    <a16:rowId xmlns:a16="http://schemas.microsoft.com/office/drawing/2014/main" val="3148249566"/>
                  </a:ext>
                </a:extLst>
              </a:tr>
              <a:tr h="853440">
                <a:tc>
                  <a:txBody>
                    <a:bodyPr/>
                    <a:lstStyle/>
                    <a:p>
                      <a:r>
                        <a:rPr lang="en-US" b="1" dirty="0"/>
                        <a:t>Imports of goods and services (% of GDP) </a:t>
                      </a:r>
                    </a:p>
                  </a:txBody>
                  <a:tcPr anchor="ctr">
                    <a:lnL>
                      <a:noFill/>
                    </a:lnL>
                    <a:lnR>
                      <a:noFill/>
                    </a:lnR>
                    <a:lnT>
                      <a:noFill/>
                    </a:lnT>
                    <a:lnB>
                      <a:noFill/>
                    </a:lnB>
                  </a:tcPr>
                </a:tc>
                <a:tc>
                  <a:txBody>
                    <a:bodyPr/>
                    <a:lstStyle/>
                    <a:p>
                      <a:r>
                        <a:rPr lang="en-US" dirty="0"/>
                        <a:t>30.88%</a:t>
                      </a:r>
                    </a:p>
                  </a:txBody>
                  <a:tcPr anchor="ctr">
                    <a:lnL>
                      <a:noFill/>
                    </a:lnL>
                    <a:lnR>
                      <a:noFill/>
                    </a:lnR>
                    <a:lnT>
                      <a:noFill/>
                    </a:lnT>
                    <a:lnB>
                      <a:noFill/>
                    </a:lnB>
                  </a:tcPr>
                </a:tc>
                <a:extLst>
                  <a:ext uri="{0D108BD9-81ED-4DB2-BD59-A6C34878D82A}">
                    <a16:rowId xmlns:a16="http://schemas.microsoft.com/office/drawing/2014/main" val="3870005618"/>
                  </a:ext>
                </a:extLst>
              </a:tr>
            </a:tbl>
          </a:graphicData>
        </a:graphic>
      </p:graphicFrame>
      <p:cxnSp>
        <p:nvCxnSpPr>
          <p:cNvPr id="6" name="Straight Connector 5"/>
          <p:cNvCxnSpPr/>
          <p:nvPr/>
        </p:nvCxnSpPr>
        <p:spPr>
          <a:xfrm>
            <a:off x="6489088" y="1905918"/>
            <a:ext cx="1" cy="3907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017001" y="2557903"/>
            <a:ext cx="7171981" cy="22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005988" y="3389427"/>
            <a:ext cx="7171981" cy="22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005987" y="4179323"/>
            <a:ext cx="7171981" cy="22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028015" y="4993960"/>
            <a:ext cx="7171981" cy="22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017000" y="5812927"/>
            <a:ext cx="7171981" cy="22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017001" y="1894901"/>
            <a:ext cx="0" cy="394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16999" y="1894901"/>
            <a:ext cx="7171981" cy="22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9177969" y="1894901"/>
            <a:ext cx="11010" cy="39400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61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International Trade</a:t>
            </a:r>
          </a:p>
        </p:txBody>
      </p:sp>
      <p:sp>
        <p:nvSpPr>
          <p:cNvPr id="3" name="Content Placeholder 2"/>
          <p:cNvSpPr>
            <a:spLocks noGrp="1"/>
          </p:cNvSpPr>
          <p:nvPr>
            <p:ph idx="1"/>
          </p:nvPr>
        </p:nvSpPr>
        <p:spPr/>
        <p:txBody>
          <a:bodyPr/>
          <a:lstStyle/>
          <a:p>
            <a:r>
              <a:rPr lang="en-IN" dirty="0"/>
              <a:t>Sri Lanka is the 92nd largest export economy in the world and the 83rd most complex economy according to the Economic Complexity Index (ECI). </a:t>
            </a:r>
          </a:p>
          <a:p>
            <a:r>
              <a:rPr lang="en-IN" dirty="0"/>
              <a:t>In 2013, Sri Lanka </a:t>
            </a:r>
          </a:p>
          <a:p>
            <a:pPr lvl="1"/>
            <a:r>
              <a:rPr lang="en-IN" dirty="0"/>
              <a:t>exported $10.4B </a:t>
            </a:r>
          </a:p>
          <a:p>
            <a:pPr lvl="1"/>
            <a:r>
              <a:rPr lang="en-IN" dirty="0"/>
              <a:t>imported $18.4B, </a:t>
            </a:r>
          </a:p>
          <a:p>
            <a:pPr lvl="2"/>
            <a:r>
              <a:rPr lang="en-IN" dirty="0"/>
              <a:t>resulting in a negative trade balance of $7.95B.</a:t>
            </a:r>
          </a:p>
          <a:p>
            <a:endParaRPr lang="en-IN" dirty="0"/>
          </a:p>
        </p:txBody>
      </p:sp>
    </p:spTree>
    <p:extLst>
      <p:ext uri="{BB962C8B-B14F-4D97-AF65-F5344CB8AC3E}">
        <p14:creationId xmlns:p14="http://schemas.microsoft.com/office/powerpoint/2010/main" val="426492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828822" cy="662164"/>
          </a:xfrm>
        </p:spPr>
        <p:txBody>
          <a:bodyPr>
            <a:normAutofit fontScale="90000"/>
          </a:bodyPr>
          <a:lstStyle/>
          <a:p>
            <a:r>
              <a:rPr lang="en-IN" dirty="0"/>
              <a:t>Imports</a:t>
            </a:r>
          </a:p>
        </p:txBody>
      </p:sp>
      <p:sp>
        <p:nvSpPr>
          <p:cNvPr id="3" name="Content Placeholder 2"/>
          <p:cNvSpPr>
            <a:spLocks noGrp="1"/>
          </p:cNvSpPr>
          <p:nvPr>
            <p:ph sz="half" idx="1"/>
          </p:nvPr>
        </p:nvSpPr>
        <p:spPr>
          <a:xfrm>
            <a:off x="838200" y="1128889"/>
            <a:ext cx="5181600" cy="5463821"/>
          </a:xfrm>
        </p:spPr>
        <p:txBody>
          <a:bodyPr>
            <a:normAutofit fontScale="85000" lnSpcReduction="20000"/>
          </a:bodyPr>
          <a:lstStyle/>
          <a:p>
            <a:r>
              <a:rPr lang="en-IN" sz="2400" dirty="0"/>
              <a:t>In 2013 Sri Lanka imported $18.4B, making it the 83rd largest importer in the world. </a:t>
            </a:r>
          </a:p>
          <a:p>
            <a:r>
              <a:rPr lang="en-IN" sz="2400" dirty="0"/>
              <a:t>During the last five years the imports of Sri Lanka have increased at an annualized rate of 5.3%, from $</a:t>
            </a:r>
            <a:r>
              <a:rPr lang="en-IN" sz="2400" dirty="0">
                <a:solidFill>
                  <a:schemeClr val="tx2"/>
                </a:solidFill>
              </a:rPr>
              <a:t>14.2B</a:t>
            </a:r>
            <a:r>
              <a:rPr lang="en-IN" sz="2400" dirty="0"/>
              <a:t> in 2008 to </a:t>
            </a:r>
            <a:r>
              <a:rPr lang="en-IN" sz="2400" dirty="0">
                <a:solidFill>
                  <a:schemeClr val="tx2"/>
                </a:solidFill>
              </a:rPr>
              <a:t>$18.4B </a:t>
            </a:r>
            <a:r>
              <a:rPr lang="en-IN" sz="2400" dirty="0"/>
              <a:t>in 2013. </a:t>
            </a:r>
          </a:p>
          <a:p>
            <a:r>
              <a:rPr lang="en-IN" sz="2400" dirty="0"/>
              <a:t>The most recent imports are led by Refined Petroleum which represent 12.8% of the total imports of Sri Lanka, followed by Crude Petroleum, which account for 6.63%.</a:t>
            </a:r>
          </a:p>
          <a:p>
            <a:r>
              <a:rPr lang="en-IN" sz="2400" dirty="0"/>
              <a:t>Sri Lanka imports petroleum, textile fabrics, foodstuffs and machinery and transportation equipment. </a:t>
            </a:r>
          </a:p>
          <a:p>
            <a:r>
              <a:rPr lang="en-IN" sz="2400" dirty="0"/>
              <a:t>Main import partners are </a:t>
            </a:r>
            <a:r>
              <a:rPr lang="en-IN" sz="2400" dirty="0">
                <a:solidFill>
                  <a:schemeClr val="tx2"/>
                </a:solidFill>
              </a:rPr>
              <a:t>India, China, Iran and Singapore</a:t>
            </a:r>
            <a:r>
              <a:rPr lang="en-IN" sz="2400" dirty="0"/>
              <a:t>.</a:t>
            </a:r>
          </a:p>
          <a:p>
            <a:r>
              <a:rPr lang="en-IN" sz="2400" dirty="0"/>
              <a:t> Imports in Sri Lanka averaged 1091.36 USD Million from 2001 until 2015, reaching an all time high of 1986.40 USD Million in November of 2011 and a record low of 408 USD Million in February of 2002. </a:t>
            </a:r>
          </a:p>
          <a:p>
            <a:r>
              <a:rPr lang="en-IN" sz="2400" dirty="0"/>
              <a:t>Imports in Sri Lanka is reported by the </a:t>
            </a:r>
            <a:r>
              <a:rPr lang="en-IN" sz="2400" dirty="0">
                <a:solidFill>
                  <a:schemeClr val="tx2"/>
                </a:solidFill>
              </a:rPr>
              <a:t>Central Bank of Sri Lanka</a:t>
            </a:r>
            <a:r>
              <a:rPr lang="en-IN" sz="2400" dirty="0"/>
              <a:t>.</a:t>
            </a:r>
          </a:p>
          <a:p>
            <a:endParaRPr lang="en-IN" sz="24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892385764"/>
              </p:ext>
            </p:extLst>
          </p:nvPr>
        </p:nvGraphicFramePr>
        <p:xfrm>
          <a:off x="6172199" y="365126"/>
          <a:ext cx="5703711" cy="60356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90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ri Lanka Impo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995" y="1253068"/>
            <a:ext cx="9144001" cy="51138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99856" y="5157192"/>
            <a:ext cx="1008112" cy="369332"/>
          </a:xfrm>
          <a:prstGeom prst="rect">
            <a:avLst/>
          </a:prstGeom>
          <a:noFill/>
        </p:spPr>
        <p:txBody>
          <a:bodyPr wrap="square" rtlCol="0">
            <a:spAutoFit/>
          </a:bodyPr>
          <a:lstStyle/>
          <a:p>
            <a:r>
              <a:rPr lang="en-IN" dirty="0"/>
              <a:t>Year</a:t>
            </a:r>
          </a:p>
        </p:txBody>
      </p:sp>
      <p:sp>
        <p:nvSpPr>
          <p:cNvPr id="5" name="Subtitle 4"/>
          <p:cNvSpPr>
            <a:spLocks noGrp="1"/>
          </p:cNvSpPr>
          <p:nvPr>
            <p:ph type="subTitle" idx="1"/>
          </p:nvPr>
        </p:nvSpPr>
        <p:spPr>
          <a:xfrm>
            <a:off x="1487996" y="259644"/>
            <a:ext cx="9144000" cy="824089"/>
          </a:xfrm>
        </p:spPr>
        <p:txBody>
          <a:bodyPr>
            <a:normAutofit/>
          </a:bodyPr>
          <a:lstStyle/>
          <a:p>
            <a:r>
              <a:rPr lang="en-US" sz="4000" dirty="0"/>
              <a:t>Srilankan Import Statistics 2015</a:t>
            </a:r>
          </a:p>
        </p:txBody>
      </p:sp>
    </p:spTree>
    <p:extLst>
      <p:ext uri="{BB962C8B-B14F-4D97-AF65-F5344CB8AC3E}">
        <p14:creationId xmlns:p14="http://schemas.microsoft.com/office/powerpoint/2010/main" val="46522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Exports</a:t>
            </a:r>
          </a:p>
        </p:txBody>
      </p:sp>
      <p:sp>
        <p:nvSpPr>
          <p:cNvPr id="3" name="Content Placeholder 2"/>
          <p:cNvSpPr>
            <a:spLocks noGrp="1"/>
          </p:cNvSpPr>
          <p:nvPr>
            <p:ph idx="1"/>
          </p:nvPr>
        </p:nvSpPr>
        <p:spPr>
          <a:xfrm>
            <a:off x="838200" y="1825624"/>
            <a:ext cx="10515600" cy="4879975"/>
          </a:xfrm>
        </p:spPr>
        <p:txBody>
          <a:bodyPr>
            <a:normAutofit/>
          </a:bodyPr>
          <a:lstStyle/>
          <a:p>
            <a:r>
              <a:rPr lang="en-IN" sz="2400" dirty="0"/>
              <a:t>In 2013 Sri Lanka exported $10.4B, making it the 92nd largest exporter in the world. During the last five years the exports of Sri Lanka have increased at an annualized rate of 3%, from $8.98B in 2008 to $10.4B in 2013. The most recent exports are led by Tea which represent 13.3% of the total exports of Sri Lanka, followed by Non-Knit Women's Suits, which account for 5.52%.</a:t>
            </a:r>
          </a:p>
          <a:p>
            <a:pPr fontAlgn="t"/>
            <a:r>
              <a:rPr lang="en-IN" sz="2400" dirty="0"/>
              <a:t>The top exports of Sri Lanka are</a:t>
            </a:r>
          </a:p>
          <a:p>
            <a:pPr lvl="1" fontAlgn="t"/>
            <a:r>
              <a:rPr lang="en-IN" dirty="0"/>
              <a:t> Tea ($1.38B),</a:t>
            </a:r>
          </a:p>
          <a:p>
            <a:pPr lvl="1" fontAlgn="t"/>
            <a:r>
              <a:rPr lang="en-IN" dirty="0"/>
              <a:t> Non-Knit Women's Suits($574M),</a:t>
            </a:r>
          </a:p>
          <a:p>
            <a:pPr lvl="1" fontAlgn="t"/>
            <a:r>
              <a:rPr lang="en-IN" dirty="0"/>
              <a:t> Other Women's Undergarments ($518M),</a:t>
            </a:r>
          </a:p>
          <a:p>
            <a:pPr lvl="1" fontAlgn="t"/>
            <a:r>
              <a:rPr lang="en-IN" dirty="0"/>
              <a:t> Non-Knit Men's Suits($446M) and Knit Women's Suits ($436M), using the 1992 revision of the HS (Harmonized System) classification.</a:t>
            </a:r>
          </a:p>
          <a:p>
            <a:endParaRPr lang="en-IN" sz="2400" dirty="0"/>
          </a:p>
          <a:p>
            <a:endParaRPr lang="en-IN" sz="2400" dirty="0"/>
          </a:p>
        </p:txBody>
      </p:sp>
    </p:spTree>
    <p:extLst>
      <p:ext uri="{BB962C8B-B14F-4D97-AF65-F5344CB8AC3E}">
        <p14:creationId xmlns:p14="http://schemas.microsoft.com/office/powerpoint/2010/main" val="43535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1143000"/>
          </a:xfrm>
        </p:spPr>
        <p:txBody>
          <a:bodyPr>
            <a:normAutofit fontScale="90000"/>
          </a:bodyPr>
          <a:lstStyle/>
          <a:p>
            <a:pPr algn="ctr"/>
            <a:r>
              <a:rPr lang="en-IN" b="1" dirty="0"/>
              <a:t>Group Members </a:t>
            </a:r>
            <a:br>
              <a:rPr lang="en-IN" b="1" dirty="0"/>
            </a:br>
            <a:endParaRPr lang="en-IN" b="1" dirty="0"/>
          </a:p>
        </p:txBody>
      </p:sp>
      <p:sp>
        <p:nvSpPr>
          <p:cNvPr id="3" name="Content Placeholder 2"/>
          <p:cNvSpPr>
            <a:spLocks noGrp="1"/>
          </p:cNvSpPr>
          <p:nvPr>
            <p:ph idx="1"/>
          </p:nvPr>
        </p:nvSpPr>
        <p:spPr>
          <a:xfrm>
            <a:off x="520486" y="1787691"/>
            <a:ext cx="11151029" cy="4512503"/>
          </a:xfrm>
        </p:spPr>
        <p:txBody>
          <a:bodyPr>
            <a:normAutofit fontScale="70000" lnSpcReduction="20000"/>
          </a:bodyPr>
          <a:lstStyle/>
          <a:p>
            <a:pPr marL="0" indent="0" algn="ctr">
              <a:buNone/>
            </a:pPr>
            <a:r>
              <a:rPr lang="en-IN" sz="5067" dirty="0">
                <a:latin typeface="Bell MT" panose="02020503060305020303" pitchFamily="18" charset="0"/>
              </a:rPr>
              <a:t>Deep Parekh – 1401001</a:t>
            </a:r>
          </a:p>
          <a:p>
            <a:pPr marL="0" indent="0" algn="ctr">
              <a:buNone/>
            </a:pPr>
            <a:r>
              <a:rPr lang="en-IN" sz="5067" dirty="0">
                <a:latin typeface="Bell MT" panose="02020503060305020303" pitchFamily="18" charset="0"/>
              </a:rPr>
              <a:t>Jeet Parekh – 1401011</a:t>
            </a:r>
          </a:p>
          <a:p>
            <a:pPr marL="0" indent="0" algn="ctr">
              <a:buNone/>
            </a:pPr>
            <a:r>
              <a:rPr lang="en-IN" sz="5067" dirty="0">
                <a:latin typeface="Bell MT" panose="02020503060305020303" pitchFamily="18" charset="0"/>
              </a:rPr>
              <a:t>Akash Soni – 1401047</a:t>
            </a:r>
          </a:p>
          <a:p>
            <a:pPr marL="0" indent="0" algn="ctr">
              <a:buNone/>
            </a:pPr>
            <a:r>
              <a:rPr lang="en-IN" sz="5067" dirty="0">
                <a:latin typeface="Bell MT" panose="02020503060305020303" pitchFamily="18" charset="0"/>
              </a:rPr>
              <a:t>Kashish Shah – 1401048</a:t>
            </a:r>
          </a:p>
          <a:p>
            <a:pPr marL="0" indent="0" algn="ctr">
              <a:buNone/>
            </a:pPr>
            <a:r>
              <a:rPr lang="en-IN" sz="5067" dirty="0">
                <a:latin typeface="Bell MT" panose="02020503060305020303" pitchFamily="18" charset="0"/>
              </a:rPr>
              <a:t>Raj Shah – 1401050</a:t>
            </a:r>
          </a:p>
          <a:p>
            <a:pPr marL="0" indent="0" algn="ctr">
              <a:buNone/>
            </a:pPr>
            <a:r>
              <a:rPr lang="en-IN" sz="5067" dirty="0">
                <a:latin typeface="Bell MT" panose="02020503060305020303" pitchFamily="18" charset="0"/>
              </a:rPr>
              <a:t>Abhishek Chaudhary-1401059</a:t>
            </a:r>
          </a:p>
          <a:p>
            <a:pPr marL="0" indent="0" algn="ctr">
              <a:buNone/>
            </a:pPr>
            <a:r>
              <a:rPr lang="en-IN" sz="5067" dirty="0">
                <a:latin typeface="Bell MT" panose="02020503060305020303" pitchFamily="18" charset="0"/>
              </a:rPr>
              <a:t>Deval Shah – 1401060</a:t>
            </a:r>
          </a:p>
          <a:p>
            <a:pPr marL="0" indent="0" algn="ctr">
              <a:buNone/>
            </a:pPr>
            <a:r>
              <a:rPr lang="en-IN" sz="5067" dirty="0">
                <a:latin typeface="Bell MT" panose="02020503060305020303" pitchFamily="18" charset="0"/>
              </a:rPr>
              <a:t>Maharshi Bhavsar – 1401061</a:t>
            </a:r>
          </a:p>
          <a:p>
            <a:pPr marL="0" indent="0" algn="ctr">
              <a:buNone/>
            </a:pPr>
            <a:r>
              <a:rPr lang="en-IN" sz="5067" dirty="0">
                <a:latin typeface="Bell MT" panose="02020503060305020303" pitchFamily="18" charset="0"/>
              </a:rPr>
              <a:t>Malav Vora - 1401062  </a:t>
            </a:r>
          </a:p>
          <a:p>
            <a:endParaRPr lang="en-IN" dirty="0"/>
          </a:p>
          <a:p>
            <a:endParaRPr lang="en-IN" dirty="0"/>
          </a:p>
        </p:txBody>
      </p:sp>
    </p:spTree>
    <p:extLst>
      <p:ext uri="{BB962C8B-B14F-4D97-AF65-F5344CB8AC3E}">
        <p14:creationId xmlns:p14="http://schemas.microsoft.com/office/powerpoint/2010/main" val="262224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469444" cy="933097"/>
          </a:xfrm>
        </p:spPr>
        <p:txBody>
          <a:bodyPr/>
          <a:lstStyle/>
          <a:p>
            <a:r>
              <a:rPr lang="en-IN" dirty="0"/>
              <a:t>Exports</a:t>
            </a:r>
          </a:p>
        </p:txBody>
      </p:sp>
      <p:sp>
        <p:nvSpPr>
          <p:cNvPr id="3" name="Content Placeholder 2"/>
          <p:cNvSpPr>
            <a:spLocks noGrp="1"/>
          </p:cNvSpPr>
          <p:nvPr>
            <p:ph sz="half" idx="1"/>
          </p:nvPr>
        </p:nvSpPr>
        <p:spPr>
          <a:xfrm>
            <a:off x="838200" y="1478844"/>
            <a:ext cx="5181600" cy="4831645"/>
          </a:xfrm>
        </p:spPr>
        <p:txBody>
          <a:bodyPr>
            <a:normAutofit fontScale="77500" lnSpcReduction="20000"/>
          </a:bodyPr>
          <a:lstStyle/>
          <a:p>
            <a:r>
              <a:rPr lang="en-IN" dirty="0"/>
              <a:t>The top export destinations of Sri Lanka are the United States ($2.4B),the United Kingdom ($1.12B), Germany ($590M), India ($515M) and Italy($461M). The top import origins are </a:t>
            </a:r>
            <a:r>
              <a:rPr lang="en-IN" dirty="0">
                <a:solidFill>
                  <a:schemeClr val="tx2"/>
                </a:solidFill>
              </a:rPr>
              <a:t>India ($4.11B), China ($2.83B),Singapore ($1.72B), the United Arab Emirates ($1.12B) and Oman($713M).</a:t>
            </a:r>
          </a:p>
          <a:p>
            <a:r>
              <a:rPr lang="en-IN" dirty="0"/>
              <a:t>Exports in Sri Lanka decreased to </a:t>
            </a:r>
            <a:r>
              <a:rPr lang="en-IN" dirty="0">
                <a:solidFill>
                  <a:schemeClr val="tx2"/>
                </a:solidFill>
              </a:rPr>
              <a:t>817 USD </a:t>
            </a:r>
            <a:r>
              <a:rPr lang="en-IN" dirty="0"/>
              <a:t>Million in December from </a:t>
            </a:r>
            <a:r>
              <a:rPr lang="en-IN" dirty="0">
                <a:solidFill>
                  <a:schemeClr val="tx2"/>
                </a:solidFill>
              </a:rPr>
              <a:t>835.20 USD Million</a:t>
            </a:r>
            <a:r>
              <a:rPr lang="en-IN" dirty="0"/>
              <a:t> in November of 2015.</a:t>
            </a:r>
          </a:p>
          <a:p>
            <a:r>
              <a:rPr lang="en-IN" dirty="0"/>
              <a:t> Exports in Sri Lanka averaged 692.15 USD Million from 2003 until 2015, reaching an all time high of 1069.90 USD Million in March of 2014 and a record low of 304.80 USD Million in April of 2003.</a:t>
            </a:r>
          </a:p>
          <a:p>
            <a:r>
              <a:rPr lang="en-IN" dirty="0"/>
              <a:t> Exports in Sri Lanka is reported by the Central Bank of Sri Lanka.</a:t>
            </a:r>
          </a:p>
          <a:p>
            <a:endParaRPr lang="en-IN"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514919175"/>
              </p:ext>
            </p:extLst>
          </p:nvPr>
        </p:nvGraphicFramePr>
        <p:xfrm>
          <a:off x="6172200" y="365125"/>
          <a:ext cx="5455356"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990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ri Lanka Expo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332656"/>
            <a:ext cx="8424936" cy="62939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99856" y="6021288"/>
            <a:ext cx="936104" cy="369332"/>
          </a:xfrm>
          <a:prstGeom prst="rect">
            <a:avLst/>
          </a:prstGeom>
          <a:noFill/>
        </p:spPr>
        <p:txBody>
          <a:bodyPr wrap="square" rtlCol="0">
            <a:spAutoFit/>
          </a:bodyPr>
          <a:lstStyle/>
          <a:p>
            <a:r>
              <a:rPr lang="en-IN" dirty="0"/>
              <a:t>year</a:t>
            </a:r>
          </a:p>
        </p:txBody>
      </p:sp>
      <p:sp>
        <p:nvSpPr>
          <p:cNvPr id="5" name="TextBox 4"/>
          <p:cNvSpPr txBox="1"/>
          <p:nvPr/>
        </p:nvSpPr>
        <p:spPr>
          <a:xfrm>
            <a:off x="3575720" y="548680"/>
            <a:ext cx="1080120" cy="369332"/>
          </a:xfrm>
          <a:prstGeom prst="rect">
            <a:avLst/>
          </a:prstGeom>
          <a:noFill/>
        </p:spPr>
        <p:txBody>
          <a:bodyPr wrap="square" rtlCol="0">
            <a:spAutoFit/>
          </a:bodyPr>
          <a:lstStyle/>
          <a:p>
            <a:r>
              <a:rPr lang="en-IN" dirty="0"/>
              <a:t>In USD</a:t>
            </a:r>
          </a:p>
        </p:txBody>
      </p:sp>
    </p:spTree>
    <p:extLst>
      <p:ext uri="{BB962C8B-B14F-4D97-AF65-F5344CB8AC3E}">
        <p14:creationId xmlns:p14="http://schemas.microsoft.com/office/powerpoint/2010/main" val="1855332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Partners</a:t>
            </a:r>
          </a:p>
        </p:txBody>
      </p:sp>
      <p:pic>
        <p:nvPicPr>
          <p:cNvPr id="4" name="Content Placeholder 3"/>
          <p:cNvPicPr>
            <a:picLocks noGrp="1" noChangeAspect="1"/>
          </p:cNvPicPr>
          <p:nvPr>
            <p:ph sz="half" idx="1"/>
          </p:nvPr>
        </p:nvPicPr>
        <p:blipFill>
          <a:blip r:embed="rId2"/>
          <a:stretch>
            <a:fillRect/>
          </a:stretch>
        </p:blipFill>
        <p:spPr>
          <a:xfrm>
            <a:off x="838200" y="1753614"/>
            <a:ext cx="6410899" cy="4486275"/>
          </a:xfrm>
          <a:prstGeom prst="rect">
            <a:avLst/>
          </a:prstGeom>
        </p:spPr>
      </p:pic>
      <p:sp>
        <p:nvSpPr>
          <p:cNvPr id="3" name="Content Placeholder 2"/>
          <p:cNvSpPr>
            <a:spLocks noGrp="1"/>
          </p:cNvSpPr>
          <p:nvPr>
            <p:ph sz="half" idx="2"/>
          </p:nvPr>
        </p:nvSpPr>
        <p:spPr>
          <a:xfrm>
            <a:off x="7359267" y="1839817"/>
            <a:ext cx="3994532" cy="4337146"/>
          </a:xfrm>
        </p:spPr>
        <p:txBody>
          <a:bodyPr/>
          <a:lstStyle/>
          <a:p>
            <a:r>
              <a:rPr lang="en-US" dirty="0">
                <a:solidFill>
                  <a:srgbClr val="FF0000"/>
                </a:solidFill>
              </a:rPr>
              <a:t>INDIA</a:t>
            </a:r>
            <a:r>
              <a:rPr lang="en-US" dirty="0"/>
              <a:t> is largest importer of Srilanka.</a:t>
            </a:r>
          </a:p>
          <a:p>
            <a:r>
              <a:rPr lang="en-US" dirty="0"/>
              <a:t>About </a:t>
            </a:r>
            <a:r>
              <a:rPr lang="en-US" dirty="0">
                <a:solidFill>
                  <a:srgbClr val="FF0000"/>
                </a:solidFill>
              </a:rPr>
              <a:t>27.7% </a:t>
            </a:r>
            <a:r>
              <a:rPr lang="en-US" dirty="0"/>
              <a:t>of total import of Srilanka comes from India.</a:t>
            </a:r>
          </a:p>
          <a:p>
            <a:r>
              <a:rPr lang="en-US" dirty="0"/>
              <a:t>Following India, </a:t>
            </a:r>
            <a:r>
              <a:rPr lang="en-US" dirty="0">
                <a:solidFill>
                  <a:srgbClr val="FF0000"/>
                </a:solidFill>
              </a:rPr>
              <a:t>China</a:t>
            </a:r>
            <a:r>
              <a:rPr lang="en-US" dirty="0"/>
              <a:t> and </a:t>
            </a:r>
            <a:r>
              <a:rPr lang="en-US" dirty="0">
                <a:solidFill>
                  <a:srgbClr val="FF0000"/>
                </a:solidFill>
              </a:rPr>
              <a:t>United Arab Emirates</a:t>
            </a:r>
            <a:r>
              <a:rPr lang="en-US" dirty="0"/>
              <a:t> are leading importer partners of Srilanka </a:t>
            </a:r>
          </a:p>
        </p:txBody>
      </p:sp>
    </p:spTree>
    <p:extLst>
      <p:ext uri="{BB962C8B-B14F-4D97-AF65-F5344CB8AC3E}">
        <p14:creationId xmlns:p14="http://schemas.microsoft.com/office/powerpoint/2010/main" val="2951115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Export Trade Partners of Sri Lanka</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9"/>
            <a:ext cx="6047342" cy="4566892"/>
          </a:xfrm>
        </p:spPr>
      </p:pic>
      <p:sp>
        <p:nvSpPr>
          <p:cNvPr id="3" name="Content Placeholder 2"/>
          <p:cNvSpPr>
            <a:spLocks noGrp="1"/>
          </p:cNvSpPr>
          <p:nvPr>
            <p:ph sz="half" idx="2"/>
          </p:nvPr>
        </p:nvSpPr>
        <p:spPr>
          <a:xfrm>
            <a:off x="7260116" y="2104221"/>
            <a:ext cx="4093684" cy="4072741"/>
          </a:xfrm>
        </p:spPr>
        <p:txBody>
          <a:bodyPr>
            <a:normAutofit lnSpcReduction="10000"/>
          </a:bodyPr>
          <a:lstStyle/>
          <a:p>
            <a:r>
              <a:rPr lang="en-US" dirty="0">
                <a:solidFill>
                  <a:srgbClr val="FF0000"/>
                </a:solidFill>
              </a:rPr>
              <a:t>United States </a:t>
            </a:r>
            <a:r>
              <a:rPr lang="en-US" dirty="0"/>
              <a:t>is largest importer for Srilankan  goods and services.</a:t>
            </a:r>
          </a:p>
          <a:p>
            <a:r>
              <a:rPr lang="en-US" dirty="0"/>
              <a:t>About </a:t>
            </a:r>
            <a:r>
              <a:rPr lang="en-US" dirty="0">
                <a:solidFill>
                  <a:srgbClr val="FF0000"/>
                </a:solidFill>
              </a:rPr>
              <a:t>36.7% </a:t>
            </a:r>
            <a:r>
              <a:rPr lang="en-US" dirty="0"/>
              <a:t>of total export of Srilanka is solely attained by united states.</a:t>
            </a:r>
          </a:p>
          <a:p>
            <a:r>
              <a:rPr lang="en-US" dirty="0"/>
              <a:t>Following US, </a:t>
            </a:r>
            <a:r>
              <a:rPr lang="en-US" dirty="0">
                <a:solidFill>
                  <a:srgbClr val="FF0000"/>
                </a:solidFill>
              </a:rPr>
              <a:t>UK</a:t>
            </a:r>
            <a:r>
              <a:rPr lang="en-US" dirty="0"/>
              <a:t> and </a:t>
            </a:r>
            <a:r>
              <a:rPr lang="en-US" dirty="0">
                <a:solidFill>
                  <a:srgbClr val="FF0000"/>
                </a:solidFill>
              </a:rPr>
              <a:t>India</a:t>
            </a:r>
            <a:r>
              <a:rPr lang="en-US" dirty="0"/>
              <a:t> are leading export partners for Srilanka.</a:t>
            </a:r>
          </a:p>
        </p:txBody>
      </p:sp>
    </p:spTree>
    <p:extLst>
      <p:ext uri="{BB962C8B-B14F-4D97-AF65-F5344CB8AC3E}">
        <p14:creationId xmlns:p14="http://schemas.microsoft.com/office/powerpoint/2010/main" val="116100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Imported Goods</a:t>
            </a:r>
          </a:p>
        </p:txBody>
      </p:sp>
      <p:pic>
        <p:nvPicPr>
          <p:cNvPr id="4" name="Content Placeholder 3"/>
          <p:cNvPicPr>
            <a:picLocks noGrp="1" noChangeAspect="1"/>
          </p:cNvPicPr>
          <p:nvPr>
            <p:ph sz="half" idx="1"/>
          </p:nvPr>
        </p:nvPicPr>
        <p:blipFill>
          <a:blip r:embed="rId2"/>
          <a:stretch>
            <a:fillRect/>
          </a:stretch>
        </p:blipFill>
        <p:spPr>
          <a:xfrm>
            <a:off x="838199" y="1825625"/>
            <a:ext cx="6190561" cy="4351338"/>
          </a:xfrm>
          <a:prstGeom prst="rect">
            <a:avLst/>
          </a:prstGeom>
        </p:spPr>
      </p:pic>
      <p:sp>
        <p:nvSpPr>
          <p:cNvPr id="3" name="Content Placeholder 2"/>
          <p:cNvSpPr>
            <a:spLocks noGrp="1"/>
          </p:cNvSpPr>
          <p:nvPr>
            <p:ph sz="half" idx="2"/>
          </p:nvPr>
        </p:nvSpPr>
        <p:spPr>
          <a:xfrm>
            <a:off x="7392318" y="1825625"/>
            <a:ext cx="3961482" cy="4351338"/>
          </a:xfrm>
        </p:spPr>
        <p:txBody>
          <a:bodyPr/>
          <a:lstStyle/>
          <a:p>
            <a:r>
              <a:rPr lang="en-US" dirty="0">
                <a:solidFill>
                  <a:srgbClr val="FF0000"/>
                </a:solidFill>
              </a:rPr>
              <a:t>Oil and Mineral Fuels </a:t>
            </a:r>
            <a:r>
              <a:rPr lang="en-US" dirty="0"/>
              <a:t>are largely imported from other countries.</a:t>
            </a:r>
          </a:p>
          <a:p>
            <a:r>
              <a:rPr lang="en-US" dirty="0"/>
              <a:t>About </a:t>
            </a:r>
            <a:r>
              <a:rPr lang="en-US" dirty="0">
                <a:solidFill>
                  <a:srgbClr val="FF0000"/>
                </a:solidFill>
              </a:rPr>
              <a:t>37.7% </a:t>
            </a:r>
            <a:r>
              <a:rPr lang="en-US" dirty="0"/>
              <a:t>of total imported goods is oil and mineral fuels.</a:t>
            </a:r>
          </a:p>
          <a:p>
            <a:r>
              <a:rPr lang="en-US" dirty="0">
                <a:solidFill>
                  <a:srgbClr val="FF0000"/>
                </a:solidFill>
              </a:rPr>
              <a:t>Machinery and motor vehicle parts </a:t>
            </a:r>
            <a:r>
              <a:rPr lang="en-US" dirty="0"/>
              <a:t>are also imported in huge amount </a:t>
            </a:r>
          </a:p>
        </p:txBody>
      </p:sp>
    </p:spTree>
    <p:extLst>
      <p:ext uri="{BB962C8B-B14F-4D97-AF65-F5344CB8AC3E}">
        <p14:creationId xmlns:p14="http://schemas.microsoft.com/office/powerpoint/2010/main" val="3448108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Exported Goods</a:t>
            </a:r>
          </a:p>
        </p:txBody>
      </p:sp>
      <p:pic>
        <p:nvPicPr>
          <p:cNvPr id="4" name="Content Placeholder 3"/>
          <p:cNvPicPr>
            <a:picLocks noGrp="1" noChangeAspect="1"/>
          </p:cNvPicPr>
          <p:nvPr>
            <p:ph sz="half" idx="1"/>
          </p:nvPr>
        </p:nvPicPr>
        <p:blipFill>
          <a:blip r:embed="rId2"/>
          <a:stretch>
            <a:fillRect/>
          </a:stretch>
        </p:blipFill>
        <p:spPr>
          <a:xfrm>
            <a:off x="838200" y="1690688"/>
            <a:ext cx="6576152" cy="4566893"/>
          </a:xfrm>
          <a:prstGeom prst="rect">
            <a:avLst/>
          </a:prstGeom>
        </p:spPr>
      </p:pic>
      <p:sp>
        <p:nvSpPr>
          <p:cNvPr id="3" name="Content Placeholder 2"/>
          <p:cNvSpPr>
            <a:spLocks noGrp="1"/>
          </p:cNvSpPr>
          <p:nvPr>
            <p:ph sz="half" idx="2"/>
          </p:nvPr>
        </p:nvSpPr>
        <p:spPr>
          <a:xfrm>
            <a:off x="7645706" y="1825625"/>
            <a:ext cx="3708093" cy="4431956"/>
          </a:xfrm>
        </p:spPr>
        <p:txBody>
          <a:bodyPr/>
          <a:lstStyle/>
          <a:p>
            <a:r>
              <a:rPr lang="en-US" dirty="0"/>
              <a:t>The highest exported good of Srilanka is </a:t>
            </a:r>
            <a:r>
              <a:rPr lang="en-US" dirty="0">
                <a:solidFill>
                  <a:srgbClr val="FF0000"/>
                </a:solidFill>
              </a:rPr>
              <a:t>knit</a:t>
            </a:r>
            <a:r>
              <a:rPr lang="en-US" dirty="0"/>
              <a:t>.</a:t>
            </a:r>
          </a:p>
          <a:p>
            <a:r>
              <a:rPr lang="en-US" dirty="0"/>
              <a:t>About </a:t>
            </a:r>
            <a:r>
              <a:rPr lang="en-US" dirty="0">
                <a:solidFill>
                  <a:srgbClr val="FF0000"/>
                </a:solidFill>
              </a:rPr>
              <a:t>23.3% </a:t>
            </a:r>
            <a:r>
              <a:rPr lang="en-US" dirty="0"/>
              <a:t>of total goods exported is knit.</a:t>
            </a:r>
          </a:p>
          <a:p>
            <a:r>
              <a:rPr lang="en-US" dirty="0"/>
              <a:t>Also </a:t>
            </a:r>
            <a:r>
              <a:rPr lang="en-US" dirty="0">
                <a:solidFill>
                  <a:srgbClr val="FF0000"/>
                </a:solidFill>
              </a:rPr>
              <a:t>non-knit apparel ,coffee &amp; spices </a:t>
            </a:r>
            <a:r>
              <a:rPr lang="en-US" dirty="0"/>
              <a:t>etc. .are largely exported from Srilanka every year. </a:t>
            </a:r>
          </a:p>
        </p:txBody>
      </p:sp>
    </p:spTree>
    <p:extLst>
      <p:ext uri="{BB962C8B-B14F-4D97-AF65-F5344CB8AC3E}">
        <p14:creationId xmlns:p14="http://schemas.microsoft.com/office/powerpoint/2010/main" val="352743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95" y="365125"/>
            <a:ext cx="10703805" cy="1325563"/>
          </a:xfrm>
        </p:spPr>
        <p:txBody>
          <a:bodyPr/>
          <a:lstStyle/>
          <a:p>
            <a:r>
              <a:rPr lang="en-US" dirty="0"/>
              <a:t>Comparison of Trade Balance of Different Countries</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1860" y="1825625"/>
            <a:ext cx="6995711" cy="4487039"/>
          </a:xfrm>
        </p:spPr>
      </p:pic>
      <p:sp>
        <p:nvSpPr>
          <p:cNvPr id="3" name="Content Placeholder 2"/>
          <p:cNvSpPr>
            <a:spLocks noGrp="1"/>
          </p:cNvSpPr>
          <p:nvPr>
            <p:ph sz="half" idx="2"/>
          </p:nvPr>
        </p:nvSpPr>
        <p:spPr>
          <a:xfrm>
            <a:off x="7656724" y="1905917"/>
            <a:ext cx="3697076" cy="4271045"/>
          </a:xfrm>
        </p:spPr>
        <p:txBody>
          <a:bodyPr/>
          <a:lstStyle/>
          <a:p>
            <a:r>
              <a:rPr lang="en-US" dirty="0"/>
              <a:t>The net trade balance of Srilanka is  </a:t>
            </a:r>
            <a:r>
              <a:rPr lang="en-US" dirty="0">
                <a:solidFill>
                  <a:srgbClr val="FF0000"/>
                </a:solidFill>
              </a:rPr>
              <a:t>negative $7,948,975,293</a:t>
            </a:r>
            <a:r>
              <a:rPr lang="en-US" dirty="0"/>
              <a:t>.</a:t>
            </a:r>
          </a:p>
          <a:p>
            <a:r>
              <a:rPr lang="en-US" dirty="0"/>
              <a:t>The reason for that is srilanka is developing economy and so amount of imports tends to be more than amount of exports.</a:t>
            </a:r>
          </a:p>
          <a:p>
            <a:endParaRPr lang="en-US" dirty="0"/>
          </a:p>
        </p:txBody>
      </p:sp>
    </p:spTree>
    <p:extLst>
      <p:ext uri="{BB962C8B-B14F-4D97-AF65-F5344CB8AC3E}">
        <p14:creationId xmlns:p14="http://schemas.microsoft.com/office/powerpoint/2010/main" val="559691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0798"/>
          </a:xfrm>
        </p:spPr>
        <p:txBody>
          <a:bodyPr>
            <a:normAutofit/>
          </a:bodyPr>
          <a:lstStyle/>
          <a:p>
            <a:r>
              <a:rPr lang="en-US" sz="4000" b="1" dirty="0"/>
              <a:t>Relations between Srilanka and India</a:t>
            </a:r>
          </a:p>
        </p:txBody>
      </p:sp>
      <p:sp>
        <p:nvSpPr>
          <p:cNvPr id="3" name="Content Placeholder 2"/>
          <p:cNvSpPr>
            <a:spLocks noGrp="1"/>
          </p:cNvSpPr>
          <p:nvPr>
            <p:ph idx="1"/>
          </p:nvPr>
        </p:nvSpPr>
        <p:spPr>
          <a:xfrm>
            <a:off x="838200" y="1255925"/>
            <a:ext cx="10515600" cy="5728770"/>
          </a:xfrm>
        </p:spPr>
        <p:txBody>
          <a:bodyPr>
            <a:normAutofit fontScale="85000" lnSpcReduction="10000"/>
          </a:bodyPr>
          <a:lstStyle/>
          <a:p>
            <a:r>
              <a:rPr lang="en-US" dirty="0"/>
              <a:t>Sri Lanka has long been a priority destination for direct investment from India. </a:t>
            </a:r>
          </a:p>
          <a:p>
            <a:r>
              <a:rPr lang="en-US" dirty="0"/>
              <a:t>Sri Lanka is </a:t>
            </a:r>
            <a:r>
              <a:rPr lang="en-US" dirty="0">
                <a:solidFill>
                  <a:srgbClr val="FF0000"/>
                </a:solidFill>
              </a:rPr>
              <a:t>India’s second largest trading partner in SAARC</a:t>
            </a:r>
            <a:r>
              <a:rPr lang="en-US" dirty="0"/>
              <a:t>(South Asian Association for Regional Cooperation). </a:t>
            </a:r>
          </a:p>
          <a:p>
            <a:r>
              <a:rPr lang="en-US" dirty="0"/>
              <a:t>India in turn is Sri Lanka’s largest trade partner globally. Trade between the two countries grew particularly rapidly after the entry into force of the </a:t>
            </a:r>
            <a:r>
              <a:rPr lang="en-US" dirty="0">
                <a:solidFill>
                  <a:srgbClr val="FF0000"/>
                </a:solidFill>
              </a:rPr>
              <a:t>India-Sri Lanka Free Trade Agreement</a:t>
            </a:r>
            <a:r>
              <a:rPr lang="en-US" dirty="0"/>
              <a:t> in March 2000.</a:t>
            </a:r>
          </a:p>
          <a:p>
            <a:r>
              <a:rPr lang="en-US" dirty="0"/>
              <a:t> According to Sri Lankan Customs, bilateral trade in 2014 amounted to US $ 4.6 billion, achieving a growth of </a:t>
            </a:r>
            <a:r>
              <a:rPr lang="en-US" dirty="0">
                <a:solidFill>
                  <a:srgbClr val="FF0000"/>
                </a:solidFill>
              </a:rPr>
              <a:t>23.37% </a:t>
            </a:r>
            <a:r>
              <a:rPr lang="en-US" dirty="0"/>
              <a:t>compared to 2013.</a:t>
            </a:r>
          </a:p>
          <a:p>
            <a:r>
              <a:rPr lang="en-US" dirty="0"/>
              <a:t> Exports from India to Sri Lanka in 2014 were US$ 3977 million, while exports from Sri Lanka to India were US $ 625 million. </a:t>
            </a:r>
          </a:p>
          <a:p>
            <a:r>
              <a:rPr lang="en-US" dirty="0">
                <a:solidFill>
                  <a:srgbClr val="FF0000"/>
                </a:solidFill>
              </a:rPr>
              <a:t>India</a:t>
            </a:r>
            <a:r>
              <a:rPr lang="en-US" dirty="0"/>
              <a:t> is among the top four investors in Sri Lanka with cumulative investments of over US$ 1 billion since 2003. </a:t>
            </a:r>
          </a:p>
          <a:p>
            <a:r>
              <a:rPr lang="en-US" dirty="0"/>
              <a:t>The investments are in diverse areas including petroleum retail, IT, financial services, real estate, telecommunication, hospitality &amp; tourism, banking and food processing (tea &amp; fruit juices), metal industries, tires, cement, glass manufacturing, and infrastructure development (railway, power, water supply). </a:t>
            </a:r>
          </a:p>
          <a:p>
            <a:endParaRPr lang="en-US" dirty="0"/>
          </a:p>
          <a:p>
            <a:endParaRPr lang="en-US" dirty="0"/>
          </a:p>
          <a:p>
            <a:endParaRPr lang="en-US" dirty="0"/>
          </a:p>
        </p:txBody>
      </p:sp>
    </p:spTree>
    <p:extLst>
      <p:ext uri="{BB962C8B-B14F-4D97-AF65-F5344CB8AC3E}">
        <p14:creationId xmlns:p14="http://schemas.microsoft.com/office/powerpoint/2010/main" val="4191792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8130"/>
            <a:ext cx="10515600" cy="5651653"/>
          </a:xfrm>
        </p:spPr>
        <p:txBody>
          <a:bodyPr>
            <a:normAutofit fontScale="92500" lnSpcReduction="10000"/>
          </a:bodyPr>
          <a:lstStyle/>
          <a:p>
            <a:r>
              <a:rPr lang="en-US" dirty="0"/>
              <a:t>Many </a:t>
            </a:r>
            <a:r>
              <a:rPr lang="en-US" dirty="0">
                <a:solidFill>
                  <a:srgbClr val="FF0000"/>
                </a:solidFill>
              </a:rPr>
              <a:t>new investments from Indian companies</a:t>
            </a:r>
            <a:r>
              <a:rPr lang="en-US" dirty="0"/>
              <a:t> are in the pipeline or under implementation out of which few are given below :</a:t>
            </a:r>
          </a:p>
          <a:p>
            <a:pPr lvl="1"/>
            <a:r>
              <a:rPr lang="en-US" dirty="0"/>
              <a:t>Notable among them are proposals of Shree Renuka Sugar to set up a sugar refining plant at Hambantota (US $ 220 million), South City.</a:t>
            </a:r>
          </a:p>
          <a:p>
            <a:pPr lvl="1"/>
            <a:r>
              <a:rPr lang="en-US" dirty="0"/>
              <a:t> Kolkata for real estate development in Colombo (US $ 400 million).</a:t>
            </a:r>
          </a:p>
          <a:p>
            <a:pPr lvl="1"/>
            <a:r>
              <a:rPr lang="en-US" dirty="0"/>
              <a:t>Tata Housing Slave Island Development project along with Urban Development Authority of Sri Lanka (US $ 430 million), ‘Colombo One’ project of ITC Ltd. (ITC has committed an investment of US$ 300 million, augmenting the earlier committed US 140 million). </a:t>
            </a:r>
          </a:p>
          <a:p>
            <a:pPr lvl="1"/>
            <a:r>
              <a:rPr lang="en-US" dirty="0"/>
              <a:t>Dabur has already set up a fruit juice manufacturing plant (US$ 17 million) in May 2013. </a:t>
            </a:r>
          </a:p>
          <a:p>
            <a:r>
              <a:rPr lang="en-US" dirty="0"/>
              <a:t>On the other hand, the last few years have also witnessed an increasing trend of </a:t>
            </a:r>
            <a:r>
              <a:rPr lang="en-US" dirty="0">
                <a:solidFill>
                  <a:srgbClr val="FF0000"/>
                </a:solidFill>
              </a:rPr>
              <a:t>Sri Lankan investments into India</a:t>
            </a:r>
            <a:r>
              <a:rPr lang="en-US" dirty="0"/>
              <a:t>. </a:t>
            </a:r>
          </a:p>
          <a:p>
            <a:r>
              <a:rPr lang="en-US" dirty="0"/>
              <a:t>Significant examples include </a:t>
            </a:r>
          </a:p>
          <a:p>
            <a:pPr lvl="1"/>
            <a:r>
              <a:rPr lang="en-US" dirty="0"/>
              <a:t>Brandix (about US$ 1 billion to set up a garment city in Vishakapatnam),</a:t>
            </a:r>
          </a:p>
          <a:p>
            <a:pPr lvl="1"/>
            <a:r>
              <a:rPr lang="en-US" dirty="0"/>
              <a:t> MAS holdings, John Keels, Hayleys, and Aitken Spence (Hotels), apart from other investments in the freight servicing and logistics sector.</a:t>
            </a:r>
          </a:p>
          <a:p>
            <a:endParaRPr lang="en-US" dirty="0"/>
          </a:p>
          <a:p>
            <a:pPr lvl="1"/>
            <a:endParaRPr lang="en-US" dirty="0"/>
          </a:p>
          <a:p>
            <a:pPr lvl="1"/>
            <a:endParaRPr lang="en-US" dirty="0"/>
          </a:p>
        </p:txBody>
      </p:sp>
    </p:spTree>
    <p:extLst>
      <p:ext uri="{BB962C8B-B14F-4D97-AF65-F5344CB8AC3E}">
        <p14:creationId xmlns:p14="http://schemas.microsoft.com/office/powerpoint/2010/main" val="3292443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Agriculture Sector</a:t>
            </a:r>
          </a:p>
        </p:txBody>
      </p:sp>
      <p:sp>
        <p:nvSpPr>
          <p:cNvPr id="3" name="Content Placeholder 2"/>
          <p:cNvSpPr>
            <a:spLocks noGrp="1"/>
          </p:cNvSpPr>
          <p:nvPr>
            <p:ph idx="1"/>
          </p:nvPr>
        </p:nvSpPr>
        <p:spPr>
          <a:xfrm>
            <a:off x="838200" y="1825624"/>
            <a:ext cx="10515600" cy="4720949"/>
          </a:xfrm>
        </p:spPr>
        <p:txBody>
          <a:bodyPr>
            <a:normAutofit fontScale="92500" lnSpcReduction="10000"/>
          </a:bodyPr>
          <a:lstStyle/>
          <a:p>
            <a:r>
              <a:rPr lang="en-US" dirty="0">
                <a:solidFill>
                  <a:srgbClr val="FF0000"/>
                </a:solidFill>
              </a:rPr>
              <a:t>Agriculture is a pillar of Sri Lanka’s economy</a:t>
            </a:r>
            <a:r>
              <a:rPr lang="en-US" dirty="0"/>
              <a:t>, accounting for </a:t>
            </a:r>
            <a:r>
              <a:rPr lang="en-US" dirty="0">
                <a:solidFill>
                  <a:schemeClr val="tx2"/>
                </a:solidFill>
              </a:rPr>
              <a:t>10.1% of GDP</a:t>
            </a:r>
            <a:r>
              <a:rPr lang="en-US" dirty="0"/>
              <a:t>. </a:t>
            </a:r>
          </a:p>
          <a:p>
            <a:r>
              <a:rPr lang="en-US" dirty="0"/>
              <a:t>However, </a:t>
            </a:r>
            <a:r>
              <a:rPr lang="en-US" dirty="0">
                <a:solidFill>
                  <a:srgbClr val="C00000"/>
                </a:solidFill>
              </a:rPr>
              <a:t>2014 </a:t>
            </a:r>
            <a:r>
              <a:rPr lang="en-US" dirty="0"/>
              <a:t>was a difficult year for many producers, bringing a raft of challenges including adverse weather conditions and competition from imports.</a:t>
            </a:r>
          </a:p>
          <a:p>
            <a:r>
              <a:rPr lang="en-US" dirty="0"/>
              <a:t>Indicators suggest that agriculture continued to underperform against other sectors in the early part of 2015.</a:t>
            </a:r>
          </a:p>
          <a:p>
            <a:r>
              <a:rPr lang="en-US" dirty="0"/>
              <a:t> A central bank report issued in early May showed industrial exports in February growing </a:t>
            </a:r>
            <a:r>
              <a:rPr lang="en-US" dirty="0">
                <a:solidFill>
                  <a:srgbClr val="C00000"/>
                </a:solidFill>
              </a:rPr>
              <a:t>7.1%</a:t>
            </a:r>
            <a:r>
              <a:rPr lang="en-US" dirty="0"/>
              <a:t> year-on-year (y-o-y), while farm produce exports expanded by just 0.8%. </a:t>
            </a:r>
          </a:p>
          <a:p>
            <a:r>
              <a:rPr lang="en-US" dirty="0"/>
              <a:t>Higher spending on consumer goods, including food products such as </a:t>
            </a:r>
            <a:r>
              <a:rPr lang="en-US" dirty="0">
                <a:solidFill>
                  <a:srgbClr val="C00000"/>
                </a:solidFill>
              </a:rPr>
              <a:t>rice</a:t>
            </a:r>
            <a:r>
              <a:rPr lang="en-US" dirty="0"/>
              <a:t>, was cited by the bank as a </a:t>
            </a:r>
            <a:r>
              <a:rPr lang="en-US" dirty="0">
                <a:solidFill>
                  <a:srgbClr val="C00000"/>
                </a:solidFill>
              </a:rPr>
              <a:t>key reason for the increase in Sri Lanka’s import </a:t>
            </a:r>
            <a:r>
              <a:rPr lang="en-US" dirty="0"/>
              <a:t>bill and the </a:t>
            </a:r>
            <a:r>
              <a:rPr lang="en-US" dirty="0">
                <a:solidFill>
                  <a:srgbClr val="C00000"/>
                </a:solidFill>
              </a:rPr>
              <a:t>widening of the trade deficit by 10.4% </a:t>
            </a:r>
            <a:r>
              <a:rPr lang="en-US" dirty="0"/>
              <a:t>y-o-y in February to $638m.</a:t>
            </a:r>
          </a:p>
        </p:txBody>
      </p:sp>
    </p:spTree>
    <p:extLst>
      <p:ext uri="{BB962C8B-B14F-4D97-AF65-F5344CB8AC3E}">
        <p14:creationId xmlns:p14="http://schemas.microsoft.com/office/powerpoint/2010/main" val="2330246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311"/>
            <a:ext cx="10515600" cy="811529"/>
          </a:xfrm>
        </p:spPr>
        <p:txBody>
          <a:bodyPr/>
          <a:lstStyle/>
          <a:p>
            <a:r>
              <a:rPr lang="en-IN" b="1" dirty="0"/>
              <a:t>Outline</a:t>
            </a:r>
          </a:p>
        </p:txBody>
      </p:sp>
      <p:sp>
        <p:nvSpPr>
          <p:cNvPr id="3" name="Content Placeholder 2"/>
          <p:cNvSpPr>
            <a:spLocks noGrp="1"/>
          </p:cNvSpPr>
          <p:nvPr>
            <p:ph idx="1"/>
          </p:nvPr>
        </p:nvSpPr>
        <p:spPr>
          <a:xfrm>
            <a:off x="838200" y="1108710"/>
            <a:ext cx="10515600" cy="5646420"/>
          </a:xfrm>
        </p:spPr>
        <p:txBody>
          <a:bodyPr>
            <a:normAutofit fontScale="70000" lnSpcReduction="20000"/>
          </a:bodyPr>
          <a:lstStyle/>
          <a:p>
            <a:r>
              <a:rPr lang="en-IN" dirty="0"/>
              <a:t>Resources </a:t>
            </a:r>
          </a:p>
          <a:p>
            <a:r>
              <a:rPr lang="en-IN" dirty="0"/>
              <a:t>Overview Of Srilankan Economy</a:t>
            </a:r>
          </a:p>
          <a:p>
            <a:pPr lvl="1"/>
            <a:r>
              <a:rPr lang="en-IN" dirty="0"/>
              <a:t>GDP of Srilanka </a:t>
            </a:r>
          </a:p>
          <a:p>
            <a:pPr lvl="1"/>
            <a:r>
              <a:rPr lang="en-IN" dirty="0"/>
              <a:t>Sectoral GDP growth</a:t>
            </a:r>
          </a:p>
          <a:p>
            <a:pPr lvl="1"/>
            <a:r>
              <a:rPr lang="en-IN" dirty="0"/>
              <a:t> Inflation Study 1986-2016</a:t>
            </a:r>
          </a:p>
          <a:p>
            <a:pPr marL="228600" lvl="1">
              <a:spcBef>
                <a:spcPts val="1000"/>
              </a:spcBef>
            </a:pPr>
            <a:r>
              <a:rPr lang="en-IN" dirty="0"/>
              <a:t>Trade Statistics of Srilanka</a:t>
            </a:r>
          </a:p>
          <a:p>
            <a:pPr marL="685800" lvl="2">
              <a:spcBef>
                <a:spcPts val="1000"/>
              </a:spcBef>
            </a:pPr>
            <a:r>
              <a:rPr lang="en-IN" dirty="0"/>
              <a:t>International Trade</a:t>
            </a:r>
          </a:p>
          <a:p>
            <a:pPr marL="685800" lvl="2">
              <a:spcBef>
                <a:spcPts val="1000"/>
              </a:spcBef>
            </a:pPr>
            <a:r>
              <a:rPr lang="en-IN" dirty="0"/>
              <a:t>Imports</a:t>
            </a:r>
          </a:p>
          <a:p>
            <a:pPr marL="685800" lvl="2">
              <a:spcBef>
                <a:spcPts val="1000"/>
              </a:spcBef>
            </a:pPr>
            <a:r>
              <a:rPr lang="en-IN" dirty="0"/>
              <a:t>Exports</a:t>
            </a:r>
          </a:p>
          <a:p>
            <a:pPr marL="685800" lvl="2">
              <a:spcBef>
                <a:spcPts val="1000"/>
              </a:spcBef>
            </a:pPr>
            <a:r>
              <a:rPr lang="en-IN" dirty="0"/>
              <a:t>Top Imported And Exported Goods</a:t>
            </a:r>
          </a:p>
          <a:p>
            <a:pPr marL="685800" lvl="2">
              <a:spcBef>
                <a:spcPts val="1000"/>
              </a:spcBef>
            </a:pPr>
            <a:r>
              <a:rPr lang="en-IN" dirty="0"/>
              <a:t>Top Import and Export Partners</a:t>
            </a:r>
          </a:p>
          <a:p>
            <a:pPr marL="685800" lvl="2">
              <a:spcBef>
                <a:spcPts val="1000"/>
              </a:spcBef>
            </a:pPr>
            <a:r>
              <a:rPr lang="en-IN" dirty="0"/>
              <a:t>Balance of Trade</a:t>
            </a:r>
          </a:p>
          <a:p>
            <a:pPr marL="228600" lvl="1">
              <a:spcBef>
                <a:spcPts val="1000"/>
              </a:spcBef>
            </a:pPr>
            <a:r>
              <a:rPr lang="en-IN" dirty="0"/>
              <a:t>Overview of Monetary and Fiscal Policies of Srilanka</a:t>
            </a:r>
          </a:p>
          <a:p>
            <a:pPr marL="228600" lvl="1">
              <a:spcBef>
                <a:spcPts val="1000"/>
              </a:spcBef>
            </a:pPr>
            <a:r>
              <a:rPr lang="en-IN" dirty="0"/>
              <a:t>Foreign Direct Investment</a:t>
            </a:r>
          </a:p>
          <a:p>
            <a:pPr marL="228600" lvl="1">
              <a:spcBef>
                <a:spcPts val="1000"/>
              </a:spcBef>
            </a:pPr>
            <a:r>
              <a:rPr lang="en-IN" dirty="0"/>
              <a:t>Recent financial market affairs in Srilanka</a:t>
            </a:r>
          </a:p>
          <a:p>
            <a:pPr marL="228600" lvl="1">
              <a:spcBef>
                <a:spcPts val="1000"/>
              </a:spcBef>
            </a:pPr>
            <a:r>
              <a:rPr lang="en-IN" dirty="0"/>
              <a:t>Unemployment Trends </a:t>
            </a:r>
          </a:p>
          <a:p>
            <a:pPr marL="228600" lvl="1">
              <a:spcBef>
                <a:spcPts val="1000"/>
              </a:spcBef>
            </a:pPr>
            <a:r>
              <a:rPr lang="en-IN" dirty="0"/>
              <a:t>Poverty trends</a:t>
            </a:r>
          </a:p>
          <a:p>
            <a:pPr marL="228600" lvl="1">
              <a:spcBef>
                <a:spcPts val="1000"/>
              </a:spcBef>
            </a:pPr>
            <a:r>
              <a:rPr lang="en-US" dirty="0"/>
              <a:t> Poverty Alleviation Strategies</a:t>
            </a:r>
            <a:endParaRPr lang="en-IN" dirty="0"/>
          </a:p>
          <a:p>
            <a:pPr marL="228600" lvl="1">
              <a:spcBef>
                <a:spcPts val="1000"/>
              </a:spcBef>
            </a:pPr>
            <a:r>
              <a:rPr lang="en-IN" dirty="0"/>
              <a:t>Conclusion</a:t>
            </a:r>
          </a:p>
          <a:p>
            <a:pPr marL="228600" lvl="1">
              <a:spcBef>
                <a:spcPts val="1000"/>
              </a:spcBef>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525802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013552"/>
            <a:ext cx="6642253" cy="5277079"/>
          </a:xfrm>
        </p:spPr>
      </p:pic>
      <p:sp>
        <p:nvSpPr>
          <p:cNvPr id="5" name="Content Placeholder 4"/>
          <p:cNvSpPr>
            <a:spLocks noGrp="1"/>
          </p:cNvSpPr>
          <p:nvPr>
            <p:ph sz="half" idx="2"/>
          </p:nvPr>
        </p:nvSpPr>
        <p:spPr>
          <a:xfrm>
            <a:off x="7634689" y="1013552"/>
            <a:ext cx="3719111" cy="5163411"/>
          </a:xfrm>
        </p:spPr>
        <p:txBody>
          <a:bodyPr>
            <a:normAutofit/>
          </a:bodyPr>
          <a:lstStyle/>
          <a:p>
            <a:r>
              <a:rPr lang="en-US" dirty="0"/>
              <a:t>Agriculture is Srilanka’s comprises highest GDP share of </a:t>
            </a:r>
            <a:r>
              <a:rPr lang="en-US" dirty="0">
                <a:solidFill>
                  <a:schemeClr val="tx2"/>
                </a:solidFill>
              </a:rPr>
              <a:t>10.1% </a:t>
            </a:r>
            <a:r>
              <a:rPr lang="en-US" dirty="0"/>
              <a:t>.</a:t>
            </a:r>
          </a:p>
          <a:p>
            <a:r>
              <a:rPr lang="en-US" dirty="0"/>
              <a:t>For past five years the growth rate in agro sector is fluctuating due to lack of advanced resources in agriculture resulting more labor converting into less output</a:t>
            </a:r>
          </a:p>
        </p:txBody>
      </p:sp>
    </p:spTree>
    <p:extLst>
      <p:ext uri="{BB962C8B-B14F-4D97-AF65-F5344CB8AC3E}">
        <p14:creationId xmlns:p14="http://schemas.microsoft.com/office/powerpoint/2010/main" val="240831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030"/>
            <a:ext cx="11487150" cy="1977390"/>
          </a:xfrm>
        </p:spPr>
        <p:txBody>
          <a:bodyPr>
            <a:normAutofit fontScale="90000"/>
          </a:bodyPr>
          <a:lstStyle/>
          <a:p>
            <a:r>
              <a:rPr lang="en-US" sz="5400" b="1" dirty="0"/>
              <a:t>MONETARY POLICY FRAMEWORK OF </a:t>
            </a:r>
            <a:br>
              <a:rPr lang="en-US" sz="5400" b="1" dirty="0"/>
            </a:br>
            <a:r>
              <a:rPr lang="en-US" sz="5400" b="1" dirty="0"/>
              <a:t>SRI</a:t>
            </a:r>
            <a:r>
              <a:rPr lang="en-US" sz="5400" dirty="0"/>
              <a:t> </a:t>
            </a:r>
            <a:r>
              <a:rPr lang="en-US" sz="5400" b="1" dirty="0"/>
              <a:t>LANKA </a:t>
            </a:r>
            <a:br>
              <a:rPr lang="en-US" sz="5400" b="1" dirty="0"/>
            </a:br>
            <a:endParaRPr lang="en-US" sz="5000" dirty="0">
              <a:latin typeface="+mn-lt"/>
            </a:endParaRPr>
          </a:p>
        </p:txBody>
      </p:sp>
      <p:sp>
        <p:nvSpPr>
          <p:cNvPr id="5" name="Content Placeholder 2"/>
          <p:cNvSpPr txBox="1">
            <a:spLocks/>
          </p:cNvSpPr>
          <p:nvPr/>
        </p:nvSpPr>
        <p:spPr>
          <a:xfrm>
            <a:off x="609600" y="1611630"/>
            <a:ext cx="10972800" cy="508634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3000" dirty="0"/>
              <a:t>At present monetary management in Sri Lanka is based on a monetary targeting framework.</a:t>
            </a:r>
          </a:p>
          <a:p>
            <a:pPr marL="457200" indent="-457200" algn="l">
              <a:buFont typeface="Arial" panose="020B0604020202020204" pitchFamily="34" charset="0"/>
              <a:buChar char="•"/>
            </a:pPr>
            <a:r>
              <a:rPr lang="en-US" sz="3000" dirty="0"/>
              <a:t>In this framework, the final target, price stability, is to be achieved by influencing change in broad money supply which is linked to reserve money through a multiplier.</a:t>
            </a:r>
          </a:p>
          <a:p>
            <a:pPr marL="457200" indent="-457200" algn="l">
              <a:buFont typeface="Arial" panose="020B0604020202020204" pitchFamily="34" charset="0"/>
              <a:buChar char="•"/>
            </a:pPr>
            <a:r>
              <a:rPr lang="en-US" sz="3000" dirty="0"/>
              <a:t>Reserve money is the operating target of monetary policy. The monetary targeting framework is operated through a monetary program</a:t>
            </a:r>
          </a:p>
          <a:p>
            <a:pPr marL="457200" indent="-457200" algn="l">
              <a:buFont typeface="Arial" panose="020B0604020202020204" pitchFamily="34" charset="0"/>
              <a:buChar char="•"/>
            </a:pPr>
            <a:r>
              <a:rPr lang="en-US" sz="3000" dirty="0"/>
              <a:t>The monetary program is prepared by the Central Bank taking into account economic factors such as the expected fiscal and balance of payments developments, economic growth, desired levels of growth in credit and inflation.</a:t>
            </a:r>
          </a:p>
          <a:p>
            <a:pPr marL="457200" indent="-457200" algn="l">
              <a:buFont typeface="Arial" panose="020B0604020202020204" pitchFamily="34" charset="0"/>
              <a:buChar char="•"/>
            </a:pPr>
            <a:r>
              <a:rPr lang="en-US" sz="3000" dirty="0"/>
              <a:t>Based on these factors, the monetary program sets out the desired path for monetary growth and determines the path of quarterly reserve money targets necessary to achieve this monetary growth.</a:t>
            </a:r>
          </a:p>
          <a:p>
            <a:pPr algn="l"/>
            <a:endParaRPr lang="en-US" sz="3000" dirty="0"/>
          </a:p>
          <a:p>
            <a:pPr algn="l"/>
            <a:endParaRPr lang="en-US" sz="3000" dirty="0"/>
          </a:p>
        </p:txBody>
      </p:sp>
    </p:spTree>
    <p:extLst>
      <p:ext uri="{BB962C8B-B14F-4D97-AF65-F5344CB8AC3E}">
        <p14:creationId xmlns:p14="http://schemas.microsoft.com/office/powerpoint/2010/main" val="16464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0090"/>
            <a:ext cx="10515600" cy="5456873"/>
          </a:xfrm>
        </p:spPr>
        <p:txBody>
          <a:bodyPr>
            <a:normAutofit fontScale="92500" lnSpcReduction="20000"/>
          </a:bodyPr>
          <a:lstStyle/>
          <a:p>
            <a:r>
              <a:rPr lang="en-US" dirty="0"/>
              <a:t>The public investment-led development drive is set to continue and underpin the economic recovery efforts, with public investment as a percentage of GDP set at 6.1% in 2013. </a:t>
            </a:r>
          </a:p>
          <a:p>
            <a:r>
              <a:rPr lang="en-US" dirty="0"/>
              <a:t>In a departure from recent years when foreign financing comprised a large chunk of the deficit financing requirement, the Budget 2013 has opted to rely heavily on domestic borrowing to bridge the deficit.</a:t>
            </a:r>
          </a:p>
          <a:p>
            <a:r>
              <a:rPr lang="en-US" dirty="0"/>
              <a:t> </a:t>
            </a:r>
            <a:r>
              <a:rPr lang="en-US" b="1" dirty="0"/>
              <a:t>Of the relatively high domestic financing component of 4.8% of GDP, 3.3% is to be raised from non-bank borrowing.</a:t>
            </a:r>
            <a:endParaRPr lang="en-US" dirty="0"/>
          </a:p>
          <a:p>
            <a:r>
              <a:rPr lang="en-US" dirty="0"/>
              <a:t>With the government tapping domestic sources for the bulk of its deficit financing requirement, a pertinent question is whether Sri Lanka’s private sector, starved of funding in 2012 through the imposition of a credit ceiling on commercial bank lending, will be crowded-out further in 2013 from undertaking investment. </a:t>
            </a:r>
          </a:p>
          <a:p>
            <a:r>
              <a:rPr lang="en-US" b="1" dirty="0"/>
              <a:t>Indeed, a related issue is the extent to which Sri Lanka is making room for private investment to step-in, and relieve the fiscal burden of driving the country’s investment growth in the current post-conflict phase of development.</a:t>
            </a:r>
            <a:endParaRPr lang="en-US" dirty="0"/>
          </a:p>
          <a:p>
            <a:endParaRPr lang="en-US" dirty="0"/>
          </a:p>
        </p:txBody>
      </p:sp>
    </p:spTree>
    <p:extLst>
      <p:ext uri="{BB962C8B-B14F-4D97-AF65-F5344CB8AC3E}">
        <p14:creationId xmlns:p14="http://schemas.microsoft.com/office/powerpoint/2010/main" val="206996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Fiscal Policy In Srilanka</a:t>
            </a:r>
          </a:p>
        </p:txBody>
      </p:sp>
      <p:sp>
        <p:nvSpPr>
          <p:cNvPr id="3" name="Content Placeholder 2"/>
          <p:cNvSpPr>
            <a:spLocks noGrp="1"/>
          </p:cNvSpPr>
          <p:nvPr>
            <p:ph idx="1"/>
          </p:nvPr>
        </p:nvSpPr>
        <p:spPr>
          <a:xfrm>
            <a:off x="838200" y="1825624"/>
            <a:ext cx="10515600" cy="4678045"/>
          </a:xfrm>
        </p:spPr>
        <p:txBody>
          <a:bodyPr>
            <a:normAutofit lnSpcReduction="10000"/>
          </a:bodyPr>
          <a:lstStyle/>
          <a:p>
            <a:r>
              <a:rPr lang="en-US" dirty="0"/>
              <a:t>Sri Lanka stands at important crossroads as it makes a decisive transition into a middle-income economy. With GDP growth targeted at 7.5 – 8% over the medium term, the need for effective fiscal consolidation cannot be overemphasized. </a:t>
            </a:r>
          </a:p>
          <a:p>
            <a:r>
              <a:rPr lang="en-US" dirty="0"/>
              <a:t>In this light, recent budgets have shown concentrated efforts to address fiscal management by pursuing the commendable strategy of cutting down on recurrent expenditure while maintaining higher capital expenditure.</a:t>
            </a:r>
          </a:p>
          <a:p>
            <a:r>
              <a:rPr lang="en-US" dirty="0"/>
              <a:t> Contracting current expenditure from 18.2% of GDP in 2009 to an estimated 14.1% of GDP in 2013 and shrinking the budget deficit from 9.9% of GDP in 2009 to an estimated 5.8 % of GDP in 2013 have been successful outcomes of recent fiscal consolidation efforts </a:t>
            </a:r>
          </a:p>
        </p:txBody>
      </p:sp>
    </p:spTree>
    <p:extLst>
      <p:ext uri="{BB962C8B-B14F-4D97-AF65-F5344CB8AC3E}">
        <p14:creationId xmlns:p14="http://schemas.microsoft.com/office/powerpoint/2010/main" val="2474650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mn-lt"/>
              </a:rPr>
              <a:t>Study of Fiscal Policy Report 2014 - Srilanka</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5740" y="1690688"/>
            <a:ext cx="5928360" cy="4308384"/>
          </a:xfrm>
        </p:spPr>
      </p:pic>
      <p:sp>
        <p:nvSpPr>
          <p:cNvPr id="4" name="Content Placeholder 3"/>
          <p:cNvSpPr>
            <a:spLocks noGrp="1"/>
          </p:cNvSpPr>
          <p:nvPr>
            <p:ph sz="half" idx="2"/>
          </p:nvPr>
        </p:nvSpPr>
        <p:spPr>
          <a:xfrm>
            <a:off x="6248400" y="1600200"/>
            <a:ext cx="5562600" cy="5257799"/>
          </a:xfrm>
        </p:spPr>
        <p:txBody>
          <a:bodyPr>
            <a:noAutofit/>
          </a:bodyPr>
          <a:lstStyle/>
          <a:p>
            <a:pPr marL="342900" indent="-342900"/>
            <a:r>
              <a:rPr lang="en-US" sz="1800" dirty="0"/>
              <a:t>It is clear from Budget 2014 that Sri Lanka is has taking noteworthy steps in improving fiscal consolidation.</a:t>
            </a:r>
          </a:p>
          <a:p>
            <a:pPr marL="342900" indent="-342900"/>
            <a:r>
              <a:rPr lang="en-US" sz="1800" dirty="0"/>
              <a:t> However, the quality of fiscal consolidation still remains to be improved in the context of increased reliance on foreign borrowing in the face of a weakening export earnings position and sluggish revenue growth. </a:t>
            </a:r>
          </a:p>
          <a:p>
            <a:pPr marL="342900" indent="-342900"/>
            <a:r>
              <a:rPr lang="en-US" sz="1800" dirty="0"/>
              <a:t>However, the country seems to be steering in the right direction with determined efforts to cut back on current expenditure while raising capital expenditure.</a:t>
            </a:r>
          </a:p>
          <a:p>
            <a:pPr marL="342900" indent="-342900"/>
            <a:r>
              <a:rPr lang="en-US" sz="1800" dirty="0"/>
              <a:t>Nevertheless, Sri Lanka must make more concentrated efforts to promote its export sector, as building a strong reserve base through increased export earnings remains the linchpin of the country’s overall fiscal consolidation process.</a:t>
            </a:r>
            <a:br>
              <a:rPr lang="en-US" sz="1800" dirty="0"/>
            </a:br>
            <a:endParaRPr lang="en-US" sz="1800" dirty="0"/>
          </a:p>
          <a:p>
            <a:endParaRPr lang="en-US" sz="1800" dirty="0"/>
          </a:p>
        </p:txBody>
      </p:sp>
      <p:sp>
        <p:nvSpPr>
          <p:cNvPr id="5" name="Content Placeholder 2"/>
          <p:cNvSpPr txBox="1">
            <a:spLocks/>
          </p:cNvSpPr>
          <p:nvPr/>
        </p:nvSpPr>
        <p:spPr>
          <a:xfrm>
            <a:off x="609600" y="1298712"/>
            <a:ext cx="10972800" cy="55592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2486680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FDI	(Foreign Direct Investments)</a:t>
            </a:r>
          </a:p>
        </p:txBody>
      </p:sp>
      <p:sp>
        <p:nvSpPr>
          <p:cNvPr id="3" name="Content Placeholder 2"/>
          <p:cNvSpPr>
            <a:spLocks noGrp="1"/>
          </p:cNvSpPr>
          <p:nvPr>
            <p:ph idx="1"/>
          </p:nvPr>
        </p:nvSpPr>
        <p:spPr/>
        <p:txBody>
          <a:bodyPr>
            <a:normAutofit fontScale="85000" lnSpcReduction="20000"/>
          </a:bodyPr>
          <a:lstStyle/>
          <a:p>
            <a:r>
              <a:rPr lang="en-US" dirty="0"/>
              <a:t>During 2014, Sri Lanka attracted Foreign Direct Investments amounting to US $ 1,685 million - a 21% increase from 2013, but below the US $ 2 billion target set by the government. </a:t>
            </a:r>
          </a:p>
          <a:p>
            <a:r>
              <a:rPr lang="en-US" dirty="0"/>
              <a:t>Sri Lanka consistently failed to reach FDI targets in recent years although the overall FDI trend remains positive.</a:t>
            </a:r>
          </a:p>
          <a:p>
            <a:r>
              <a:rPr lang="en-US" dirty="0"/>
              <a:t> FDI, as a percentage of gross domestic product (GDP) improved to 2.2 percent in 2014 compared to 2.0 percent in 2013.</a:t>
            </a:r>
          </a:p>
          <a:p>
            <a:r>
              <a:rPr lang="en-US" dirty="0"/>
              <a:t>Foreign Direct Investment in Sri Lanka increased by 153 USD Million in the third quarter of 2015. Foreign Direct Investment in Sri Lanka averaged 127.31 USD Million from 2001 until 2015, reaching an all time high of 386 USD Million in the fourth quarter of 2013 and a record low of 20 USD Million in the second quarter of 2001.</a:t>
            </a:r>
          </a:p>
          <a:p>
            <a:r>
              <a:rPr lang="en-US" dirty="0"/>
              <a:t>Foreign Direct Investment in Sri Lanka is reported by the Central Bank of Sri Lanka.</a:t>
            </a:r>
          </a:p>
          <a:p>
            <a:endParaRPr lang="en-US" dirty="0"/>
          </a:p>
        </p:txBody>
      </p:sp>
    </p:spTree>
    <p:extLst>
      <p:ext uri="{BB962C8B-B14F-4D97-AF65-F5344CB8AC3E}">
        <p14:creationId xmlns:p14="http://schemas.microsoft.com/office/powerpoint/2010/main" val="1382695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6977" y="146757"/>
            <a:ext cx="10171289" cy="6502399"/>
          </a:xfrm>
        </p:spPr>
        <p:txBody>
          <a:bodyPr>
            <a:normAutofit lnSpcReduction="10000"/>
          </a:bodyPr>
          <a:lstStyle/>
          <a:p>
            <a:r>
              <a:rPr lang="en-US" dirty="0"/>
              <a:t>Out of the US $ 1,685 million FDI recorded in 2014, 33 percent or US $ 564 million represents foreign capital inflow to the economy. This includes (net) capital inflows in the form of equity and debt from promoters of various ventures/projects. </a:t>
            </a:r>
          </a:p>
          <a:p>
            <a:r>
              <a:rPr lang="en-US" dirty="0"/>
              <a:t>Reinvestment of retained earnings (internally generated capital) has accounted for a further 22 percent of FDI or US $ 381 million.</a:t>
            </a:r>
          </a:p>
          <a:p>
            <a:r>
              <a:rPr lang="en-US" dirty="0"/>
              <a:t> Increase in reinvestments by existing firms is a positive trend.</a:t>
            </a:r>
          </a:p>
          <a:p>
            <a:r>
              <a:rPr lang="en-US" dirty="0"/>
              <a:t>Borrowings or bank loans have accounted for a significant 44 percent of FDI in 2014, compared to 34 percent in 2013.</a:t>
            </a:r>
          </a:p>
          <a:p>
            <a:r>
              <a:rPr lang="en-US" dirty="0"/>
              <a:t>Bank borrowings included in FDI have increased by 55 percent from last year to reach US $ 740 million in 2014. </a:t>
            </a:r>
          </a:p>
          <a:p>
            <a:r>
              <a:rPr lang="en-US" dirty="0"/>
              <a:t>A large share of bank borrowing appears to be loans given by international banking units of local commercial banks. Also, increase in borrowings and reinvestments represent mostly expansions by the existing businesses and do not represent new business start-ups.</a:t>
            </a:r>
          </a:p>
        </p:txBody>
      </p:sp>
    </p:spTree>
    <p:extLst>
      <p:ext uri="{BB962C8B-B14F-4D97-AF65-F5344CB8AC3E}">
        <p14:creationId xmlns:p14="http://schemas.microsoft.com/office/powerpoint/2010/main" val="1432970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Decline Of Financial Markets</a:t>
            </a:r>
          </a:p>
        </p:txBody>
      </p:sp>
      <p:sp>
        <p:nvSpPr>
          <p:cNvPr id="3" name="Content Placeholder 2"/>
          <p:cNvSpPr>
            <a:spLocks noGrp="1"/>
          </p:cNvSpPr>
          <p:nvPr>
            <p:ph idx="1"/>
          </p:nvPr>
        </p:nvSpPr>
        <p:spPr>
          <a:xfrm>
            <a:off x="838200" y="1851660"/>
            <a:ext cx="10515600" cy="4702493"/>
          </a:xfrm>
        </p:spPr>
        <p:txBody>
          <a:bodyPr>
            <a:normAutofit/>
          </a:bodyPr>
          <a:lstStyle/>
          <a:p>
            <a:endParaRPr lang="en-US" sz="2400" dirty="0"/>
          </a:p>
          <a:p>
            <a:r>
              <a:rPr lang="en-US" sz="2400" dirty="0"/>
              <a:t>Hungarian-born US magnate and philanthropist George Soros attends an economic forum in Colombo on Jan. 7, 2016.</a:t>
            </a:r>
          </a:p>
          <a:p>
            <a:pPr lvl="1"/>
            <a:r>
              <a:rPr lang="en-US" b="1" dirty="0"/>
              <a:t>He told the audience at the event in Colombo where attendees included President Maithripala Sirisena and Prime Minister Ranil Wickremesinghe that “Sri Lanka’s new government is trying to woo investors after a year in office. </a:t>
            </a:r>
          </a:p>
          <a:p>
            <a:r>
              <a:rPr lang="en-US" sz="2400" dirty="0"/>
              <a:t>Sri Lanka Is Exception to Decline of Financial Markets. You have to lower your expectations…because this is only the beginning of the decline of financial markets and this is just the beginning of Sri Lanka being an exception .”</a:t>
            </a:r>
          </a:p>
        </p:txBody>
      </p:sp>
    </p:spTree>
    <p:extLst>
      <p:ext uri="{BB962C8B-B14F-4D97-AF65-F5344CB8AC3E}">
        <p14:creationId xmlns:p14="http://schemas.microsoft.com/office/powerpoint/2010/main" val="2121093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2" y="365125"/>
            <a:ext cx="4955823" cy="1325563"/>
          </a:xfrm>
        </p:spPr>
        <p:txBody>
          <a:bodyPr>
            <a:normAutofit/>
          </a:bodyPr>
          <a:lstStyle/>
          <a:p>
            <a:r>
              <a:rPr lang="en-US" sz="4000" dirty="0"/>
              <a:t>Unemployment trends </a:t>
            </a:r>
          </a:p>
        </p:txBody>
      </p:sp>
      <p:sp>
        <p:nvSpPr>
          <p:cNvPr id="3" name="Content Placeholder 2"/>
          <p:cNvSpPr>
            <a:spLocks noGrp="1"/>
          </p:cNvSpPr>
          <p:nvPr>
            <p:ph idx="1"/>
          </p:nvPr>
        </p:nvSpPr>
        <p:spPr>
          <a:xfrm>
            <a:off x="273756" y="1975556"/>
            <a:ext cx="5065889" cy="5192887"/>
          </a:xfrm>
        </p:spPr>
        <p:txBody>
          <a:bodyPr>
            <a:noAutofit/>
          </a:bodyPr>
          <a:lstStyle/>
          <a:p>
            <a:r>
              <a:rPr lang="en-US" sz="2400" dirty="0"/>
              <a:t>A sustained high level of growth is</a:t>
            </a:r>
            <a:br>
              <a:rPr lang="en-US" sz="2400" dirty="0"/>
            </a:br>
            <a:r>
              <a:rPr lang="en-US" sz="2400" dirty="0"/>
              <a:t>the main factor which helps to reduce unemployment as has been seen in Sri Lanka over the past decade.</a:t>
            </a:r>
          </a:p>
          <a:p>
            <a:r>
              <a:rPr lang="en-US" sz="2400" dirty="0"/>
              <a:t> Over these years, while economic growth has increased from 6.0 per cent in 2000 to 8.0 per cent in 2010, so has overall unemployment fallen from 7.9 per cent to 4.9 per cent in</a:t>
            </a:r>
            <a:br>
              <a:rPr lang="en-US" sz="2400" dirty="0"/>
            </a:br>
            <a:r>
              <a:rPr lang="en-US" sz="2400" dirty="0"/>
              <a:t>2010.</a:t>
            </a:r>
          </a:p>
          <a:p>
            <a:endParaRPr lang="en-US" dirty="0"/>
          </a:p>
          <a:p>
            <a:pPr marL="0" indent="0">
              <a:buNone/>
            </a:pPr>
            <a:br>
              <a:rPr lang="en-US" dirty="0"/>
            </a:b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111" y="620889"/>
            <a:ext cx="6536453" cy="6050081"/>
          </a:xfrm>
          <a:prstGeom prst="rect">
            <a:avLst/>
          </a:prstGeom>
        </p:spPr>
      </p:pic>
    </p:spTree>
    <p:extLst>
      <p:ext uri="{BB962C8B-B14F-4D97-AF65-F5344CB8AC3E}">
        <p14:creationId xmlns:p14="http://schemas.microsoft.com/office/powerpoint/2010/main" val="2960046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Poverty Head Count Ratio by Sector - Survey</a:t>
            </a:r>
            <a:br>
              <a:rPr lang="en-US" dirty="0"/>
            </a:br>
            <a:r>
              <a:rPr lang="en-US" dirty="0"/>
              <a:t>periods 1990/91 – 2009/10</a:t>
            </a:r>
            <a:br>
              <a:rPr lang="en-US" dirty="0"/>
            </a:b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7"/>
            <a:ext cx="5181600" cy="4676245"/>
          </a:xfrm>
        </p:spPr>
      </p:pic>
      <p:sp>
        <p:nvSpPr>
          <p:cNvPr id="3" name="Content Placeholder 2"/>
          <p:cNvSpPr>
            <a:spLocks noGrp="1"/>
          </p:cNvSpPr>
          <p:nvPr>
            <p:ph sz="half" idx="2"/>
          </p:nvPr>
        </p:nvSpPr>
        <p:spPr/>
        <p:txBody>
          <a:bodyPr>
            <a:normAutofit fontScale="77500" lnSpcReduction="20000"/>
          </a:bodyPr>
          <a:lstStyle/>
          <a:p>
            <a:r>
              <a:rPr lang="en-US" dirty="0"/>
              <a:t>As a country, the poverty shortfall of Sri Lanka has declined from approximately </a:t>
            </a:r>
            <a:r>
              <a:rPr lang="en-US" dirty="0" err="1"/>
              <a:t>Rs</a:t>
            </a:r>
            <a:r>
              <a:rPr lang="en-US" dirty="0"/>
              <a:t>. 1.3 billion in 2006/07 to </a:t>
            </a:r>
            <a:r>
              <a:rPr lang="en-US" dirty="0" err="1"/>
              <a:t>Rs</a:t>
            </a:r>
            <a:r>
              <a:rPr lang="en-US" dirty="0"/>
              <a:t>. 1 billion per month in 2009/10.</a:t>
            </a:r>
          </a:p>
          <a:p>
            <a:r>
              <a:rPr lang="en-US" dirty="0"/>
              <a:t>This is commendable considering inflation, population growth and increased</a:t>
            </a:r>
            <a:br>
              <a:rPr lang="en-US" dirty="0"/>
            </a:br>
            <a:r>
              <a:rPr lang="en-US" dirty="0"/>
              <a:t>survey coverage when compared to 2006/07.</a:t>
            </a:r>
          </a:p>
          <a:p>
            <a:r>
              <a:rPr lang="en-US" dirty="0"/>
              <a:t> At the same</a:t>
            </a:r>
            <a:br>
              <a:rPr lang="en-US" dirty="0"/>
            </a:br>
            <a:r>
              <a:rPr lang="en-US" dirty="0"/>
              <a:t>time, this reflects of the decline in the number of people</a:t>
            </a:r>
            <a:br>
              <a:rPr lang="en-US" dirty="0"/>
            </a:br>
            <a:r>
              <a:rPr lang="en-US" dirty="0"/>
              <a:t>living below the poverty line from 2.8 million in 2006/07 to</a:t>
            </a:r>
            <a:br>
              <a:rPr lang="en-US" dirty="0"/>
            </a:br>
            <a:r>
              <a:rPr lang="en-US" dirty="0"/>
              <a:t>1.8 million in 2009/10.</a:t>
            </a:r>
            <a:br>
              <a:rPr lang="en-US" dirty="0"/>
            </a:br>
            <a:endParaRPr lang="en-US" dirty="0"/>
          </a:p>
          <a:p>
            <a:endParaRPr lang="en-US" dirty="0"/>
          </a:p>
        </p:txBody>
      </p:sp>
    </p:spTree>
    <p:extLst>
      <p:ext uri="{BB962C8B-B14F-4D97-AF65-F5344CB8AC3E}">
        <p14:creationId xmlns:p14="http://schemas.microsoft.com/office/powerpoint/2010/main" val="96029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356" y="410280"/>
            <a:ext cx="10515600" cy="1325563"/>
          </a:xfrm>
        </p:spPr>
        <p:txBody>
          <a:bodyPr/>
          <a:lstStyle/>
          <a:p>
            <a:r>
              <a:rPr lang="en-IN" b="1" dirty="0"/>
              <a:t>Resources</a:t>
            </a:r>
          </a:p>
        </p:txBody>
      </p:sp>
      <p:sp>
        <p:nvSpPr>
          <p:cNvPr id="3" name="Content Placeholder 2"/>
          <p:cNvSpPr>
            <a:spLocks noGrp="1"/>
          </p:cNvSpPr>
          <p:nvPr>
            <p:ph idx="1"/>
          </p:nvPr>
        </p:nvSpPr>
        <p:spPr>
          <a:xfrm>
            <a:off x="838200" y="1588770"/>
            <a:ext cx="10515600" cy="4588193"/>
          </a:xfrm>
        </p:spPr>
        <p:txBody>
          <a:bodyPr>
            <a:normAutofit fontScale="85000" lnSpcReduction="20000"/>
          </a:bodyPr>
          <a:lstStyle/>
          <a:p>
            <a:r>
              <a:rPr lang="en-IN" dirty="0">
                <a:hlinkClick r:id="rId2"/>
              </a:rPr>
              <a:t>http://www.cbsl.gov.lk/htm/english/04_mp/m_2.html#3</a:t>
            </a:r>
            <a:endParaRPr lang="en-IN" dirty="0"/>
          </a:p>
          <a:p>
            <a:r>
              <a:rPr lang="en-IN" dirty="0">
                <a:hlinkClick r:id="rId3"/>
              </a:rPr>
              <a:t>http://atlas.media.mit.edu/en/profile/country/lka/#Trade_Balance</a:t>
            </a:r>
            <a:endParaRPr lang="en-IN" dirty="0"/>
          </a:p>
          <a:p>
            <a:r>
              <a:rPr lang="en-IN" dirty="0">
                <a:hlinkClick r:id="rId4"/>
              </a:rPr>
              <a:t>http://www.tradingeconomics.com/sri-lanka/exports</a:t>
            </a:r>
            <a:r>
              <a:rPr lang="en-IN" dirty="0"/>
              <a:t>.</a:t>
            </a:r>
          </a:p>
          <a:p>
            <a:r>
              <a:rPr lang="en-US" altLang="en-US" dirty="0">
                <a:solidFill>
                  <a:srgbClr val="1155CC"/>
                </a:solidFill>
                <a:latin typeface="Arial" panose="020B0604020202020204" pitchFamily="34" charset="0"/>
                <a:cs typeface="Arial" panose="020B0604020202020204" pitchFamily="34" charset="0"/>
                <a:hlinkClick r:id="rId5"/>
              </a:rPr>
              <a:t>http://www.cbsl.gov.lk/htm/english/05_fss/f_1.html</a:t>
            </a:r>
            <a:endParaRPr lang="en-US" altLang="en-US" sz="4000" dirty="0"/>
          </a:p>
          <a:p>
            <a:r>
              <a:rPr lang="en-US" altLang="en-US" dirty="0">
                <a:solidFill>
                  <a:srgbClr val="1155CC"/>
                </a:solidFill>
                <a:latin typeface="Arial" panose="020B0604020202020204" pitchFamily="34" charset="0"/>
                <a:cs typeface="Arial" panose="020B0604020202020204" pitchFamily="34" charset="0"/>
                <a:hlinkClick r:id="rId6"/>
              </a:rPr>
              <a:t>http://blogs.wsj.com/indiarealtime/2016/01/09/george-soros-says-sri-lanka-is-exception-to-decline-of-financial-markets/</a:t>
            </a:r>
            <a:endParaRPr lang="en-US" altLang="en-US" dirty="0">
              <a:solidFill>
                <a:srgbClr val="1155CC"/>
              </a:solidFill>
              <a:latin typeface="Arial" panose="020B0604020202020204" pitchFamily="34" charset="0"/>
              <a:cs typeface="Arial" panose="020B0604020202020204" pitchFamily="34" charset="0"/>
            </a:endParaRPr>
          </a:p>
          <a:p>
            <a:r>
              <a:rPr lang="en-US" altLang="en-US" dirty="0">
                <a:solidFill>
                  <a:srgbClr val="1155CC"/>
                </a:solidFill>
                <a:latin typeface="Arial" panose="020B0604020202020204" pitchFamily="34" charset="0"/>
                <a:cs typeface="Arial" panose="020B0604020202020204" pitchFamily="34" charset="0"/>
              </a:rPr>
              <a:t>http://www.cbsl.gov.lk/pics_n_docs/10_pub/_docs/statistics/other/Socio_Econ_Data_2014_e.pdf</a:t>
            </a:r>
          </a:p>
          <a:p>
            <a:r>
              <a:rPr lang="en-US" altLang="en-US" dirty="0">
                <a:solidFill>
                  <a:srgbClr val="1155CC"/>
                </a:solidFill>
                <a:latin typeface="Arial" panose="020B0604020202020204" pitchFamily="34" charset="0"/>
                <a:cs typeface="Arial" panose="020B0604020202020204" pitchFamily="34" charset="0"/>
              </a:rPr>
              <a:t>https://www.colombotelegraph.com/index.php/sri-lankan-economy-perspectives-on-growth-and-development/</a:t>
            </a:r>
          </a:p>
          <a:p>
            <a:r>
              <a:rPr lang="en-US" altLang="en-US" dirty="0">
                <a:solidFill>
                  <a:srgbClr val="1155CC"/>
                </a:solidFill>
                <a:latin typeface="Arial" panose="020B0604020202020204" pitchFamily="34" charset="0"/>
                <a:cs typeface="Arial" panose="020B0604020202020204" pitchFamily="34" charset="0"/>
              </a:rPr>
              <a:t>http://www.tradingeconomics.com/sri-lanka/foreign-direct-investment</a:t>
            </a:r>
          </a:p>
          <a:p>
            <a:r>
              <a:rPr lang="en-US" altLang="en-US" dirty="0">
                <a:solidFill>
                  <a:srgbClr val="1155CC"/>
                </a:solidFill>
                <a:latin typeface="Arial" panose="020B0604020202020204" pitchFamily="34" charset="0"/>
                <a:cs typeface="Arial" panose="020B0604020202020204" pitchFamily="34" charset="0"/>
                <a:hlinkClick r:id="rId7"/>
              </a:rPr>
              <a:t>http://www.tradingeconomics.com/sri-lanka/indicators</a:t>
            </a:r>
            <a:endParaRPr lang="en-US" altLang="en-US" dirty="0">
              <a:solidFill>
                <a:srgbClr val="1155CC"/>
              </a:solidFill>
              <a:latin typeface="Arial" panose="020B0604020202020204" pitchFamily="34" charset="0"/>
              <a:cs typeface="Arial" panose="020B0604020202020204" pitchFamily="34" charset="0"/>
            </a:endParaRPr>
          </a:p>
          <a:p>
            <a:r>
              <a:rPr lang="en-US" altLang="en-US" dirty="0">
                <a:solidFill>
                  <a:srgbClr val="1155CC"/>
                </a:solidFill>
                <a:latin typeface="Arial" panose="020B0604020202020204" pitchFamily="34" charset="0"/>
                <a:cs typeface="Arial" panose="020B0604020202020204" pitchFamily="34" charset="0"/>
                <a:hlinkClick r:id="rId8"/>
              </a:rPr>
              <a:t>http://www.cbsl.gov.lk/htm/english/08_stat/s_4.html</a:t>
            </a:r>
            <a:endParaRPr lang="en-US" altLang="en-US" dirty="0">
              <a:solidFill>
                <a:srgbClr val="1155CC"/>
              </a:solidFill>
              <a:latin typeface="Arial" panose="020B0604020202020204" pitchFamily="34" charset="0"/>
              <a:cs typeface="Arial" panose="020B0604020202020204" pitchFamily="34" charset="0"/>
            </a:endParaRPr>
          </a:p>
          <a:p>
            <a:endParaRPr lang="en-US" altLang="en-US" dirty="0">
              <a:solidFill>
                <a:srgbClr val="1155CC"/>
              </a:solidFill>
              <a:latin typeface="Arial" panose="020B0604020202020204" pitchFamily="34" charset="0"/>
              <a:cs typeface="Arial" panose="020B0604020202020204" pitchFamily="34" charset="0"/>
            </a:endParaRPr>
          </a:p>
          <a:p>
            <a:endParaRPr lang="en-US" altLang="en-US" sz="6000" dirty="0">
              <a:latin typeface="Arial" panose="020B0604020202020204" pitchFamily="34" charset="0"/>
            </a:endParaRPr>
          </a:p>
          <a:p>
            <a:endParaRPr lang="en-IN" dirty="0"/>
          </a:p>
          <a:p>
            <a:endParaRPr lang="en-IN" dirty="0"/>
          </a:p>
          <a:p>
            <a:pPr marL="0" indent="0">
              <a:buNone/>
            </a:pPr>
            <a:endParaRPr lang="en-IN" dirty="0"/>
          </a:p>
          <a:p>
            <a:endParaRPr lang="en-IN" dirty="0"/>
          </a:p>
        </p:txBody>
      </p:sp>
      <p:sp>
        <p:nvSpPr>
          <p:cNvPr id="5" name="Rectangle 2"/>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674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9" y="553156"/>
            <a:ext cx="10515600" cy="891823"/>
          </a:xfrm>
        </p:spPr>
        <p:txBody>
          <a:bodyPr>
            <a:normAutofit fontScale="90000"/>
          </a:bodyPr>
          <a:lstStyle/>
          <a:p>
            <a:r>
              <a:rPr lang="en-US" b="1" dirty="0"/>
              <a:t> Poverty Alleviation Strategies</a:t>
            </a:r>
            <a:br>
              <a:rPr lang="en-US" b="1" dirty="0"/>
            </a:br>
            <a:endParaRPr lang="en-US" dirty="0"/>
          </a:p>
        </p:txBody>
      </p:sp>
      <p:sp>
        <p:nvSpPr>
          <p:cNvPr id="5" name="Title 1"/>
          <p:cNvSpPr>
            <a:spLocks noGrp="1"/>
          </p:cNvSpPr>
          <p:nvPr>
            <p:ph idx="1"/>
          </p:nvPr>
        </p:nvSpPr>
        <p:spPr>
          <a:xfrm>
            <a:off x="838200" y="1320799"/>
            <a:ext cx="10515600" cy="6423379"/>
          </a:xfrm>
        </p:spPr>
        <p:txBody>
          <a:bodyPr>
            <a:normAutofit fontScale="47500" lnSpcReduction="20000"/>
          </a:bodyPr>
          <a:lstStyle/>
          <a:p>
            <a:pPr marL="0" indent="0">
              <a:buNone/>
            </a:pPr>
            <a:br>
              <a:rPr lang="en-US" dirty="0"/>
            </a:br>
            <a:r>
              <a:rPr lang="en-US" sz="4600" dirty="0"/>
              <a:t>Since independence, successive governments of Sri Lanka have been committed to the upliftment of the socio-economic wellbeing of people.</a:t>
            </a:r>
          </a:p>
          <a:p>
            <a:r>
              <a:rPr lang="en-US" sz="4600" dirty="0"/>
              <a:t> Poverty alleviation has been an integral part of the government’s consistent dedication towards rapid social development and reducing associated social inequalities. </a:t>
            </a:r>
          </a:p>
          <a:p>
            <a:r>
              <a:rPr lang="en-US" sz="4600" dirty="0"/>
              <a:t>The macroeconomic environment which was conducive to achieve high rates of economic growth in recent times especially during the past five years has</a:t>
            </a:r>
            <a:br>
              <a:rPr lang="en-US" sz="4600" dirty="0"/>
            </a:br>
            <a:r>
              <a:rPr lang="en-US" sz="4600" dirty="0"/>
              <a:t>helped bring incidence of poverty significantly down.</a:t>
            </a:r>
          </a:p>
          <a:p>
            <a:r>
              <a:rPr lang="en-US" sz="4600" dirty="0"/>
              <a:t> High economic growth which is regionally balanced and inclusive in nature was one of the main reasons to achieve a single digit level of poverty in 2010.</a:t>
            </a:r>
          </a:p>
          <a:p>
            <a:r>
              <a:rPr lang="en-US" sz="4600" dirty="0"/>
              <a:t>Poverty alleviation </a:t>
            </a:r>
            <a:r>
              <a:rPr lang="en-US" sz="4600" dirty="0" err="1"/>
              <a:t>programmes</a:t>
            </a:r>
            <a:r>
              <a:rPr lang="en-US" sz="4600" dirty="0"/>
              <a:t> which come under the purview of the Department of Commissioner General of Samurdhi include: Samurdhi subsidy programmed, Nutrition allowance programme, Dry rations for Internally Displaced Persons, Samurdhi Social Security Programme, Kerosene subsidy stamp programme to name a few. </a:t>
            </a:r>
          </a:p>
          <a:p>
            <a:r>
              <a:rPr lang="en-US" sz="4600" dirty="0"/>
              <a:t>Poverty alleviation </a:t>
            </a:r>
            <a:r>
              <a:rPr lang="en-US" sz="4600" dirty="0" err="1"/>
              <a:t>programmes</a:t>
            </a:r>
            <a:r>
              <a:rPr lang="en-US" sz="4600" dirty="0"/>
              <a:t> have gone beyond providing </a:t>
            </a:r>
            <a:r>
              <a:rPr lang="en-US" sz="4600" dirty="0" err="1"/>
              <a:t>financialand</a:t>
            </a:r>
            <a:r>
              <a:rPr lang="en-US" sz="4600" dirty="0"/>
              <a:t> commodity assistance to community development </a:t>
            </a:r>
            <a:r>
              <a:rPr lang="en-US" sz="4600" dirty="0" err="1"/>
              <a:t>programmes</a:t>
            </a:r>
            <a:r>
              <a:rPr lang="en-US" sz="4600" dirty="0"/>
              <a:t>, income generation </a:t>
            </a:r>
            <a:r>
              <a:rPr lang="en-US" sz="4600" dirty="0" err="1"/>
              <a:t>programmes</a:t>
            </a:r>
            <a:r>
              <a:rPr lang="en-US" sz="4600" dirty="0"/>
              <a:t> and </a:t>
            </a:r>
            <a:r>
              <a:rPr lang="en-US" sz="4600" dirty="0" err="1"/>
              <a:t>evencapacity</a:t>
            </a:r>
            <a:r>
              <a:rPr lang="en-US" sz="4600" dirty="0"/>
              <a:t> building </a:t>
            </a:r>
            <a:r>
              <a:rPr lang="en-US" sz="4600" dirty="0" err="1"/>
              <a:t>programmes</a:t>
            </a:r>
            <a:r>
              <a:rPr lang="en-US" sz="4600" dirty="0"/>
              <a:t> so as to equip those in poverty with skills which induce them to look for more productive means of livelihood.</a:t>
            </a:r>
            <a:br>
              <a:rPr lang="en-US" sz="4600" dirty="0"/>
            </a:br>
            <a:br>
              <a:rPr lang="en-US" dirty="0"/>
            </a:br>
            <a:br>
              <a:rPr lang="en-US" dirty="0"/>
            </a:br>
            <a:endParaRPr lang="en-US" dirty="0"/>
          </a:p>
        </p:txBody>
      </p:sp>
    </p:spTree>
    <p:extLst>
      <p:ext uri="{BB962C8B-B14F-4D97-AF65-F5344CB8AC3E}">
        <p14:creationId xmlns:p14="http://schemas.microsoft.com/office/powerpoint/2010/main" val="2544644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8623"/>
            <a:ext cx="10435046" cy="5974644"/>
          </a:xfrm>
        </p:spPr>
        <p:txBody>
          <a:bodyPr>
            <a:noAutofit/>
          </a:bodyPr>
          <a:lstStyle/>
          <a:p>
            <a:r>
              <a:rPr lang="en-US" sz="2400" dirty="0"/>
              <a:t>It is obvious that incidence of poverty has come down significantly in Sri Lanka benefitting from considerable  economic progress took place during last few years in the country.</a:t>
            </a:r>
          </a:p>
          <a:p>
            <a:r>
              <a:rPr lang="en-US" sz="2400" dirty="0"/>
              <a:t> Simultaneously various policy interventions made throughout the last few decades to eradicate poverty also has helped in achieving lower levels of poverty. However, it should be noted that identification of disparities in poverty, among different geographical locations, is needed. </a:t>
            </a:r>
          </a:p>
          <a:p>
            <a:r>
              <a:rPr lang="en-US" sz="2400" dirty="0"/>
              <a:t>These have to be then assessed through proper poverty mapping exercise to improve targeting of poverty alleviation schemes. </a:t>
            </a:r>
          </a:p>
          <a:p>
            <a:r>
              <a:rPr lang="en-US" sz="2400" dirty="0"/>
              <a:t>Though, public policies implemented in Sri Lanka for several decades have delivered abundant results, halving country’s poverty and helping the integration of the country economically and allowing access to public services in all the provinces, in Sri Lanka’s journey towards a middle income country it has to focus more on socio economic policies which strive to improve living standards of people across provinces.</a:t>
            </a:r>
            <a:br>
              <a:rPr lang="en-US" sz="2400" dirty="0"/>
            </a:br>
            <a:endParaRPr lang="en-US" sz="2400" dirty="0"/>
          </a:p>
        </p:txBody>
      </p:sp>
    </p:spTree>
    <p:extLst>
      <p:ext uri="{BB962C8B-B14F-4D97-AF65-F5344CB8AC3E}">
        <p14:creationId xmlns:p14="http://schemas.microsoft.com/office/powerpoint/2010/main" val="3091025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838200" y="1690688"/>
            <a:ext cx="10515600" cy="4486275"/>
          </a:xfrm>
        </p:spPr>
        <p:txBody>
          <a:bodyPr/>
          <a:lstStyle/>
          <a:p>
            <a:r>
              <a:rPr lang="en-US" dirty="0"/>
              <a:t>From analyzing the above statistics , we can say </a:t>
            </a:r>
            <a:r>
              <a:rPr lang="en-US" dirty="0">
                <a:solidFill>
                  <a:schemeClr val="tx2"/>
                </a:solidFill>
              </a:rPr>
              <a:t>Srilanka is developing country</a:t>
            </a:r>
            <a:r>
              <a:rPr lang="en-US" dirty="0"/>
              <a:t> and not developed because economy is growing and will require many years to a point of stable economy.</a:t>
            </a:r>
          </a:p>
          <a:p>
            <a:r>
              <a:rPr lang="en-US" dirty="0"/>
              <a:t>Srilanka has been fastest growing economy of Asia for past five years.</a:t>
            </a:r>
          </a:p>
          <a:p>
            <a:r>
              <a:rPr lang="en-US" dirty="0"/>
              <a:t>Also the inflation rate in Srilanka is very low as compared to other developing nations.</a:t>
            </a:r>
          </a:p>
          <a:p>
            <a:r>
              <a:rPr lang="en-US" dirty="0"/>
              <a:t>After civil war 2002 , Srilankan economy is boosted to a great extent.</a:t>
            </a:r>
          </a:p>
          <a:p>
            <a:r>
              <a:rPr lang="en-US" dirty="0"/>
              <a:t>The BOP deficit is still high but is gradually decreasing every year which is a good sign for economy.</a:t>
            </a:r>
          </a:p>
        </p:txBody>
      </p:sp>
    </p:spTree>
    <p:extLst>
      <p:ext uri="{BB962C8B-B14F-4D97-AF65-F5344CB8AC3E}">
        <p14:creationId xmlns:p14="http://schemas.microsoft.com/office/powerpoint/2010/main" val="126920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6540" y="2286000"/>
            <a:ext cx="2480310" cy="1691640"/>
          </a:xfrm>
        </p:spPr>
        <p:txBody>
          <a:bodyPr>
            <a:normAutofit/>
          </a:bodyPr>
          <a:lstStyle/>
          <a:p>
            <a:pPr marL="0" indent="0" algn="ctr">
              <a:buNone/>
            </a:pPr>
            <a:r>
              <a:rPr lang="en-US" sz="9600" dirty="0">
                <a:latin typeface="Algerian" panose="04020705040A02060702" pitchFamily="82" charset="0"/>
              </a:rPr>
              <a:t>END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44" y="102871"/>
            <a:ext cx="5042536" cy="6446520"/>
          </a:xfrm>
          <a:prstGeom prst="rect">
            <a:avLst/>
          </a:prstGeom>
        </p:spPr>
      </p:pic>
    </p:spTree>
    <p:extLst>
      <p:ext uri="{BB962C8B-B14F-4D97-AF65-F5344CB8AC3E}">
        <p14:creationId xmlns:p14="http://schemas.microsoft.com/office/powerpoint/2010/main" val="294634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52" y="262804"/>
            <a:ext cx="10959548" cy="861774"/>
          </a:xfrm>
          <a:prstGeom prst="rect">
            <a:avLst/>
          </a:prstGeom>
          <a:noFill/>
        </p:spPr>
        <p:txBody>
          <a:bodyPr wrap="square" rtlCol="0">
            <a:spAutoFit/>
          </a:bodyPr>
          <a:lstStyle/>
          <a:p>
            <a:pPr algn="ctr"/>
            <a:r>
              <a:rPr lang="en-US" sz="5000" dirty="0"/>
              <a:t>Overview of Sri Lanka’s Economy</a:t>
            </a:r>
          </a:p>
        </p:txBody>
      </p:sp>
      <p:sp>
        <p:nvSpPr>
          <p:cNvPr id="6" name="TextBox 5"/>
          <p:cNvSpPr txBox="1"/>
          <p:nvPr/>
        </p:nvSpPr>
        <p:spPr>
          <a:xfrm>
            <a:off x="622852" y="1435700"/>
            <a:ext cx="10959548" cy="4893647"/>
          </a:xfrm>
          <a:prstGeom prst="rect">
            <a:avLst/>
          </a:prstGeom>
          <a:noFill/>
        </p:spPr>
        <p:txBody>
          <a:bodyPr wrap="square" rtlCol="0">
            <a:spAutoFit/>
          </a:bodyPr>
          <a:lstStyle/>
          <a:p>
            <a:r>
              <a:rPr lang="en-US" sz="2400" dirty="0"/>
              <a:t>Sri Lanka’s growth was marginally lower in 2015 while the current account deficit improved slightly and inflation moderated.</a:t>
            </a:r>
          </a:p>
          <a:p>
            <a:endParaRPr lang="en-US" sz="2400" dirty="0"/>
          </a:p>
          <a:p>
            <a:r>
              <a:rPr lang="en-US" sz="2400" dirty="0"/>
              <a:t>Meanwhile, the budget deficit widened and foreign exchange reserves dropped sharply.</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Economic expansion has markedly slowed in the past 3 years from the rapid pace of the post-conflict economic boom.</a:t>
            </a:r>
          </a:p>
        </p:txBody>
      </p:sp>
      <p:graphicFrame>
        <p:nvGraphicFramePr>
          <p:cNvPr id="7" name="Table 6"/>
          <p:cNvGraphicFramePr>
            <a:graphicFrameLocks noGrp="1"/>
          </p:cNvGraphicFramePr>
          <p:nvPr>
            <p:extLst/>
          </p:nvPr>
        </p:nvGraphicFramePr>
        <p:xfrm>
          <a:off x="622852" y="3445565"/>
          <a:ext cx="10959548" cy="1837944"/>
        </p:xfrm>
        <a:graphic>
          <a:graphicData uri="http://schemas.openxmlformats.org/drawingml/2006/table">
            <a:tbl>
              <a:tblPr firstRow="1" firstCol="1" bandRow="1"/>
              <a:tblGrid>
                <a:gridCol w="6027752">
                  <a:extLst>
                    <a:ext uri="{9D8B030D-6E8A-4147-A177-3AD203B41FA5}">
                      <a16:colId xmlns:a16="http://schemas.microsoft.com/office/drawing/2014/main" val="3835497565"/>
                    </a:ext>
                  </a:extLst>
                </a:gridCol>
                <a:gridCol w="1643932">
                  <a:extLst>
                    <a:ext uri="{9D8B030D-6E8A-4147-A177-3AD203B41FA5}">
                      <a16:colId xmlns:a16="http://schemas.microsoft.com/office/drawing/2014/main" val="2300947577"/>
                    </a:ext>
                  </a:extLst>
                </a:gridCol>
                <a:gridCol w="1643932">
                  <a:extLst>
                    <a:ext uri="{9D8B030D-6E8A-4147-A177-3AD203B41FA5}">
                      <a16:colId xmlns:a16="http://schemas.microsoft.com/office/drawing/2014/main" val="636591461"/>
                    </a:ext>
                  </a:extLst>
                </a:gridCol>
                <a:gridCol w="1643932">
                  <a:extLst>
                    <a:ext uri="{9D8B030D-6E8A-4147-A177-3AD203B41FA5}">
                      <a16:colId xmlns:a16="http://schemas.microsoft.com/office/drawing/2014/main" val="226262630"/>
                    </a:ext>
                  </a:extLst>
                </a:gridCol>
              </a:tblGrid>
              <a:tr h="347870">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Selected economic indicators (%) – Sri Lanka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03ADE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2015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03ADE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2016 Forecast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03ADE0"/>
                    </a:solidFill>
                  </a:tcPr>
                </a:tc>
                <a:tc>
                  <a:txBody>
                    <a:bodyPr/>
                    <a:lstStyle/>
                    <a:p>
                      <a:pPr marL="0" marR="0">
                        <a:lnSpc>
                          <a:spcPct val="107000"/>
                        </a:lnSpc>
                        <a:spcBef>
                          <a:spcPts val="0"/>
                        </a:spcBef>
                        <a:spcAft>
                          <a:spcPts val="0"/>
                        </a:spcAft>
                      </a:pPr>
                      <a:r>
                        <a:rPr lang="en-US" sz="2000" b="1">
                          <a:effectLst/>
                          <a:latin typeface="Calibri" panose="020F0502020204030204" pitchFamily="34" charset="0"/>
                          <a:ea typeface="Calibri" panose="020F0502020204030204" pitchFamily="34" charset="0"/>
                          <a:cs typeface="Times New Roman" panose="02020603050405020304" pitchFamily="18" charset="0"/>
                        </a:rPr>
                        <a:t>2017 Forecast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03ADE0"/>
                    </a:solidFill>
                  </a:tcPr>
                </a:tc>
                <a:extLst>
                  <a:ext uri="{0D108BD9-81ED-4DB2-BD59-A6C34878D82A}">
                    <a16:rowId xmlns:a16="http://schemas.microsoft.com/office/drawing/2014/main" val="3442977360"/>
                  </a:ext>
                </a:extLst>
              </a:tr>
              <a:tr h="34787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GDP Growth</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4.8</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5.3</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5.8</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extLst>
                  <a:ext uri="{0D108BD9-81ED-4DB2-BD59-A6C34878D82A}">
                    <a16:rowId xmlns:a16="http://schemas.microsoft.com/office/drawing/2014/main" val="2305018316"/>
                  </a:ext>
                </a:extLst>
              </a:tr>
              <a:tr h="347870">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Inflation</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3.8</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4.5</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5.0</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extLst>
                  <a:ext uri="{0D108BD9-81ED-4DB2-BD59-A6C34878D82A}">
                    <a16:rowId xmlns:a16="http://schemas.microsoft.com/office/drawing/2014/main" val="2306268916"/>
                  </a:ext>
                </a:extLst>
              </a:tr>
              <a:tr h="34787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Current Account Balance (share of GDP)</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-2.0</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a:effectLst/>
                          <a:latin typeface="Calibri" panose="020F0502020204030204" pitchFamily="34" charset="0"/>
                          <a:ea typeface="Calibri" panose="020F0502020204030204" pitchFamily="34" charset="0"/>
                          <a:cs typeface="Times New Roman" panose="02020603050405020304" pitchFamily="18" charset="0"/>
                        </a:rPr>
                        <a:t>-2.0</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-1.8</a:t>
                      </a:r>
                    </a:p>
                  </a:txBody>
                  <a:tcPr marL="47625" marR="47625" marT="66675" marB="66675">
                    <a:lnL w="12700" cap="flat" cmpd="sng" algn="ctr">
                      <a:solidFill>
                        <a:srgbClr val="A7E2F4"/>
                      </a:solidFill>
                      <a:prstDash val="solid"/>
                      <a:round/>
                      <a:headEnd type="none" w="med" len="med"/>
                      <a:tailEnd type="none" w="med" len="med"/>
                    </a:lnL>
                    <a:lnR w="12700" cap="flat" cmpd="sng" algn="ctr">
                      <a:solidFill>
                        <a:srgbClr val="A7E2F4"/>
                      </a:solidFill>
                      <a:prstDash val="solid"/>
                      <a:round/>
                      <a:headEnd type="none" w="med" len="med"/>
                      <a:tailEnd type="none" w="med" len="med"/>
                    </a:lnR>
                    <a:lnT w="12700" cap="flat" cmpd="sng" algn="ctr">
                      <a:solidFill>
                        <a:srgbClr val="A7E2F4"/>
                      </a:solidFill>
                      <a:prstDash val="solid"/>
                      <a:round/>
                      <a:headEnd type="none" w="med" len="med"/>
                      <a:tailEnd type="none" w="med" len="med"/>
                    </a:lnT>
                    <a:lnB w="12700" cap="flat" cmpd="sng" algn="ctr">
                      <a:solidFill>
                        <a:srgbClr val="A7E2F4"/>
                      </a:solidFill>
                      <a:prstDash val="solid"/>
                      <a:round/>
                      <a:headEnd type="none" w="med" len="med"/>
                      <a:tailEnd type="none" w="med" len="med"/>
                    </a:lnB>
                    <a:solidFill>
                      <a:srgbClr val="FFFFFF"/>
                    </a:solidFill>
                  </a:tcPr>
                </a:tc>
                <a:extLst>
                  <a:ext uri="{0D108BD9-81ED-4DB2-BD59-A6C34878D82A}">
                    <a16:rowId xmlns:a16="http://schemas.microsoft.com/office/drawing/2014/main" val="1131057438"/>
                  </a:ext>
                </a:extLst>
              </a:tr>
            </a:tbl>
          </a:graphicData>
        </a:graphic>
      </p:graphicFrame>
    </p:spTree>
    <p:extLst>
      <p:ext uri="{BB962C8B-B14F-4D97-AF65-F5344CB8AC3E}">
        <p14:creationId xmlns:p14="http://schemas.microsoft.com/office/powerpoint/2010/main" val="98488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52" y="262804"/>
            <a:ext cx="10959548" cy="861774"/>
          </a:xfrm>
          <a:prstGeom prst="rect">
            <a:avLst/>
          </a:prstGeom>
          <a:noFill/>
        </p:spPr>
        <p:txBody>
          <a:bodyPr wrap="square" rtlCol="0">
            <a:spAutoFit/>
          </a:bodyPr>
          <a:lstStyle/>
          <a:p>
            <a:pPr algn="ctr"/>
            <a:r>
              <a:rPr lang="en-US" sz="5000" dirty="0"/>
              <a:t>Overview of Sri Lanka’s Economy</a:t>
            </a:r>
          </a:p>
        </p:txBody>
      </p:sp>
      <p:sp>
        <p:nvSpPr>
          <p:cNvPr id="6" name="TextBox 5"/>
          <p:cNvSpPr txBox="1"/>
          <p:nvPr/>
        </p:nvSpPr>
        <p:spPr>
          <a:xfrm>
            <a:off x="622852" y="1541218"/>
            <a:ext cx="10959548" cy="4893647"/>
          </a:xfrm>
          <a:prstGeom prst="rect">
            <a:avLst/>
          </a:prstGeom>
          <a:noFill/>
        </p:spPr>
        <p:txBody>
          <a:bodyPr wrap="square" rtlCol="0">
            <a:spAutoFit/>
          </a:bodyPr>
          <a:lstStyle/>
          <a:p>
            <a:pPr marL="457200" indent="-457200">
              <a:buFont typeface="Arial" panose="020B0604020202020204" pitchFamily="34" charset="0"/>
              <a:buChar char="•"/>
            </a:pPr>
            <a:r>
              <a:rPr lang="en-US" sz="2600" dirty="0"/>
              <a:t>Provisional estimates place growth at </a:t>
            </a:r>
            <a:r>
              <a:rPr lang="en-US" sz="2600" dirty="0">
                <a:solidFill>
                  <a:schemeClr val="tx2"/>
                </a:solidFill>
              </a:rPr>
              <a:t>4.8% </a:t>
            </a:r>
            <a:r>
              <a:rPr lang="en-US" sz="2600" dirty="0"/>
              <a:t>in 2015, marginally lower than the </a:t>
            </a:r>
            <a:r>
              <a:rPr lang="en-US" sz="2600" dirty="0">
                <a:solidFill>
                  <a:schemeClr val="tx2"/>
                </a:solidFill>
              </a:rPr>
              <a:t>4.9%</a:t>
            </a:r>
            <a:r>
              <a:rPr lang="en-US" sz="2600" dirty="0"/>
              <a:t> expansion a year earlier.</a:t>
            </a:r>
          </a:p>
          <a:p>
            <a:pPr marL="457200" indent="-457200">
              <a:buFont typeface="Arial" panose="020B0604020202020204" pitchFamily="34" charset="0"/>
              <a:buChar char="•"/>
            </a:pPr>
            <a:r>
              <a:rPr lang="en-US" sz="2600" dirty="0"/>
              <a:t>On the supply side, </a:t>
            </a:r>
            <a:r>
              <a:rPr lang="en-US" sz="2600" dirty="0">
                <a:solidFill>
                  <a:schemeClr val="tx2"/>
                </a:solidFill>
              </a:rPr>
              <a:t>5.3%</a:t>
            </a:r>
            <a:r>
              <a:rPr lang="en-US" sz="2600" dirty="0"/>
              <a:t> expansion in the large service sector was the main driver of growth as the contribution from industry declined.</a:t>
            </a:r>
          </a:p>
          <a:p>
            <a:pPr marL="457200" indent="-457200">
              <a:buFont typeface="Arial" panose="020B0604020202020204" pitchFamily="34" charset="0"/>
              <a:buChar char="•"/>
            </a:pPr>
            <a:r>
              <a:rPr lang="en-US" sz="2600" dirty="0">
                <a:solidFill>
                  <a:srgbClr val="C00000"/>
                </a:solidFill>
              </a:rPr>
              <a:t>Weak global demand </a:t>
            </a:r>
            <a:r>
              <a:rPr lang="en-US" sz="2600" dirty="0"/>
              <a:t>and </a:t>
            </a:r>
            <a:r>
              <a:rPr lang="en-US" sz="2600" dirty="0">
                <a:solidFill>
                  <a:srgbClr val="C00000"/>
                </a:solidFill>
              </a:rPr>
              <a:t>uncertainty over policy </a:t>
            </a:r>
            <a:r>
              <a:rPr lang="en-US" sz="2600" dirty="0"/>
              <a:t>will continue to hold down economic performance in 2016.</a:t>
            </a:r>
          </a:p>
          <a:p>
            <a:pPr marL="457200" indent="-457200">
              <a:buFont typeface="Arial" panose="020B0604020202020204" pitchFamily="34" charset="0"/>
              <a:buChar char="•"/>
            </a:pPr>
            <a:r>
              <a:rPr lang="en-US" sz="2600" dirty="0">
                <a:solidFill>
                  <a:srgbClr val="C00000"/>
                </a:solidFill>
              </a:rPr>
              <a:t>Weak demand </a:t>
            </a:r>
            <a:r>
              <a:rPr lang="en-US" sz="2600" dirty="0"/>
              <a:t>and </a:t>
            </a:r>
            <a:r>
              <a:rPr lang="en-US" sz="2600" dirty="0">
                <a:solidFill>
                  <a:srgbClr val="C00000"/>
                </a:solidFill>
              </a:rPr>
              <a:t>low prices </a:t>
            </a:r>
            <a:r>
              <a:rPr lang="en-US" sz="2600" dirty="0"/>
              <a:t>for Sri Lanka’s major exports will constrain economic growth and exert pressure on the balance of payments, though somewhat lower oil prices projected for 2016 will alleviate this pressure, albeit less than in 2015.</a:t>
            </a:r>
          </a:p>
          <a:p>
            <a:pPr marL="457200" indent="-457200">
              <a:buFont typeface="Arial" panose="020B0604020202020204" pitchFamily="34" charset="0"/>
              <a:buChar char="•"/>
            </a:pPr>
            <a:r>
              <a:rPr lang="en-US" sz="2600" dirty="0"/>
              <a:t>Continued concern over fiscal consolidation will hinder foreign investment and other capital inflows.</a:t>
            </a:r>
          </a:p>
        </p:txBody>
      </p:sp>
    </p:spTree>
    <p:extLst>
      <p:ext uri="{BB962C8B-B14F-4D97-AF65-F5344CB8AC3E}">
        <p14:creationId xmlns:p14="http://schemas.microsoft.com/office/powerpoint/2010/main" val="291622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52" y="262804"/>
            <a:ext cx="10959548" cy="861774"/>
          </a:xfrm>
          <a:prstGeom prst="rect">
            <a:avLst/>
          </a:prstGeom>
          <a:noFill/>
        </p:spPr>
        <p:txBody>
          <a:bodyPr wrap="square" rtlCol="0">
            <a:spAutoFit/>
          </a:bodyPr>
          <a:lstStyle/>
          <a:p>
            <a:pPr algn="ctr"/>
            <a:r>
              <a:rPr lang="en-US" sz="5000" dirty="0"/>
              <a:t>Overview of Sri Lanka’s Economy</a:t>
            </a:r>
          </a:p>
        </p:txBody>
      </p:sp>
      <p:sp>
        <p:nvSpPr>
          <p:cNvPr id="6" name="TextBox 5"/>
          <p:cNvSpPr txBox="1"/>
          <p:nvPr/>
        </p:nvSpPr>
        <p:spPr>
          <a:xfrm>
            <a:off x="622852" y="1289923"/>
            <a:ext cx="10959548" cy="5262979"/>
          </a:xfrm>
          <a:prstGeom prst="rect">
            <a:avLst/>
          </a:prstGeom>
          <a:noFill/>
        </p:spPr>
        <p:txBody>
          <a:bodyPr wrap="square" rtlCol="0">
            <a:spAutoFit/>
          </a:bodyPr>
          <a:lstStyle/>
          <a:p>
            <a:pPr marL="457200" indent="-457200">
              <a:buFont typeface="Arial" panose="020B0604020202020204" pitchFamily="34" charset="0"/>
              <a:buChar char="•"/>
            </a:pPr>
            <a:r>
              <a:rPr lang="en-US" sz="3200" dirty="0"/>
              <a:t>Notably, In February 2016 Fitch Ratings downgraded Sri Lanka to </a:t>
            </a:r>
            <a:r>
              <a:rPr lang="en-US" sz="3200" dirty="0">
                <a:solidFill>
                  <a:srgbClr val="C00000"/>
                </a:solidFill>
              </a:rPr>
              <a:t>B+</a:t>
            </a:r>
            <a:r>
              <a:rPr lang="en-US" sz="3200" dirty="0"/>
              <a:t> from </a:t>
            </a:r>
            <a:r>
              <a:rPr lang="en-US" sz="3200" dirty="0">
                <a:solidFill>
                  <a:srgbClr val="C00000"/>
                </a:solidFill>
              </a:rPr>
              <a:t>BB– </a:t>
            </a:r>
            <a:r>
              <a:rPr lang="en-US" sz="3200" dirty="0"/>
              <a:t>with a negative outlook because of rising refinancing risk and weaker public finances.</a:t>
            </a:r>
          </a:p>
          <a:p>
            <a:pPr marL="457200" indent="-457200">
              <a:buFont typeface="Arial" panose="020B0604020202020204" pitchFamily="34" charset="0"/>
              <a:buChar char="•"/>
            </a:pPr>
            <a:r>
              <a:rPr lang="en-US" sz="3000" dirty="0">
                <a:solidFill>
                  <a:srgbClr val="C00000"/>
                </a:solidFill>
              </a:rPr>
              <a:t>Private investment </a:t>
            </a:r>
            <a:r>
              <a:rPr lang="en-US" sz="3000" dirty="0"/>
              <a:t>can recover to drive economic growth in 2016, assuming that the revised budget is approved in mid-2016, the national development strategy is finalized, and agreement is reached with the International Monetary Fund on possible support.</a:t>
            </a:r>
          </a:p>
          <a:p>
            <a:pPr marL="457200" indent="-457200">
              <a:buFont typeface="Arial" panose="020B0604020202020204" pitchFamily="34" charset="0"/>
              <a:buChar char="•"/>
            </a:pPr>
            <a:r>
              <a:rPr lang="en-US" sz="3000" dirty="0"/>
              <a:t>In this scenario, economic growth is projected to pick up to </a:t>
            </a:r>
            <a:r>
              <a:rPr lang="en-US" sz="3000" dirty="0">
                <a:solidFill>
                  <a:srgbClr val="C00000"/>
                </a:solidFill>
              </a:rPr>
              <a:t>5.3% </a:t>
            </a:r>
            <a:r>
              <a:rPr lang="en-US" sz="3000" dirty="0"/>
              <a:t>in 2016 and further to </a:t>
            </a:r>
            <a:r>
              <a:rPr lang="en-US" sz="3000" dirty="0">
                <a:solidFill>
                  <a:srgbClr val="C00000"/>
                </a:solidFill>
              </a:rPr>
              <a:t>5.8% </a:t>
            </a:r>
            <a:r>
              <a:rPr lang="en-US" sz="3000" dirty="0"/>
              <a:t>in 2017 as the global environment improves.</a:t>
            </a:r>
          </a:p>
        </p:txBody>
      </p:sp>
    </p:spTree>
    <p:extLst>
      <p:ext uri="{BB962C8B-B14F-4D97-AF65-F5344CB8AC3E}">
        <p14:creationId xmlns:p14="http://schemas.microsoft.com/office/powerpoint/2010/main" val="355760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52" y="262804"/>
            <a:ext cx="10959548" cy="861774"/>
          </a:xfrm>
          <a:prstGeom prst="rect">
            <a:avLst/>
          </a:prstGeom>
          <a:noFill/>
        </p:spPr>
        <p:txBody>
          <a:bodyPr wrap="square" rtlCol="0">
            <a:spAutoFit/>
          </a:bodyPr>
          <a:lstStyle/>
          <a:p>
            <a:pPr algn="ctr"/>
            <a:r>
              <a:rPr lang="en-US" sz="5000" dirty="0"/>
              <a:t>GDP of Sri Lanka</a:t>
            </a:r>
          </a:p>
        </p:txBody>
      </p:sp>
      <p:sp>
        <p:nvSpPr>
          <p:cNvPr id="6" name="TextBox 5"/>
          <p:cNvSpPr txBox="1"/>
          <p:nvPr/>
        </p:nvSpPr>
        <p:spPr>
          <a:xfrm>
            <a:off x="622852" y="1462204"/>
            <a:ext cx="10959548" cy="4708981"/>
          </a:xfrm>
          <a:prstGeom prst="rect">
            <a:avLst/>
          </a:prstGeom>
          <a:noFill/>
        </p:spPr>
        <p:txBody>
          <a:bodyPr wrap="square" rtlCol="0">
            <a:spAutoFit/>
          </a:bodyPr>
          <a:lstStyle/>
          <a:p>
            <a:r>
              <a:rPr lang="en-US" sz="3000" dirty="0"/>
              <a:t>According to data of World Bank, </a:t>
            </a:r>
          </a:p>
          <a:p>
            <a:r>
              <a:rPr lang="en-US" sz="3000" dirty="0"/>
              <a:t>GDP (PPP) of Sri Lanka in 2015:</a:t>
            </a:r>
          </a:p>
          <a:p>
            <a:r>
              <a:rPr lang="en-US" sz="3000" dirty="0"/>
              <a:t> </a:t>
            </a:r>
          </a:p>
          <a:p>
            <a:r>
              <a:rPr lang="en-US" sz="3000" dirty="0"/>
              <a:t>$217.4 billion</a:t>
            </a:r>
          </a:p>
          <a:p>
            <a:r>
              <a:rPr lang="en-US" sz="3000" dirty="0"/>
              <a:t>7.4% growth</a:t>
            </a:r>
          </a:p>
          <a:p>
            <a:r>
              <a:rPr lang="en-US" sz="3000" dirty="0"/>
              <a:t>7.5% 5-year compound annual growth</a:t>
            </a:r>
          </a:p>
          <a:p>
            <a:r>
              <a:rPr lang="en-US" sz="3000" dirty="0"/>
              <a:t>$10,372 per capita income</a:t>
            </a:r>
          </a:p>
          <a:p>
            <a:endParaRPr lang="en-US" sz="3000" dirty="0"/>
          </a:p>
          <a:p>
            <a:r>
              <a:rPr lang="en-US" sz="3000" dirty="0"/>
              <a:t>GDP of Sri Lanka began to </a:t>
            </a:r>
            <a:r>
              <a:rPr lang="en-US" sz="3000" dirty="0">
                <a:solidFill>
                  <a:srgbClr val="C00000"/>
                </a:solidFill>
              </a:rPr>
              <a:t>increase rapidly </a:t>
            </a:r>
            <a:r>
              <a:rPr lang="en-US" sz="3000" dirty="0"/>
              <a:t>after the end of the Sri Lankan Civil War in 2002</a:t>
            </a:r>
          </a:p>
        </p:txBody>
      </p:sp>
    </p:spTree>
    <p:extLst>
      <p:ext uri="{BB962C8B-B14F-4D97-AF65-F5344CB8AC3E}">
        <p14:creationId xmlns:p14="http://schemas.microsoft.com/office/powerpoint/2010/main" val="166434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2852" y="262804"/>
            <a:ext cx="10959548" cy="861774"/>
          </a:xfrm>
          <a:prstGeom prst="rect">
            <a:avLst/>
          </a:prstGeom>
          <a:noFill/>
        </p:spPr>
        <p:txBody>
          <a:bodyPr wrap="square" rtlCol="0">
            <a:spAutoFit/>
          </a:bodyPr>
          <a:lstStyle/>
          <a:p>
            <a:pPr algn="ctr"/>
            <a:r>
              <a:rPr lang="en-US" sz="5000" dirty="0"/>
              <a:t>GDP of Sri Lanka</a:t>
            </a:r>
          </a:p>
        </p:txBody>
      </p:sp>
      <p:pic>
        <p:nvPicPr>
          <p:cNvPr id="5" name="Picture 4"/>
          <p:cNvPicPr/>
          <p:nvPr/>
        </p:nvPicPr>
        <p:blipFill>
          <a:blip r:embed="rId2"/>
          <a:stretch>
            <a:fillRect/>
          </a:stretch>
        </p:blipFill>
        <p:spPr>
          <a:xfrm>
            <a:off x="622852" y="1124578"/>
            <a:ext cx="10959548" cy="4136535"/>
          </a:xfrm>
          <a:prstGeom prst="rect">
            <a:avLst/>
          </a:prstGeom>
        </p:spPr>
      </p:pic>
      <p:sp>
        <p:nvSpPr>
          <p:cNvPr id="2" name="TextBox 1"/>
          <p:cNvSpPr txBox="1"/>
          <p:nvPr/>
        </p:nvSpPr>
        <p:spPr>
          <a:xfrm>
            <a:off x="622853" y="5274363"/>
            <a:ext cx="10959548" cy="1015663"/>
          </a:xfrm>
          <a:prstGeom prst="rect">
            <a:avLst/>
          </a:prstGeom>
          <a:noFill/>
        </p:spPr>
        <p:txBody>
          <a:bodyPr wrap="square" rtlCol="0">
            <a:spAutoFit/>
          </a:bodyPr>
          <a:lstStyle/>
          <a:p>
            <a:r>
              <a:rPr lang="en-US" sz="3000" dirty="0"/>
              <a:t>It is clear from the graph, after 2002, GDP of Sri Lanka started increasing rapidly</a:t>
            </a:r>
          </a:p>
        </p:txBody>
      </p:sp>
    </p:spTree>
    <p:extLst>
      <p:ext uri="{BB962C8B-B14F-4D97-AF65-F5344CB8AC3E}">
        <p14:creationId xmlns:p14="http://schemas.microsoft.com/office/powerpoint/2010/main" val="384237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2824</Words>
  <Application>Microsoft Office PowerPoint</Application>
  <PresentationFormat>Widescreen</PresentationFormat>
  <Paragraphs>261</Paragraphs>
  <Slides>43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Algerian</vt:lpstr>
      <vt:lpstr>Arial</vt:lpstr>
      <vt:lpstr>Bell MT</vt:lpstr>
      <vt:lpstr>Calibri</vt:lpstr>
      <vt:lpstr>Calibri Light</vt:lpstr>
      <vt:lpstr>Calisto MT</vt:lpstr>
      <vt:lpstr>Times New Roman</vt:lpstr>
      <vt:lpstr>Office Theme</vt:lpstr>
      <vt:lpstr>Economics Project – 4 Srilankan Economy Developed or Developing</vt:lpstr>
      <vt:lpstr>Group Members  </vt:lpstr>
      <vt:lpstr>Outline</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Sectoral GDP Growth Rates (1970 – 2010 </vt:lpstr>
      <vt:lpstr>PowerPoint Presentation</vt:lpstr>
      <vt:lpstr>PowerPoint Presentation</vt:lpstr>
      <vt:lpstr>Trade Statistics of Sri Lanka</vt:lpstr>
      <vt:lpstr>International Trade</vt:lpstr>
      <vt:lpstr>Imports</vt:lpstr>
      <vt:lpstr>PowerPoint Presentation</vt:lpstr>
      <vt:lpstr>Exports</vt:lpstr>
      <vt:lpstr>Exports</vt:lpstr>
      <vt:lpstr>PowerPoint Presentation</vt:lpstr>
      <vt:lpstr>Import Partners</vt:lpstr>
      <vt:lpstr>Top Export Trade Partners of Sri Lanka</vt:lpstr>
      <vt:lpstr>Top Imported Goods</vt:lpstr>
      <vt:lpstr>Top Exported Goods</vt:lpstr>
      <vt:lpstr>Comparison of Trade Balance of Different Countries</vt:lpstr>
      <vt:lpstr>Relations between Srilanka and India</vt:lpstr>
      <vt:lpstr>PowerPoint Presentation</vt:lpstr>
      <vt:lpstr>Agriculture Sector</vt:lpstr>
      <vt:lpstr>PowerPoint Presentation</vt:lpstr>
      <vt:lpstr>MONETARY POLICY FRAMEWORK OF  SRI LANKA  </vt:lpstr>
      <vt:lpstr>PowerPoint Presentation</vt:lpstr>
      <vt:lpstr>Fiscal Policy In Srilanka</vt:lpstr>
      <vt:lpstr>Study of Fiscal Policy Report 2014 - Srilanka</vt:lpstr>
      <vt:lpstr>FDI (Foreign Direct Investments)</vt:lpstr>
      <vt:lpstr>PowerPoint Presentation</vt:lpstr>
      <vt:lpstr>Decline Of Financial Markets</vt:lpstr>
      <vt:lpstr>Unemployment trends </vt:lpstr>
      <vt:lpstr>Poverty Head Count Ratio by Sector - Survey periods 1990/91 – 2009/10 </vt:lpstr>
      <vt:lpstr> Poverty Alleviation Strategies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Project – 3 Monetary and Fiscal Policies in INDIA</dc:title>
  <dc:creator>Deval Shah</dc:creator>
  <cp:lastModifiedBy>Deval Shah</cp:lastModifiedBy>
  <cp:revision>304</cp:revision>
  <dcterms:created xsi:type="dcterms:W3CDTF">2016-04-06T12:53:58Z</dcterms:created>
  <dcterms:modified xsi:type="dcterms:W3CDTF">2016-04-16T17:55:27Z</dcterms:modified>
</cp:coreProperties>
</file>