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0"/>
  </p:notesMasterIdLst>
  <p:sldIdLst>
    <p:sldId id="257" r:id="rId2"/>
    <p:sldId id="258" r:id="rId3"/>
    <p:sldId id="259" r:id="rId4"/>
    <p:sldId id="300" r:id="rId5"/>
    <p:sldId id="299" r:id="rId6"/>
    <p:sldId id="301" r:id="rId7"/>
    <p:sldId id="304" r:id="rId8"/>
    <p:sldId id="308" r:id="rId9"/>
    <p:sldId id="322" r:id="rId10"/>
    <p:sldId id="325" r:id="rId11"/>
    <p:sldId id="326" r:id="rId12"/>
    <p:sldId id="327" r:id="rId13"/>
    <p:sldId id="328" r:id="rId14"/>
    <p:sldId id="303" r:id="rId15"/>
    <p:sldId id="305" r:id="rId16"/>
    <p:sldId id="306" r:id="rId17"/>
    <p:sldId id="307" r:id="rId18"/>
    <p:sldId id="310" r:id="rId19"/>
    <p:sldId id="311" r:id="rId20"/>
    <p:sldId id="312" r:id="rId21"/>
    <p:sldId id="320" r:id="rId22"/>
    <p:sldId id="321" r:id="rId23"/>
    <p:sldId id="298" r:id="rId24"/>
    <p:sldId id="313" r:id="rId25"/>
    <p:sldId id="314" r:id="rId26"/>
    <p:sldId id="316" r:id="rId27"/>
    <p:sldId id="318" r:id="rId28"/>
    <p:sldId id="319" r:id="rId29"/>
    <p:sldId id="317" r:id="rId30"/>
    <p:sldId id="309" r:id="rId31"/>
    <p:sldId id="323" r:id="rId32"/>
    <p:sldId id="330" r:id="rId33"/>
    <p:sldId id="324" r:id="rId34"/>
    <p:sldId id="332" r:id="rId35"/>
    <p:sldId id="331" r:id="rId36"/>
    <p:sldId id="333" r:id="rId37"/>
    <p:sldId id="31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94903" autoAdjust="0"/>
  </p:normalViewPr>
  <p:slideViewPr>
    <p:cSldViewPr snapToGrid="0">
      <p:cViewPr varScale="1">
        <p:scale>
          <a:sx n="73" d="100"/>
          <a:sy n="73" d="100"/>
        </p:scale>
        <p:origin x="71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FECF6D-5D91-42C5-8C09-A6E6ABF5A417}" type="datetimeFigureOut">
              <a:rPr lang="en-US" smtClean="0"/>
              <a:pPr/>
              <a:t>4/24/2016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D0F88-455E-4DF5-8836-BE2E26CB5CBF}" type="slidenum">
              <a:rPr lang="en-US" smtClean="0"/>
              <a:pPr/>
              <a:t>‹#›</a:t>
            </a:fld>
            <a:endParaRPr lang="en-US"/>
          </a:p>
        </p:txBody>
      </p:sp>
    </p:spTree>
    <p:extLst>
      <p:ext uri="{BB962C8B-B14F-4D97-AF65-F5344CB8AC3E}">
        <p14:creationId xmlns:p14="http://schemas.microsoft.com/office/powerpoint/2010/main" val="57107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D0F88-455E-4DF5-8836-BE2E26CB5CBF}" type="slidenum">
              <a:rPr lang="en-US" smtClean="0"/>
              <a:pPr/>
              <a:t>24</a:t>
            </a:fld>
            <a:endParaRPr lang="en-US"/>
          </a:p>
        </p:txBody>
      </p:sp>
    </p:spTree>
    <p:extLst>
      <p:ext uri="{BB962C8B-B14F-4D97-AF65-F5344CB8AC3E}">
        <p14:creationId xmlns:p14="http://schemas.microsoft.com/office/powerpoint/2010/main" val="2196295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D0F88-455E-4DF5-8836-BE2E26CB5CBF}" type="slidenum">
              <a:rPr lang="en-US" smtClean="0"/>
              <a:pPr/>
              <a:t>33</a:t>
            </a:fld>
            <a:endParaRPr lang="en-US"/>
          </a:p>
        </p:txBody>
      </p:sp>
    </p:spTree>
    <p:extLst>
      <p:ext uri="{BB962C8B-B14F-4D97-AF65-F5344CB8AC3E}">
        <p14:creationId xmlns:p14="http://schemas.microsoft.com/office/powerpoint/2010/main" val="3735670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BD0F88-455E-4DF5-8836-BE2E26CB5CBF}" type="slidenum">
              <a:rPr lang="en-US" smtClean="0"/>
              <a:pPr/>
              <a:t>34</a:t>
            </a:fld>
            <a:endParaRPr lang="en-US"/>
          </a:p>
        </p:txBody>
      </p:sp>
    </p:spTree>
    <p:extLst>
      <p:ext uri="{BB962C8B-B14F-4D97-AF65-F5344CB8AC3E}">
        <p14:creationId xmlns:p14="http://schemas.microsoft.com/office/powerpoint/2010/main" val="356520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DBFA07-677E-46F1-9694-DA33AD8A0692}"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394856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91789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292641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BFA07-677E-46F1-9694-DA33AD8A0692}"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264146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BFA07-677E-46F1-9694-DA33AD8A0692}"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412520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DBFA07-677E-46F1-9694-DA33AD8A0692}"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2321917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DBFA07-677E-46F1-9694-DA33AD8A0692}" type="datetimeFigureOut">
              <a:rPr lang="en-US" smtClean="0"/>
              <a:pPr/>
              <a:t>4/24/2016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185260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BFA07-677E-46F1-9694-DA33AD8A0692}" type="datetimeFigureOut">
              <a:rPr lang="en-US" smtClean="0"/>
              <a:pPr/>
              <a:t>4/24/2016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118936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BFA07-677E-46F1-9694-DA33AD8A0692}" type="datetimeFigureOut">
              <a:rPr lang="en-US" smtClean="0"/>
              <a:pPr/>
              <a:t>4/24/2016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186139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DBFA07-677E-46F1-9694-DA33AD8A0692}"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289819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DBFA07-677E-46F1-9694-DA33AD8A0692}"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05B0BD-53E3-493B-B775-F3AFB4A563D7}" type="slidenum">
              <a:rPr lang="en-US" smtClean="0"/>
              <a:pPr/>
              <a:t>‹#›</a:t>
            </a:fld>
            <a:endParaRPr lang="en-US"/>
          </a:p>
        </p:txBody>
      </p:sp>
    </p:spTree>
    <p:extLst>
      <p:ext uri="{BB962C8B-B14F-4D97-AF65-F5344CB8AC3E}">
        <p14:creationId xmlns:p14="http://schemas.microsoft.com/office/powerpoint/2010/main" val="201744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BFA07-677E-46F1-9694-DA33AD8A0692}" type="datetimeFigureOut">
              <a:rPr lang="en-US" smtClean="0"/>
              <a:pPr/>
              <a:t>4/24/2016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5B0BD-53E3-493B-B775-F3AFB4A563D7}" type="slidenum">
              <a:rPr lang="en-US" smtClean="0"/>
              <a:pPr/>
              <a:t>‹#›</a:t>
            </a:fld>
            <a:endParaRPr lang="en-US"/>
          </a:p>
        </p:txBody>
      </p:sp>
    </p:spTree>
    <p:extLst>
      <p:ext uri="{BB962C8B-B14F-4D97-AF65-F5344CB8AC3E}">
        <p14:creationId xmlns:p14="http://schemas.microsoft.com/office/powerpoint/2010/main" val="4282081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Green_Revolution" TargetMode="External"/><Relationship Id="rId3" Type="http://schemas.openxmlformats.org/officeDocument/2006/relationships/hyperlink" Target="http://www.economicsdiscussion.net/articles/importance-of-agriculture-in-indian-economy/2088" TargetMode="External"/><Relationship Id="rId7" Type="http://schemas.openxmlformats.org/officeDocument/2006/relationships/hyperlink" Target="https://en.wikipedia.org/wiki/Green_Revolution_in_India" TargetMode="External"/><Relationship Id="rId2" Type="http://schemas.openxmlformats.org/officeDocument/2006/relationships/hyperlink" Target="http://www.ibef.org/download/Agriculture-January-2016.pdf" TargetMode="External"/><Relationship Id="rId1" Type="http://schemas.openxmlformats.org/officeDocument/2006/relationships/slideLayout" Target="../slideLayouts/slideLayout2.xml"/><Relationship Id="rId6" Type="http://schemas.openxmlformats.org/officeDocument/2006/relationships/hyperlink" Target="http://ficci.in/spdocument/20550/FICCI-agri-Report%2009-03-2015.pdf" TargetMode="External"/><Relationship Id="rId11" Type="http://schemas.openxmlformats.org/officeDocument/2006/relationships/hyperlink" Target="http://www.fas.usda.gov/data/india-s-agricultural-exports-climb-record-high" TargetMode="External"/><Relationship Id="rId5" Type="http://schemas.openxmlformats.org/officeDocument/2006/relationships/hyperlink" Target="http://www.ijmra.us/project%20doc/IJPSS_MAY2012/IJMRA-PSS296.pdf" TargetMode="External"/><Relationship Id="rId10" Type="http://schemas.openxmlformats.org/officeDocument/2006/relationships/hyperlink" Target="http://www.indiaonestop.com/Greenrevolution.htm" TargetMode="External"/><Relationship Id="rId4" Type="http://schemas.openxmlformats.org/officeDocument/2006/relationships/hyperlink" Target="https://core.ac.uk/download/files/153/6443441.pdf" TargetMode="External"/><Relationship Id="rId9" Type="http://schemas.openxmlformats.org/officeDocument/2006/relationships/hyperlink" Target="http://www.airea.ne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200"/>
            <a:ext cx="9144000" cy="3052763"/>
          </a:xfrm>
        </p:spPr>
        <p:txBody>
          <a:bodyPr>
            <a:normAutofit fontScale="90000"/>
          </a:bodyPr>
          <a:lstStyle/>
          <a:p>
            <a:r>
              <a:rPr lang="en-IN" b="1" dirty="0">
                <a:latin typeface="Bell MT" panose="02020503060305020303" pitchFamily="18" charset="0"/>
              </a:rPr>
              <a:t>Economics Project – 5</a:t>
            </a:r>
            <a:br>
              <a:rPr lang="en-IN" b="1" dirty="0">
                <a:latin typeface="Bell MT" panose="02020503060305020303" pitchFamily="18" charset="0"/>
              </a:rPr>
            </a:br>
            <a:r>
              <a:rPr lang="en-IN" b="1" dirty="0">
                <a:latin typeface="Bell MT" panose="02020503060305020303" pitchFamily="18" charset="0"/>
              </a:rPr>
              <a:t>Indian Agriculture: Importance, Development and Challenges</a:t>
            </a:r>
            <a:endParaRPr lang="en-IN" dirty="0">
              <a:latin typeface="Bell MT" panose="02020503060305020303" pitchFamily="18" charset="0"/>
            </a:endParaRPr>
          </a:p>
        </p:txBody>
      </p:sp>
      <p:sp>
        <p:nvSpPr>
          <p:cNvPr id="3" name="Subtitle 2"/>
          <p:cNvSpPr>
            <a:spLocks noGrp="1"/>
          </p:cNvSpPr>
          <p:nvPr>
            <p:ph type="subTitle" idx="1"/>
          </p:nvPr>
        </p:nvSpPr>
        <p:spPr>
          <a:xfrm>
            <a:off x="1524000" y="4137102"/>
            <a:ext cx="9144000" cy="1120698"/>
          </a:xfrm>
        </p:spPr>
        <p:txBody>
          <a:bodyPr>
            <a:normAutofit/>
          </a:bodyPr>
          <a:lstStyle/>
          <a:p>
            <a:r>
              <a:rPr lang="en-IN" sz="4200" dirty="0">
                <a:latin typeface="Calisto MT" panose="02040603050505030304" pitchFamily="18" charset="0"/>
              </a:rPr>
              <a:t>Group - 13</a:t>
            </a:r>
          </a:p>
        </p:txBody>
      </p:sp>
    </p:spTree>
    <p:extLst>
      <p:ext uri="{BB962C8B-B14F-4D97-AF65-F5344CB8AC3E}">
        <p14:creationId xmlns:p14="http://schemas.microsoft.com/office/powerpoint/2010/main" val="4263577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448" y="344559"/>
            <a:ext cx="10964952" cy="707886"/>
          </a:xfrm>
          <a:prstGeom prst="rect">
            <a:avLst/>
          </a:prstGeom>
          <a:noFill/>
        </p:spPr>
        <p:txBody>
          <a:bodyPr wrap="square" rtlCol="0">
            <a:spAutoFit/>
          </a:bodyPr>
          <a:lstStyle/>
          <a:p>
            <a:pPr lvl="0" algn="ctr"/>
            <a:r>
              <a:rPr kumimoji="0" lang="en-US" sz="4000" b="0" i="0" u="none" strike="noStrike" kern="0" cap="none" spc="0" normalizeH="0" noProof="0" dirty="0">
                <a:ln>
                  <a:noFill/>
                </a:ln>
                <a:solidFill>
                  <a:sysClr val="windowText" lastClr="000000"/>
                </a:solidFill>
                <a:effectLst/>
                <a:uLnTx/>
                <a:uFillTx/>
              </a:rPr>
              <a:t>Agro Imports of India</a:t>
            </a:r>
            <a:endParaRPr kumimoji="0" lang="en-US" sz="4000" b="0" i="0" u="none" strike="noStrike" kern="0" cap="none" spc="0" normalizeH="0" baseline="0" noProof="0" dirty="0">
              <a:ln>
                <a:noFill/>
              </a:ln>
              <a:solidFill>
                <a:sysClr val="windowText" lastClr="000000"/>
              </a:solidFill>
              <a:effectLst/>
              <a:uLnTx/>
              <a:uFillTx/>
            </a:endParaRPr>
          </a:p>
        </p:txBody>
      </p:sp>
      <p:sp>
        <p:nvSpPr>
          <p:cNvPr id="5" name="TextBox 4"/>
          <p:cNvSpPr txBox="1"/>
          <p:nvPr/>
        </p:nvSpPr>
        <p:spPr>
          <a:xfrm>
            <a:off x="617448" y="1052445"/>
            <a:ext cx="10964952" cy="861774"/>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500" kern="0" dirty="0">
                <a:solidFill>
                  <a:sysClr val="windowText" lastClr="000000"/>
                </a:solidFill>
              </a:rPr>
              <a:t>India imported a total of $1,243 million worth agricultural products in 2005.</a:t>
            </a:r>
          </a:p>
          <a:p>
            <a:pPr marR="0" lvl="0" defTabSz="914400" eaLnBrk="1" fontAlgn="auto" latinLnBrk="0" hangingPunct="1">
              <a:lnSpc>
                <a:spcPct val="100000"/>
              </a:lnSpc>
              <a:spcBef>
                <a:spcPts val="0"/>
              </a:spcBef>
              <a:spcAft>
                <a:spcPts val="0"/>
              </a:spcAft>
              <a:buClrTx/>
              <a:buSzTx/>
              <a:tabLst/>
              <a:defRPr/>
            </a:pPr>
            <a:r>
              <a:rPr lang="en-US" sz="2500" kern="0" dirty="0">
                <a:solidFill>
                  <a:sysClr val="windowText" lastClr="000000"/>
                </a:solidFill>
              </a:rPr>
              <a:t>     In 2011, it increased to $3,592 million.</a:t>
            </a:r>
            <a:endParaRPr kumimoji="0" lang="en-US" sz="2500" b="0" i="0" u="none" strike="noStrike" kern="0" cap="none" spc="0" normalizeH="0" baseline="0" noProof="0" dirty="0">
              <a:ln>
                <a:noFill/>
              </a:ln>
              <a:solidFill>
                <a:sysClr val="windowText" lastClr="000000"/>
              </a:solidFill>
              <a:effectLst/>
              <a:uLnTx/>
              <a:uFillTx/>
            </a:endParaRPr>
          </a:p>
        </p:txBody>
      </p:sp>
      <p:graphicFrame>
        <p:nvGraphicFramePr>
          <p:cNvPr id="13" name="Table 12"/>
          <p:cNvGraphicFramePr>
            <a:graphicFrameLocks noGrp="1"/>
          </p:cNvGraphicFramePr>
          <p:nvPr>
            <p:extLst/>
          </p:nvPr>
        </p:nvGraphicFramePr>
        <p:xfrm>
          <a:off x="1013551" y="1914220"/>
          <a:ext cx="10568848" cy="4810365"/>
        </p:xfrm>
        <a:graphic>
          <a:graphicData uri="http://schemas.openxmlformats.org/drawingml/2006/table">
            <a:tbl>
              <a:tblPr/>
              <a:tblGrid>
                <a:gridCol w="3236208">
                  <a:extLst>
                    <a:ext uri="{9D8B030D-6E8A-4147-A177-3AD203B41FA5}">
                      <a16:colId xmlns:a16="http://schemas.microsoft.com/office/drawing/2014/main" val="1727387969"/>
                    </a:ext>
                  </a:extLst>
                </a:gridCol>
                <a:gridCol w="1047520">
                  <a:extLst>
                    <a:ext uri="{9D8B030D-6E8A-4147-A177-3AD203B41FA5}">
                      <a16:colId xmlns:a16="http://schemas.microsoft.com/office/drawing/2014/main" val="1418085540"/>
                    </a:ext>
                  </a:extLst>
                </a:gridCol>
                <a:gridCol w="1047520">
                  <a:extLst>
                    <a:ext uri="{9D8B030D-6E8A-4147-A177-3AD203B41FA5}">
                      <a16:colId xmlns:a16="http://schemas.microsoft.com/office/drawing/2014/main" val="2807145858"/>
                    </a:ext>
                  </a:extLst>
                </a:gridCol>
                <a:gridCol w="1047520">
                  <a:extLst>
                    <a:ext uri="{9D8B030D-6E8A-4147-A177-3AD203B41FA5}">
                      <a16:colId xmlns:a16="http://schemas.microsoft.com/office/drawing/2014/main" val="1578874579"/>
                    </a:ext>
                  </a:extLst>
                </a:gridCol>
                <a:gridCol w="1047520">
                  <a:extLst>
                    <a:ext uri="{9D8B030D-6E8A-4147-A177-3AD203B41FA5}">
                      <a16:colId xmlns:a16="http://schemas.microsoft.com/office/drawing/2014/main" val="1389981248"/>
                    </a:ext>
                  </a:extLst>
                </a:gridCol>
                <a:gridCol w="1047520">
                  <a:extLst>
                    <a:ext uri="{9D8B030D-6E8A-4147-A177-3AD203B41FA5}">
                      <a16:colId xmlns:a16="http://schemas.microsoft.com/office/drawing/2014/main" val="973169714"/>
                    </a:ext>
                  </a:extLst>
                </a:gridCol>
                <a:gridCol w="1047520">
                  <a:extLst>
                    <a:ext uri="{9D8B030D-6E8A-4147-A177-3AD203B41FA5}">
                      <a16:colId xmlns:a16="http://schemas.microsoft.com/office/drawing/2014/main" val="3874246053"/>
                    </a:ext>
                  </a:extLst>
                </a:gridCol>
                <a:gridCol w="1047520">
                  <a:extLst>
                    <a:ext uri="{9D8B030D-6E8A-4147-A177-3AD203B41FA5}">
                      <a16:colId xmlns:a16="http://schemas.microsoft.com/office/drawing/2014/main" val="2253319450"/>
                    </a:ext>
                  </a:extLst>
                </a:gridCol>
              </a:tblGrid>
              <a:tr h="387390">
                <a:tc>
                  <a:txBody>
                    <a:bodyPr/>
                    <a:lstStyle/>
                    <a:p>
                      <a:pPr algn="l" fontAlgn="b"/>
                      <a:r>
                        <a:rPr lang="en-US" sz="1600" b="1" i="0" u="none" strike="noStrike" dirty="0">
                          <a:solidFill>
                            <a:srgbClr val="000000"/>
                          </a:solidFill>
                          <a:effectLst/>
                          <a:latin typeface="+mn-lt"/>
                        </a:rPr>
                        <a:t>Product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mn-lt"/>
                        </a:rPr>
                        <a:t>2008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mn-lt"/>
                        </a:rPr>
                        <a:t>2009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mn-lt"/>
                        </a:rPr>
                        <a:t>2010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mn-lt"/>
                        </a:rPr>
                        <a:t>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mn-lt"/>
                        </a:rPr>
                        <a:t>2012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mn-lt"/>
                        </a:rPr>
                        <a:t>2013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mn-lt"/>
                        </a:rPr>
                        <a:t>2014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0783485"/>
                  </a:ext>
                </a:extLst>
              </a:tr>
              <a:tr h="387390">
                <a:tc>
                  <a:txBody>
                    <a:bodyPr/>
                    <a:lstStyle/>
                    <a:p>
                      <a:pPr algn="l" fontAlgn="b"/>
                      <a:r>
                        <a:rPr lang="en-US" sz="1600" b="0" i="0" u="none" strike="noStrike" dirty="0">
                          <a:solidFill>
                            <a:srgbClr val="000000"/>
                          </a:solidFill>
                          <a:effectLst/>
                          <a:latin typeface="+mn-lt"/>
                        </a:rPr>
                        <a:t>Live trees and other plants;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$1,728,531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$2,723,354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$5,336,567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$6,374,277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$5,486,063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$4,822,664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$7,398,673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3282582"/>
                  </a:ext>
                </a:extLst>
              </a:tr>
              <a:tr h="387390">
                <a:tc>
                  <a:txBody>
                    <a:bodyPr/>
                    <a:lstStyle/>
                    <a:p>
                      <a:pPr algn="l" fontAlgn="b"/>
                      <a:r>
                        <a:rPr lang="en-US" sz="1600" b="0" i="0" u="none" strike="noStrike" dirty="0">
                          <a:solidFill>
                            <a:srgbClr val="FF0000"/>
                          </a:solidFill>
                          <a:effectLst/>
                          <a:latin typeface="+mn-lt"/>
                        </a:rPr>
                        <a:t>Edible vegetables and certain roots and tubers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$593,465,042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$875,069,145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$1,279,414,055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$1,464,565,853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$2,066,781,646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$1,874,417,081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$1,864,603,634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1530735"/>
                  </a:ext>
                </a:extLst>
              </a:tr>
              <a:tr h="387390">
                <a:tc>
                  <a:txBody>
                    <a:bodyPr/>
                    <a:lstStyle/>
                    <a:p>
                      <a:pPr algn="l" fontAlgn="b"/>
                      <a:r>
                        <a:rPr lang="en-US" sz="1600" b="0" i="0" u="none" strike="noStrike" dirty="0">
                          <a:solidFill>
                            <a:srgbClr val="000000"/>
                          </a:solidFill>
                          <a:effectLst/>
                          <a:latin typeface="+mn-lt"/>
                        </a:rPr>
                        <a:t>Edible fruit and nuts; peel of citrus fruit or melons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$311,059,357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$376,510,866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$465,055,752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$526,648,670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$560,792,870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$734,597,912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$939,066,201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9895656"/>
                  </a:ext>
                </a:extLst>
              </a:tr>
              <a:tr h="387390">
                <a:tc>
                  <a:txBody>
                    <a:bodyPr/>
                    <a:lstStyle/>
                    <a:p>
                      <a:pPr algn="l" fontAlgn="b"/>
                      <a:r>
                        <a:rPr lang="en-US" sz="1600" b="0" i="0" u="none" strike="noStrike" dirty="0">
                          <a:solidFill>
                            <a:srgbClr val="000000"/>
                          </a:solidFill>
                          <a:effectLst/>
                          <a:latin typeface="+mn-lt"/>
                        </a:rPr>
                        <a:t>Coffee, tea, matF and spices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$199,947,283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$174,166,617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$206,139,815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$277,371,287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$275,934,310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$316,819,582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$422,754,668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107125"/>
                  </a:ext>
                </a:extLst>
              </a:tr>
              <a:tr h="387390">
                <a:tc>
                  <a:txBody>
                    <a:bodyPr/>
                    <a:lstStyle/>
                    <a:p>
                      <a:pPr algn="l" fontAlgn="b"/>
                      <a:r>
                        <a:rPr lang="en-US" sz="1600" b="0" i="0" u="none" strike="noStrike">
                          <a:solidFill>
                            <a:srgbClr val="000000"/>
                          </a:solidFill>
                          <a:effectLst/>
                          <a:latin typeface="+mn-lt"/>
                        </a:rPr>
                        <a:t>Cereals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$2,729,092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$312,633,300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$1,299,863,727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$274,790,483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$12,952,373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$116,312,610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$12,512,375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1250701"/>
                  </a:ext>
                </a:extLst>
              </a:tr>
              <a:tr h="387390">
                <a:tc>
                  <a:txBody>
                    <a:bodyPr/>
                    <a:lstStyle/>
                    <a:p>
                      <a:pPr algn="l" fontAlgn="b"/>
                      <a:r>
                        <a:rPr lang="en-US" sz="1600" b="0" i="0" u="none" strike="noStrike">
                          <a:solidFill>
                            <a:srgbClr val="000000"/>
                          </a:solidFill>
                          <a:effectLst/>
                          <a:latin typeface="+mn-lt"/>
                        </a:rPr>
                        <a:t>Products of the milling industry; malt; starches; inulin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$8,224,517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$12,486,919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$17,080,212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$21,184,621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$22,259,717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$28,870,100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$37,541,055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7885773"/>
                  </a:ext>
                </a:extLst>
              </a:tr>
              <a:tr h="387390">
                <a:tc>
                  <a:txBody>
                    <a:bodyPr/>
                    <a:lstStyle/>
                    <a:p>
                      <a:pPr algn="l" fontAlgn="b"/>
                      <a:r>
                        <a:rPr lang="en-US" sz="1600" b="0" i="0" u="none" strike="noStrike">
                          <a:solidFill>
                            <a:srgbClr val="000000"/>
                          </a:solidFill>
                          <a:effectLst/>
                          <a:latin typeface="+mn-lt"/>
                        </a:rPr>
                        <a:t>Oil seeds and oleaginous fruits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$68,837,205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$83,573,806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$122,431,634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$154,850,424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$172,932,834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$158,036,882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$179,388,577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494310"/>
                  </a:ext>
                </a:extLst>
              </a:tr>
              <a:tr h="387390">
                <a:tc>
                  <a:txBody>
                    <a:bodyPr/>
                    <a:lstStyle/>
                    <a:p>
                      <a:pPr algn="l" fontAlgn="b"/>
                      <a:r>
                        <a:rPr lang="en-US" sz="1600" b="0" i="0" u="none" strike="noStrike">
                          <a:solidFill>
                            <a:srgbClr val="000000"/>
                          </a:solidFill>
                          <a:effectLst/>
                          <a:latin typeface="+mn-lt"/>
                        </a:rPr>
                        <a:t>Lac; gums, resins and other vegetable saps and extracts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$54,762,210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$68,849,766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$66,205,191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$84,989,285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$82,595,793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$117,469,101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$119,141,769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8835792"/>
                  </a:ext>
                </a:extLst>
              </a:tr>
              <a:tr h="387390">
                <a:tc>
                  <a:txBody>
                    <a:bodyPr/>
                    <a:lstStyle/>
                    <a:p>
                      <a:pPr algn="l" fontAlgn="b"/>
                      <a:r>
                        <a:rPr lang="en-US" sz="1600" b="0" i="0" u="none" strike="noStrike" dirty="0">
                          <a:solidFill>
                            <a:srgbClr val="000000"/>
                          </a:solidFill>
                          <a:effectLst/>
                          <a:latin typeface="+mn-lt"/>
                        </a:rPr>
                        <a:t>Vegetable plaiting materials; vegetable products </a:t>
                      </a:r>
                      <a:r>
                        <a:rPr lang="en-US" sz="1600" b="0" i="0" u="none" strike="noStrike" dirty="0" err="1">
                          <a:solidFill>
                            <a:srgbClr val="000000"/>
                          </a:solidFill>
                          <a:effectLst/>
                          <a:latin typeface="+mn-lt"/>
                        </a:rPr>
                        <a:t>nes</a:t>
                      </a:r>
                      <a:endParaRPr lang="en-US" sz="16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$2,089,639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$3,302,212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$2,736,001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$4,655,628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$6,754,744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$8,879,646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$9,258,116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4003797"/>
                  </a:ext>
                </a:extLst>
              </a:tr>
              <a:tr h="387390">
                <a:tc>
                  <a:txBody>
                    <a:bodyPr/>
                    <a:lstStyle/>
                    <a:p>
                      <a:pPr algn="l" fontAlgn="b"/>
                      <a:r>
                        <a:rPr lang="en-US" sz="2400" b="1" i="0" u="none" strike="noStrike" dirty="0">
                          <a:solidFill>
                            <a:srgbClr val="000000"/>
                          </a:solidFill>
                          <a:effectLst/>
                          <a:latin typeface="+mn-lt"/>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$1.2B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$1.9B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$3.2B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$2.8B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$3.2B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$3.3B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400" b="1" i="0" u="none" strike="noStrike" dirty="0">
                          <a:solidFill>
                            <a:srgbClr val="000000"/>
                          </a:solidFill>
                          <a:effectLst/>
                          <a:latin typeface="+mn-lt"/>
                        </a:rPr>
                        <a:t>$3.5B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486767"/>
                  </a:ext>
                </a:extLst>
              </a:tr>
            </a:tbl>
          </a:graphicData>
        </a:graphic>
      </p:graphicFrame>
    </p:spTree>
    <p:extLst>
      <p:ext uri="{BB962C8B-B14F-4D97-AF65-F5344CB8AC3E}">
        <p14:creationId xmlns:p14="http://schemas.microsoft.com/office/powerpoint/2010/main" val="9281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448" y="344559"/>
            <a:ext cx="10964952" cy="707886"/>
          </a:xfrm>
          <a:prstGeom prst="rect">
            <a:avLst/>
          </a:prstGeom>
          <a:noFill/>
        </p:spPr>
        <p:txBody>
          <a:bodyPr wrap="square" rtlCol="0">
            <a:spAutoFit/>
          </a:bodyPr>
          <a:lstStyle/>
          <a:p>
            <a:pPr lvl="0" algn="ctr"/>
            <a:r>
              <a:rPr lang="en-US" sz="4000" kern="0" dirty="0">
                <a:solidFill>
                  <a:sysClr val="windowText" lastClr="000000"/>
                </a:solidFill>
              </a:rPr>
              <a:t>Agro Ex</a:t>
            </a:r>
            <a:r>
              <a:rPr kumimoji="0" lang="en-US" sz="4000" b="0" i="0" u="none" strike="noStrike" kern="0" cap="none" spc="0" normalizeH="0" noProof="0" dirty="0">
                <a:ln>
                  <a:noFill/>
                </a:ln>
                <a:solidFill>
                  <a:sysClr val="windowText" lastClr="000000"/>
                </a:solidFill>
                <a:effectLst/>
                <a:uLnTx/>
                <a:uFillTx/>
              </a:rPr>
              <a:t>ports of India</a:t>
            </a:r>
            <a:endParaRPr kumimoji="0" lang="en-US" sz="4000" b="0" i="0" u="none" strike="noStrike" kern="0" cap="none" spc="0" normalizeH="0" baseline="0" noProof="0" dirty="0">
              <a:ln>
                <a:noFill/>
              </a:ln>
              <a:solidFill>
                <a:sysClr val="windowText" lastClr="000000"/>
              </a:solidFill>
              <a:effectLst/>
              <a:uLnTx/>
              <a:uFillTx/>
            </a:endParaRPr>
          </a:p>
        </p:txBody>
      </p:sp>
      <p:sp>
        <p:nvSpPr>
          <p:cNvPr id="5" name="TextBox 4"/>
          <p:cNvSpPr txBox="1"/>
          <p:nvPr/>
        </p:nvSpPr>
        <p:spPr>
          <a:xfrm>
            <a:off x="617448" y="1052445"/>
            <a:ext cx="10964952" cy="738664"/>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100" kern="0" dirty="0">
                <a:solidFill>
                  <a:sysClr val="windowText" lastClr="000000"/>
                </a:solidFill>
              </a:rPr>
              <a:t>India exported a total of $4,508 million worth agricultural products in 2005.In 2011, it increased to $14,221 million.</a:t>
            </a:r>
            <a:endParaRPr kumimoji="0" lang="en-US" sz="2100" b="0" i="0" u="none" strike="noStrike" kern="0" cap="none" spc="0" normalizeH="0" baseline="0" noProof="0" dirty="0">
              <a:ln>
                <a:noFill/>
              </a:ln>
              <a:solidFill>
                <a:sysClr val="windowText" lastClr="000000"/>
              </a:solidFill>
              <a:effectLst/>
              <a:uLnTx/>
              <a:uFillTx/>
            </a:endParaRPr>
          </a:p>
        </p:txBody>
      </p:sp>
      <p:graphicFrame>
        <p:nvGraphicFramePr>
          <p:cNvPr id="3" name="Table 2"/>
          <p:cNvGraphicFramePr>
            <a:graphicFrameLocks noGrp="1"/>
          </p:cNvGraphicFramePr>
          <p:nvPr>
            <p:extLst/>
          </p:nvPr>
        </p:nvGraphicFramePr>
        <p:xfrm>
          <a:off x="617451" y="1914220"/>
          <a:ext cx="10964951" cy="4962765"/>
        </p:xfrm>
        <a:graphic>
          <a:graphicData uri="http://schemas.openxmlformats.org/drawingml/2006/table">
            <a:tbl>
              <a:tblPr/>
              <a:tblGrid>
                <a:gridCol w="3609916">
                  <a:extLst>
                    <a:ext uri="{9D8B030D-6E8A-4147-A177-3AD203B41FA5}">
                      <a16:colId xmlns:a16="http://schemas.microsoft.com/office/drawing/2014/main" val="750713019"/>
                    </a:ext>
                  </a:extLst>
                </a:gridCol>
                <a:gridCol w="1041062">
                  <a:extLst>
                    <a:ext uri="{9D8B030D-6E8A-4147-A177-3AD203B41FA5}">
                      <a16:colId xmlns:a16="http://schemas.microsoft.com/office/drawing/2014/main" val="2212860265"/>
                    </a:ext>
                  </a:extLst>
                </a:gridCol>
                <a:gridCol w="1041062">
                  <a:extLst>
                    <a:ext uri="{9D8B030D-6E8A-4147-A177-3AD203B41FA5}">
                      <a16:colId xmlns:a16="http://schemas.microsoft.com/office/drawing/2014/main" val="1283493372"/>
                    </a:ext>
                  </a:extLst>
                </a:gridCol>
                <a:gridCol w="1041062">
                  <a:extLst>
                    <a:ext uri="{9D8B030D-6E8A-4147-A177-3AD203B41FA5}">
                      <a16:colId xmlns:a16="http://schemas.microsoft.com/office/drawing/2014/main" val="733301332"/>
                    </a:ext>
                  </a:extLst>
                </a:gridCol>
                <a:gridCol w="1041062">
                  <a:extLst>
                    <a:ext uri="{9D8B030D-6E8A-4147-A177-3AD203B41FA5}">
                      <a16:colId xmlns:a16="http://schemas.microsoft.com/office/drawing/2014/main" val="1500420992"/>
                    </a:ext>
                  </a:extLst>
                </a:gridCol>
                <a:gridCol w="1041062">
                  <a:extLst>
                    <a:ext uri="{9D8B030D-6E8A-4147-A177-3AD203B41FA5}">
                      <a16:colId xmlns:a16="http://schemas.microsoft.com/office/drawing/2014/main" val="2927590794"/>
                    </a:ext>
                  </a:extLst>
                </a:gridCol>
                <a:gridCol w="1041062">
                  <a:extLst>
                    <a:ext uri="{9D8B030D-6E8A-4147-A177-3AD203B41FA5}">
                      <a16:colId xmlns:a16="http://schemas.microsoft.com/office/drawing/2014/main" val="4130059440"/>
                    </a:ext>
                  </a:extLst>
                </a:gridCol>
                <a:gridCol w="1108663">
                  <a:extLst>
                    <a:ext uri="{9D8B030D-6E8A-4147-A177-3AD203B41FA5}">
                      <a16:colId xmlns:a16="http://schemas.microsoft.com/office/drawing/2014/main" val="1113527846"/>
                    </a:ext>
                  </a:extLst>
                </a:gridCol>
              </a:tblGrid>
              <a:tr h="387390">
                <a:tc>
                  <a:txBody>
                    <a:bodyPr/>
                    <a:lstStyle/>
                    <a:p>
                      <a:pPr algn="l" fontAlgn="b"/>
                      <a:r>
                        <a:rPr lang="en-US" sz="2000" b="1" i="0" u="none" strike="noStrike" dirty="0">
                          <a:solidFill>
                            <a:srgbClr val="000000"/>
                          </a:solidFill>
                          <a:effectLst/>
                          <a:latin typeface="+mn-lt"/>
                        </a:rPr>
                        <a:t>Product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2005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2006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2007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2008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2009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2010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4297882"/>
                  </a:ext>
                </a:extLst>
              </a:tr>
              <a:tr h="387390">
                <a:tc>
                  <a:txBody>
                    <a:bodyPr/>
                    <a:lstStyle/>
                    <a:p>
                      <a:pPr algn="l" fontAlgn="b"/>
                      <a:r>
                        <a:rPr lang="en-US" sz="1700" b="0" i="0" u="none" strike="noStrike" dirty="0">
                          <a:solidFill>
                            <a:srgbClr val="000000"/>
                          </a:solidFill>
                          <a:effectLst/>
                          <a:latin typeface="+mn-lt"/>
                        </a:rPr>
                        <a:t>Live trees and other plants;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$61,411,583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$81,497,299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$120,310,441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$69,319,923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$56,284,107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$55,348,190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$65,027,817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517115"/>
                  </a:ext>
                </a:extLst>
              </a:tr>
              <a:tr h="387390">
                <a:tc>
                  <a:txBody>
                    <a:bodyPr/>
                    <a:lstStyle/>
                    <a:p>
                      <a:pPr algn="l" fontAlgn="b"/>
                      <a:r>
                        <a:rPr lang="en-US" sz="1700" b="0" i="0" u="none" strike="noStrike">
                          <a:solidFill>
                            <a:srgbClr val="000000"/>
                          </a:solidFill>
                          <a:effectLst/>
                          <a:latin typeface="+mn-lt"/>
                        </a:rPr>
                        <a:t>Edible vegetables and certain roots and tubers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$527,303,462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$600,338,652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$624,328,087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$677,362,545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$792,525,322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$954,640,897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$994,706,757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4575617"/>
                  </a:ext>
                </a:extLst>
              </a:tr>
              <a:tr h="387390">
                <a:tc>
                  <a:txBody>
                    <a:bodyPr/>
                    <a:lstStyle/>
                    <a:p>
                      <a:pPr algn="l" fontAlgn="b"/>
                      <a:r>
                        <a:rPr lang="en-US" sz="1700" b="0" i="0" u="none" strike="noStrike">
                          <a:solidFill>
                            <a:srgbClr val="000000"/>
                          </a:solidFill>
                          <a:effectLst/>
                          <a:latin typeface="+mn-lt"/>
                        </a:rPr>
                        <a:t>Edible fruit and nuts; peel of citrus fruit or melons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$245,003,921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$305,609,822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$330,340,504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$446,592,592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$438,207,396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$494,319,025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$499,900,333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488683"/>
                  </a:ext>
                </a:extLst>
              </a:tr>
              <a:tr h="387390">
                <a:tc>
                  <a:txBody>
                    <a:bodyPr/>
                    <a:lstStyle/>
                    <a:p>
                      <a:pPr algn="l" fontAlgn="b"/>
                      <a:r>
                        <a:rPr lang="en-US" sz="1700" b="0" i="0" u="none" strike="noStrike" dirty="0">
                          <a:solidFill>
                            <a:srgbClr val="000000"/>
                          </a:solidFill>
                          <a:effectLst/>
                          <a:latin typeface="+mn-lt"/>
                        </a:rPr>
                        <a:t>Coffee, tea, matF and spices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$897,962,855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$1,124,388,831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$1,386,094,577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$1,745,567,030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$1,518,019,938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$2,002,744,611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$2,970,476,213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052356"/>
                  </a:ext>
                </a:extLst>
              </a:tr>
              <a:tr h="387390">
                <a:tc>
                  <a:txBody>
                    <a:bodyPr/>
                    <a:lstStyle/>
                    <a:p>
                      <a:pPr algn="l" fontAlgn="b"/>
                      <a:r>
                        <a:rPr lang="en-US" sz="1700" b="0" i="0" u="none" strike="noStrike" dirty="0">
                          <a:solidFill>
                            <a:srgbClr val="FF0000"/>
                          </a:solidFill>
                          <a:effectLst/>
                          <a:latin typeface="+mn-lt"/>
                        </a:rPr>
                        <a:t>Cereals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$1,915,272,213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$1,588,583,488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$2,770,923,489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$3,912,218,627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$2,986,630,246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$2,923,680,792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$5,371,012,959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4274927"/>
                  </a:ext>
                </a:extLst>
              </a:tr>
              <a:tr h="387390">
                <a:tc>
                  <a:txBody>
                    <a:bodyPr/>
                    <a:lstStyle/>
                    <a:p>
                      <a:pPr algn="l" fontAlgn="b"/>
                      <a:r>
                        <a:rPr lang="en-US" sz="1700" b="0" i="0" u="none" strike="noStrike" dirty="0">
                          <a:solidFill>
                            <a:srgbClr val="000000"/>
                          </a:solidFill>
                          <a:effectLst/>
                          <a:latin typeface="+mn-lt"/>
                        </a:rPr>
                        <a:t>Products of the milling industry; malt; starches; inulin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$32,780,048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$31,955,659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$51,831,012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$60,965,762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$55,756,232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$76,295,972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$135,405,137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300227"/>
                  </a:ext>
                </a:extLst>
              </a:tr>
              <a:tr h="387390">
                <a:tc>
                  <a:txBody>
                    <a:bodyPr/>
                    <a:lstStyle/>
                    <a:p>
                      <a:pPr algn="l" fontAlgn="b"/>
                      <a:r>
                        <a:rPr lang="en-US" sz="1700" b="0" i="0" u="none" strike="noStrike">
                          <a:solidFill>
                            <a:srgbClr val="000000"/>
                          </a:solidFill>
                          <a:effectLst/>
                          <a:latin typeface="+mn-lt"/>
                        </a:rPr>
                        <a:t>Oil seeds and oleaginous fruits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$405,986,513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$481,706,126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$759,373,884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$982,521,886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$693,744,248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$1,084,363,438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$1,853,441,277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2400998"/>
                  </a:ext>
                </a:extLst>
              </a:tr>
              <a:tr h="387390">
                <a:tc>
                  <a:txBody>
                    <a:bodyPr/>
                    <a:lstStyle/>
                    <a:p>
                      <a:pPr algn="l" fontAlgn="b"/>
                      <a:r>
                        <a:rPr lang="en-US" sz="1700" b="0" i="0" u="none" strike="noStrike">
                          <a:solidFill>
                            <a:srgbClr val="000000"/>
                          </a:solidFill>
                          <a:effectLst/>
                          <a:latin typeface="+mn-lt"/>
                        </a:rPr>
                        <a:t>Lac; gums, resins and other vegetable saps and extracts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$401,919,953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$401,044,667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$387,807,026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$481,980,236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$360,723,174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$657,568,392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$2,270,833,416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9570062"/>
                  </a:ext>
                </a:extLst>
              </a:tr>
              <a:tr h="387390">
                <a:tc>
                  <a:txBody>
                    <a:bodyPr/>
                    <a:lstStyle/>
                    <a:p>
                      <a:pPr algn="l" fontAlgn="b"/>
                      <a:r>
                        <a:rPr lang="en-US" sz="1700" b="0" i="0" u="none" strike="noStrike" dirty="0">
                          <a:solidFill>
                            <a:srgbClr val="000000"/>
                          </a:solidFill>
                          <a:effectLst/>
                          <a:latin typeface="+mn-lt"/>
                        </a:rPr>
                        <a:t>Vegetable plaiting materials; vegetable products </a:t>
                      </a:r>
                      <a:r>
                        <a:rPr lang="en-US" sz="1700" b="0" i="0" u="none" strike="noStrike" dirty="0" err="1">
                          <a:solidFill>
                            <a:srgbClr val="000000"/>
                          </a:solidFill>
                          <a:effectLst/>
                          <a:latin typeface="+mn-lt"/>
                        </a:rPr>
                        <a:t>nes</a:t>
                      </a:r>
                      <a:endParaRPr lang="en-US" sz="1700" b="0" i="0" u="none" strike="noStrike" dirty="0">
                        <a:solidFill>
                          <a:srgbClr val="00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$20,787,881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$20,691,862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$28,167,804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$35,530,699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$34,735,665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$66,610,778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mn-lt"/>
                        </a:rPr>
                        <a:t>$60,689,954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9756301"/>
                  </a:ext>
                </a:extLst>
              </a:tr>
              <a:tr h="387390">
                <a:tc>
                  <a:txBody>
                    <a:bodyPr/>
                    <a:lstStyle/>
                    <a:p>
                      <a:pPr algn="l" fontAlgn="b"/>
                      <a:r>
                        <a:rPr lang="en-US" sz="2000" b="1" i="0" u="none" strike="noStrike" dirty="0">
                          <a:solidFill>
                            <a:srgbClr val="000000"/>
                          </a:solidFill>
                          <a:effectLst/>
                          <a:latin typeface="+mn-lt"/>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$4.5B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$4.6B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$6.4B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$8.4B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$6.9B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$8.3B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1" i="0" u="none" strike="noStrike" dirty="0">
                          <a:solidFill>
                            <a:srgbClr val="000000"/>
                          </a:solidFill>
                          <a:effectLst/>
                          <a:latin typeface="+mn-lt"/>
                        </a:rPr>
                        <a:t>$14.2B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4202602"/>
                  </a:ext>
                </a:extLst>
              </a:tr>
            </a:tbl>
          </a:graphicData>
        </a:graphic>
      </p:graphicFrame>
    </p:spTree>
    <p:extLst>
      <p:ext uri="{BB962C8B-B14F-4D97-AF65-F5344CB8AC3E}">
        <p14:creationId xmlns:p14="http://schemas.microsoft.com/office/powerpoint/2010/main" val="87073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448" y="344559"/>
            <a:ext cx="10964952" cy="707886"/>
          </a:xfrm>
          <a:prstGeom prst="rect">
            <a:avLst/>
          </a:prstGeom>
          <a:noFill/>
        </p:spPr>
        <p:txBody>
          <a:bodyPr wrap="square" rtlCol="0">
            <a:spAutoFit/>
          </a:bodyPr>
          <a:lstStyle/>
          <a:p>
            <a:pPr lvl="0" algn="ctr"/>
            <a:r>
              <a:rPr kumimoji="0" lang="en-US" sz="4000" b="0" i="0" u="none" strike="noStrike" kern="0" cap="none" spc="0" normalizeH="0" baseline="0" noProof="0" dirty="0">
                <a:ln>
                  <a:noFill/>
                </a:ln>
                <a:solidFill>
                  <a:sysClr val="windowText" lastClr="000000"/>
                </a:solidFill>
                <a:effectLst/>
                <a:uLnTx/>
                <a:uFillTx/>
              </a:rPr>
              <a:t>Trend </a:t>
            </a:r>
            <a:r>
              <a:rPr kumimoji="0" lang="en-US" sz="4000" b="0" i="0" u="none" strike="noStrike" kern="0" cap="none" spc="0" normalizeH="0" noProof="0" dirty="0">
                <a:ln>
                  <a:noFill/>
                </a:ln>
                <a:solidFill>
                  <a:sysClr val="windowText" lastClr="000000"/>
                </a:solidFill>
                <a:effectLst/>
                <a:uLnTx/>
                <a:uFillTx/>
              </a:rPr>
              <a:t>of </a:t>
            </a:r>
            <a:r>
              <a:rPr lang="en-US" sz="4000" kern="0" noProof="0" dirty="0">
                <a:solidFill>
                  <a:sysClr val="windowText" lastClr="000000"/>
                </a:solidFill>
              </a:rPr>
              <a:t>i</a:t>
            </a:r>
            <a:r>
              <a:rPr kumimoji="0" lang="en-US" sz="4000" b="0" i="0" u="none" strike="noStrike" kern="0" cap="none" spc="0" normalizeH="0" noProof="0" dirty="0">
                <a:ln>
                  <a:noFill/>
                </a:ln>
                <a:solidFill>
                  <a:sysClr val="windowText" lastClr="000000"/>
                </a:solidFill>
                <a:effectLst/>
                <a:uLnTx/>
                <a:uFillTx/>
              </a:rPr>
              <a:t>mport of agro products </a:t>
            </a:r>
            <a:r>
              <a:rPr lang="en-US" sz="4000" kern="0" dirty="0">
                <a:solidFill>
                  <a:sysClr val="windowText" lastClr="000000"/>
                </a:solidFill>
              </a:rPr>
              <a:t>of </a:t>
            </a:r>
            <a:r>
              <a:rPr kumimoji="0" lang="en-US" sz="4000" b="0" i="0" u="none" strike="noStrike" kern="0" cap="none" spc="0" normalizeH="0" noProof="0" dirty="0">
                <a:ln>
                  <a:noFill/>
                </a:ln>
                <a:solidFill>
                  <a:sysClr val="windowText" lastClr="000000"/>
                </a:solidFill>
                <a:effectLst/>
                <a:uLnTx/>
                <a:uFillTx/>
              </a:rPr>
              <a:t>India</a:t>
            </a:r>
            <a:endParaRPr kumimoji="0" lang="en-US" sz="4000" b="0" i="0" u="none" strike="noStrike" kern="0" cap="none" spc="0" normalizeH="0" baseline="0" noProof="0" dirty="0">
              <a:ln>
                <a:noFill/>
              </a:ln>
              <a:solidFill>
                <a:sysClr val="windowText" lastClr="000000"/>
              </a:solidFill>
              <a:effectLst/>
              <a:uLnTx/>
              <a:uFillTx/>
            </a:endParaRPr>
          </a:p>
        </p:txBody>
      </p:sp>
      <p:sp>
        <p:nvSpPr>
          <p:cNvPr id="5" name="TextBox 4"/>
          <p:cNvSpPr txBox="1"/>
          <p:nvPr/>
        </p:nvSpPr>
        <p:spPr>
          <a:xfrm>
            <a:off x="617448" y="1422473"/>
            <a:ext cx="5478552" cy="477054"/>
          </a:xfrm>
          <a:prstGeom prst="rect">
            <a:avLst/>
          </a:prstGeom>
          <a:noFill/>
        </p:spPr>
        <p:txBody>
          <a:bodyPr wrap="square" rtlCol="0">
            <a:spAutoFit/>
          </a:bodyPr>
          <a:lstStyle/>
          <a:p>
            <a:pPr marR="0" lvl="0" algn="ctr" defTabSz="914400" eaLnBrk="1" fontAlgn="auto" latinLnBrk="0" hangingPunct="1">
              <a:lnSpc>
                <a:spcPct val="100000"/>
              </a:lnSpc>
              <a:spcBef>
                <a:spcPts val="0"/>
              </a:spcBef>
              <a:spcAft>
                <a:spcPts val="0"/>
              </a:spcAft>
              <a:buClrTx/>
              <a:buSzTx/>
              <a:tabLst/>
              <a:defRPr/>
            </a:pPr>
            <a:r>
              <a:rPr kumimoji="0" lang="en-US" sz="2500" b="0" i="0" u="none" strike="noStrike" kern="0" cap="none" spc="0" normalizeH="0" baseline="0" noProof="0" dirty="0">
                <a:ln>
                  <a:noFill/>
                </a:ln>
                <a:solidFill>
                  <a:sysClr val="windowText" lastClr="000000"/>
                </a:solidFill>
                <a:effectLst/>
                <a:uLnTx/>
                <a:uFillTx/>
              </a:rPr>
              <a:t>IMPORT</a:t>
            </a:r>
          </a:p>
        </p:txBody>
      </p:sp>
      <p:pic>
        <p:nvPicPr>
          <p:cNvPr id="6" name="Picture 5"/>
          <p:cNvPicPr>
            <a:picLocks noChangeAspect="1"/>
          </p:cNvPicPr>
          <p:nvPr/>
        </p:nvPicPr>
        <p:blipFill>
          <a:blip r:embed="rId2"/>
          <a:stretch>
            <a:fillRect/>
          </a:stretch>
        </p:blipFill>
        <p:spPr>
          <a:xfrm>
            <a:off x="655546" y="1899526"/>
            <a:ext cx="5478553" cy="3959817"/>
          </a:xfrm>
          <a:prstGeom prst="rect">
            <a:avLst/>
          </a:prstGeom>
        </p:spPr>
      </p:pic>
      <p:sp>
        <p:nvSpPr>
          <p:cNvPr id="3" name="TextBox 2"/>
          <p:cNvSpPr txBox="1"/>
          <p:nvPr/>
        </p:nvSpPr>
        <p:spPr>
          <a:xfrm>
            <a:off x="2973664" y="5859344"/>
            <a:ext cx="766119" cy="369332"/>
          </a:xfrm>
          <a:prstGeom prst="rect">
            <a:avLst/>
          </a:prstGeom>
          <a:noFill/>
        </p:spPr>
        <p:txBody>
          <a:bodyPr wrap="square" rtlCol="0">
            <a:spAutoFit/>
          </a:bodyPr>
          <a:lstStyle/>
          <a:p>
            <a:r>
              <a:rPr lang="en-US" dirty="0"/>
              <a:t>Year</a:t>
            </a:r>
          </a:p>
        </p:txBody>
      </p:sp>
      <p:sp>
        <p:nvSpPr>
          <p:cNvPr id="10" name="TextBox 9"/>
          <p:cNvSpPr txBox="1"/>
          <p:nvPr/>
        </p:nvSpPr>
        <p:spPr>
          <a:xfrm rot="16200000">
            <a:off x="-493535" y="3163573"/>
            <a:ext cx="1852632" cy="369332"/>
          </a:xfrm>
          <a:prstGeom prst="rect">
            <a:avLst/>
          </a:prstGeom>
          <a:noFill/>
        </p:spPr>
        <p:txBody>
          <a:bodyPr wrap="square" rtlCol="0">
            <a:spAutoFit/>
          </a:bodyPr>
          <a:lstStyle/>
          <a:p>
            <a:r>
              <a:rPr lang="en-US" dirty="0"/>
              <a:t>Amount In   $</a:t>
            </a:r>
          </a:p>
        </p:txBody>
      </p:sp>
      <p:sp>
        <p:nvSpPr>
          <p:cNvPr id="19" name="Content Placeholder 18"/>
          <p:cNvSpPr>
            <a:spLocks noGrp="1"/>
          </p:cNvSpPr>
          <p:nvPr>
            <p:ph sz="half" idx="2"/>
          </p:nvPr>
        </p:nvSpPr>
        <p:spPr/>
        <p:txBody>
          <a:bodyPr>
            <a:normAutofit lnSpcReduction="10000"/>
          </a:bodyPr>
          <a:lstStyle/>
          <a:p>
            <a:pPr marL="342900" lvl="0" indent="-342900">
              <a:lnSpc>
                <a:spcPct val="100000"/>
              </a:lnSpc>
              <a:spcBef>
                <a:spcPts val="0"/>
              </a:spcBef>
              <a:defRPr/>
            </a:pPr>
            <a:r>
              <a:rPr lang="en-US" kern="0" dirty="0">
                <a:solidFill>
                  <a:sysClr val="windowText" lastClr="000000"/>
                </a:solidFill>
              </a:rPr>
              <a:t>India imported a total of $1,243 million worth agricultural products in 2005.</a:t>
            </a:r>
          </a:p>
          <a:p>
            <a:pPr lvl="0">
              <a:lnSpc>
                <a:spcPct val="100000"/>
              </a:lnSpc>
              <a:spcBef>
                <a:spcPts val="0"/>
              </a:spcBef>
              <a:defRPr/>
            </a:pPr>
            <a:r>
              <a:rPr lang="en-US" kern="0" dirty="0">
                <a:solidFill>
                  <a:sysClr val="windowText" lastClr="000000"/>
                </a:solidFill>
              </a:rPr>
              <a:t> In 2011, it increased to $3,592 million.</a:t>
            </a:r>
          </a:p>
          <a:p>
            <a:pPr>
              <a:lnSpc>
                <a:spcPct val="100000"/>
              </a:lnSpc>
              <a:spcBef>
                <a:spcPts val="0"/>
              </a:spcBef>
              <a:defRPr/>
            </a:pPr>
            <a:r>
              <a:rPr lang="en-US" dirty="0">
                <a:solidFill>
                  <a:srgbClr val="FF0000"/>
                </a:solidFill>
              </a:rPr>
              <a:t>Edible vegetables and certain roots and tubers </a:t>
            </a:r>
            <a:r>
              <a:rPr lang="en-US" dirty="0"/>
              <a:t>are highest imported agro goods in India throughout 2004-2012 followed by </a:t>
            </a:r>
            <a:r>
              <a:rPr lang="en-US" dirty="0">
                <a:solidFill>
                  <a:srgbClr val="000000"/>
                </a:solidFill>
              </a:rPr>
              <a:t>Edible fruit and nuts; peel of citrus fruit or melons</a:t>
            </a:r>
          </a:p>
          <a:p>
            <a:pPr>
              <a:lnSpc>
                <a:spcPct val="100000"/>
              </a:lnSpc>
              <a:spcBef>
                <a:spcPts val="0"/>
              </a:spcBef>
              <a:defRPr/>
            </a:pPr>
            <a:endParaRPr lang="en-US" dirty="0">
              <a:solidFill>
                <a:srgbClr val="FF0000"/>
              </a:solidFill>
            </a:endParaRPr>
          </a:p>
          <a:p>
            <a:pPr lvl="0">
              <a:lnSpc>
                <a:spcPct val="100000"/>
              </a:lnSpc>
              <a:spcBef>
                <a:spcPts val="0"/>
              </a:spcBef>
              <a:defRPr/>
            </a:pPr>
            <a:endParaRPr lang="en-US" kern="0" dirty="0">
              <a:solidFill>
                <a:sysClr val="windowText" lastClr="000000"/>
              </a:solidFill>
            </a:endParaRPr>
          </a:p>
          <a:p>
            <a:endParaRPr lang="en-US" dirty="0"/>
          </a:p>
        </p:txBody>
      </p:sp>
    </p:spTree>
    <p:extLst>
      <p:ext uri="{BB962C8B-B14F-4D97-AF65-F5344CB8AC3E}">
        <p14:creationId xmlns:p14="http://schemas.microsoft.com/office/powerpoint/2010/main" val="399964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7448" y="344559"/>
            <a:ext cx="10964952" cy="707886"/>
          </a:xfrm>
          <a:prstGeom prst="rect">
            <a:avLst/>
          </a:prstGeom>
          <a:noFill/>
        </p:spPr>
        <p:txBody>
          <a:bodyPr wrap="square" rtlCol="0">
            <a:spAutoFit/>
          </a:bodyPr>
          <a:lstStyle/>
          <a:p>
            <a:pPr lvl="0" algn="ctr"/>
            <a:r>
              <a:rPr kumimoji="0" lang="en-US" sz="4000" b="0" i="0" u="none" strike="noStrike" kern="0" cap="none" spc="0" normalizeH="0" baseline="0" noProof="0" dirty="0">
                <a:ln>
                  <a:noFill/>
                </a:ln>
                <a:solidFill>
                  <a:sysClr val="windowText" lastClr="000000"/>
                </a:solidFill>
                <a:effectLst/>
                <a:uLnTx/>
                <a:uFillTx/>
              </a:rPr>
              <a:t>Trend </a:t>
            </a:r>
            <a:r>
              <a:rPr kumimoji="0" lang="en-US" sz="4000" b="0" i="0" u="none" strike="noStrike" kern="0" cap="none" spc="0" normalizeH="0" noProof="0" dirty="0">
                <a:ln>
                  <a:noFill/>
                </a:ln>
                <a:solidFill>
                  <a:sysClr val="windowText" lastClr="000000"/>
                </a:solidFill>
                <a:effectLst/>
                <a:uLnTx/>
                <a:uFillTx/>
              </a:rPr>
              <a:t>of Export of agro products </a:t>
            </a:r>
            <a:r>
              <a:rPr lang="en-US" sz="4000" kern="0" dirty="0">
                <a:solidFill>
                  <a:sysClr val="windowText" lastClr="000000"/>
                </a:solidFill>
              </a:rPr>
              <a:t>of </a:t>
            </a:r>
            <a:r>
              <a:rPr kumimoji="0" lang="en-US" sz="4000" b="0" i="0" u="none" strike="noStrike" kern="0" cap="none" spc="0" normalizeH="0" noProof="0" dirty="0">
                <a:ln>
                  <a:noFill/>
                </a:ln>
                <a:solidFill>
                  <a:sysClr val="windowText" lastClr="000000"/>
                </a:solidFill>
                <a:effectLst/>
                <a:uLnTx/>
                <a:uFillTx/>
              </a:rPr>
              <a:t>India</a:t>
            </a:r>
            <a:endParaRPr kumimoji="0" lang="en-US" sz="4000" b="0" i="0" u="none" strike="noStrike" kern="0" cap="none" spc="0" normalizeH="0" baseline="0" noProof="0" dirty="0">
              <a:ln>
                <a:noFill/>
              </a:ln>
              <a:solidFill>
                <a:sysClr val="windowText" lastClr="000000"/>
              </a:solidFill>
              <a:effectLst/>
              <a:uLnTx/>
              <a:uFillTx/>
            </a:endParaRPr>
          </a:p>
        </p:txBody>
      </p:sp>
      <p:pic>
        <p:nvPicPr>
          <p:cNvPr id="2" name="Picture 1"/>
          <p:cNvPicPr>
            <a:picLocks noChangeAspect="1"/>
          </p:cNvPicPr>
          <p:nvPr/>
        </p:nvPicPr>
        <p:blipFill>
          <a:blip r:embed="rId2"/>
          <a:stretch>
            <a:fillRect/>
          </a:stretch>
        </p:blipFill>
        <p:spPr>
          <a:xfrm>
            <a:off x="609598" y="1680519"/>
            <a:ext cx="5486400" cy="4496443"/>
          </a:xfrm>
          <a:prstGeom prst="rect">
            <a:avLst/>
          </a:prstGeom>
        </p:spPr>
      </p:pic>
      <p:sp>
        <p:nvSpPr>
          <p:cNvPr id="9" name="TextBox 8"/>
          <p:cNvSpPr txBox="1"/>
          <p:nvPr/>
        </p:nvSpPr>
        <p:spPr>
          <a:xfrm>
            <a:off x="3056236" y="5992296"/>
            <a:ext cx="766119" cy="369332"/>
          </a:xfrm>
          <a:prstGeom prst="rect">
            <a:avLst/>
          </a:prstGeom>
          <a:noFill/>
        </p:spPr>
        <p:txBody>
          <a:bodyPr wrap="square" rtlCol="0">
            <a:spAutoFit/>
          </a:bodyPr>
          <a:lstStyle/>
          <a:p>
            <a:r>
              <a:rPr lang="en-US" dirty="0"/>
              <a:t>Year</a:t>
            </a:r>
          </a:p>
        </p:txBody>
      </p:sp>
      <p:sp>
        <p:nvSpPr>
          <p:cNvPr id="11" name="TextBox 10"/>
          <p:cNvSpPr txBox="1"/>
          <p:nvPr/>
        </p:nvSpPr>
        <p:spPr>
          <a:xfrm rot="16200000">
            <a:off x="-560682" y="3259257"/>
            <a:ext cx="1747438" cy="369332"/>
          </a:xfrm>
          <a:prstGeom prst="rect">
            <a:avLst/>
          </a:prstGeom>
          <a:noFill/>
        </p:spPr>
        <p:txBody>
          <a:bodyPr wrap="square" rtlCol="0">
            <a:spAutoFit/>
          </a:bodyPr>
          <a:lstStyle/>
          <a:p>
            <a:r>
              <a:rPr lang="en-US" dirty="0"/>
              <a:t>Amount In  $</a:t>
            </a:r>
          </a:p>
        </p:txBody>
      </p:sp>
      <p:sp>
        <p:nvSpPr>
          <p:cNvPr id="13" name="Content Placeholder 12"/>
          <p:cNvSpPr>
            <a:spLocks noGrp="1"/>
          </p:cNvSpPr>
          <p:nvPr>
            <p:ph sz="half" idx="2"/>
          </p:nvPr>
        </p:nvSpPr>
        <p:spPr/>
        <p:txBody>
          <a:bodyPr/>
          <a:lstStyle/>
          <a:p>
            <a:pPr lvl="0"/>
            <a:r>
              <a:rPr lang="en-US" kern="0" dirty="0">
                <a:solidFill>
                  <a:sysClr val="windowText" lastClr="000000"/>
                </a:solidFill>
              </a:rPr>
              <a:t>India exported a total of $4,508 million worth agricultural products in 2005.</a:t>
            </a:r>
          </a:p>
          <a:p>
            <a:pPr lvl="0"/>
            <a:r>
              <a:rPr lang="en-US" kern="0" dirty="0">
                <a:solidFill>
                  <a:sysClr val="windowText" lastClr="000000"/>
                </a:solidFill>
              </a:rPr>
              <a:t>In 2011, it increased to $14,221 million.</a:t>
            </a:r>
          </a:p>
          <a:p>
            <a:r>
              <a:rPr lang="en-US" dirty="0">
                <a:solidFill>
                  <a:srgbClr val="FF0000"/>
                </a:solidFill>
              </a:rPr>
              <a:t>Cereals</a:t>
            </a:r>
            <a:r>
              <a:rPr lang="en-US" dirty="0"/>
              <a:t> account for highest exported agro product of India followed by </a:t>
            </a:r>
            <a:r>
              <a:rPr lang="en-US" dirty="0">
                <a:solidFill>
                  <a:srgbClr val="000000"/>
                </a:solidFill>
              </a:rPr>
              <a:t>Coffee, tea and spices.</a:t>
            </a:r>
          </a:p>
          <a:p>
            <a:endParaRPr lang="en-US" dirty="0">
              <a:solidFill>
                <a:srgbClr val="FF0000"/>
              </a:solidFill>
            </a:endParaRPr>
          </a:p>
        </p:txBody>
      </p:sp>
    </p:spTree>
    <p:extLst>
      <p:ext uri="{BB962C8B-B14F-4D97-AF65-F5344CB8AC3E}">
        <p14:creationId xmlns:p14="http://schemas.microsoft.com/office/powerpoint/2010/main" val="2815435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428111" cy="933097"/>
          </a:xfrm>
        </p:spPr>
        <p:txBody>
          <a:bodyPr/>
          <a:lstStyle/>
          <a:p>
            <a:r>
              <a:rPr lang="en-US" b="1" dirty="0"/>
              <a:t>Importance Of Agriculture In Indian Economy</a:t>
            </a:r>
          </a:p>
        </p:txBody>
      </p:sp>
      <p:sp>
        <p:nvSpPr>
          <p:cNvPr id="3" name="Content Placeholder 2"/>
          <p:cNvSpPr>
            <a:spLocks noGrp="1"/>
          </p:cNvSpPr>
          <p:nvPr>
            <p:ph idx="1"/>
          </p:nvPr>
        </p:nvSpPr>
        <p:spPr>
          <a:xfrm>
            <a:off x="838200" y="1298222"/>
            <a:ext cx="10515600" cy="5734756"/>
          </a:xfrm>
        </p:spPr>
        <p:txBody>
          <a:bodyPr>
            <a:normAutofit/>
          </a:bodyPr>
          <a:lstStyle/>
          <a:p>
            <a:r>
              <a:rPr lang="en-US" dirty="0"/>
              <a:t>Though industry has been playing an important role in Indian economy, still the contribution of agriculture in the development of Indian economy cannot be denied.</a:t>
            </a:r>
          </a:p>
          <a:p>
            <a:pPr marL="514350" indent="-514350">
              <a:buAutoNum type="arabicPeriod"/>
            </a:pPr>
            <a:r>
              <a:rPr lang="en-US" b="1" u="sng" dirty="0"/>
              <a:t>Influence on GDP</a:t>
            </a:r>
            <a:r>
              <a:rPr lang="en-US" dirty="0"/>
              <a:t>: </a:t>
            </a:r>
          </a:p>
          <a:p>
            <a:pPr marL="971550" lvl="1" indent="-514350"/>
            <a:r>
              <a:rPr lang="en-US" dirty="0"/>
              <a:t>The contribution of agriculture in Indian GDP was 48-60% during the first two decades of independence, but this contribution has declined to about 26% in the last decade.</a:t>
            </a:r>
          </a:p>
          <a:p>
            <a:pPr marL="457200" lvl="1" indent="0">
              <a:buNone/>
            </a:pPr>
            <a:endParaRPr lang="en-US" dirty="0"/>
          </a:p>
          <a:p>
            <a:pPr marL="514350" indent="-514350">
              <a:buAutoNum type="arabicPeriod" startAt="2"/>
            </a:pPr>
            <a:r>
              <a:rPr lang="en-US" b="1" u="sng" dirty="0"/>
              <a:t>Generating Employment</a:t>
            </a:r>
            <a:r>
              <a:rPr lang="en-US" dirty="0"/>
              <a:t>: </a:t>
            </a:r>
          </a:p>
          <a:p>
            <a:pPr marL="971550" lvl="1" indent="-514350"/>
            <a:r>
              <a:rPr lang="en-US" dirty="0"/>
              <a:t>Employment in the agriculture Sector as Share of Total Employment in last decade was 52.1%, making it single largest private sector occupation. In 1951, India’s 70% population was engaged in agriculture.</a:t>
            </a:r>
          </a:p>
          <a:p>
            <a:pPr marL="971550" lvl="1" indent="-514350"/>
            <a:r>
              <a:rPr lang="en-US" dirty="0"/>
              <a:t> We can say that in last 6 decades a substantial part of our population has been dependent upon agriculture. </a:t>
            </a:r>
          </a:p>
          <a:p>
            <a:pPr marL="514350" indent="-51435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15636"/>
            <a:ext cx="10591800" cy="5761327"/>
          </a:xfrm>
        </p:spPr>
        <p:txBody>
          <a:bodyPr/>
          <a:lstStyle/>
          <a:p>
            <a:pPr>
              <a:buNone/>
            </a:pPr>
            <a:r>
              <a:rPr lang="en-US" dirty="0"/>
              <a:t>3. </a:t>
            </a:r>
            <a:r>
              <a:rPr lang="en-US" b="1" u="sng" dirty="0"/>
              <a:t>Provision for food for increasing population: </a:t>
            </a:r>
          </a:p>
          <a:p>
            <a:endParaRPr lang="en-US" dirty="0"/>
          </a:p>
          <a:p>
            <a:r>
              <a:rPr lang="en-US" dirty="0"/>
              <a:t>Due to the excessive pressure of population labor surplus economies like India and rapid increase in the demand for food, food production increases at a fast rate. </a:t>
            </a:r>
          </a:p>
          <a:p>
            <a:r>
              <a:rPr lang="en-US" dirty="0"/>
              <a:t>The existing levels of food consumption in these countries are very low and with a little increase in the capita income, the demand for food rise steeply (in other words it can be stated that the income elasticity of demand for food is very high in developing countries). </a:t>
            </a:r>
          </a:p>
          <a:p>
            <a:r>
              <a:rPr lang="en-US" dirty="0"/>
              <a:t>Therefore, unless agriculture is able to continuously increase it marketed surplus of food grains, a crisis is like to emerge. Many developing countries are passing through this phase and in a bid to ma the increasing food requirements agriculture has been developed.</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6195547"/>
          </a:xfrm>
        </p:spPr>
        <p:txBody>
          <a:bodyPr>
            <a:normAutofit fontScale="92500"/>
          </a:bodyPr>
          <a:lstStyle/>
          <a:p>
            <a:pPr>
              <a:buNone/>
            </a:pPr>
            <a:r>
              <a:rPr lang="en-US" dirty="0"/>
              <a:t>4.</a:t>
            </a:r>
            <a:r>
              <a:rPr lang="en-US" b="1" dirty="0"/>
              <a:t> </a:t>
            </a:r>
            <a:r>
              <a:rPr lang="en-US" b="1" u="sng" dirty="0"/>
              <a:t>Contribution to capital formation</a:t>
            </a:r>
            <a:r>
              <a:rPr lang="en-US" dirty="0"/>
              <a:t>: </a:t>
            </a:r>
          </a:p>
          <a:p>
            <a:pPr lvl="1"/>
            <a:r>
              <a:rPr lang="en-US" dirty="0"/>
              <a:t>Since agriculture happens be the largest industry in developing country like India, it can and must play an important role in pushing up the rate of capital formation. </a:t>
            </a:r>
          </a:p>
          <a:p>
            <a:pPr lvl="1"/>
            <a:r>
              <a:rPr lang="en-US" dirty="0"/>
              <a:t>If it fails to do so, the whole process economic development will suffer a setback.</a:t>
            </a:r>
          </a:p>
          <a:p>
            <a:pPr>
              <a:buNone/>
            </a:pPr>
            <a:endParaRPr lang="en-US" dirty="0"/>
          </a:p>
          <a:p>
            <a:pPr>
              <a:buNone/>
            </a:pPr>
            <a:r>
              <a:rPr lang="en-US" dirty="0"/>
              <a:t>5. </a:t>
            </a:r>
            <a:r>
              <a:rPr lang="en-US" b="1" u="sng" dirty="0"/>
              <a:t>Supply of raw material to agro-based industries</a:t>
            </a:r>
            <a:r>
              <a:rPr lang="en-US" dirty="0"/>
              <a:t>: </a:t>
            </a:r>
          </a:p>
          <a:p>
            <a:pPr lvl="1"/>
            <a:r>
              <a:rPr lang="en-US" dirty="0"/>
              <a:t>Agriculture supplies raw materials to various agro-based industries like sugar, jute, cotton textile and Vanaspati industries. </a:t>
            </a:r>
          </a:p>
          <a:p>
            <a:pPr lvl="1"/>
            <a:r>
              <a:rPr lang="en-US" dirty="0"/>
              <a:t>Food processing industries are similarly dependent on agriculture.</a:t>
            </a:r>
          </a:p>
          <a:p>
            <a:pPr lvl="1"/>
            <a:r>
              <a:rPr lang="en-US" dirty="0"/>
              <a:t> Therefore the development of these industries entirely is dependent on agriculture.</a:t>
            </a:r>
          </a:p>
          <a:p>
            <a:pPr>
              <a:buNone/>
            </a:pPr>
            <a:endParaRPr lang="en-US" dirty="0"/>
          </a:p>
          <a:p>
            <a:pPr>
              <a:buNone/>
            </a:pPr>
            <a:r>
              <a:rPr lang="en-US" dirty="0"/>
              <a:t>6. </a:t>
            </a:r>
            <a:r>
              <a:rPr lang="en-US" b="1" u="sng" dirty="0"/>
              <a:t>Market for industrial products</a:t>
            </a:r>
            <a:r>
              <a:rPr lang="en-US" dirty="0"/>
              <a:t>: </a:t>
            </a:r>
          </a:p>
          <a:p>
            <a:pPr lvl="1"/>
            <a:r>
              <a:rPr lang="en-US" dirty="0"/>
              <a:t>Increase in rural purchasing power is very necessary for industrial development as two- thirds of Indian population live in villages. </a:t>
            </a:r>
          </a:p>
          <a:p>
            <a:pPr lvl="1"/>
            <a:r>
              <a:rPr lang="en-US" dirty="0"/>
              <a:t>After green revolution the purchasing power of the large farmers increased due to their enhanced income and negligible tax burden.</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822"/>
            <a:ext cx="10515600" cy="6265334"/>
          </a:xfrm>
        </p:spPr>
        <p:txBody>
          <a:bodyPr>
            <a:normAutofit lnSpcReduction="10000"/>
          </a:bodyPr>
          <a:lstStyle/>
          <a:p>
            <a:pPr>
              <a:buNone/>
            </a:pPr>
            <a:r>
              <a:rPr lang="en-US" dirty="0"/>
              <a:t>7. </a:t>
            </a:r>
            <a:r>
              <a:rPr lang="en-US" b="1" u="sng" dirty="0"/>
              <a:t>Influence on internal and external trade and commerce</a:t>
            </a:r>
            <a:r>
              <a:rPr lang="en-US" dirty="0"/>
              <a:t>: </a:t>
            </a:r>
          </a:p>
          <a:p>
            <a:pPr lvl="1"/>
            <a:r>
              <a:rPr lang="en-US" dirty="0"/>
              <a:t>Indian agriculture plays a vital role in internal and external trade of the country. Internal trade in food-grains and other agricultural products helps in the expansion of service sector.</a:t>
            </a:r>
          </a:p>
          <a:p>
            <a:pPr>
              <a:buNone/>
            </a:pPr>
            <a:r>
              <a:rPr lang="en-US" dirty="0"/>
              <a:t>8. </a:t>
            </a:r>
            <a:r>
              <a:rPr lang="en-US" b="1" u="sng" dirty="0"/>
              <a:t>Contribution in government budget</a:t>
            </a:r>
            <a:r>
              <a:rPr lang="en-US" dirty="0"/>
              <a:t>:</a:t>
            </a:r>
          </a:p>
          <a:p>
            <a:pPr lvl="1"/>
            <a:r>
              <a:rPr lang="en-US" dirty="0"/>
              <a:t>Right from the First Five Year Plan agriculture is considered as the prime revenue collecting sector for the both central and state budgets. </a:t>
            </a:r>
          </a:p>
          <a:p>
            <a:pPr lvl="1"/>
            <a:r>
              <a:rPr lang="en-US" dirty="0"/>
              <a:t>However, the government earns huge revenue from agriculture and its allied activities like cattle rearing, animal husbandry, poultry farming, fishing etc. </a:t>
            </a:r>
          </a:p>
          <a:p>
            <a:pPr>
              <a:buNone/>
            </a:pPr>
            <a:r>
              <a:rPr lang="en-US" dirty="0"/>
              <a:t>9. </a:t>
            </a:r>
            <a:r>
              <a:rPr lang="en-US" b="1" u="sng" dirty="0"/>
              <a:t>Need of labor force</a:t>
            </a:r>
            <a:r>
              <a:rPr lang="en-US" dirty="0"/>
              <a:t>: </a:t>
            </a:r>
          </a:p>
          <a:p>
            <a:pPr lvl="1"/>
            <a:r>
              <a:rPr lang="en-US" dirty="0"/>
              <a:t>A large number of skilled and unskilled laborers are required for the construction works and in other fields. </a:t>
            </a:r>
          </a:p>
          <a:p>
            <a:pPr lvl="1"/>
            <a:r>
              <a:rPr lang="en-US" dirty="0"/>
              <a:t>This labor is supplied by Indian agriculture.</a:t>
            </a:r>
          </a:p>
          <a:p>
            <a:pPr>
              <a:buNone/>
            </a:pPr>
            <a:r>
              <a:rPr lang="en-US" dirty="0"/>
              <a:t>10. </a:t>
            </a:r>
            <a:r>
              <a:rPr lang="en-US" b="1" u="sng" dirty="0"/>
              <a:t>Greater competitive advantages</a:t>
            </a:r>
            <a:r>
              <a:rPr lang="en-US" dirty="0"/>
              <a:t>:</a:t>
            </a:r>
          </a:p>
          <a:p>
            <a:pPr lvl="1"/>
            <a:r>
              <a:rPr lang="en-US" dirty="0"/>
              <a:t>Indian agriculture has a cost advantage in several agricultural commodities in the export sector because of low labor costs and self- sufficiency in input supply.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8564"/>
          </a:xfrm>
        </p:spPr>
        <p:txBody>
          <a:bodyPr/>
          <a:lstStyle/>
          <a:p>
            <a:r>
              <a:rPr lang="en-US" b="1" dirty="0"/>
              <a:t>Indian Agriculture: Development</a:t>
            </a:r>
          </a:p>
        </p:txBody>
      </p:sp>
      <p:sp>
        <p:nvSpPr>
          <p:cNvPr id="3" name="Content Placeholder 2"/>
          <p:cNvSpPr>
            <a:spLocks noGrp="1"/>
          </p:cNvSpPr>
          <p:nvPr>
            <p:ph idx="1"/>
          </p:nvPr>
        </p:nvSpPr>
        <p:spPr>
          <a:xfrm>
            <a:off x="838200" y="1512712"/>
            <a:ext cx="10515600" cy="5170310"/>
          </a:xfrm>
        </p:spPr>
        <p:txBody>
          <a:bodyPr>
            <a:normAutofit/>
          </a:bodyPr>
          <a:lstStyle/>
          <a:p>
            <a:r>
              <a:rPr lang="en-US" dirty="0"/>
              <a:t>When India became independent in 1947, the agricultural productivity was very low (about 50 million tons). The agriculture was mainly rained and was being done as a subsistence farming using mainly animate sources of farm power and traditional tools and equipment’s.</a:t>
            </a:r>
          </a:p>
          <a:p>
            <a:r>
              <a:rPr lang="en-US" dirty="0"/>
              <a:t> More </a:t>
            </a:r>
            <a:r>
              <a:rPr lang="en-US" dirty="0">
                <a:solidFill>
                  <a:schemeClr val="tx2"/>
                </a:solidFill>
              </a:rPr>
              <a:t>than 80% of the population living in rural areas was dependent on agriculture for their livelihood</a:t>
            </a:r>
            <a:r>
              <a:rPr lang="en-US" dirty="0"/>
              <a:t>.</a:t>
            </a:r>
          </a:p>
          <a:p>
            <a:pPr marL="285750" indent="-285750"/>
            <a:r>
              <a:rPr lang="en-US" dirty="0"/>
              <a:t>Before mid-1960, India relied on imports and food aid to meet domestic requirements.</a:t>
            </a:r>
          </a:p>
          <a:p>
            <a:pPr marL="285750" indent="-285750"/>
            <a:r>
              <a:rPr lang="en-US" dirty="0"/>
              <a:t>The two-year drought of 1965 and 1966 made the government then reform the agricultural policy of India.</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360217"/>
            <a:ext cx="11720946" cy="6317673"/>
          </a:xfrm>
        </p:spPr>
        <p:txBody>
          <a:bodyPr>
            <a:normAutofit/>
          </a:bodyPr>
          <a:lstStyle/>
          <a:p>
            <a:pPr>
              <a:buNone/>
            </a:pPr>
            <a:r>
              <a:rPr lang="en-US" dirty="0"/>
              <a:t>1. </a:t>
            </a:r>
            <a:r>
              <a:rPr lang="en-US" b="1" u="sng" dirty="0"/>
              <a:t>Agricultural Education:</a:t>
            </a:r>
          </a:p>
          <a:p>
            <a:pPr lvl="1"/>
            <a:r>
              <a:rPr lang="en-US" dirty="0"/>
              <a:t>Efforts were then concentrated mainly to develop labour saving manual and animal drawn implements. </a:t>
            </a:r>
          </a:p>
          <a:p>
            <a:pPr lvl="1"/>
            <a:r>
              <a:rPr lang="en-US" dirty="0"/>
              <a:t>Later, with the starting of B.Sc. Agricultural Engineering </a:t>
            </a:r>
            <a:r>
              <a:rPr lang="en-US" dirty="0" err="1"/>
              <a:t>Programme</a:t>
            </a:r>
            <a:r>
              <a:rPr lang="en-US" dirty="0"/>
              <a:t> at Allahabad Agricultural Institute during 1942, establishment of Agricultural Engineering Division at TART in 1947, Agricultural Engineering Department at IIT, </a:t>
            </a:r>
            <a:r>
              <a:rPr lang="en-US" dirty="0" err="1"/>
              <a:t>Kharagpur</a:t>
            </a:r>
            <a:r>
              <a:rPr lang="en-US" dirty="0"/>
              <a:t> in 1954, and colleges of Agricultural Engineering and Technology at </a:t>
            </a:r>
            <a:r>
              <a:rPr lang="en-US" dirty="0" err="1"/>
              <a:t>Pantnagar</a:t>
            </a:r>
            <a:r>
              <a:rPr lang="en-US" dirty="0"/>
              <a:t>, Ludhiana, Jabalpur, Udaipur, Coimbatore. </a:t>
            </a:r>
          </a:p>
          <a:p>
            <a:pPr lvl="1"/>
            <a:r>
              <a:rPr lang="en-US" dirty="0"/>
              <a:t>1960s gave an impetus to agricultural engineering research programmes.</a:t>
            </a:r>
          </a:p>
          <a:p>
            <a:pPr>
              <a:buNone/>
            </a:pPr>
            <a:r>
              <a:rPr lang="en-US" dirty="0"/>
              <a:t>2. </a:t>
            </a:r>
            <a:r>
              <a:rPr lang="en-US" b="1" u="sng" dirty="0"/>
              <a:t>New Organizations:</a:t>
            </a:r>
          </a:p>
          <a:p>
            <a:pPr lvl="1"/>
            <a:r>
              <a:rPr lang="en-US" dirty="0"/>
              <a:t>More recently, organizations other than the ICAR have shown interest in sponsoring research in different areas of agricultural engineering, either by giving financial support or as integral part of the activity of these organizations. </a:t>
            </a:r>
          </a:p>
          <a:p>
            <a:pPr lvl="1"/>
            <a:r>
              <a:rPr lang="en-US" dirty="0"/>
              <a:t>Some of these organizations are Ministry of Non-conventional Energy Sources, Department of Electronics, Department of Science and Technology, Department of Agriculture and Co-</a:t>
            </a:r>
            <a:r>
              <a:rPr lang="en-US" dirty="0" err="1"/>
              <a:t>operation,Tata</a:t>
            </a:r>
            <a:r>
              <a:rPr lang="en-US" dirty="0"/>
              <a:t> Energy Research Institute and the Indian National Committee of Irrigation and Drainage etc.</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4691"/>
            <a:ext cx="10972800" cy="1143000"/>
          </a:xfrm>
        </p:spPr>
        <p:txBody>
          <a:bodyPr>
            <a:normAutofit fontScale="90000"/>
          </a:bodyPr>
          <a:lstStyle/>
          <a:p>
            <a:pPr algn="ctr"/>
            <a:r>
              <a:rPr lang="en-IN" b="1" dirty="0"/>
              <a:t>Group Members </a:t>
            </a:r>
            <a:br>
              <a:rPr lang="en-IN" b="1" dirty="0"/>
            </a:br>
            <a:endParaRPr lang="en-IN" b="1" dirty="0"/>
          </a:p>
        </p:txBody>
      </p:sp>
      <p:sp>
        <p:nvSpPr>
          <p:cNvPr id="3" name="Content Placeholder 2"/>
          <p:cNvSpPr>
            <a:spLocks noGrp="1"/>
          </p:cNvSpPr>
          <p:nvPr>
            <p:ph idx="1"/>
          </p:nvPr>
        </p:nvSpPr>
        <p:spPr>
          <a:xfrm>
            <a:off x="520486" y="1787691"/>
            <a:ext cx="11151029" cy="4512503"/>
          </a:xfrm>
        </p:spPr>
        <p:txBody>
          <a:bodyPr>
            <a:normAutofit fontScale="70000" lnSpcReduction="20000"/>
          </a:bodyPr>
          <a:lstStyle/>
          <a:p>
            <a:pPr marL="0" indent="0" algn="ctr">
              <a:buNone/>
            </a:pPr>
            <a:r>
              <a:rPr lang="en-IN" sz="5067" dirty="0">
                <a:latin typeface="Bell MT" panose="02020503060305020303" pitchFamily="18" charset="0"/>
              </a:rPr>
              <a:t>Deep Parekh – 1401001</a:t>
            </a:r>
          </a:p>
          <a:p>
            <a:pPr marL="0" indent="0" algn="ctr">
              <a:buNone/>
            </a:pPr>
            <a:r>
              <a:rPr lang="en-IN" sz="5067" dirty="0">
                <a:latin typeface="Bell MT" panose="02020503060305020303" pitchFamily="18" charset="0"/>
              </a:rPr>
              <a:t>Jeet Parekh – 1401011</a:t>
            </a:r>
          </a:p>
          <a:p>
            <a:pPr marL="0" indent="0" algn="ctr">
              <a:buNone/>
            </a:pPr>
            <a:r>
              <a:rPr lang="en-IN" sz="5067" dirty="0">
                <a:latin typeface="Bell MT" panose="02020503060305020303" pitchFamily="18" charset="0"/>
              </a:rPr>
              <a:t>Akash Soni – 1401047</a:t>
            </a:r>
          </a:p>
          <a:p>
            <a:pPr marL="0" indent="0" algn="ctr">
              <a:buNone/>
            </a:pPr>
            <a:r>
              <a:rPr lang="en-IN" sz="5067" dirty="0">
                <a:latin typeface="Bell MT" panose="02020503060305020303" pitchFamily="18" charset="0"/>
              </a:rPr>
              <a:t>Kashish Shah – 1401048</a:t>
            </a:r>
          </a:p>
          <a:p>
            <a:pPr marL="0" indent="0" algn="ctr">
              <a:buNone/>
            </a:pPr>
            <a:r>
              <a:rPr lang="en-IN" sz="5067" dirty="0">
                <a:latin typeface="Bell MT" panose="02020503060305020303" pitchFamily="18" charset="0"/>
              </a:rPr>
              <a:t>Raj Shah – 1401050</a:t>
            </a:r>
          </a:p>
          <a:p>
            <a:pPr marL="0" indent="0" algn="ctr">
              <a:buNone/>
            </a:pPr>
            <a:r>
              <a:rPr lang="en-IN" sz="5067" dirty="0">
                <a:latin typeface="Bell MT" panose="02020503060305020303" pitchFamily="18" charset="0"/>
              </a:rPr>
              <a:t>Abhishek Chaudhary-1401059</a:t>
            </a:r>
          </a:p>
          <a:p>
            <a:pPr marL="0" indent="0" algn="ctr">
              <a:buNone/>
            </a:pPr>
            <a:r>
              <a:rPr lang="en-IN" sz="5067" dirty="0">
                <a:latin typeface="Bell MT" panose="02020503060305020303" pitchFamily="18" charset="0"/>
              </a:rPr>
              <a:t>Deval Shah – 1401060</a:t>
            </a:r>
          </a:p>
          <a:p>
            <a:pPr marL="0" indent="0" algn="ctr">
              <a:buNone/>
            </a:pPr>
            <a:r>
              <a:rPr lang="en-IN" sz="5067" dirty="0">
                <a:latin typeface="Bell MT" panose="02020503060305020303" pitchFamily="18" charset="0"/>
              </a:rPr>
              <a:t>Maharshi Bhavsar – 1401061</a:t>
            </a:r>
          </a:p>
          <a:p>
            <a:pPr marL="0" indent="0" algn="ctr">
              <a:buNone/>
            </a:pPr>
            <a:r>
              <a:rPr lang="en-IN" sz="5067" dirty="0">
                <a:latin typeface="Bell MT" panose="02020503060305020303" pitchFamily="18" charset="0"/>
              </a:rPr>
              <a:t>Malav Vora - 1401062  </a:t>
            </a:r>
          </a:p>
          <a:p>
            <a:endParaRPr lang="en-IN" dirty="0"/>
          </a:p>
          <a:p>
            <a:endParaRPr lang="en-IN" dirty="0"/>
          </a:p>
        </p:txBody>
      </p:sp>
    </p:spTree>
    <p:extLst>
      <p:ext uri="{BB962C8B-B14F-4D97-AF65-F5344CB8AC3E}">
        <p14:creationId xmlns:p14="http://schemas.microsoft.com/office/powerpoint/2010/main" val="262224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8622"/>
            <a:ext cx="10515600" cy="5949245"/>
          </a:xfrm>
        </p:spPr>
        <p:txBody>
          <a:bodyPr>
            <a:normAutofit/>
          </a:bodyPr>
          <a:lstStyle/>
          <a:p>
            <a:pPr>
              <a:buNone/>
            </a:pPr>
            <a:r>
              <a:rPr lang="en-US" dirty="0"/>
              <a:t>3. </a:t>
            </a:r>
            <a:r>
              <a:rPr lang="en-US" b="1" u="sng" dirty="0"/>
              <a:t>Projects:</a:t>
            </a:r>
          </a:p>
          <a:p>
            <a:pPr lvl="1" fontAlgn="base"/>
            <a:r>
              <a:rPr lang="en-US" dirty="0"/>
              <a:t>Besides these research-cum-academic institutions, a good amount of research opportunity was opened up in the soil and water engineering with the establishment of the 1st river valley project, the Damodar Valley Corporation in 1949, to tackle the problems of soil and water conservation in Bihar and West Bengal.</a:t>
            </a:r>
          </a:p>
          <a:p>
            <a:pPr lvl="1" fontAlgn="base"/>
            <a:r>
              <a:rPr lang="en-US" dirty="0"/>
              <a:t>This was followed by the Government of India’s initiative in establishing soil conservation centres at different regions of the country from the First Five-Year plan. </a:t>
            </a:r>
          </a:p>
          <a:p>
            <a:pPr lvl="1" fontAlgn="base"/>
            <a:r>
              <a:rPr lang="en-US" dirty="0"/>
              <a:t>Subsequently all these centres were administratively combined together as a Central Soil and Water Conservation Research Institute at Dehra Dun under the ICAR in 1975, with 6 regional centres.</a:t>
            </a:r>
          </a:p>
          <a:p>
            <a:pPr lvl="1"/>
            <a:r>
              <a:rPr lang="en-US" dirty="0"/>
              <a:t>They also started another project on Evaluation of Power Tillers for Indian conditions. These projects yielded good results and many types of equipment were developed.</a:t>
            </a:r>
            <a:endParaRPr lang="en-US" b="1" u="sng"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304800"/>
            <a:ext cx="10855036" cy="5872163"/>
          </a:xfrm>
        </p:spPr>
        <p:txBody>
          <a:bodyPr>
            <a:normAutofit fontScale="92500"/>
          </a:bodyPr>
          <a:lstStyle/>
          <a:p>
            <a:pPr>
              <a:buNone/>
            </a:pPr>
            <a:r>
              <a:rPr lang="en-US" dirty="0"/>
              <a:t>4. </a:t>
            </a:r>
            <a:r>
              <a:rPr lang="en-US" b="1" u="sng" dirty="0"/>
              <a:t>Green Revolution</a:t>
            </a:r>
            <a:r>
              <a:rPr lang="en-US" dirty="0"/>
              <a:t>: Green Revolution in India was a period when agriculture in India increased its yields due to improved agronomic technology. It allowed agriculture in India, to overcome chronic food defects. It started in the early 1960s and led to an increase in food production.</a:t>
            </a:r>
          </a:p>
          <a:p>
            <a:pPr lvl="1"/>
            <a:r>
              <a:rPr lang="en-US" dirty="0"/>
              <a:t>The </a:t>
            </a:r>
            <a:r>
              <a:rPr lang="en-US" dirty="0">
                <a:solidFill>
                  <a:schemeClr val="tx2"/>
                </a:solidFill>
              </a:rPr>
              <a:t>well irrigated and permanently irrigated area was only 17% in 1951</a:t>
            </a:r>
            <a:r>
              <a:rPr lang="en-US" dirty="0"/>
              <a:t>. The majority of the area was dependent on rainfall and, consequently, agriculture suffered from low level of production.</a:t>
            </a:r>
          </a:p>
          <a:p>
            <a:pPr lvl="1"/>
            <a:r>
              <a:rPr lang="en-US" dirty="0"/>
              <a:t>The green revolution was possible due to adequate water supply through irrigation. </a:t>
            </a:r>
          </a:p>
          <a:p>
            <a:pPr lvl="1"/>
            <a:r>
              <a:rPr lang="en-US" dirty="0"/>
              <a:t>The government undertook a number of minor, major and multipurpose irrigation projects to supply sufficient water to cultivable lands so that the dependence of farmers on rainfall reduced to great extents.</a:t>
            </a:r>
          </a:p>
          <a:p>
            <a:pPr lvl="1"/>
            <a:r>
              <a:rPr lang="en-US" dirty="0"/>
              <a:t>Rice yield in 1960s was two tons per hectare. In 1990s, it increased to six tons per hectare.</a:t>
            </a:r>
          </a:p>
          <a:p>
            <a:pPr lvl="1"/>
            <a:r>
              <a:rPr lang="en-US" dirty="0"/>
              <a:t>In 1948, Indian wheat farm produced an average of 0.8 tons of wheat per hectare. In 1975, that increased to 4.7 tons per hectare. And in 2000, it reached 6 tons per hectare.</a:t>
            </a:r>
          </a:p>
          <a:p>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466" y="310691"/>
            <a:ext cx="10453511" cy="769441"/>
          </a:xfrm>
          <a:prstGeom prst="rect">
            <a:avLst/>
          </a:prstGeom>
          <a:noFill/>
        </p:spPr>
        <p:txBody>
          <a:bodyPr wrap="square" rtlCol="0">
            <a:spAutoFit/>
          </a:bodyPr>
          <a:lstStyle/>
          <a:p>
            <a:pPr algn="ctr"/>
            <a:r>
              <a:rPr lang="en-US" sz="4400" b="1" dirty="0">
                <a:latin typeface="+mj-lt"/>
              </a:rPr>
              <a:t>Economic results of the Green Revolution</a:t>
            </a:r>
          </a:p>
        </p:txBody>
      </p:sp>
      <p:sp>
        <p:nvSpPr>
          <p:cNvPr id="3" name="TextBox 2"/>
          <p:cNvSpPr txBox="1"/>
          <p:nvPr/>
        </p:nvSpPr>
        <p:spPr>
          <a:xfrm>
            <a:off x="512619" y="1593273"/>
            <a:ext cx="1087581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Growth of the local manufacturing sector of fertilizer, insecticides, pesticides, fungicides, and other chemicals. Such industrial growth created new jobs and contributed to the country's GDP.</a:t>
            </a:r>
          </a:p>
          <a:p>
            <a:pPr marL="342900" indent="-342900">
              <a:buFont typeface="Arial" panose="020B0604020202020204" pitchFamily="34" charset="0"/>
              <a:buChar char="•"/>
            </a:pPr>
            <a:r>
              <a:rPr lang="en-US" sz="2400" dirty="0"/>
              <a:t>The increase in irrigation created need for new dams to harness monsoon water. The water stored was used to create hydro-electric power.</a:t>
            </a:r>
          </a:p>
          <a:p>
            <a:pPr marL="342900" indent="-342900">
              <a:buFont typeface="Arial" panose="020B0604020202020204" pitchFamily="34" charset="0"/>
              <a:buChar char="•"/>
            </a:pPr>
            <a:r>
              <a:rPr lang="en-US" sz="2400" dirty="0"/>
              <a:t>India paid back all loans it had taken from the World Bank and its affiliates for the purpose of the Green Revolution. This improved India's creditworthiness in the eyes of the lending agencies.</a:t>
            </a:r>
          </a:p>
          <a:p>
            <a:pPr marL="342900" indent="-342900">
              <a:buFont typeface="Arial" panose="020B0604020202020204" pitchFamily="34" charset="0"/>
              <a:buChar char="•"/>
            </a:pPr>
            <a:r>
              <a:rPr lang="en-US" sz="2400" dirty="0"/>
              <a:t>Some developed countries, especially Canada, which were facing a shortage in agricultural labor, were so impressed by the results of India's Green Revolution that they asked the Indian government to supply them with farmers experienced in the methods of the Green Revolution.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180110"/>
            <a:ext cx="7608711" cy="817418"/>
          </a:xfrm>
        </p:spPr>
        <p:txBody>
          <a:bodyPr/>
          <a:lstStyle/>
          <a:p>
            <a:pPr algn="ctr"/>
            <a:r>
              <a:rPr lang="en-US" b="1" dirty="0"/>
              <a:t>Indian Agriculture: Challenges</a:t>
            </a:r>
          </a:p>
        </p:txBody>
      </p:sp>
      <p:sp>
        <p:nvSpPr>
          <p:cNvPr id="3" name="Content Placeholder 2"/>
          <p:cNvSpPr>
            <a:spLocks noGrp="1"/>
          </p:cNvSpPr>
          <p:nvPr>
            <p:ph idx="1"/>
          </p:nvPr>
        </p:nvSpPr>
        <p:spPr>
          <a:xfrm>
            <a:off x="471056" y="1080655"/>
            <a:ext cx="10882744" cy="5486399"/>
          </a:xfrm>
        </p:spPr>
        <p:txBody>
          <a:bodyPr>
            <a:normAutofit fontScale="92500"/>
          </a:bodyPr>
          <a:lstStyle/>
          <a:p>
            <a:r>
              <a:rPr lang="en-US" dirty="0"/>
              <a:t>In the new millennium, the challenges in Indian agricultural sector are quite different from those met in the previous decades. </a:t>
            </a:r>
          </a:p>
          <a:p>
            <a:r>
              <a:rPr lang="en-US" dirty="0"/>
              <a:t>To keep up the momentum of growth a careful economic evaluation of inputs like seeds, fertilizers, irrigation sources etc are of considerable importance. </a:t>
            </a:r>
          </a:p>
          <a:p>
            <a:r>
              <a:rPr lang="en-US" dirty="0"/>
              <a:t>Some of the challenges faced by India are as follows:</a:t>
            </a:r>
          </a:p>
          <a:p>
            <a:pPr marL="514350" indent="-514350">
              <a:buAutoNum type="arabicPeriod"/>
            </a:pPr>
            <a:r>
              <a:rPr lang="en-US" b="1" u="sng" dirty="0"/>
              <a:t>High Productivity at reduced cost: </a:t>
            </a:r>
          </a:p>
          <a:p>
            <a:pPr marL="971550" lvl="1" indent="-514350"/>
            <a:r>
              <a:rPr lang="en-US" dirty="0"/>
              <a:t>Considering the irrigation needs in Indian agriculture, emphasis be given to promote the proven cost-reducing micro-irrigation technology of drips irrigation which helps conserve water reduces fertilizer inputs and ensures higher productivity. </a:t>
            </a:r>
          </a:p>
          <a:p>
            <a:pPr marL="971550" lvl="1" indent="-514350"/>
            <a:r>
              <a:rPr lang="en-US" dirty="0"/>
              <a:t>Farmer awareness programmes coupled with subsidy incentive may prove helpful strategies. </a:t>
            </a:r>
          </a:p>
          <a:p>
            <a:pPr marL="971550" lvl="1" indent="-514350"/>
            <a:r>
              <a:rPr lang="en-US" dirty="0"/>
              <a:t>The sustainable method of irrigation needs to be popularized. Salinity and water logging problems in the commands of major irrigation systems need to be minimized by recognizing and incorporating corrective measures.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7" y="440267"/>
            <a:ext cx="11457709" cy="6333066"/>
          </a:xfrm>
        </p:spPr>
        <p:txBody>
          <a:bodyPr>
            <a:normAutofit lnSpcReduction="10000"/>
          </a:bodyPr>
          <a:lstStyle/>
          <a:p>
            <a:pPr>
              <a:buNone/>
            </a:pPr>
            <a:r>
              <a:rPr lang="en-US" dirty="0"/>
              <a:t>2. </a:t>
            </a:r>
            <a:r>
              <a:rPr lang="en-US" b="1" u="sng" dirty="0"/>
              <a:t>Fertilizers: </a:t>
            </a:r>
          </a:p>
          <a:p>
            <a:pPr lvl="1"/>
            <a:r>
              <a:rPr lang="en-US" dirty="0"/>
              <a:t>Diffusion of fertilizer consumption in Indian agriculture has been quite widespread. The imbalances in the use of N, P and K have become highly conspicuous. </a:t>
            </a:r>
          </a:p>
          <a:p>
            <a:pPr lvl="1"/>
            <a:r>
              <a:rPr lang="en-US" dirty="0"/>
              <a:t>The intensity of fertilizer use has gradually gone up from about 3 kg/ha in early sixties to about </a:t>
            </a:r>
            <a:r>
              <a:rPr lang="en-US" dirty="0">
                <a:solidFill>
                  <a:schemeClr val="tx2"/>
                </a:solidFill>
              </a:rPr>
              <a:t>88 kg/ha in 1997-98.</a:t>
            </a:r>
          </a:p>
          <a:p>
            <a:pPr lvl="1"/>
            <a:r>
              <a:rPr lang="en-US" dirty="0"/>
              <a:t> Therefore, wider distribution of fertilizer needs to be promoted by covering regions with low use of fertilizers through creation of an extensive network of rural infrastructure (including roads and credit) for establishing an appropriate interface of input markets and output markets in these regions.</a:t>
            </a:r>
          </a:p>
          <a:p>
            <a:pPr>
              <a:buNone/>
            </a:pPr>
            <a:r>
              <a:rPr lang="en-US" dirty="0"/>
              <a:t>3. </a:t>
            </a:r>
            <a:r>
              <a:rPr lang="en-US" b="1" u="sng" dirty="0"/>
              <a:t>Good quality seeds: </a:t>
            </a:r>
          </a:p>
          <a:p>
            <a:pPr lvl="1"/>
            <a:r>
              <a:rPr lang="en-US" dirty="0"/>
              <a:t>In Indian agriculture, multiplication, distribution and availability of good quality seed is crucial to accelerated food production. </a:t>
            </a:r>
          </a:p>
          <a:p>
            <a:pPr lvl="1"/>
            <a:r>
              <a:rPr lang="en-US" dirty="0"/>
              <a:t>With entry of </a:t>
            </a:r>
            <a:r>
              <a:rPr lang="en-US" dirty="0">
                <a:solidFill>
                  <a:schemeClr val="tx2"/>
                </a:solidFill>
              </a:rPr>
              <a:t>MNCs in seed production and distribution and consequent effects of patenting under the WTO regime</a:t>
            </a:r>
            <a:r>
              <a:rPr lang="en-US" dirty="0"/>
              <a:t>, providing quality seeds to farmer at an affordable cost will be a measure challenge in future. </a:t>
            </a:r>
          </a:p>
          <a:p>
            <a:pPr lvl="1"/>
            <a:r>
              <a:rPr lang="en-US" dirty="0"/>
              <a:t>To meet the growing competition companies should adopt modern processing technologies and seed growers have to be trained in cost reducing methods of growing quality seed material.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618" y="360218"/>
            <a:ext cx="10841182" cy="6234546"/>
          </a:xfrm>
        </p:spPr>
        <p:txBody>
          <a:bodyPr>
            <a:normAutofit lnSpcReduction="10000"/>
          </a:bodyPr>
          <a:lstStyle/>
          <a:p>
            <a:pPr>
              <a:buNone/>
            </a:pPr>
            <a:r>
              <a:rPr lang="en-US" dirty="0"/>
              <a:t>4. </a:t>
            </a:r>
            <a:r>
              <a:rPr lang="en-US" b="1" u="sng" dirty="0"/>
              <a:t>Develop agro based industries:</a:t>
            </a:r>
          </a:p>
          <a:p>
            <a:pPr lvl="1"/>
            <a:r>
              <a:rPr lang="en-US" dirty="0"/>
              <a:t>The farm credit system in Indian agriculture, evolved over decades has been instrumental in enhancing production and marketing of farm produce and stimulating capital formation in agriculture. </a:t>
            </a:r>
          </a:p>
          <a:p>
            <a:pPr lvl="1"/>
            <a:r>
              <a:rPr lang="en-US" dirty="0"/>
              <a:t>Credit for Indian agriculture has to expand at a faster rate than before because of the need to step-up agricultural growth to generate surplus for exports, and also because of change in the product mix towards animal husbandry, aquaculture, fish farming, horticulture and floriculture, medicinal plants, which will necessitate larger investments.</a:t>
            </a:r>
          </a:p>
          <a:p>
            <a:pPr>
              <a:buNone/>
            </a:pPr>
            <a:r>
              <a:rPr lang="en-US" dirty="0"/>
              <a:t>5. </a:t>
            </a:r>
            <a:r>
              <a:rPr lang="en-US" b="1" u="sng" dirty="0"/>
              <a:t>Women farmers:</a:t>
            </a:r>
          </a:p>
          <a:p>
            <a:pPr lvl="1"/>
            <a:r>
              <a:rPr lang="en-US" dirty="0"/>
              <a:t>In Indian agriculture, rural women play a vital role and participate in all stages of crop production, as they constitute 50% of rural labour force. </a:t>
            </a:r>
          </a:p>
          <a:p>
            <a:pPr lvl="1"/>
            <a:r>
              <a:rPr lang="en-US" dirty="0"/>
              <a:t>They contribute in agricultural operations like, transplanting, manuring and fertilizing, harvesting, threshing, winnowing, drying and carrying the product. </a:t>
            </a:r>
          </a:p>
          <a:p>
            <a:pPr lvl="1"/>
            <a:r>
              <a:rPr lang="en-US" dirty="0"/>
              <a:t>To better exploit the emerging opportunities, there is need for changing property rights in favour of women, evolving technologies to suit women farmers, increasing the number of women extension workers, educating and training women farmers.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818" y="568036"/>
            <a:ext cx="11693237" cy="5638800"/>
          </a:xfrm>
        </p:spPr>
        <p:txBody>
          <a:bodyPr>
            <a:normAutofit fontScale="92500" lnSpcReduction="10000"/>
          </a:bodyPr>
          <a:lstStyle/>
          <a:p>
            <a:pPr>
              <a:buNone/>
            </a:pPr>
            <a:r>
              <a:rPr lang="en-US" dirty="0"/>
              <a:t>6. </a:t>
            </a:r>
            <a:r>
              <a:rPr lang="en-US" b="1" u="sng" dirty="0"/>
              <a:t>Fragmented Land Holdings: </a:t>
            </a:r>
          </a:p>
          <a:p>
            <a:pPr lvl="1"/>
            <a:r>
              <a:rPr lang="en-US" dirty="0"/>
              <a:t>Nearly 80% of the 140 million farming families hold less than 2 acres of land.</a:t>
            </a:r>
          </a:p>
          <a:p>
            <a:pPr lvl="1"/>
            <a:r>
              <a:rPr lang="en-US" dirty="0"/>
              <a:t> Large land holdings enable the farmer to implement modern agricultural techniques and boost productivity.</a:t>
            </a:r>
          </a:p>
          <a:p>
            <a:pPr lvl="1"/>
            <a:r>
              <a:rPr lang="en-US" dirty="0"/>
              <a:t> Small land holdings restrict the farmer to use traditional methods of farming and limit productivity.</a:t>
            </a:r>
          </a:p>
          <a:p>
            <a:pPr>
              <a:buNone/>
            </a:pPr>
            <a:r>
              <a:rPr lang="en-US" dirty="0"/>
              <a:t>7. </a:t>
            </a:r>
            <a:r>
              <a:rPr lang="en-US" b="1" u="sng" dirty="0"/>
              <a:t>Overdependence on traditional crops:</a:t>
            </a:r>
          </a:p>
          <a:p>
            <a:pPr lvl="1"/>
            <a:r>
              <a:rPr lang="en-US" dirty="0"/>
              <a:t>Every crop requires certain climatic conditions to give the best yields.</a:t>
            </a:r>
          </a:p>
          <a:p>
            <a:pPr lvl="1"/>
            <a:r>
              <a:rPr lang="en-US" dirty="0"/>
              <a:t> Though rice and wheat are produced in a large area in India, certain areas can readily switch to other crops to get better productivity. India is importing cooking oil from abroad though we have the necessary conditions to grow more oilseeds here. </a:t>
            </a:r>
          </a:p>
          <a:p>
            <a:pPr lvl="1"/>
            <a:r>
              <a:rPr lang="en-US" dirty="0"/>
              <a:t>Heavy dependence on traditional rice and wheat points to the lack of a proper national plan on agriculture. </a:t>
            </a:r>
          </a:p>
          <a:p>
            <a:pPr lvl="1"/>
            <a:r>
              <a:rPr lang="en-US" dirty="0"/>
              <a:t>Excess stocks in a few crops lead to problems in the selling of the produce, storage and shortage of other essential farm output. </a:t>
            </a:r>
          </a:p>
          <a:p>
            <a:pPr lvl="1"/>
            <a:r>
              <a:rPr lang="en-US" dirty="0"/>
              <a:t>Moreover, if the farm output is skewed towards crops like rice, irrigation and ground water facilities are misused by farmers, which leads to a host of other problems.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otal_and_farmers_suicide_rate_per_100000_in_India,_time_trend.png"/>
          <p:cNvPicPr>
            <a:picLocks noGrp="1" noChangeAspect="1"/>
          </p:cNvPicPr>
          <p:nvPr>
            <p:ph sz="half" idx="1"/>
          </p:nvPr>
        </p:nvPicPr>
        <p:blipFill>
          <a:blip r:embed="rId2"/>
          <a:stretch>
            <a:fillRect/>
          </a:stretch>
        </p:blipFill>
        <p:spPr>
          <a:xfrm>
            <a:off x="6317673" y="249384"/>
            <a:ext cx="4927117" cy="3241961"/>
          </a:xfrm>
        </p:spPr>
      </p:pic>
      <p:sp>
        <p:nvSpPr>
          <p:cNvPr id="4" name="Content Placeholder 3"/>
          <p:cNvSpPr>
            <a:spLocks noGrp="1"/>
          </p:cNvSpPr>
          <p:nvPr>
            <p:ph sz="half" idx="2"/>
          </p:nvPr>
        </p:nvSpPr>
        <p:spPr>
          <a:xfrm>
            <a:off x="790223" y="216546"/>
            <a:ext cx="4594577" cy="6462889"/>
          </a:xfrm>
        </p:spPr>
        <p:txBody>
          <a:bodyPr>
            <a:normAutofit/>
          </a:bodyPr>
          <a:lstStyle/>
          <a:p>
            <a:pPr>
              <a:buNone/>
            </a:pPr>
            <a:r>
              <a:rPr lang="en-US" dirty="0"/>
              <a:t>8. </a:t>
            </a:r>
            <a:r>
              <a:rPr lang="en-US" b="1" u="sng" dirty="0"/>
              <a:t>Farmer Suicides: </a:t>
            </a:r>
          </a:p>
          <a:p>
            <a:pPr>
              <a:buNone/>
            </a:pPr>
            <a:endParaRPr lang="en-US" b="1" u="sng" dirty="0"/>
          </a:p>
          <a:p>
            <a:pPr lvl="1"/>
            <a:r>
              <a:rPr lang="en-US" dirty="0"/>
              <a:t>Farmer suicides account for 11.2% of all suicides in India and hence it is one of the most important challenge for Indian agricultural sector.</a:t>
            </a:r>
          </a:p>
          <a:p>
            <a:pPr lvl="1"/>
            <a:r>
              <a:rPr lang="en-US" dirty="0"/>
              <a:t>In 2013, but in general there is a slow decline in the number of officially recorded farm suicides.</a:t>
            </a:r>
          </a:p>
          <a:p>
            <a:pPr lvl="1"/>
            <a:r>
              <a:rPr lang="en-US" dirty="0"/>
              <a:t>In 2014, India recorded 12,360 farm suicides. This is slightly more than the number of farmer suicides registered </a:t>
            </a:r>
          </a:p>
        </p:txBody>
      </p:sp>
      <p:pic>
        <p:nvPicPr>
          <p:cNvPr id="1026" name="Picture 2"/>
          <p:cNvPicPr>
            <a:picLocks noChangeAspect="1" noChangeArrowheads="1"/>
          </p:cNvPicPr>
          <p:nvPr/>
        </p:nvPicPr>
        <p:blipFill>
          <a:blip r:embed="rId3"/>
          <a:srcRect/>
          <a:stretch>
            <a:fillRect/>
          </a:stretch>
        </p:blipFill>
        <p:spPr bwMode="auto">
          <a:xfrm>
            <a:off x="6575280" y="3291321"/>
            <a:ext cx="4943475" cy="329565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643467"/>
            <a:ext cx="5181600" cy="5533496"/>
          </a:xfrm>
        </p:spPr>
        <p:txBody>
          <a:bodyPr>
            <a:normAutofit fontScale="92500" lnSpcReduction="10000"/>
          </a:bodyPr>
          <a:lstStyle/>
          <a:p>
            <a:r>
              <a:rPr lang="en-US" dirty="0"/>
              <a:t>Activists and scholars have offered a number of conflicting reasons for farmer suicides, such as </a:t>
            </a:r>
          </a:p>
          <a:p>
            <a:pPr lvl="1"/>
            <a:r>
              <a:rPr lang="en-US" dirty="0"/>
              <a:t>monsoon failure,</a:t>
            </a:r>
          </a:p>
          <a:p>
            <a:pPr lvl="1"/>
            <a:r>
              <a:rPr lang="en-US" dirty="0"/>
              <a:t>high debt burdens, </a:t>
            </a:r>
          </a:p>
          <a:p>
            <a:pPr lvl="1"/>
            <a:r>
              <a:rPr lang="en-US" dirty="0"/>
              <a:t>genetically modified crops, government policies, </a:t>
            </a:r>
          </a:p>
          <a:p>
            <a:pPr lvl="1"/>
            <a:r>
              <a:rPr lang="en-US" dirty="0"/>
              <a:t>public mental health, personal issues and family problems.</a:t>
            </a:r>
          </a:p>
          <a:p>
            <a:r>
              <a:rPr lang="en-US" dirty="0"/>
              <a:t>But about </a:t>
            </a:r>
            <a:r>
              <a:rPr lang="en-US" dirty="0">
                <a:solidFill>
                  <a:schemeClr val="tx2"/>
                </a:solidFill>
              </a:rPr>
              <a:t>42% of the farmers suicide has been because of bankruptcy </a:t>
            </a:r>
            <a:r>
              <a:rPr lang="en-US" dirty="0"/>
              <a:t>or farming relating problems.</a:t>
            </a:r>
          </a:p>
          <a:p>
            <a:r>
              <a:rPr lang="en-US" dirty="0"/>
              <a:t>Bankruptcy contributes significantly more to farm suicides than to other suicides.</a:t>
            </a:r>
          </a:p>
          <a:p>
            <a:endParaRPr lang="en-US" dirty="0"/>
          </a:p>
          <a:p>
            <a:pPr marL="0" indent="0">
              <a:buNone/>
            </a:pPr>
            <a:endParaRPr lang="en-US" dirty="0"/>
          </a:p>
          <a:p>
            <a:endParaRPr lang="en-US" dirty="0"/>
          </a:p>
        </p:txBody>
      </p:sp>
      <p:pic>
        <p:nvPicPr>
          <p:cNvPr id="2050" name="Picture 2"/>
          <p:cNvPicPr>
            <a:picLocks noGrp="1" noChangeAspect="1" noChangeArrowheads="1"/>
          </p:cNvPicPr>
          <p:nvPr>
            <p:ph sz="half" idx="2"/>
          </p:nvPr>
        </p:nvPicPr>
        <p:blipFill>
          <a:blip r:embed="rId2"/>
          <a:srcRect/>
          <a:stretch>
            <a:fillRect/>
          </a:stretch>
        </p:blipFill>
        <p:spPr bwMode="auto">
          <a:xfrm>
            <a:off x="7018625" y="406400"/>
            <a:ext cx="3876675" cy="321346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673562" y="3674486"/>
            <a:ext cx="4857750" cy="30003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089" y="365125"/>
            <a:ext cx="11037711" cy="1325563"/>
          </a:xfrm>
        </p:spPr>
        <p:txBody>
          <a:bodyPr/>
          <a:lstStyle/>
          <a:p>
            <a:r>
              <a:rPr lang="en-US" b="1" dirty="0"/>
              <a:t>Solutions to Challenges</a:t>
            </a:r>
          </a:p>
        </p:txBody>
      </p:sp>
      <p:sp>
        <p:nvSpPr>
          <p:cNvPr id="3" name="Content Placeholder 2"/>
          <p:cNvSpPr>
            <a:spLocks noGrp="1"/>
          </p:cNvSpPr>
          <p:nvPr>
            <p:ph idx="1"/>
          </p:nvPr>
        </p:nvSpPr>
        <p:spPr>
          <a:xfrm>
            <a:off x="803564" y="1537855"/>
            <a:ext cx="10550236" cy="4946072"/>
          </a:xfrm>
        </p:spPr>
        <p:txBody>
          <a:bodyPr>
            <a:normAutofit fontScale="85000" lnSpcReduction="10000"/>
          </a:bodyPr>
          <a:lstStyle/>
          <a:p>
            <a:r>
              <a:rPr lang="en-US" dirty="0"/>
              <a:t>Consolidation of village lands and cooperative farming will ease the burden of fragmented land holdings. </a:t>
            </a:r>
          </a:p>
          <a:p>
            <a:r>
              <a:rPr lang="en-US" dirty="0"/>
              <a:t>When the farmers form an association at the village level, the aggregate land can be farmed by using the latest technology.</a:t>
            </a:r>
          </a:p>
          <a:p>
            <a:r>
              <a:rPr lang="en-US" dirty="0"/>
              <a:t>Banks too will be willing to lend money to a village consortium which can be utilized to boost farm productivity, employ sustainable farming methods, reduce over – dependence on fertilizers and thus solve many problems.</a:t>
            </a:r>
          </a:p>
          <a:p>
            <a:r>
              <a:rPr lang="en-US" dirty="0"/>
              <a:t>Irrigation problems can be addressed by Government – preferably at the State and National levels. </a:t>
            </a:r>
          </a:p>
          <a:p>
            <a:r>
              <a:rPr lang="en-US" dirty="0"/>
              <a:t>Though the Government cannot force farmers to produce only the designated crops in particular areas, it can surely educate them about the alternatives. </a:t>
            </a:r>
          </a:p>
          <a:p>
            <a:r>
              <a:rPr lang="en-US" dirty="0"/>
              <a:t>When proper techniques (in water management as well as a crop plan of what to produce and where to produce) are employed, it will be a win – win situation for both the farmers as well as the country.</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311"/>
            <a:ext cx="10515600" cy="811529"/>
          </a:xfrm>
        </p:spPr>
        <p:txBody>
          <a:bodyPr/>
          <a:lstStyle/>
          <a:p>
            <a:r>
              <a:rPr lang="en-IN" b="1" dirty="0"/>
              <a:t>Outline</a:t>
            </a:r>
          </a:p>
        </p:txBody>
      </p:sp>
      <p:sp>
        <p:nvSpPr>
          <p:cNvPr id="4" name="Content Placeholder 3"/>
          <p:cNvSpPr>
            <a:spLocks noGrp="1"/>
          </p:cNvSpPr>
          <p:nvPr>
            <p:ph idx="1"/>
          </p:nvPr>
        </p:nvSpPr>
        <p:spPr>
          <a:xfrm>
            <a:off x="838200" y="1207911"/>
            <a:ext cx="10515600" cy="5463823"/>
          </a:xfrm>
        </p:spPr>
        <p:txBody>
          <a:bodyPr>
            <a:normAutofit fontScale="70000" lnSpcReduction="20000"/>
          </a:bodyPr>
          <a:lstStyle/>
          <a:p>
            <a:r>
              <a:rPr lang="en-US" dirty="0"/>
              <a:t>Agriculture in India</a:t>
            </a:r>
          </a:p>
          <a:p>
            <a:r>
              <a:rPr lang="en-US" dirty="0"/>
              <a:t>Why is Agriculture essential in India?</a:t>
            </a:r>
          </a:p>
          <a:p>
            <a:pPr lvl="1"/>
            <a:r>
              <a:rPr lang="en-US" dirty="0"/>
              <a:t>Contribution to GDP</a:t>
            </a:r>
          </a:p>
          <a:p>
            <a:pPr lvl="1"/>
            <a:r>
              <a:rPr lang="en-US" dirty="0"/>
              <a:t>Contribution to Employment</a:t>
            </a:r>
          </a:p>
          <a:p>
            <a:pPr lvl="1"/>
            <a:r>
              <a:rPr lang="en-US" dirty="0"/>
              <a:t>Contribution to Exports</a:t>
            </a:r>
          </a:p>
          <a:p>
            <a:pPr lvl="0"/>
            <a:r>
              <a:rPr lang="en-US" kern="0" dirty="0">
                <a:solidFill>
                  <a:sysClr val="windowText" lastClr="000000"/>
                </a:solidFill>
              </a:rPr>
              <a:t>Agro Imports of India</a:t>
            </a:r>
          </a:p>
          <a:p>
            <a:pPr lvl="0"/>
            <a:r>
              <a:rPr lang="en-US" kern="0" dirty="0">
                <a:solidFill>
                  <a:sysClr val="windowText" lastClr="000000"/>
                </a:solidFill>
              </a:rPr>
              <a:t>Agro Exports of India</a:t>
            </a:r>
          </a:p>
          <a:p>
            <a:r>
              <a:rPr lang="en-US" dirty="0"/>
              <a:t>Trends of Agro Imports and Exports in INDIA</a:t>
            </a:r>
          </a:p>
          <a:p>
            <a:r>
              <a:rPr lang="en-US" dirty="0"/>
              <a:t>Importance Of Agriculture In Indian Economy</a:t>
            </a:r>
          </a:p>
          <a:p>
            <a:r>
              <a:rPr lang="en-US" dirty="0"/>
              <a:t>Indian Agriculture: Development</a:t>
            </a:r>
          </a:p>
          <a:p>
            <a:r>
              <a:rPr lang="en-US" dirty="0"/>
              <a:t>Economic results of the Green Revolution</a:t>
            </a:r>
          </a:p>
          <a:p>
            <a:r>
              <a:rPr lang="en-US" dirty="0"/>
              <a:t>Indian Agriculture: Challenges</a:t>
            </a:r>
          </a:p>
          <a:p>
            <a:r>
              <a:rPr lang="en-US" dirty="0"/>
              <a:t>Solutions to Challenges</a:t>
            </a:r>
          </a:p>
          <a:p>
            <a:r>
              <a:rPr lang="en-US" dirty="0"/>
              <a:t>Major Steps Taken By Government</a:t>
            </a:r>
          </a:p>
          <a:p>
            <a:r>
              <a:rPr lang="en-US" dirty="0"/>
              <a:t>Agriculture Consideration in UNION BUDGET 2016</a:t>
            </a:r>
          </a:p>
          <a:p>
            <a:r>
              <a:rPr lang="en-US" dirty="0"/>
              <a:t>Conclusion</a:t>
            </a:r>
          </a:p>
          <a:p>
            <a:endParaRPr lang="en-US" b="1" dirty="0"/>
          </a:p>
          <a:p>
            <a:endParaRPr lang="en-US" b="1" dirty="0"/>
          </a:p>
          <a:p>
            <a:endParaRPr lang="en-US" dirty="0"/>
          </a:p>
        </p:txBody>
      </p:sp>
    </p:spTree>
    <p:extLst>
      <p:ext uri="{BB962C8B-B14F-4D97-AF65-F5344CB8AC3E}">
        <p14:creationId xmlns:p14="http://schemas.microsoft.com/office/powerpoint/2010/main" val="3525802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3770" y="564443"/>
            <a:ext cx="10895611" cy="5974901"/>
          </a:xfrm>
        </p:spPr>
        <p:txBody>
          <a:bodyPr>
            <a:normAutofit fontScale="92500" lnSpcReduction="20000"/>
          </a:bodyPr>
          <a:lstStyle/>
          <a:p>
            <a:r>
              <a:rPr lang="en-US" dirty="0"/>
              <a:t>Irrigation problems as well as problems due to single/traditional crop dependence can be solved by a national level plan for agricultural production. Government can encourage farmers to shift to cash crops (oil seeds etc) instead of food crops in areas where food crops are not at an advantage to reduce imports and also to boost exports.</a:t>
            </a:r>
          </a:p>
          <a:p>
            <a:r>
              <a:rPr lang="en-US" dirty="0">
                <a:solidFill>
                  <a:schemeClr val="tx2"/>
                </a:solidFill>
              </a:rPr>
              <a:t>Scientific research </a:t>
            </a:r>
            <a:r>
              <a:rPr lang="en-US" dirty="0"/>
              <a:t>in this subject is to be encouraged to promote seeds which are mild on resource requirements but help the farmers in boosting the yields. </a:t>
            </a:r>
          </a:p>
          <a:p>
            <a:r>
              <a:rPr lang="en-US" dirty="0"/>
              <a:t>Some </a:t>
            </a:r>
            <a:r>
              <a:rPr lang="en-US" b="1" dirty="0"/>
              <a:t>sustainability</a:t>
            </a:r>
            <a:r>
              <a:rPr lang="en-US" dirty="0"/>
              <a:t> solutions are proper crop management on the basis of water availability, crop rotation, deploying modern agricultural practices to boost productivity, switching over to organic farming (village pools will reduce costs), thrust on allied activities.</a:t>
            </a:r>
          </a:p>
          <a:p>
            <a:r>
              <a:rPr lang="en-US" b="1" dirty="0"/>
              <a:t>Seed problems</a:t>
            </a:r>
            <a:r>
              <a:rPr lang="en-US" dirty="0"/>
              <a:t> can be overcome by creating in house seed banks at the village level for traditional crops (thereby reducing farmer dependence on external seed banks), selling Government approved seeds through proper channels and strict penalties on seed marketing companies in case the seeds do not match the claims – germination and yield - of the companies. </a:t>
            </a:r>
          </a:p>
          <a:p>
            <a:r>
              <a:rPr lang="en-US" dirty="0"/>
              <a:t>Terminator seeds should not be encouraged as a matter of principle as they force farmers to buy seeds for every crop.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Major Steps Taken By Government</a:t>
            </a:r>
          </a:p>
        </p:txBody>
      </p:sp>
      <p:sp>
        <p:nvSpPr>
          <p:cNvPr id="3" name="Content Placeholder 2"/>
          <p:cNvSpPr>
            <a:spLocks noGrp="1"/>
          </p:cNvSpPr>
          <p:nvPr>
            <p:ph idx="1"/>
          </p:nvPr>
        </p:nvSpPr>
        <p:spPr/>
        <p:txBody>
          <a:bodyPr>
            <a:normAutofit fontScale="85000" lnSpcReduction="20000"/>
          </a:bodyPr>
          <a:lstStyle/>
          <a:p>
            <a:r>
              <a:rPr lang="en-US" dirty="0"/>
              <a:t>Major steps take to address the two major factors critical to agricultural production, that of soil and water.</a:t>
            </a:r>
          </a:p>
          <a:p>
            <a:r>
              <a:rPr lang="en-US" dirty="0"/>
              <a:t>* '</a:t>
            </a:r>
            <a:r>
              <a:rPr lang="en-US" dirty="0" err="1"/>
              <a:t>Paramparagat</a:t>
            </a:r>
            <a:r>
              <a:rPr lang="en-US" dirty="0"/>
              <a:t> Krishi Vikas Yojana' to be fully supported.</a:t>
            </a:r>
          </a:p>
          <a:p>
            <a:r>
              <a:rPr lang="en-US" dirty="0"/>
              <a:t>* '</a:t>
            </a:r>
            <a:r>
              <a:rPr lang="en-US" dirty="0" err="1"/>
              <a:t>Pradhanmantri</a:t>
            </a:r>
            <a:r>
              <a:rPr lang="en-US" dirty="0"/>
              <a:t> Gram Sinchai Yojana' to provide 'Per Drop More Crop'.</a:t>
            </a:r>
          </a:p>
          <a:p>
            <a:r>
              <a:rPr lang="en-US" dirty="0"/>
              <a:t>* Rs 5,300 crore to support micro-irrigation, watershed development and the 'Pradhan Mantri Krishi Sinchai Yojana'. States urged to chip in.</a:t>
            </a:r>
          </a:p>
          <a:p>
            <a:r>
              <a:rPr lang="en-US" dirty="0"/>
              <a:t>* Rs 25,000 crore in 2015-16 to the corpus of Rural Infrastructure Development Fund (RIDF) set up in NABARD; Rs 15,000 crore for Long Term Rural Credit Fund; Rs 45,000 crore for Short Term Co-operative Rural Credit Refinance Fund; and Rs 15,000 crore for Short Term RRB Refinance Fund.</a:t>
            </a:r>
          </a:p>
          <a:p>
            <a:r>
              <a:rPr lang="en-US" dirty="0"/>
              <a:t>* Target of Rs 8.5 lakh crore of agricultural credit during the year 2015-16.</a:t>
            </a:r>
          </a:p>
          <a:p>
            <a:r>
              <a:rPr lang="en-US" dirty="0"/>
              <a:t>* Focus on improving the quality and effectiveness of activities under MGNREGA.</a:t>
            </a:r>
          </a:p>
          <a:p>
            <a:endParaRPr lang="en-US" dirty="0"/>
          </a:p>
        </p:txBody>
      </p:sp>
    </p:spTree>
    <p:extLst>
      <p:ext uri="{BB962C8B-B14F-4D97-AF65-F5344CB8AC3E}">
        <p14:creationId xmlns:p14="http://schemas.microsoft.com/office/powerpoint/2010/main" val="1868244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356669" cy="1306285"/>
          </a:xfrm>
        </p:spPr>
        <p:txBody>
          <a:bodyPr/>
          <a:lstStyle/>
          <a:p>
            <a:r>
              <a:rPr lang="en-US" b="1" dirty="0"/>
              <a:t>Major reforms in Indian agriculture</a:t>
            </a:r>
          </a:p>
        </p:txBody>
      </p:sp>
      <p:sp>
        <p:nvSpPr>
          <p:cNvPr id="3" name="Content Placeholder 2"/>
          <p:cNvSpPr>
            <a:spLocks noGrp="1"/>
          </p:cNvSpPr>
          <p:nvPr>
            <p:ph idx="1"/>
          </p:nvPr>
        </p:nvSpPr>
        <p:spPr>
          <a:xfrm>
            <a:off x="838200" y="1188720"/>
            <a:ext cx="10515600" cy="5486400"/>
          </a:xfrm>
        </p:spPr>
        <p:txBody>
          <a:bodyPr>
            <a:normAutofit fontScale="92500" lnSpcReduction="20000"/>
          </a:bodyPr>
          <a:lstStyle/>
          <a:p>
            <a:r>
              <a:rPr lang="en-US" dirty="0"/>
              <a:t>The Indian agricultural services and agricultural machinery have cumulatively attracted USD2,211.17 million from April 2000 to September 2015</a:t>
            </a:r>
          </a:p>
          <a:p>
            <a:r>
              <a:rPr lang="en-US" b="1" u="sng" dirty="0"/>
              <a:t>Paramparagat Krishi Vikas Yojana (PKVY):  </a:t>
            </a:r>
            <a:r>
              <a:rPr lang="en-US" dirty="0"/>
              <a:t>This scheme ensures the promotion of organic farming. Rs 300 crore has been allocated for the scheme during the year 2015-16.</a:t>
            </a:r>
          </a:p>
          <a:p>
            <a:r>
              <a:rPr lang="en-US" b="1" u="sng" dirty="0"/>
              <a:t>Incentivizing agricultural research</a:t>
            </a:r>
            <a:r>
              <a:rPr lang="en-US" b="1" i="1" u="sng" dirty="0"/>
              <a:t>:</a:t>
            </a:r>
            <a:r>
              <a:rPr lang="en-US" dirty="0"/>
              <a:t> Realizing that scientific and technical breakthroughs are critical to increasing agricultural productivity, the government, in its FY16 budget, allocated USD612.31 million to incentivize farm research</a:t>
            </a:r>
          </a:p>
          <a:p>
            <a:r>
              <a:rPr lang="en-US" dirty="0"/>
              <a:t>Budget 2015 – 16 aims at expanding R&amp;D in the agricultural sector to improve its productivity by enhancing crop yields.</a:t>
            </a:r>
          </a:p>
          <a:p>
            <a:r>
              <a:rPr lang="en-US" b="1" u="sng" dirty="0"/>
              <a:t>Regional Rural Bank Credit Refinance Fund</a:t>
            </a:r>
            <a:r>
              <a:rPr lang="en-US" b="1" i="1" u="sng" dirty="0"/>
              <a:t>:</a:t>
            </a:r>
            <a:r>
              <a:rPr lang="en-US" dirty="0"/>
              <a:t> In budget for FY16, the government raised the target for agricultural credit from USD26.04 billion to USD132 billion.</a:t>
            </a:r>
          </a:p>
          <a:p>
            <a:r>
              <a:rPr lang="en-US" b="1" u="sng" dirty="0"/>
              <a:t>Fund Allocated</a:t>
            </a:r>
            <a:r>
              <a:rPr lang="en-US" b="1" i="1" u="sng" dirty="0"/>
              <a:t>:</a:t>
            </a:r>
            <a:r>
              <a:rPr lang="en-US" dirty="0"/>
              <a:t> Allocation of USD4.14 billion to the corpus of Rural Infrastructure Development Fund(RIDF) in 2015 – 16.</a:t>
            </a:r>
          </a:p>
          <a:p>
            <a:endParaRPr lang="en-US" dirty="0"/>
          </a:p>
          <a:p>
            <a:endParaRPr lang="en-US" dirty="0"/>
          </a:p>
          <a:p>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11194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879667" cy="842786"/>
          </a:xfrm>
        </p:spPr>
        <p:txBody>
          <a:bodyPr>
            <a:normAutofit fontScale="90000"/>
          </a:bodyPr>
          <a:lstStyle/>
          <a:p>
            <a:r>
              <a:rPr lang="en-US" b="1" dirty="0"/>
              <a:t>Agriculture Consideration in UNION BUDGET 2016</a:t>
            </a:r>
          </a:p>
        </p:txBody>
      </p:sp>
      <p:sp>
        <p:nvSpPr>
          <p:cNvPr id="3" name="Content Placeholder 2"/>
          <p:cNvSpPr>
            <a:spLocks noGrp="1"/>
          </p:cNvSpPr>
          <p:nvPr>
            <p:ph idx="1"/>
          </p:nvPr>
        </p:nvSpPr>
        <p:spPr>
          <a:xfrm>
            <a:off x="838200" y="1343378"/>
            <a:ext cx="10515600" cy="5678311"/>
          </a:xfrm>
        </p:spPr>
        <p:txBody>
          <a:bodyPr>
            <a:normAutofit fontScale="92500" lnSpcReduction="20000"/>
          </a:bodyPr>
          <a:lstStyle/>
          <a:p>
            <a:r>
              <a:rPr lang="en-US" dirty="0"/>
              <a:t>The Union Budget for 2016 takes cognizance of these concerns - of increasing agricultural productivity and bettering the lives of poor farmers with a lasting goal of retaining the farmer in farming</a:t>
            </a:r>
            <a:r>
              <a:rPr lang="en-US" dirty="0">
                <a:solidFill>
                  <a:srgbClr val="FF0000"/>
                </a:solidFill>
              </a:rPr>
              <a:t>. Three important budgetary provisions </a:t>
            </a:r>
            <a:r>
              <a:rPr lang="en-US" dirty="0"/>
              <a:t>towards achieving this will positively impact agriculture:</a:t>
            </a:r>
          </a:p>
          <a:p>
            <a:pPr lvl="1"/>
            <a:r>
              <a:rPr lang="en-US" sz="2600" dirty="0"/>
              <a:t>Financial support to extend irrigation and soil health for enhancing agricultural productivity.</a:t>
            </a:r>
          </a:p>
          <a:p>
            <a:pPr lvl="1"/>
            <a:r>
              <a:rPr lang="en-US" sz="2600" dirty="0"/>
              <a:t>Raising the agricultural credit, and</a:t>
            </a:r>
          </a:p>
          <a:p>
            <a:pPr lvl="1"/>
            <a:r>
              <a:rPr lang="en-US" sz="2600" dirty="0"/>
              <a:t>Creation of a unified national agricultural market to fetch a fair price for the farm produce.</a:t>
            </a:r>
          </a:p>
          <a:p>
            <a:r>
              <a:rPr lang="en-US" dirty="0"/>
              <a:t>The Budget shows intent to support organic farming and continued support for </a:t>
            </a:r>
            <a:r>
              <a:rPr lang="en-US" dirty="0">
                <a:solidFill>
                  <a:srgbClr val="FF0000"/>
                </a:solidFill>
              </a:rPr>
              <a:t>micro irrigation and watershed management</a:t>
            </a:r>
            <a:r>
              <a:rPr lang="en-US" dirty="0"/>
              <a:t>.</a:t>
            </a:r>
          </a:p>
          <a:p>
            <a:r>
              <a:rPr lang="en-US" dirty="0"/>
              <a:t>These are expected to ameliorate the lives of farm families and check on urban migration in search of livelihood. </a:t>
            </a:r>
          </a:p>
          <a:p>
            <a:r>
              <a:rPr lang="en-US" dirty="0"/>
              <a:t>For those of us in the seeds sector, which is key to increasing agriculture productivity, extension of irrigation and improved soil health will pave the way for greater demand for quality seeds of high-yielding hybrids and varieties of three major food basket crops - rice, wheat and maize.</a:t>
            </a:r>
          </a:p>
          <a:p>
            <a:endParaRPr lang="en-US" dirty="0"/>
          </a:p>
        </p:txBody>
      </p:sp>
    </p:spTree>
    <p:extLst>
      <p:ext uri="{BB962C8B-B14F-4D97-AF65-F5344CB8AC3E}">
        <p14:creationId xmlns:p14="http://schemas.microsoft.com/office/powerpoint/2010/main" val="953315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0165"/>
          </a:xfrm>
        </p:spPr>
        <p:txBody>
          <a:bodyPr/>
          <a:lstStyle/>
          <a:p>
            <a:r>
              <a:rPr lang="en-US" dirty="0"/>
              <a:t>Technological Growth of Agriculture In INDIA</a:t>
            </a:r>
          </a:p>
        </p:txBody>
      </p:sp>
      <p:sp>
        <p:nvSpPr>
          <p:cNvPr id="3" name="Content Placeholder 2"/>
          <p:cNvSpPr>
            <a:spLocks noGrp="1"/>
          </p:cNvSpPr>
          <p:nvPr>
            <p:ph idx="1"/>
          </p:nvPr>
        </p:nvSpPr>
        <p:spPr>
          <a:xfrm>
            <a:off x="838200" y="1515290"/>
            <a:ext cx="10515600" cy="5251269"/>
          </a:xfrm>
        </p:spPr>
        <p:txBody>
          <a:bodyPr>
            <a:normAutofit fontScale="92500" lnSpcReduction="10000"/>
          </a:bodyPr>
          <a:lstStyle/>
          <a:p>
            <a:r>
              <a:rPr lang="en-US" dirty="0"/>
              <a:t>Sikkim is the first Indian state that is fully organic and has implemented organic practices on around 75,000 hectares of agricultural land. The Sikkim government led by Chief Minister </a:t>
            </a:r>
            <a:r>
              <a:rPr lang="en-US" dirty="0" err="1"/>
              <a:t>Pawan</a:t>
            </a:r>
            <a:r>
              <a:rPr lang="en-US" dirty="0"/>
              <a:t> </a:t>
            </a:r>
            <a:r>
              <a:rPr lang="en-US" dirty="0" err="1"/>
              <a:t>Chamling</a:t>
            </a:r>
            <a:r>
              <a:rPr lang="en-US" dirty="0"/>
              <a:t> has made it possible with a critically low technology available for farms and agriculture sector.</a:t>
            </a:r>
          </a:p>
          <a:p>
            <a:r>
              <a:rPr lang="en-US" dirty="0"/>
              <a:t>Currently, input of technology in Indian agriculture sector is critically low. Instances of low crop production are severely high. There is a dire need to turn farming profitable by rendering cheap and advanced farming methods to one and all.</a:t>
            </a:r>
          </a:p>
          <a:p>
            <a:r>
              <a:rPr lang="en-US" dirty="0"/>
              <a:t>But also on the brighter side, there are many instances out there where young as well as experienced minds of country have found solace and are revolutionizing agriculture sector through their startups.</a:t>
            </a:r>
          </a:p>
          <a:p>
            <a:r>
              <a:rPr lang="en-US" dirty="0"/>
              <a:t>In forthcoming slides, we bring you list of such few startups which are enabling advanced agriculture practice in the country.</a:t>
            </a:r>
          </a:p>
          <a:p>
            <a:endParaRPr lang="en-US" dirty="0"/>
          </a:p>
        </p:txBody>
      </p:sp>
    </p:spTree>
    <p:extLst>
      <p:ext uri="{BB962C8B-B14F-4D97-AF65-F5344CB8AC3E}">
        <p14:creationId xmlns:p14="http://schemas.microsoft.com/office/powerpoint/2010/main" val="2693501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Agriculture Startups</a:t>
            </a:r>
          </a:p>
        </p:txBody>
      </p:sp>
      <p:sp>
        <p:nvSpPr>
          <p:cNvPr id="3" name="Content Placeholder 2"/>
          <p:cNvSpPr>
            <a:spLocks noGrp="1"/>
          </p:cNvSpPr>
          <p:nvPr>
            <p:ph idx="1"/>
          </p:nvPr>
        </p:nvSpPr>
        <p:spPr/>
        <p:txBody>
          <a:bodyPr>
            <a:normAutofit fontScale="92500"/>
          </a:bodyPr>
          <a:lstStyle/>
          <a:p>
            <a:r>
              <a:rPr lang="en-US" dirty="0"/>
              <a:t>M.I.T.R.A.  (Machines Information Technology Resources Agriculture) is a Hindi word which means friends.</a:t>
            </a:r>
          </a:p>
          <a:p>
            <a:r>
              <a:rPr lang="en-US" dirty="0"/>
              <a:t>M.I.T.R.A.  was founded by Devneet Bajaj, a strategy, finance and business development expert. The company develops proprietary agricultural machines that automate labor-intensive functions for farmers.</a:t>
            </a:r>
          </a:p>
          <a:p>
            <a:r>
              <a:rPr lang="en-US" dirty="0"/>
              <a:t>The company produces and markets fully automated vineyard/orchard sprayers for different crops and dry chemical dispensing units.</a:t>
            </a:r>
          </a:p>
          <a:p>
            <a:r>
              <a:rPr lang="en-US" dirty="0"/>
              <a:t> The mission of the company is to build exciting new products for Indian farms and export markets with a vision to be a global player in R&amp;D and manufacturing of high quality farm equipment.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0639" y="365125"/>
            <a:ext cx="3129093" cy="1032601"/>
          </a:xfrm>
          <a:prstGeom prst="rect">
            <a:avLst/>
          </a:prstGeom>
        </p:spPr>
      </p:pic>
    </p:spTree>
    <p:extLst>
      <p:ext uri="{BB962C8B-B14F-4D97-AF65-F5344CB8AC3E}">
        <p14:creationId xmlns:p14="http://schemas.microsoft.com/office/powerpoint/2010/main" val="3507242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949"/>
            <a:ext cx="10515600" cy="952206"/>
          </a:xfrm>
        </p:spPr>
        <p:txBody>
          <a:bodyPr/>
          <a:lstStyle/>
          <a:p>
            <a:r>
              <a:rPr lang="en-US" b="1" dirty="0"/>
              <a:t>Stellapps</a:t>
            </a:r>
          </a:p>
        </p:txBody>
      </p:sp>
      <p:sp>
        <p:nvSpPr>
          <p:cNvPr id="3" name="Content Placeholder 2"/>
          <p:cNvSpPr>
            <a:spLocks noGrp="1"/>
          </p:cNvSpPr>
          <p:nvPr>
            <p:ph idx="1"/>
          </p:nvPr>
        </p:nvSpPr>
        <p:spPr>
          <a:xfrm>
            <a:off x="838200" y="1188719"/>
            <a:ext cx="10515600" cy="5669281"/>
          </a:xfrm>
        </p:spPr>
        <p:txBody>
          <a:bodyPr>
            <a:noAutofit/>
          </a:bodyPr>
          <a:lstStyle/>
          <a:p>
            <a:r>
              <a:rPr lang="en-US" sz="2200" dirty="0"/>
              <a:t>When </a:t>
            </a:r>
            <a:r>
              <a:rPr lang="en-US" sz="2200" dirty="0" err="1"/>
              <a:t>Ranjith</a:t>
            </a:r>
            <a:r>
              <a:rPr lang="en-US" sz="2200" dirty="0"/>
              <a:t> </a:t>
            </a:r>
            <a:r>
              <a:rPr lang="en-US" sz="2200" dirty="0" err="1"/>
              <a:t>Mukundan</a:t>
            </a:r>
            <a:r>
              <a:rPr lang="en-US" sz="2200" dirty="0"/>
              <a:t> quit his job at Wipro in 2011 after 15 years, farming wasn't on his mind. Bengaluru-born </a:t>
            </a:r>
            <a:r>
              <a:rPr lang="en-US" sz="2200" dirty="0" err="1"/>
              <a:t>Mukundan</a:t>
            </a:r>
            <a:r>
              <a:rPr lang="en-US" sz="2200" dirty="0"/>
              <a:t> and his four co-founders were exploring the Internet of Things space, the idea of connecting ordinary objects to send and receive data.</a:t>
            </a:r>
          </a:p>
          <a:p>
            <a:r>
              <a:rPr lang="en-US" sz="2200" dirty="0"/>
              <a:t> They considered telemedicine, but decided against it since many MNCs were in the business.</a:t>
            </a:r>
          </a:p>
          <a:p>
            <a:r>
              <a:rPr lang="en-US" sz="2200" dirty="0"/>
              <a:t>That's when one of the founders pointed to the problems in dairy management, including that milk stored in regular containers become non-consumable after a few hours. His uncle was an organic dairy farmer in </a:t>
            </a:r>
            <a:r>
              <a:rPr lang="en-US" sz="2200" dirty="0" err="1"/>
              <a:t>Tiptur</a:t>
            </a:r>
            <a:r>
              <a:rPr lang="en-US" sz="2200" dirty="0"/>
              <a:t>, a town 150km north west of Bengaluru, and had trouble managing his cattle and the supply chain. </a:t>
            </a:r>
          </a:p>
          <a:p>
            <a:r>
              <a:rPr lang="en-US" sz="2200" dirty="0"/>
              <a:t>They liked the idea so </a:t>
            </a:r>
            <a:r>
              <a:rPr lang="en-US" sz="2200" dirty="0" err="1"/>
              <a:t>Mukundan</a:t>
            </a:r>
            <a:r>
              <a:rPr lang="en-US" sz="2200" dirty="0"/>
              <a:t>, now 41, and the team spent the next eight months at the dairy farm and also visited farms in Uttar Pradesh, Madhya Pradesh, Punjab and Odisha. </a:t>
            </a:r>
          </a:p>
          <a:p>
            <a:r>
              <a:rPr lang="en-US" sz="2200" dirty="0"/>
              <a:t>Their company, Stellapps, used their learnings to develop automated dairy solutions, and now works with milk cooperative societies such as </a:t>
            </a:r>
            <a:r>
              <a:rPr lang="en-US" sz="2200" dirty="0" err="1"/>
              <a:t>Aavin</a:t>
            </a:r>
            <a:r>
              <a:rPr lang="en-US" sz="2200" dirty="0"/>
              <a:t>, </a:t>
            </a:r>
            <a:r>
              <a:rPr lang="en-US" sz="2200" dirty="0" err="1"/>
              <a:t>Milma</a:t>
            </a:r>
            <a:r>
              <a:rPr lang="en-US" sz="2200" dirty="0"/>
              <a:t> and Tirumala. Its products are in </a:t>
            </a:r>
            <a:r>
              <a:rPr lang="en-US" sz="2200" dirty="0">
                <a:solidFill>
                  <a:srgbClr val="FF0000"/>
                </a:solidFill>
              </a:rPr>
              <a:t>250 farms </a:t>
            </a:r>
            <a:r>
              <a:rPr lang="en-US" sz="2200" dirty="0"/>
              <a:t>and are used by </a:t>
            </a:r>
            <a:r>
              <a:rPr lang="en-US" sz="2200" dirty="0">
                <a:solidFill>
                  <a:srgbClr val="FF0000"/>
                </a:solidFill>
              </a:rPr>
              <a:t>three lakh dairy farmers</a:t>
            </a:r>
            <a:r>
              <a:rPr lang="en-US" sz="2200" dirty="0"/>
              <a:t>.</a:t>
            </a:r>
          </a:p>
          <a:p>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0852" y="118948"/>
            <a:ext cx="4845433" cy="1069771"/>
          </a:xfrm>
          <a:prstGeom prst="rect">
            <a:avLst/>
          </a:prstGeom>
        </p:spPr>
      </p:pic>
    </p:spTree>
    <p:extLst>
      <p:ext uri="{BB962C8B-B14F-4D97-AF65-F5344CB8AC3E}">
        <p14:creationId xmlns:p14="http://schemas.microsoft.com/office/powerpoint/2010/main" val="2345197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711" y="365126"/>
            <a:ext cx="10857089" cy="881784"/>
          </a:xfrm>
        </p:spPr>
        <p:txBody>
          <a:bodyPr/>
          <a:lstStyle/>
          <a:p>
            <a:r>
              <a:rPr lang="en-US" b="1" dirty="0"/>
              <a:t>Conclusion</a:t>
            </a:r>
          </a:p>
        </p:txBody>
      </p:sp>
      <p:sp>
        <p:nvSpPr>
          <p:cNvPr id="3" name="Content Placeholder 2"/>
          <p:cNvSpPr>
            <a:spLocks noGrp="1"/>
          </p:cNvSpPr>
          <p:nvPr>
            <p:ph idx="1"/>
          </p:nvPr>
        </p:nvSpPr>
        <p:spPr>
          <a:xfrm>
            <a:off x="831273" y="1343891"/>
            <a:ext cx="10522527" cy="4833072"/>
          </a:xfrm>
        </p:spPr>
        <p:txBody>
          <a:bodyPr>
            <a:normAutofit fontScale="85000" lnSpcReduction="10000"/>
          </a:bodyPr>
          <a:lstStyle/>
          <a:p>
            <a:r>
              <a:rPr lang="en-US" dirty="0"/>
              <a:t>India is an agricultural country but it still needs to improve in this sector because of the problems we are currently facing and to avoid the problems we might face in future.</a:t>
            </a:r>
          </a:p>
          <a:p>
            <a:r>
              <a:rPr lang="en-US" dirty="0"/>
              <a:t>Also, keeping in mind the increasing population of the country and its agricultural needs, various steps need to be taken such that the future growth of agriculture is yield based.</a:t>
            </a:r>
          </a:p>
          <a:p>
            <a:r>
              <a:rPr lang="en-US" dirty="0"/>
              <a:t>Suicide is one the key problems government needs to work on and reduce the rate of suicide in coming years.</a:t>
            </a:r>
          </a:p>
          <a:p>
            <a:r>
              <a:rPr lang="en-US" dirty="0"/>
              <a:t>Development of infrastructure is also important to fulfill the required growth.</a:t>
            </a:r>
          </a:p>
          <a:p>
            <a:r>
              <a:rPr lang="en-US" dirty="0"/>
              <a:t>Agriculture Startup has revolutionized the agriculture producing capacity and quality of agro products to a significant extent</a:t>
            </a:r>
          </a:p>
          <a:p>
            <a:r>
              <a:rPr lang="en-US" dirty="0"/>
              <a:t>The public-private partnership model could be just the game-changer India’s agricultural sector needs. By drawing on the collective power of all agricultural stakeholders, PPPs can transform the sector at multiple levels.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6540" y="2286000"/>
            <a:ext cx="2480310" cy="1691640"/>
          </a:xfrm>
        </p:spPr>
        <p:txBody>
          <a:bodyPr>
            <a:normAutofit/>
          </a:bodyPr>
          <a:lstStyle/>
          <a:p>
            <a:pPr marL="0" indent="0" algn="ctr">
              <a:buNone/>
            </a:pPr>
            <a:r>
              <a:rPr lang="en-US" sz="9600" dirty="0">
                <a:latin typeface="Algerian" panose="04020705040A02060702" pitchFamily="82" charset="0"/>
              </a:rPr>
              <a:t>END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644" y="102871"/>
            <a:ext cx="5042536" cy="6446520"/>
          </a:xfrm>
          <a:prstGeom prst="rect">
            <a:avLst/>
          </a:prstGeom>
        </p:spPr>
      </p:pic>
    </p:spTree>
    <p:extLst>
      <p:ext uri="{BB962C8B-B14F-4D97-AF65-F5344CB8AC3E}">
        <p14:creationId xmlns:p14="http://schemas.microsoft.com/office/powerpoint/2010/main" val="294634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3"/>
          </a:xfrm>
        </p:spPr>
        <p:txBody>
          <a:bodyPr/>
          <a:lstStyle/>
          <a:p>
            <a:r>
              <a:rPr lang="en-US" dirty="0"/>
              <a:t>Resources</a:t>
            </a:r>
          </a:p>
        </p:txBody>
      </p:sp>
      <p:sp>
        <p:nvSpPr>
          <p:cNvPr id="3" name="Content Placeholder 2"/>
          <p:cNvSpPr>
            <a:spLocks noGrp="1"/>
          </p:cNvSpPr>
          <p:nvPr>
            <p:ph idx="1"/>
          </p:nvPr>
        </p:nvSpPr>
        <p:spPr>
          <a:xfrm>
            <a:off x="817418" y="1219200"/>
            <a:ext cx="10536382" cy="4957763"/>
          </a:xfrm>
        </p:spPr>
        <p:txBody>
          <a:bodyPr>
            <a:normAutofit fontScale="92500" lnSpcReduction="20000"/>
          </a:bodyPr>
          <a:lstStyle/>
          <a:p>
            <a:r>
              <a:rPr lang="en-US" dirty="0">
                <a:hlinkClick r:id="rId2"/>
              </a:rPr>
              <a:t>http://www.ibef.org/download/Agriculture-January-2016.pdf</a:t>
            </a:r>
            <a:endParaRPr lang="en-US" dirty="0"/>
          </a:p>
          <a:p>
            <a:r>
              <a:rPr lang="en-US" dirty="0">
                <a:hlinkClick r:id="rId3"/>
              </a:rPr>
              <a:t>http://www.economicsdiscussion.net/articles/importance-of-agriculture-in-indian-economy/2088</a:t>
            </a:r>
            <a:endParaRPr lang="en-US" dirty="0"/>
          </a:p>
          <a:p>
            <a:r>
              <a:rPr lang="en-US" dirty="0">
                <a:hlinkClick r:id="rId4"/>
              </a:rPr>
              <a:t>https://core.ac.uk/download/files/153/6443441.pdf</a:t>
            </a:r>
            <a:endParaRPr lang="en-US" dirty="0"/>
          </a:p>
          <a:p>
            <a:r>
              <a:rPr lang="en-US" dirty="0">
                <a:hlinkClick r:id="rId5"/>
              </a:rPr>
              <a:t>http://www.ijmra.us/project%20doc/IJPSS_MAY2012/IJMRA-PSS296.pdf</a:t>
            </a:r>
            <a:endParaRPr lang="en-US" dirty="0"/>
          </a:p>
          <a:p>
            <a:r>
              <a:rPr lang="en-US" dirty="0">
                <a:hlinkClick r:id="rId6"/>
              </a:rPr>
              <a:t>http://ficci.in/spdocument/20550/FICCI-agri-Report%2009-03-2015.pdf</a:t>
            </a:r>
            <a:endParaRPr lang="en-US" dirty="0"/>
          </a:p>
          <a:p>
            <a:r>
              <a:rPr lang="en-US" dirty="0">
                <a:hlinkClick r:id="rId7"/>
              </a:rPr>
              <a:t>https://en.wikipedia.org/wiki/Green_Revolution_in_India</a:t>
            </a:r>
            <a:endParaRPr lang="en-US" dirty="0"/>
          </a:p>
          <a:p>
            <a:r>
              <a:rPr lang="en-US" dirty="0">
                <a:hlinkClick r:id="rId8"/>
              </a:rPr>
              <a:t>https://en.wikipedia.org/wiki/Green_Revolution#Green_Revolution.27s_start_in_India</a:t>
            </a:r>
            <a:endParaRPr lang="en-US" dirty="0"/>
          </a:p>
          <a:p>
            <a:r>
              <a:rPr lang="en-US" dirty="0">
                <a:hlinkClick r:id="rId9"/>
              </a:rPr>
              <a:t>www.airea.net</a:t>
            </a:r>
            <a:endParaRPr lang="en-US" dirty="0"/>
          </a:p>
          <a:p>
            <a:r>
              <a:rPr lang="en-US" dirty="0">
                <a:hlinkClick r:id="rId10"/>
              </a:rPr>
              <a:t>http://www.indiaonestop.com/Greenrevolution.htm</a:t>
            </a:r>
            <a:endParaRPr lang="en-US" dirty="0"/>
          </a:p>
          <a:p>
            <a:r>
              <a:rPr lang="en-US" dirty="0">
                <a:hlinkClick r:id="rId11"/>
              </a:rPr>
              <a:t>http://www.fas.usda.gov/data/india-s-agricultural-exports-climb-record-high</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Agriculture in India</a:t>
            </a:r>
          </a:p>
        </p:txBody>
      </p:sp>
      <p:sp>
        <p:nvSpPr>
          <p:cNvPr id="4" name="Content Placeholder 3"/>
          <p:cNvSpPr>
            <a:spLocks noGrp="1"/>
          </p:cNvSpPr>
          <p:nvPr>
            <p:ph sz="half" idx="2"/>
          </p:nvPr>
        </p:nvSpPr>
        <p:spPr>
          <a:xfrm>
            <a:off x="3366655" y="1825624"/>
            <a:ext cx="7987145" cy="4552597"/>
          </a:xfrm>
        </p:spPr>
        <p:txBody>
          <a:bodyPr>
            <a:normAutofit fontScale="92500" lnSpcReduction="10000"/>
          </a:bodyPr>
          <a:lstStyle/>
          <a:p>
            <a:r>
              <a:rPr lang="en-US" dirty="0"/>
              <a:t>At 157.35 million hectares, India holds the </a:t>
            </a:r>
            <a:r>
              <a:rPr lang="en-US" dirty="0">
                <a:solidFill>
                  <a:srgbClr val="FF0000"/>
                </a:solidFill>
              </a:rPr>
              <a:t>second largest agricultural land</a:t>
            </a:r>
            <a:r>
              <a:rPr lang="en-US" dirty="0"/>
              <a:t> in the world.</a:t>
            </a:r>
          </a:p>
          <a:p>
            <a:r>
              <a:rPr lang="en-US" dirty="0"/>
              <a:t>With 20 agro-climatic regions, the country possesses 46 of the 60 soil types in the world.</a:t>
            </a:r>
          </a:p>
          <a:p>
            <a:r>
              <a:rPr lang="en-US" dirty="0"/>
              <a:t>Total food grains production in India reached an all-time high of 252.68 million tons in FY 2015.</a:t>
            </a:r>
          </a:p>
          <a:p>
            <a:r>
              <a:rPr lang="en-US" dirty="0"/>
              <a:t>India is the largest producer of spices, pulses, milk, tea, cashew and jute.</a:t>
            </a:r>
          </a:p>
          <a:p>
            <a:r>
              <a:rPr lang="en-US" dirty="0"/>
              <a:t>India is one of the largest manufacturers of various farm equipments like tractors, harvesters and tillers. </a:t>
            </a:r>
          </a:p>
          <a:p>
            <a:r>
              <a:rPr lang="en-US" dirty="0"/>
              <a:t>India manufactures </a:t>
            </a:r>
            <a:r>
              <a:rPr lang="en-US" dirty="0">
                <a:solidFill>
                  <a:schemeClr val="tx2"/>
                </a:solidFill>
              </a:rPr>
              <a:t>one-third of tractors </a:t>
            </a:r>
            <a:r>
              <a:rPr lang="en-US" dirty="0"/>
              <a:t>in the world.</a:t>
            </a:r>
          </a:p>
        </p:txBody>
      </p:sp>
      <p:pic>
        <p:nvPicPr>
          <p:cNvPr id="1026" name="Picture 2"/>
          <p:cNvPicPr>
            <a:picLocks noGrp="1" noChangeAspect="1" noChangeArrowheads="1"/>
          </p:cNvPicPr>
          <p:nvPr>
            <p:ph sz="half" idx="1"/>
          </p:nvPr>
        </p:nvPicPr>
        <p:blipFill>
          <a:blip r:embed="rId2"/>
          <a:srcRect/>
          <a:stretch>
            <a:fillRect/>
          </a:stretch>
        </p:blipFill>
        <p:spPr bwMode="auto">
          <a:xfrm>
            <a:off x="872836" y="1524001"/>
            <a:ext cx="2362200" cy="464423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Agriculture essential in India?</a:t>
            </a:r>
          </a:p>
        </p:txBody>
      </p:sp>
      <p:sp>
        <p:nvSpPr>
          <p:cNvPr id="3" name="Content Placeholder 2"/>
          <p:cNvSpPr>
            <a:spLocks noGrp="1"/>
          </p:cNvSpPr>
          <p:nvPr>
            <p:ph idx="1"/>
          </p:nvPr>
        </p:nvSpPr>
        <p:spPr>
          <a:xfrm>
            <a:off x="838200" y="1825624"/>
            <a:ext cx="10515600" cy="4654197"/>
          </a:xfrm>
        </p:spPr>
        <p:txBody>
          <a:bodyPr>
            <a:normAutofit fontScale="92500" lnSpcReduction="10000"/>
          </a:bodyPr>
          <a:lstStyle/>
          <a:p>
            <a:r>
              <a:rPr lang="en-US" dirty="0">
                <a:solidFill>
                  <a:schemeClr val="tx2"/>
                </a:solidFill>
              </a:rPr>
              <a:t>Agriculture is the backbone of Indian Economy</a:t>
            </a:r>
            <a:r>
              <a:rPr lang="en-US" dirty="0"/>
              <a:t>.</a:t>
            </a:r>
          </a:p>
          <a:p>
            <a:r>
              <a:rPr lang="en-US" dirty="0"/>
              <a:t> About 65% of Indian population depends directly on agriculture and it accounts for around </a:t>
            </a:r>
            <a:r>
              <a:rPr lang="en-US" dirty="0">
                <a:solidFill>
                  <a:schemeClr val="tx2"/>
                </a:solidFill>
              </a:rPr>
              <a:t>22% of GDP</a:t>
            </a:r>
            <a:r>
              <a:rPr lang="en-US" dirty="0"/>
              <a:t>. </a:t>
            </a:r>
          </a:p>
          <a:p>
            <a:r>
              <a:rPr lang="en-US" dirty="0"/>
              <a:t>Agriculture derives its importance from the fact that it has vital supply and demand links with the manufacturing sector. </a:t>
            </a:r>
          </a:p>
          <a:p>
            <a:r>
              <a:rPr lang="en-US" dirty="0"/>
              <a:t>During the past five years agriculture sector has witnessed spectacular advances in the production and productivity of food, grains, oilseeds, commercial crops, fruits, vegetables, food grains, poultry and dairy. </a:t>
            </a:r>
          </a:p>
          <a:p>
            <a:r>
              <a:rPr lang="en-US" dirty="0"/>
              <a:t>India has emerged as the </a:t>
            </a:r>
            <a:r>
              <a:rPr lang="en-US" dirty="0">
                <a:solidFill>
                  <a:schemeClr val="tx2"/>
                </a:solidFill>
              </a:rPr>
              <a:t>second largest producer of fruits and vegetables </a:t>
            </a:r>
            <a:r>
              <a:rPr lang="en-US" dirty="0"/>
              <a:t>in the world in addition to being the largest overseas exporter of cashews and spices.</a:t>
            </a:r>
          </a:p>
          <a:p>
            <a:r>
              <a:rPr lang="en-US" dirty="0"/>
              <a:t> Further, India is the </a:t>
            </a:r>
            <a:r>
              <a:rPr lang="en-US" dirty="0">
                <a:solidFill>
                  <a:schemeClr val="tx2"/>
                </a:solidFill>
              </a:rPr>
              <a:t>highest producer of milk </a:t>
            </a:r>
            <a:r>
              <a:rPr lang="en-US" dirty="0"/>
              <a:t>in the world.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577" y="209727"/>
            <a:ext cx="10270067" cy="1088496"/>
          </a:xfrm>
        </p:spPr>
        <p:txBody>
          <a:bodyPr/>
          <a:lstStyle/>
          <a:p>
            <a:r>
              <a:rPr lang="en-US" b="1" dirty="0"/>
              <a:t>Contribution to GDP</a:t>
            </a:r>
          </a:p>
        </p:txBody>
      </p:sp>
      <p:pic>
        <p:nvPicPr>
          <p:cNvPr id="7" name="Content Placeholder 6" descr="1951_to_2013_Trend_Chart_of_Sector_Share_of_Total_GDP_for_each_year,_India.png"/>
          <p:cNvPicPr>
            <a:picLocks noGrp="1" noChangeAspect="1"/>
          </p:cNvPicPr>
          <p:nvPr>
            <p:ph idx="1"/>
          </p:nvPr>
        </p:nvPicPr>
        <p:blipFill>
          <a:blip r:embed="rId2"/>
          <a:stretch>
            <a:fillRect/>
          </a:stretch>
        </p:blipFill>
        <p:spPr>
          <a:xfrm>
            <a:off x="1174044" y="1535289"/>
            <a:ext cx="9290756" cy="488808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Contribution to Employment</a:t>
            </a:r>
          </a:p>
        </p:txBody>
      </p:sp>
      <p:pic>
        <p:nvPicPr>
          <p:cNvPr id="3074" name="Picture 2"/>
          <p:cNvPicPr>
            <a:picLocks noGrp="1" noChangeAspect="1" noChangeArrowheads="1"/>
          </p:cNvPicPr>
          <p:nvPr>
            <p:ph sz="half" idx="1"/>
          </p:nvPr>
        </p:nvPicPr>
        <p:blipFill>
          <a:blip r:embed="rId2"/>
          <a:stretch>
            <a:fillRect/>
          </a:stretch>
        </p:blipFill>
        <p:spPr bwMode="auto">
          <a:xfrm>
            <a:off x="587022" y="1523118"/>
            <a:ext cx="6039556" cy="4956352"/>
          </a:xfrm>
          <a:prstGeom prst="rect">
            <a:avLst/>
          </a:prstGeom>
          <a:noFill/>
          <a:ln w="9525">
            <a:noFill/>
            <a:miter lim="800000"/>
            <a:headEnd/>
            <a:tailEnd/>
          </a:ln>
          <a:effectLst/>
        </p:spPr>
      </p:pic>
      <p:sp>
        <p:nvSpPr>
          <p:cNvPr id="3" name="Content Placeholder 2"/>
          <p:cNvSpPr>
            <a:spLocks noGrp="1"/>
          </p:cNvSpPr>
          <p:nvPr>
            <p:ph sz="half" idx="2"/>
          </p:nvPr>
        </p:nvSpPr>
        <p:spPr>
          <a:xfrm>
            <a:off x="6716888" y="1825625"/>
            <a:ext cx="4636911" cy="4351338"/>
          </a:xfrm>
        </p:spPr>
        <p:txBody>
          <a:bodyPr/>
          <a:lstStyle/>
          <a:p>
            <a:r>
              <a:rPr lang="en-US" dirty="0"/>
              <a:t>Over years , employment in agriculture has decreased whereas overall employment but overall employment has increased which is due to following reasons:</a:t>
            </a:r>
          </a:p>
          <a:p>
            <a:pPr lvl="1"/>
            <a:r>
              <a:rPr lang="en-US" dirty="0"/>
              <a:t>Advancement in technology</a:t>
            </a:r>
          </a:p>
          <a:p>
            <a:pPr lvl="1"/>
            <a:r>
              <a:rPr lang="en-US" dirty="0"/>
              <a:t>Less </a:t>
            </a:r>
            <a:r>
              <a:rPr lang="en-US" dirty="0" err="1"/>
              <a:t>labour</a:t>
            </a:r>
            <a:r>
              <a:rPr lang="en-US" dirty="0"/>
              <a:t> and more automation</a:t>
            </a:r>
          </a:p>
          <a:p>
            <a:pPr lvl="1"/>
            <a:r>
              <a:rPr lang="en-US" dirty="0"/>
              <a:t>Demand of export quality goods increased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Contribution to Exports</a:t>
            </a:r>
          </a:p>
        </p:txBody>
      </p:sp>
      <p:pic>
        <p:nvPicPr>
          <p:cNvPr id="3074" name="Picture 2"/>
          <p:cNvPicPr>
            <a:picLocks noGrp="1" noChangeAspect="1" noChangeArrowheads="1"/>
          </p:cNvPicPr>
          <p:nvPr>
            <p:ph sz="half" idx="1"/>
          </p:nvPr>
        </p:nvPicPr>
        <p:blipFill>
          <a:blip r:embed="rId2"/>
          <a:stretch>
            <a:fillRect/>
          </a:stretch>
        </p:blipFill>
        <p:spPr bwMode="auto">
          <a:xfrm>
            <a:off x="866775" y="1690688"/>
            <a:ext cx="5124450" cy="4486275"/>
          </a:xfrm>
          <a:prstGeom prst="rect">
            <a:avLst/>
          </a:prstGeom>
          <a:noFill/>
          <a:ln w="9525">
            <a:noFill/>
            <a:miter lim="800000"/>
            <a:headEnd/>
            <a:tailEnd/>
          </a:ln>
          <a:effectLst/>
        </p:spPr>
      </p:pic>
      <p:sp>
        <p:nvSpPr>
          <p:cNvPr id="3" name="Content Placeholder 2"/>
          <p:cNvSpPr>
            <a:spLocks noGrp="1"/>
          </p:cNvSpPr>
          <p:nvPr>
            <p:ph sz="half" idx="2"/>
          </p:nvPr>
        </p:nvSpPr>
        <p:spPr>
          <a:xfrm>
            <a:off x="6172200" y="1690689"/>
            <a:ext cx="5181600" cy="4486274"/>
          </a:xfrm>
        </p:spPr>
        <p:txBody>
          <a:bodyPr/>
          <a:lstStyle/>
          <a:p>
            <a:r>
              <a:rPr lang="en-US" dirty="0"/>
              <a:t>India has emerged as </a:t>
            </a:r>
            <a:r>
              <a:rPr lang="en-US" dirty="0">
                <a:solidFill>
                  <a:schemeClr val="tx2"/>
                </a:solidFill>
              </a:rPr>
              <a:t>largest net exporter of agro products</a:t>
            </a:r>
            <a:r>
              <a:rPr lang="en-US" dirty="0"/>
              <a:t> in the world.</a:t>
            </a:r>
          </a:p>
          <a:p>
            <a:r>
              <a:rPr lang="en-US" dirty="0"/>
              <a:t>Exports decreased during 2007-2009 period because of global economic crisis .</a:t>
            </a:r>
          </a:p>
          <a:p>
            <a:r>
              <a:rPr lang="en-US" dirty="0"/>
              <a:t>After that once again exports rose exponentially to 20Bn dollars in 2013.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4167</Words>
  <Application>Microsoft Office PowerPoint</Application>
  <PresentationFormat>Widescreen</PresentationFormat>
  <Paragraphs>435</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Algerian</vt:lpstr>
      <vt:lpstr>Arial</vt:lpstr>
      <vt:lpstr>Bell MT</vt:lpstr>
      <vt:lpstr>Calibri</vt:lpstr>
      <vt:lpstr>Calibri Light</vt:lpstr>
      <vt:lpstr>Calisto MT</vt:lpstr>
      <vt:lpstr>Office Theme</vt:lpstr>
      <vt:lpstr>Economics Project – 5 Indian Agriculture: Importance, Development and Challenges</vt:lpstr>
      <vt:lpstr>Group Members  </vt:lpstr>
      <vt:lpstr>Outline</vt:lpstr>
      <vt:lpstr>Resources</vt:lpstr>
      <vt:lpstr>Agriculture in India</vt:lpstr>
      <vt:lpstr>Why is Agriculture essential in India?</vt:lpstr>
      <vt:lpstr>Contribution to GDP</vt:lpstr>
      <vt:lpstr>Contribution to Employment</vt:lpstr>
      <vt:lpstr>Contribution to Exports</vt:lpstr>
      <vt:lpstr>PowerPoint Presentation</vt:lpstr>
      <vt:lpstr>PowerPoint Presentation</vt:lpstr>
      <vt:lpstr>PowerPoint Presentation</vt:lpstr>
      <vt:lpstr>PowerPoint Presentation</vt:lpstr>
      <vt:lpstr>Importance Of Agriculture In Indian Economy</vt:lpstr>
      <vt:lpstr>PowerPoint Presentation</vt:lpstr>
      <vt:lpstr>PowerPoint Presentation</vt:lpstr>
      <vt:lpstr>PowerPoint Presentation</vt:lpstr>
      <vt:lpstr>Indian Agriculture: Development</vt:lpstr>
      <vt:lpstr>PowerPoint Presentation</vt:lpstr>
      <vt:lpstr>PowerPoint Presentation</vt:lpstr>
      <vt:lpstr>PowerPoint Presentation</vt:lpstr>
      <vt:lpstr>PowerPoint Presentation</vt:lpstr>
      <vt:lpstr>Indian Agriculture: Challenges</vt:lpstr>
      <vt:lpstr>PowerPoint Presentation</vt:lpstr>
      <vt:lpstr>PowerPoint Presentation</vt:lpstr>
      <vt:lpstr>PowerPoint Presentation</vt:lpstr>
      <vt:lpstr>PowerPoint Presentation</vt:lpstr>
      <vt:lpstr>PowerPoint Presentation</vt:lpstr>
      <vt:lpstr>Solutions to Challenges</vt:lpstr>
      <vt:lpstr>PowerPoint Presentation</vt:lpstr>
      <vt:lpstr>Major Steps Taken By Government</vt:lpstr>
      <vt:lpstr>Major reforms in Indian agriculture</vt:lpstr>
      <vt:lpstr>Agriculture Consideration in UNION BUDGET 2016</vt:lpstr>
      <vt:lpstr>Technological Growth of Agriculture In INDIA</vt:lpstr>
      <vt:lpstr>Agriculture Startups</vt:lpstr>
      <vt:lpstr>Stellapps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 Project – 3 Monetary and Fiscal Policies in INDIA</dc:title>
  <dc:creator>Deval Shah</dc:creator>
  <cp:lastModifiedBy>Deval Shah</cp:lastModifiedBy>
  <cp:revision>452</cp:revision>
  <dcterms:created xsi:type="dcterms:W3CDTF">2016-04-06T12:53:58Z</dcterms:created>
  <dcterms:modified xsi:type="dcterms:W3CDTF">2016-04-24T16:27:55Z</dcterms:modified>
</cp:coreProperties>
</file>