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4"/>
  </p:notesMasterIdLst>
  <p:sldIdLst>
    <p:sldId id="256" r:id="rId2"/>
    <p:sldId id="259" r:id="rId3"/>
    <p:sldId id="257" r:id="rId4"/>
    <p:sldId id="260" r:id="rId5"/>
    <p:sldId id="279" r:id="rId6"/>
    <p:sldId id="288" r:id="rId7"/>
    <p:sldId id="280" r:id="rId8"/>
    <p:sldId id="273" r:id="rId9"/>
    <p:sldId id="278" r:id="rId10"/>
    <p:sldId id="261" r:id="rId11"/>
    <p:sldId id="294" r:id="rId12"/>
    <p:sldId id="276" r:id="rId13"/>
    <p:sldId id="275" r:id="rId14"/>
    <p:sldId id="282" r:id="rId15"/>
    <p:sldId id="283" r:id="rId16"/>
    <p:sldId id="277" r:id="rId17"/>
    <p:sldId id="292" r:id="rId18"/>
    <p:sldId id="295" r:id="rId19"/>
    <p:sldId id="296" r:id="rId20"/>
    <p:sldId id="297" r:id="rId21"/>
    <p:sldId id="298" r:id="rId22"/>
    <p:sldId id="299" r:id="rId23"/>
    <p:sldId id="304" r:id="rId24"/>
    <p:sldId id="300" r:id="rId25"/>
    <p:sldId id="301" r:id="rId26"/>
    <p:sldId id="289" r:id="rId27"/>
    <p:sldId id="290" r:id="rId28"/>
    <p:sldId id="291" r:id="rId29"/>
    <p:sldId id="269" r:id="rId30"/>
    <p:sldId id="302" r:id="rId31"/>
    <p:sldId id="305" r:id="rId32"/>
    <p:sldId id="30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C669D-10CA-4593-AEFE-EBF996A74E24}" type="datetimeFigureOut">
              <a:rPr lang="en-IN" smtClean="0"/>
              <a:t>13-04-2016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D1323-FEB7-4817-A9BD-C1D69AD30568}" type="slidenum">
              <a:rPr lang="en-IN" smtClean="0"/>
              <a:t>‹#›</a:t>
            </a:fld>
            <a:endParaRPr lang="en-IN"/>
          </a:p>
        </p:txBody>
      </p:sp>
    </p:spTree>
    <p:extLst>
      <p:ext uri="{BB962C8B-B14F-4D97-AF65-F5344CB8AC3E}">
        <p14:creationId xmlns:p14="http://schemas.microsoft.com/office/powerpoint/2010/main" val="360241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9D1323-FEB7-4817-A9BD-C1D69AD30568}" type="slidenum">
              <a:rPr lang="en-IN" smtClean="0"/>
              <a:t>23</a:t>
            </a:fld>
            <a:endParaRPr lang="en-IN"/>
          </a:p>
        </p:txBody>
      </p:sp>
    </p:spTree>
    <p:extLst>
      <p:ext uri="{BB962C8B-B14F-4D97-AF65-F5344CB8AC3E}">
        <p14:creationId xmlns:p14="http://schemas.microsoft.com/office/powerpoint/2010/main" val="177737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E63A2-74A7-4E61-B85E-3A57DE16259D}" type="datetimeFigureOut">
              <a:rPr lang="en-IN" smtClean="0"/>
              <a:t>13-04-2016</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345083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FE63A2-74A7-4E61-B85E-3A57DE16259D}" type="datetimeFigureOut">
              <a:rPr lang="en-IN" smtClean="0"/>
              <a:t>13-04-2016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272538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E63A2-74A7-4E61-B85E-3A57DE16259D}"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3388248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E63A2-74A7-4E61-B85E-3A57DE16259D}"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848783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E63A2-74A7-4E61-B85E-3A57DE16259D}"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62298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E63A2-74A7-4E61-B85E-3A57DE16259D}"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96605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E63A2-74A7-4E61-B85E-3A57DE16259D}"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778369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E63A2-74A7-4E61-B85E-3A57DE16259D}"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1775375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E63A2-74A7-4E61-B85E-3A57DE16259D}"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145616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E63A2-74A7-4E61-B85E-3A57DE16259D}"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54728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E63A2-74A7-4E61-B85E-3A57DE16259D}" type="datetimeFigureOut">
              <a:rPr lang="en-IN" smtClean="0"/>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78157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FE63A2-74A7-4E61-B85E-3A57DE16259D}" type="datetimeFigureOut">
              <a:rPr lang="en-IN" smtClean="0"/>
              <a:t>13-04-2016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190643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FE63A2-74A7-4E61-B85E-3A57DE16259D}" type="datetimeFigureOut">
              <a:rPr lang="en-IN" smtClean="0"/>
              <a:t>13-04-2016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368847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FE63A2-74A7-4E61-B85E-3A57DE16259D}" type="datetimeFigureOut">
              <a:rPr lang="en-IN" smtClean="0"/>
              <a:t>13-04-2016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24060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E63A2-74A7-4E61-B85E-3A57DE16259D}" type="datetimeFigureOut">
              <a:rPr lang="en-IN" smtClean="0"/>
              <a:t>13-04-2016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244324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FE63A2-74A7-4E61-B85E-3A57DE16259D}" type="datetimeFigureOut">
              <a:rPr lang="en-IN" smtClean="0"/>
              <a:t>13-04-2016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263220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FE63A2-74A7-4E61-B85E-3A57DE16259D}" type="datetimeFigureOut">
              <a:rPr lang="en-IN" smtClean="0"/>
              <a:t>13-04-2016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94647-5F11-4EFE-9B7C-D48164AEA47E}" type="slidenum">
              <a:rPr lang="en-IN" smtClean="0"/>
              <a:t>‹#›</a:t>
            </a:fld>
            <a:endParaRPr lang="en-IN"/>
          </a:p>
        </p:txBody>
      </p:sp>
    </p:spTree>
    <p:extLst>
      <p:ext uri="{BB962C8B-B14F-4D97-AF65-F5344CB8AC3E}">
        <p14:creationId xmlns:p14="http://schemas.microsoft.com/office/powerpoint/2010/main" val="253266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FE63A2-74A7-4E61-B85E-3A57DE16259D}" type="datetimeFigureOut">
              <a:rPr lang="en-IN" smtClean="0"/>
              <a:t>13-04-2016</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594647-5F11-4EFE-9B7C-D48164AEA47E}" type="slidenum">
              <a:rPr lang="en-IN" smtClean="0"/>
              <a:t>‹#›</a:t>
            </a:fld>
            <a:endParaRPr lang="en-IN"/>
          </a:p>
        </p:txBody>
      </p:sp>
    </p:spTree>
    <p:extLst>
      <p:ext uri="{BB962C8B-B14F-4D97-AF65-F5344CB8AC3E}">
        <p14:creationId xmlns:p14="http://schemas.microsoft.com/office/powerpoint/2010/main" val="6266396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993" y="90446"/>
            <a:ext cx="12023677" cy="1400530"/>
          </a:xfrm>
        </p:spPr>
        <p:txBody>
          <a:bodyPr>
            <a:normAutofit/>
          </a:bodyPr>
          <a:lstStyle/>
          <a:p>
            <a:pPr algn="ctr"/>
            <a:r>
              <a:rPr lang="en-IN" sz="5400" b="1" u="sng" dirty="0">
                <a:latin typeface="Times New Roman" panose="02020603050405020304" pitchFamily="18" charset="0"/>
                <a:cs typeface="Times New Roman" panose="02020603050405020304" pitchFamily="18" charset="0"/>
              </a:rPr>
              <a:t>Privatization in Banking Sector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9110" y="1490976"/>
            <a:ext cx="6837583" cy="5128188"/>
          </a:xfrm>
        </p:spPr>
      </p:pic>
    </p:spTree>
    <p:extLst>
      <p:ext uri="{BB962C8B-B14F-4D97-AF65-F5344CB8AC3E}">
        <p14:creationId xmlns:p14="http://schemas.microsoft.com/office/powerpoint/2010/main" val="2827571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027" y="235424"/>
            <a:ext cx="10018713" cy="1752599"/>
          </a:xfrm>
        </p:spPr>
        <p:txBody>
          <a:bodyPr>
            <a:normAutofit/>
          </a:bodyPr>
          <a:lstStyle/>
          <a:p>
            <a:r>
              <a:rPr lang="en-US" sz="4400" b="1" u="sng" dirty="0">
                <a:latin typeface="Times New Roman" panose="02020603050405020304" pitchFamily="18" charset="0"/>
                <a:cs typeface="Times New Roman" panose="02020603050405020304" pitchFamily="18" charset="0"/>
              </a:rPr>
              <a:t>Old Private Sector Banks</a:t>
            </a:r>
            <a:endParaRPr lang="en-IN" sz="4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89027" y="1783080"/>
            <a:ext cx="10018713" cy="4770119"/>
          </a:xfrm>
        </p:spPr>
        <p:txBody>
          <a:bodyPr>
            <a:noAutofit/>
          </a:bodyPr>
          <a:lstStyle/>
          <a:p>
            <a:r>
              <a:rPr lang="en-IN" dirty="0">
                <a:latin typeface="Times New Roman" panose="02020603050405020304" pitchFamily="18" charset="0"/>
                <a:cs typeface="Times New Roman" panose="02020603050405020304" pitchFamily="18" charset="0"/>
              </a:rPr>
              <a:t>Banking in India has been dominated by public sector banks since the 1969 when all major banks were nationalised by the Indian government. However, since liberalisation in government banking policy in the 1990s, old and new private sector banks have re-emerged. They have grown faster &amp; bigger over the two decades since liberalisation using the latest technology, providing contemporary innovations and monetary tools and techniques</a:t>
            </a:r>
          </a:p>
          <a:p>
            <a:r>
              <a:rPr lang="en-IN" dirty="0">
                <a:latin typeface="Times New Roman" panose="02020603050405020304" pitchFamily="18" charset="0"/>
                <a:cs typeface="Times New Roman" panose="02020603050405020304" pitchFamily="18" charset="0"/>
              </a:rPr>
              <a:t>The banks, which were not nationalized at the time of bank nationalization that took place during 1969 and 1980 are known to be the old private-sector banks. These were not nationalized, because of their small size and regional focus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5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586855"/>
            <a:ext cx="10018713" cy="5204346"/>
          </a:xfrm>
        </p:spPr>
        <p:txBody>
          <a:bodyPr/>
          <a:lstStyle/>
          <a:p>
            <a:r>
              <a:rPr lang="en-IN" dirty="0">
                <a:latin typeface="Times New Roman" panose="02020603050405020304" pitchFamily="18" charset="0"/>
                <a:cs typeface="Times New Roman" panose="02020603050405020304" pitchFamily="18" charset="0"/>
              </a:rPr>
              <a:t>Most of the old private-sector banks are closely held by certain communities their operations are mostly restricted to the areas in and around their place of origin. Their Board of directors mainly consist of locally prominent personalities from trade and business circles </a:t>
            </a:r>
          </a:p>
          <a:p>
            <a:r>
              <a:rPr lang="en-IN" dirty="0">
                <a:latin typeface="Times New Roman" panose="02020603050405020304" pitchFamily="18" charset="0"/>
                <a:cs typeface="Times New Roman" panose="02020603050405020304" pitchFamily="18" charset="0"/>
              </a:rPr>
              <a:t>One of the positive points of these banks is that, they lean heavily on service and technology and as such, they are likely to attract more business in days to come with the restructuring of the industry round the corner</a:t>
            </a:r>
          </a:p>
          <a:p>
            <a:endParaRPr lang="en-IN" dirty="0"/>
          </a:p>
        </p:txBody>
      </p:sp>
    </p:spTree>
    <p:extLst>
      <p:ext uri="{BB962C8B-B14F-4D97-AF65-F5344CB8AC3E}">
        <p14:creationId xmlns:p14="http://schemas.microsoft.com/office/powerpoint/2010/main" val="1684915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671" y="0"/>
            <a:ext cx="10018713" cy="1752599"/>
          </a:xfrm>
        </p:spPr>
        <p:txBody>
          <a:bodyPr>
            <a:normAutofit/>
          </a:bodyPr>
          <a:lstStyle/>
          <a:p>
            <a:r>
              <a:rPr lang="en-IN" sz="4400" b="1" u="sng" dirty="0">
                <a:latin typeface="Times New Roman" panose="02020603050405020304" pitchFamily="18" charset="0"/>
                <a:cs typeface="Times New Roman" panose="02020603050405020304" pitchFamily="18" charset="0"/>
              </a:rPr>
              <a:t>Some Old Private Sector Banks of India </a:t>
            </a:r>
          </a:p>
        </p:txBody>
      </p:sp>
      <p:sp>
        <p:nvSpPr>
          <p:cNvPr id="3" name="Content Placeholder 2"/>
          <p:cNvSpPr>
            <a:spLocks noGrp="1"/>
          </p:cNvSpPr>
          <p:nvPr>
            <p:ph idx="1"/>
          </p:nvPr>
        </p:nvSpPr>
        <p:spPr>
          <a:xfrm>
            <a:off x="1484310" y="2255520"/>
            <a:ext cx="10018713" cy="4602479"/>
          </a:xfrm>
        </p:spPr>
        <p:txBody>
          <a:bodyPr>
            <a:normAutofit fontScale="92500" lnSpcReduction="20000"/>
          </a:bodyPr>
          <a:lstStyle/>
          <a:p>
            <a:r>
              <a:rPr lang="en-IN" sz="2600" dirty="0">
                <a:latin typeface="Times New Roman" panose="02020603050405020304" pitchFamily="18" charset="0"/>
                <a:cs typeface="Times New Roman" panose="02020603050405020304" pitchFamily="18" charset="0"/>
              </a:rPr>
              <a:t>Bank of Rajasthan Ltd. </a:t>
            </a:r>
          </a:p>
          <a:p>
            <a:r>
              <a:rPr lang="en-IN" sz="2600" dirty="0">
                <a:latin typeface="Times New Roman" panose="02020603050405020304" pitchFamily="18" charset="0"/>
                <a:cs typeface="Times New Roman" panose="02020603050405020304" pitchFamily="18" charset="0"/>
              </a:rPr>
              <a:t> Catholic Syrian Bank Ltd. </a:t>
            </a:r>
          </a:p>
          <a:p>
            <a:r>
              <a:rPr lang="en-IN" sz="2600" dirty="0">
                <a:latin typeface="Times New Roman" panose="02020603050405020304" pitchFamily="18" charset="0"/>
                <a:cs typeface="Times New Roman" panose="02020603050405020304" pitchFamily="18" charset="0"/>
              </a:rPr>
              <a:t>City Union Bank Ltd.</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Dhanalakshmi</a:t>
            </a:r>
            <a:r>
              <a:rPr lang="en-IN" sz="2600" dirty="0">
                <a:latin typeface="Times New Roman" panose="02020603050405020304" pitchFamily="18" charset="0"/>
                <a:cs typeface="Times New Roman" panose="02020603050405020304" pitchFamily="18" charset="0"/>
              </a:rPr>
              <a:t> Bank Ltd. </a:t>
            </a:r>
          </a:p>
          <a:p>
            <a:r>
              <a:rPr lang="en-IN" sz="2600" dirty="0">
                <a:latin typeface="Times New Roman" panose="02020603050405020304" pitchFamily="18" charset="0"/>
                <a:cs typeface="Times New Roman" panose="02020603050405020304" pitchFamily="18" charset="0"/>
              </a:rPr>
              <a:t>Federal Bank Ltd.</a:t>
            </a:r>
          </a:p>
          <a:p>
            <a:r>
              <a:rPr lang="en-IN" sz="2600" dirty="0">
                <a:latin typeface="Times New Roman" panose="02020603050405020304" pitchFamily="18" charset="0"/>
                <a:cs typeface="Times New Roman" panose="02020603050405020304" pitchFamily="18" charset="0"/>
              </a:rPr>
              <a:t> ING </a:t>
            </a:r>
            <a:r>
              <a:rPr lang="en-IN" sz="2600" dirty="0" err="1">
                <a:latin typeface="Times New Roman" panose="02020603050405020304" pitchFamily="18" charset="0"/>
                <a:cs typeface="Times New Roman" panose="02020603050405020304" pitchFamily="18" charset="0"/>
              </a:rPr>
              <a:t>Vysya</a:t>
            </a:r>
            <a:r>
              <a:rPr lang="en-IN" sz="2600" dirty="0">
                <a:latin typeface="Times New Roman" panose="02020603050405020304" pitchFamily="18" charset="0"/>
                <a:cs typeface="Times New Roman" panose="02020603050405020304" pitchFamily="18" charset="0"/>
              </a:rPr>
              <a:t> Bank Ltd.</a:t>
            </a:r>
          </a:p>
          <a:p>
            <a:r>
              <a:rPr lang="en-IN" sz="2600" dirty="0">
                <a:latin typeface="Times New Roman" panose="02020603050405020304" pitchFamily="18" charset="0"/>
                <a:cs typeface="Times New Roman" panose="02020603050405020304" pitchFamily="18" charset="0"/>
              </a:rPr>
              <a:t>Jammu and Kashmir Bank Ltd.</a:t>
            </a:r>
          </a:p>
          <a:p>
            <a:r>
              <a:rPr lang="en-IN" sz="2600" dirty="0">
                <a:latin typeface="Times New Roman" panose="02020603050405020304" pitchFamily="18" charset="0"/>
                <a:cs typeface="Times New Roman" panose="02020603050405020304" pitchFamily="18" charset="0"/>
              </a:rPr>
              <a:t>Karnataka Bank Ltd.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Karur</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Vysya</a:t>
            </a:r>
            <a:r>
              <a:rPr lang="en-IN" sz="2600" dirty="0">
                <a:latin typeface="Times New Roman" panose="02020603050405020304" pitchFamily="18" charset="0"/>
                <a:cs typeface="Times New Roman" panose="02020603050405020304" pitchFamily="18" charset="0"/>
              </a:rPr>
              <a:t> Bank Ltd.</a:t>
            </a:r>
          </a:p>
          <a:p>
            <a:r>
              <a:rPr lang="en-IN" sz="2600" dirty="0">
                <a:latin typeface="Times New Roman" panose="02020603050405020304" pitchFamily="18" charset="0"/>
                <a:cs typeface="Times New Roman" panose="02020603050405020304" pitchFamily="18" charset="0"/>
              </a:rPr>
              <a:t> Lakshmi Vilas Bank Ltd., etc. </a:t>
            </a:r>
          </a:p>
          <a:p>
            <a:endParaRPr lang="en-IN" dirty="0"/>
          </a:p>
          <a:p>
            <a:endParaRPr lang="en-IN" dirty="0"/>
          </a:p>
        </p:txBody>
      </p:sp>
    </p:spTree>
    <p:extLst>
      <p:ext uri="{BB962C8B-B14F-4D97-AF65-F5344CB8AC3E}">
        <p14:creationId xmlns:p14="http://schemas.microsoft.com/office/powerpoint/2010/main" val="1439645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189" y="0"/>
            <a:ext cx="10018713" cy="1752599"/>
          </a:xfrm>
        </p:spPr>
        <p:txBody>
          <a:bodyPr>
            <a:normAutofit/>
          </a:bodyPr>
          <a:lstStyle/>
          <a:p>
            <a:r>
              <a:rPr lang="en-IN" sz="4400" b="1" u="sng" dirty="0">
                <a:latin typeface="Times New Roman" panose="02020603050405020304" pitchFamily="18" charset="0"/>
                <a:cs typeface="Times New Roman" panose="02020603050405020304" pitchFamily="18" charset="0"/>
              </a:rPr>
              <a:t>New Private Sector Banks </a:t>
            </a:r>
          </a:p>
        </p:txBody>
      </p:sp>
      <p:sp>
        <p:nvSpPr>
          <p:cNvPr id="3" name="Content Placeholder 2"/>
          <p:cNvSpPr>
            <a:spLocks noGrp="1"/>
          </p:cNvSpPr>
          <p:nvPr>
            <p:ph idx="1"/>
          </p:nvPr>
        </p:nvSpPr>
        <p:spPr>
          <a:xfrm>
            <a:off x="1667190" y="2072641"/>
            <a:ext cx="10018713" cy="4312920"/>
          </a:xfrm>
        </p:spPr>
        <p:txBody>
          <a:bodyPr>
            <a:noAutofit/>
          </a:bodyPr>
          <a:lstStyle/>
          <a:p>
            <a:r>
              <a:rPr lang="en-IN" dirty="0">
                <a:latin typeface="Times New Roman" panose="02020603050405020304" pitchFamily="18" charset="0"/>
                <a:cs typeface="Times New Roman" panose="02020603050405020304" pitchFamily="18" charset="0"/>
              </a:rPr>
              <a:t>The banks, which came in operation after 1991, with the introduction of economic reforms and financial sector reforms are called "new private-sector banks". Banking regulation Act was then amended in 1993, which permitted the entry of new private-sector banks in the Indian banking sector</a:t>
            </a:r>
          </a:p>
          <a:p>
            <a:r>
              <a:rPr lang="en-IN" dirty="0">
                <a:latin typeface="Times New Roman" panose="02020603050405020304" pitchFamily="18" charset="0"/>
                <a:cs typeface="Times New Roman" panose="02020603050405020304" pitchFamily="18" charset="0"/>
              </a:rPr>
              <a:t>However, there were certain criteria set for the establishment of the new private-sector banks, some of those criteria being:</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The bank should have a minimum </a:t>
            </a:r>
            <a:r>
              <a:rPr lang="en-IN" b="1" dirty="0">
                <a:latin typeface="Times New Roman" panose="02020603050405020304" pitchFamily="18" charset="0"/>
                <a:cs typeface="Times New Roman" panose="02020603050405020304" pitchFamily="18" charset="0"/>
              </a:rPr>
              <a:t>net worth </a:t>
            </a:r>
            <a:r>
              <a:rPr lang="en-IN" dirty="0">
                <a:latin typeface="Times New Roman" panose="02020603050405020304" pitchFamily="18" charset="0"/>
                <a:cs typeface="Times New Roman" panose="02020603050405020304" pitchFamily="18" charset="0"/>
              </a:rPr>
              <a:t>of 200 crores INR.</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The promoters holding should be a minimum of 25% of </a:t>
            </a:r>
            <a:r>
              <a:rPr lang="en-IN" b="1" dirty="0">
                <a:latin typeface="Times New Roman" panose="02020603050405020304" pitchFamily="18" charset="0"/>
                <a:cs typeface="Times New Roman" panose="02020603050405020304" pitchFamily="18" charset="0"/>
              </a:rPr>
              <a:t>the paid-up capital</a:t>
            </a:r>
            <a:r>
              <a:rPr lang="en-IN"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Within 3 years of the starting of the operations, the bank should offer shares to public and their net worth must increased to 300 crores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857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513" y="122829"/>
            <a:ext cx="11682483" cy="1752599"/>
          </a:xfrm>
        </p:spPr>
        <p:txBody>
          <a:bodyPr>
            <a:normAutofit/>
          </a:bodyPr>
          <a:lstStyle/>
          <a:p>
            <a:r>
              <a:rPr lang="en-IN" sz="4400" b="1" u="sng" dirty="0">
                <a:latin typeface="Times New Roman" panose="02020603050405020304" pitchFamily="18" charset="0"/>
                <a:cs typeface="Times New Roman" panose="02020603050405020304" pitchFamily="18" charset="0"/>
              </a:rPr>
              <a:t>RBI Guidelines for New Private Sector Banks</a:t>
            </a:r>
          </a:p>
        </p:txBody>
      </p:sp>
      <p:sp>
        <p:nvSpPr>
          <p:cNvPr id="3" name="Content Placeholder 2"/>
          <p:cNvSpPr>
            <a:spLocks noGrp="1"/>
          </p:cNvSpPr>
          <p:nvPr>
            <p:ph idx="1"/>
          </p:nvPr>
        </p:nvSpPr>
        <p:spPr>
          <a:xfrm>
            <a:off x="1550039" y="1651379"/>
            <a:ext cx="10247429" cy="5573745"/>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As part of reforms process in the financial services sector, the R.B.I. issued in January 1993 guidelines for licensing of new banks in the private sector. After 8 years it has revised its guidelines in January 2001.</a:t>
            </a:r>
          </a:p>
          <a:p>
            <a:pPr marL="0" indent="0">
              <a:buNone/>
            </a:pPr>
            <a:r>
              <a:rPr lang="en-IN" sz="2000" u="sng" dirty="0">
                <a:latin typeface="Times New Roman" panose="02020603050405020304" pitchFamily="18" charset="0"/>
                <a:cs typeface="Times New Roman" panose="02020603050405020304" pitchFamily="18" charset="0"/>
              </a:rPr>
              <a:t>PAID-UP-CAPITAL:</a:t>
            </a:r>
          </a:p>
          <a:p>
            <a:r>
              <a:rPr lang="en-IN" sz="2000" dirty="0">
                <a:latin typeface="Times New Roman" panose="02020603050405020304" pitchFamily="18" charset="0"/>
                <a:cs typeface="Times New Roman" panose="02020603050405020304" pitchFamily="18" charset="0"/>
              </a:rPr>
              <a:t>The initial minimum paid up capital for a new bank would be Rs.100 crores. The initial capital should be raised to Rs.300 crores within 3 years of commencement of business</a:t>
            </a:r>
          </a:p>
          <a:p>
            <a:r>
              <a:rPr lang="en-IN" sz="2000" dirty="0">
                <a:latin typeface="Times New Roman" panose="02020603050405020304" pitchFamily="18" charset="0"/>
                <a:cs typeface="Times New Roman" panose="02020603050405020304" pitchFamily="18" charset="0"/>
              </a:rPr>
              <a:t> The overall capital structure of the proposed bank would have to be approved by the RBI</a:t>
            </a:r>
          </a:p>
          <a:p>
            <a:pPr marL="0" indent="0">
              <a:buNone/>
            </a:pPr>
            <a:r>
              <a:rPr lang="en-IN" sz="2000" u="sng" dirty="0">
                <a:latin typeface="Times New Roman" panose="02020603050405020304" pitchFamily="18" charset="0"/>
                <a:cs typeface="Times New Roman" panose="02020603050405020304" pitchFamily="18" charset="0"/>
              </a:rPr>
              <a:t>PROMOTERS CONTRIBUTION:</a:t>
            </a:r>
          </a:p>
          <a:p>
            <a:r>
              <a:rPr lang="en-IN" sz="2000" dirty="0">
                <a:latin typeface="Times New Roman" panose="02020603050405020304" pitchFamily="18" charset="0"/>
                <a:cs typeface="Times New Roman" panose="02020603050405020304" pitchFamily="18" charset="0"/>
              </a:rPr>
              <a:t>The promoters’ contribution will be a maximum of 40% of paid up capital of the bank at any point of time. The initial capital, other than the promoters’ contribution can be raised through public issue (or) private placement</a:t>
            </a:r>
          </a:p>
          <a:p>
            <a:r>
              <a:rPr lang="en-IN" sz="2000" dirty="0">
                <a:latin typeface="Times New Roman" panose="02020603050405020304" pitchFamily="18" charset="0"/>
                <a:cs typeface="Times New Roman" panose="02020603050405020304" pitchFamily="18" charset="0"/>
              </a:rPr>
              <a:t> The Promoters contribution of 40% will be locked in for 5 years from the date of licensing of the bank. Similar conditions would apply within 3 years of commencement of business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529323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1470" y="655320"/>
            <a:ext cx="10018713" cy="5791199"/>
          </a:xfrm>
        </p:spPr>
        <p:txBody>
          <a:bodyPr>
            <a:normAutofit fontScale="85000" lnSpcReduction="10000"/>
          </a:bodyPr>
          <a:lstStyle/>
          <a:p>
            <a:pPr marL="0" indent="0">
              <a:buNone/>
            </a:pPr>
            <a:r>
              <a:rPr lang="en-IN" u="sng" dirty="0">
                <a:latin typeface="Times New Roman" panose="02020603050405020304" pitchFamily="18" charset="0"/>
                <a:cs typeface="Times New Roman" panose="02020603050405020304" pitchFamily="18" charset="0"/>
              </a:rPr>
              <a:t>FOREIGN INVESTMENT:</a:t>
            </a:r>
          </a:p>
          <a:p>
            <a:r>
              <a:rPr lang="en-IN" dirty="0">
                <a:latin typeface="Times New Roman" panose="02020603050405020304" pitchFamily="18" charset="0"/>
                <a:cs typeface="Times New Roman" panose="02020603050405020304" pitchFamily="18" charset="0"/>
              </a:rPr>
              <a:t>Non-resident Indian participation in the primary equity of a new bank will be to a maximum extent of 40%</a:t>
            </a:r>
          </a:p>
          <a:p>
            <a:r>
              <a:rPr lang="en-IN" dirty="0">
                <a:latin typeface="Times New Roman" panose="02020603050405020304" pitchFamily="18" charset="0"/>
                <a:cs typeface="Times New Roman" panose="02020603050405020304" pitchFamily="18" charset="0"/>
              </a:rPr>
              <a:t>In case of foreign banking (or) finance acting as a technical collaborator (or) Co-promoter, equity participation will be restricted to 20% within the above ceiling of 40%</a:t>
            </a:r>
          </a:p>
          <a:p>
            <a:r>
              <a:rPr lang="en-IN" dirty="0">
                <a:latin typeface="Times New Roman" panose="02020603050405020304" pitchFamily="18" charset="0"/>
                <a:cs typeface="Times New Roman" panose="02020603050405020304" pitchFamily="18" charset="0"/>
              </a:rPr>
              <a:t> In case of shortfall of foreign equity contribution of NRI’s then multilateral institutions would be allowed to contribute foreign equity to the extent of shortfall in NRI contribution of the equity. The necessary approval of FIPB should also be obtained</a:t>
            </a:r>
          </a:p>
          <a:p>
            <a:pPr marL="0" indent="0">
              <a:buNone/>
            </a:pPr>
            <a:r>
              <a:rPr lang="en-IN" u="sng" dirty="0">
                <a:latin typeface="Times New Roman" panose="02020603050405020304" pitchFamily="18" charset="0"/>
                <a:cs typeface="Times New Roman" panose="02020603050405020304" pitchFamily="18" charset="0"/>
              </a:rPr>
              <a:t>BANKS PROMOTED BY LARGE INDUSTRIAL HOUSES:</a:t>
            </a:r>
          </a:p>
          <a:p>
            <a:r>
              <a:rPr lang="en-IN" dirty="0">
                <a:latin typeface="Times New Roman" panose="02020603050405020304" pitchFamily="18" charset="0"/>
                <a:cs typeface="Times New Roman" panose="02020603050405020304" pitchFamily="18" charset="0"/>
              </a:rPr>
              <a:t>A large industrial house will not be allowed to promote new banks</a:t>
            </a:r>
          </a:p>
          <a:p>
            <a:r>
              <a:rPr lang="en-IN" dirty="0">
                <a:latin typeface="Times New Roman" panose="02020603050405020304" pitchFamily="18" charset="0"/>
                <a:cs typeface="Times New Roman" panose="02020603050405020304" pitchFamily="18" charset="0"/>
              </a:rPr>
              <a:t> However individual companies, directly (or) in directly connected with new banks can be permitted to participate in the equity of bank up to 10% limit and this is applied to all interconnected companies of large business house.</a:t>
            </a:r>
          </a:p>
          <a:p>
            <a:pPr marL="0" indent="0">
              <a:buNone/>
            </a:pPr>
            <a:r>
              <a:rPr lang="en-IN" u="sng" dirty="0">
                <a:latin typeface="Times New Roman" panose="02020603050405020304" pitchFamily="18" charset="0"/>
                <a:cs typeface="Times New Roman" panose="02020603050405020304" pitchFamily="18" charset="0"/>
              </a:rPr>
              <a:t>CAPITAL ADEQUACY REDQUIREDMENTS:</a:t>
            </a:r>
          </a:p>
          <a:p>
            <a:r>
              <a:rPr lang="en-IN" dirty="0">
                <a:latin typeface="Times New Roman" panose="02020603050405020304" pitchFamily="18" charset="0"/>
                <a:cs typeface="Times New Roman" panose="02020603050405020304" pitchFamily="18" charset="0"/>
              </a:rPr>
              <a:t>The bank will be required to maintain a minimum capital adequacy ratio of 10% on a continuous basis from the commencement of its operation.</a:t>
            </a:r>
          </a:p>
          <a:p>
            <a:endParaRPr lang="en-IN" dirty="0"/>
          </a:p>
        </p:txBody>
      </p:sp>
    </p:spTree>
    <p:extLst>
      <p:ext uri="{BB962C8B-B14F-4D97-AF65-F5344CB8AC3E}">
        <p14:creationId xmlns:p14="http://schemas.microsoft.com/office/powerpoint/2010/main" val="953436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779" y="-325270"/>
            <a:ext cx="10018713" cy="1752599"/>
          </a:xfrm>
        </p:spPr>
        <p:txBody>
          <a:bodyPr>
            <a:normAutofit/>
          </a:bodyPr>
          <a:lstStyle/>
          <a:p>
            <a:r>
              <a:rPr lang="en-IN" sz="4400" b="1" u="sng" dirty="0">
                <a:latin typeface="Times New Roman" panose="02020603050405020304" pitchFamily="18" charset="0"/>
                <a:cs typeface="Times New Roman" panose="02020603050405020304" pitchFamily="18" charset="0"/>
              </a:rPr>
              <a:t>Some New Private Sector Banks of India </a:t>
            </a:r>
          </a:p>
        </p:txBody>
      </p:sp>
      <p:sp>
        <p:nvSpPr>
          <p:cNvPr id="3" name="Content Placeholder 2"/>
          <p:cNvSpPr>
            <a:spLocks noGrp="1"/>
          </p:cNvSpPr>
          <p:nvPr>
            <p:ph idx="1"/>
          </p:nvPr>
        </p:nvSpPr>
        <p:spPr>
          <a:xfrm>
            <a:off x="2030220" y="1899313"/>
            <a:ext cx="10018713" cy="4358639"/>
          </a:xfrm>
        </p:spPr>
        <p:txBody>
          <a:bodyPr>
            <a:noAutofit/>
          </a:bodyPr>
          <a:lstStyle/>
          <a:p>
            <a:r>
              <a:rPr lang="en-IN" sz="2200" dirty="0">
                <a:latin typeface="Times New Roman" panose="02020603050405020304" pitchFamily="18" charset="0"/>
                <a:cs typeface="Times New Roman" panose="02020603050405020304" pitchFamily="18" charset="0"/>
              </a:rPr>
              <a:t>Axis Bank(earlier UTI Bank)</a:t>
            </a:r>
          </a:p>
          <a:p>
            <a:r>
              <a:rPr lang="en-IN" sz="2200" dirty="0">
                <a:latin typeface="Times New Roman" panose="02020603050405020304" pitchFamily="18" charset="0"/>
                <a:cs typeface="Times New Roman" panose="02020603050405020304" pitchFamily="18" charset="0"/>
              </a:rPr>
              <a:t> Bank of Punjab(actually an old generation private bank since it was not founded under post-1993 new bank licensing regime)</a:t>
            </a:r>
          </a:p>
          <a:p>
            <a:r>
              <a:rPr lang="en-IN" sz="2200" dirty="0">
                <a:latin typeface="Times New Roman" panose="02020603050405020304" pitchFamily="18" charset="0"/>
                <a:cs typeface="Times New Roman" panose="02020603050405020304" pitchFamily="18" charset="0"/>
              </a:rPr>
              <a:t>Centurion Bank Ltd. (Merged Bank of Punjab in late 2005 to become Centurion Bank of Punjab, acquired by HDFC Bank Ltd. in 2008)</a:t>
            </a:r>
          </a:p>
          <a:p>
            <a:r>
              <a:rPr lang="en-IN" sz="2200" dirty="0">
                <a:latin typeface="Times New Roman" panose="02020603050405020304" pitchFamily="18" charset="0"/>
                <a:cs typeface="Times New Roman" panose="02020603050405020304" pitchFamily="18" charset="0"/>
              </a:rPr>
              <a:t> ICICI Bank (previously ICICI and then both merged; total merger SCICI+ICICI+ICICI Bank Ltd)</a:t>
            </a:r>
          </a:p>
          <a:p>
            <a:r>
              <a:rPr lang="en-IN" sz="2200" dirty="0">
                <a:latin typeface="Times New Roman" panose="02020603050405020304" pitchFamily="18" charset="0"/>
                <a:cs typeface="Times New Roman" panose="02020603050405020304" pitchFamily="18" charset="0"/>
              </a:rPr>
              <a:t>YES Bank</a:t>
            </a:r>
          </a:p>
          <a:p>
            <a:r>
              <a:rPr lang="en-IN" sz="2200" dirty="0">
                <a:latin typeface="Times New Roman" panose="02020603050405020304" pitchFamily="18" charset="0"/>
                <a:cs typeface="Times New Roman" panose="02020603050405020304" pitchFamily="18" charset="0"/>
              </a:rPr>
              <a:t>IndusInd Bank</a:t>
            </a:r>
          </a:p>
          <a:p>
            <a:r>
              <a:rPr lang="en-IN" sz="2200" dirty="0">
                <a:latin typeface="Times New Roman" panose="02020603050405020304" pitchFamily="18" charset="0"/>
                <a:cs typeface="Times New Roman" panose="02020603050405020304" pitchFamily="18" charset="0"/>
              </a:rPr>
              <a:t>Kotak Mahindra Bank </a:t>
            </a:r>
          </a:p>
          <a:p>
            <a:r>
              <a:rPr lang="en-IN" sz="2200" dirty="0">
                <a:latin typeface="Times New Roman" panose="02020603050405020304" pitchFamily="18" charset="0"/>
                <a:cs typeface="Times New Roman" panose="02020603050405020304" pitchFamily="18" charset="0"/>
              </a:rPr>
              <a:t>HDFC Bank</a:t>
            </a:r>
          </a:p>
          <a:p>
            <a:r>
              <a:rPr lang="en-IN" sz="2200" dirty="0">
                <a:latin typeface="Times New Roman" panose="02020603050405020304" pitchFamily="18" charset="0"/>
                <a:cs typeface="Times New Roman" panose="02020603050405020304" pitchFamily="18" charset="0"/>
              </a:rPr>
              <a:t>IDFC Bank, etc. </a:t>
            </a:r>
          </a:p>
        </p:txBody>
      </p:sp>
    </p:spTree>
    <p:extLst>
      <p:ext uri="{BB962C8B-B14F-4D97-AF65-F5344CB8AC3E}">
        <p14:creationId xmlns:p14="http://schemas.microsoft.com/office/powerpoint/2010/main" val="1103823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normAutofit/>
          </a:bodyPr>
          <a:lstStyle/>
          <a:p>
            <a:r>
              <a:rPr lang="en-IN" sz="4400" b="1" u="sng" dirty="0">
                <a:latin typeface="Times New Roman" panose="02020603050405020304" pitchFamily="18" charset="0"/>
                <a:cs typeface="Times New Roman" panose="02020603050405020304" pitchFamily="18" charset="0"/>
              </a:rPr>
              <a:t>Effect of Private sector banks on PSB’s</a:t>
            </a:r>
          </a:p>
        </p:txBody>
      </p:sp>
      <p:sp>
        <p:nvSpPr>
          <p:cNvPr id="3" name="Content Placeholder 2"/>
          <p:cNvSpPr>
            <a:spLocks noGrp="1"/>
          </p:cNvSpPr>
          <p:nvPr>
            <p:ph idx="1"/>
          </p:nvPr>
        </p:nvSpPr>
        <p:spPr>
          <a:xfrm>
            <a:off x="1484311" y="2462282"/>
            <a:ext cx="10018713" cy="3124201"/>
          </a:xfrm>
        </p:spPr>
        <p:txBody>
          <a:bodyPr>
            <a:normAutofit fontScale="92500" lnSpcReduction="20000"/>
          </a:bodyPr>
          <a:lstStyle/>
          <a:p>
            <a:r>
              <a:rPr lang="en-IN" sz="2600" dirty="0">
                <a:latin typeface="Times New Roman" panose="02020603050405020304" pitchFamily="18" charset="0"/>
                <a:cs typeface="Times New Roman" panose="02020603050405020304" pitchFamily="18" charset="0"/>
              </a:rPr>
              <a:t>In 1995-96, the share of old private sector banks in total assets was 6.2 per cent while that of new private sector banks was 1.4 per </a:t>
            </a:r>
            <a:r>
              <a:rPr lang="en-IN" sz="2600" dirty="0" smtClean="0">
                <a:latin typeface="Times New Roman" panose="02020603050405020304" pitchFamily="18" charset="0"/>
                <a:cs typeface="Times New Roman" panose="02020603050405020304" pitchFamily="18" charset="0"/>
              </a:rPr>
              <a:t>cent</a:t>
            </a:r>
          </a:p>
          <a:p>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Private sector banks had improved their market share to 5.3 per cent by 1999-2000 with comparison to the Public sector </a:t>
            </a:r>
            <a:r>
              <a:rPr lang="en-IN" sz="2600" dirty="0" smtClean="0">
                <a:latin typeface="Times New Roman" panose="02020603050405020304" pitchFamily="18" charset="0"/>
                <a:cs typeface="Times New Roman" panose="02020603050405020304" pitchFamily="18" charset="0"/>
              </a:rPr>
              <a:t>banks</a:t>
            </a:r>
          </a:p>
          <a:p>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share of private sector banks in the total number of branches in 1992-93 was only 8.33 </a:t>
            </a:r>
            <a:r>
              <a:rPr lang="en-IN" sz="2600" dirty="0" smtClean="0">
                <a:latin typeface="Times New Roman" panose="02020603050405020304" pitchFamily="18" charset="0"/>
                <a:cs typeface="Times New Roman" panose="02020603050405020304" pitchFamily="18" charset="0"/>
              </a:rPr>
              <a:t>percent</a:t>
            </a:r>
          </a:p>
          <a:p>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In 2002-03, the share of private sector banks in total bank branches is 8.75 per </a:t>
            </a:r>
            <a:r>
              <a:rPr lang="en-IN" sz="2600" dirty="0" smtClean="0">
                <a:latin typeface="Times New Roman" panose="02020603050405020304" pitchFamily="18" charset="0"/>
                <a:cs typeface="Times New Roman" panose="02020603050405020304" pitchFamily="18" charset="0"/>
              </a:rPr>
              <a:t>cent </a:t>
            </a:r>
          </a:p>
          <a:p>
            <a:endParaRPr lang="en-IN" dirty="0"/>
          </a:p>
        </p:txBody>
      </p:sp>
    </p:spTree>
    <p:extLst>
      <p:ext uri="{BB962C8B-B14F-4D97-AF65-F5344CB8AC3E}">
        <p14:creationId xmlns:p14="http://schemas.microsoft.com/office/powerpoint/2010/main" val="2668541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322" y="276367"/>
            <a:ext cx="10018713" cy="1752599"/>
          </a:xfrm>
        </p:spPr>
        <p:txBody>
          <a:bodyPr>
            <a:normAutofit/>
          </a:bodyPr>
          <a:lstStyle/>
          <a:p>
            <a:r>
              <a:rPr lang="en-US" sz="4400" b="1" u="sng" dirty="0" smtClean="0">
                <a:latin typeface="Times New Roman" panose="02020603050405020304" pitchFamily="18" charset="0"/>
                <a:cs typeface="Times New Roman" panose="02020603050405020304" pitchFamily="18" charset="0"/>
              </a:rPr>
              <a:t>Network of Banks</a:t>
            </a:r>
            <a:endParaRPr lang="en-IN" sz="4400" b="1" u="sng"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Autofit/>
          </a:bodyPr>
          <a:lstStyle/>
          <a:p>
            <a:r>
              <a:rPr lang="en-IN" dirty="0">
                <a:latin typeface="Times New Roman" panose="02020603050405020304" pitchFamily="18" charset="0"/>
                <a:cs typeface="Times New Roman" panose="02020603050405020304" pitchFamily="18" charset="0"/>
              </a:rPr>
              <a:t>Today banks follow a strategy of building a network of branches and ATMs with effective penetration so that they can continue to enlarge their geographical coverage with a greater potential for growth. The banks try to deeply entrench across the country with significant density in areas conducive to the growth of their </a:t>
            </a:r>
            <a:r>
              <a:rPr lang="en-IN" dirty="0" smtClean="0">
                <a:latin typeface="Times New Roman" panose="02020603050405020304" pitchFamily="18" charset="0"/>
                <a:cs typeface="Times New Roman" panose="02020603050405020304" pitchFamily="18" charset="0"/>
              </a:rPr>
              <a:t>businesses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private sector banks have expanded themselves at a much faster rate than public sector banks. The customer base of these banks has grown manifold since they are able to provide innovative services to the customers at a much faster pace. This is helping them to capture a higher market share and depleting some of the share of the public sector </a:t>
            </a:r>
            <a:r>
              <a:rPr lang="en-IN" dirty="0" smtClean="0">
                <a:latin typeface="Times New Roman" panose="02020603050405020304" pitchFamily="18" charset="0"/>
                <a:cs typeface="Times New Roman" panose="02020603050405020304" pitchFamily="18" charset="0"/>
              </a:rPr>
              <a:t>counterparts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166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845" y="262719"/>
            <a:ext cx="10018713" cy="1752599"/>
          </a:xfrm>
        </p:spPr>
        <p:txBody>
          <a:bodyPr>
            <a:normAutofit/>
          </a:bodyPr>
          <a:lstStyle/>
          <a:p>
            <a:r>
              <a:rPr lang="en-US" sz="4400" b="1" u="sng" dirty="0" smtClean="0">
                <a:latin typeface="Times New Roman" panose="02020603050405020304" pitchFamily="18" charset="0"/>
                <a:cs typeface="Times New Roman" panose="02020603050405020304" pitchFamily="18" charset="0"/>
              </a:rPr>
              <a:t>Productivity </a:t>
            </a:r>
            <a:endParaRPr lang="en-IN" sz="4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02675" y="2438399"/>
            <a:ext cx="10018712" cy="3634854"/>
          </a:xfrm>
        </p:spPr>
        <p:txBody>
          <a:bodyPr>
            <a:noAutofit/>
          </a:bodyPr>
          <a:lstStyle/>
          <a:p>
            <a:r>
              <a:rPr lang="en-IN" dirty="0">
                <a:latin typeface="Times New Roman" panose="02020603050405020304" pitchFamily="18" charset="0"/>
                <a:cs typeface="Times New Roman" panose="02020603050405020304" pitchFamily="18" charset="0"/>
              </a:rPr>
              <a:t>In the banking scenario productivity can be measured by profit per employee, business per employee. Productivity is a very important measure of efficiency of banks because it means that the firm can meet its obligations to employees, shareholders, and governments (taxes and regulation), and still remain competitive in the market </a:t>
            </a:r>
            <a:r>
              <a:rPr lang="en-IN" dirty="0" smtClean="0">
                <a:latin typeface="Times New Roman" panose="02020603050405020304" pitchFamily="18" charset="0"/>
                <a:cs typeface="Times New Roman" panose="02020603050405020304" pitchFamily="18" charset="0"/>
              </a:rPr>
              <a:t>place</a:t>
            </a:r>
          </a:p>
          <a:p>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These ratios can be misleading as banks can improve these ratios by reducing their number of their employees during the time of recession. This is evident since asset base and profit levels declined during 2009-10 for new private sector banks but still the above ratios is showing a continuous increasing </a:t>
            </a:r>
            <a:r>
              <a:rPr lang="en-IN" dirty="0" smtClean="0">
                <a:latin typeface="Times New Roman" panose="02020603050405020304" pitchFamily="18" charset="0"/>
                <a:cs typeface="Times New Roman" panose="02020603050405020304" pitchFamily="18" charset="0"/>
              </a:rPr>
              <a:t>trend</a:t>
            </a:r>
            <a:endParaRPr lang="en-IN"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38369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5497" y="136478"/>
            <a:ext cx="5620839" cy="1752599"/>
          </a:xfrm>
        </p:spPr>
        <p:txBody>
          <a:bodyPr>
            <a:normAutofit/>
          </a:bodyPr>
          <a:lstStyle/>
          <a:p>
            <a:r>
              <a:rPr lang="en-US" sz="4400" b="1" u="sng" dirty="0">
                <a:latin typeface="Times New Roman" panose="02020603050405020304" pitchFamily="18" charset="0"/>
                <a:cs typeface="Times New Roman" panose="02020603050405020304" pitchFamily="18" charset="0"/>
              </a:rPr>
              <a:t>Group-3 Members</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95792" y="1323834"/>
            <a:ext cx="10018713" cy="5677468"/>
          </a:xfrm>
        </p:spPr>
        <p:txBody>
          <a:bodyPr>
            <a:normAutofit/>
          </a:bodyPr>
          <a:lstStyle/>
          <a:p>
            <a:r>
              <a:rPr lang="en-IN" dirty="0">
                <a:latin typeface="Times New Roman" panose="02020603050405020304" pitchFamily="18" charset="0"/>
                <a:cs typeface="Times New Roman" panose="02020603050405020304" pitchFamily="18" charset="0"/>
              </a:rPr>
              <a:t>Aneri Sheth – 1401072</a:t>
            </a:r>
          </a:p>
          <a:p>
            <a:r>
              <a:rPr lang="en-IN" dirty="0" err="1">
                <a:latin typeface="Times New Roman" panose="02020603050405020304" pitchFamily="18" charset="0"/>
                <a:cs typeface="Times New Roman" panose="02020603050405020304" pitchFamily="18" charset="0"/>
              </a:rPr>
              <a:t>Hemil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Gurjar</a:t>
            </a:r>
            <a:r>
              <a:rPr lang="en-IN" dirty="0">
                <a:latin typeface="Times New Roman" panose="02020603050405020304" pitchFamily="18" charset="0"/>
                <a:cs typeface="Times New Roman" panose="02020603050405020304" pitchFamily="18" charset="0"/>
              </a:rPr>
              <a:t> – 1401002</a:t>
            </a:r>
          </a:p>
          <a:p>
            <a:r>
              <a:rPr lang="en-IN" dirty="0" err="1">
                <a:latin typeface="Times New Roman" panose="02020603050405020304" pitchFamily="18" charset="0"/>
                <a:cs typeface="Times New Roman" panose="02020603050405020304" pitchFamily="18" charset="0"/>
              </a:rPr>
              <a:t>Himanshu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Budhia</a:t>
            </a:r>
            <a:r>
              <a:rPr lang="en-IN" dirty="0">
                <a:latin typeface="Times New Roman" panose="02020603050405020304" pitchFamily="18" charset="0"/>
                <a:cs typeface="Times New Roman" panose="02020603050405020304" pitchFamily="18" charset="0"/>
              </a:rPr>
              <a:t> – 1401039</a:t>
            </a:r>
          </a:p>
          <a:p>
            <a:r>
              <a:rPr lang="en-IN" dirty="0">
                <a:latin typeface="Times New Roman" panose="02020603050405020304" pitchFamily="18" charset="0"/>
                <a:cs typeface="Times New Roman" panose="02020603050405020304" pitchFamily="18" charset="0"/>
              </a:rPr>
              <a:t>Janki Desai – 1401103</a:t>
            </a:r>
          </a:p>
          <a:p>
            <a:r>
              <a:rPr lang="en-IN" dirty="0">
                <a:latin typeface="Times New Roman" panose="02020603050405020304" pitchFamily="18" charset="0"/>
                <a:cs typeface="Times New Roman" panose="02020603050405020304" pitchFamily="18" charset="0"/>
              </a:rPr>
              <a:t>Kunal Suba – 1401097</a:t>
            </a:r>
          </a:p>
          <a:p>
            <a:r>
              <a:rPr lang="en-IN" dirty="0" err="1">
                <a:latin typeface="Times New Roman" panose="02020603050405020304" pitchFamily="18" charset="0"/>
                <a:cs typeface="Times New Roman" panose="02020603050405020304" pitchFamily="18" charset="0"/>
              </a:rPr>
              <a:t>Palash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Hariyani</a:t>
            </a:r>
            <a:r>
              <a:rPr lang="en-IN" dirty="0">
                <a:latin typeface="Times New Roman" panose="02020603050405020304" pitchFamily="18" charset="0"/>
                <a:cs typeface="Times New Roman" panose="02020603050405020304" pitchFamily="18" charset="0"/>
              </a:rPr>
              <a:t> – 1401101</a:t>
            </a:r>
          </a:p>
          <a:p>
            <a:r>
              <a:rPr lang="en-IN" dirty="0">
                <a:latin typeface="Times New Roman" panose="02020603050405020304" pitchFamily="18" charset="0"/>
                <a:cs typeface="Times New Roman" panose="02020603050405020304" pitchFamily="18" charset="0"/>
              </a:rPr>
              <a:t>Rajvi </a:t>
            </a:r>
            <a:r>
              <a:rPr lang="en-IN" dirty="0" err="1">
                <a:latin typeface="Times New Roman" panose="02020603050405020304" pitchFamily="18" charset="0"/>
                <a:cs typeface="Times New Roman" panose="02020603050405020304" pitchFamily="18" charset="0"/>
              </a:rPr>
              <a:t>Prajapati</a:t>
            </a:r>
            <a:r>
              <a:rPr lang="en-IN" dirty="0">
                <a:latin typeface="Times New Roman" panose="02020603050405020304" pitchFamily="18" charset="0"/>
                <a:cs typeface="Times New Roman" panose="02020603050405020304" pitchFamily="18" charset="0"/>
              </a:rPr>
              <a:t> – 1401033</a:t>
            </a:r>
          </a:p>
          <a:p>
            <a:r>
              <a:rPr lang="en-IN" dirty="0" err="1">
                <a:latin typeface="Times New Roman" panose="02020603050405020304" pitchFamily="18" charset="0"/>
                <a:cs typeface="Times New Roman" panose="02020603050405020304" pitchFamily="18" charset="0"/>
              </a:rPr>
              <a:t>Rupande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Shastri</a:t>
            </a:r>
            <a:r>
              <a:rPr lang="en-IN" dirty="0">
                <a:latin typeface="Times New Roman" panose="02020603050405020304" pitchFamily="18" charset="0"/>
                <a:cs typeface="Times New Roman" panose="02020603050405020304" pitchFamily="18" charset="0"/>
              </a:rPr>
              <a:t> - 1401102</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487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smtClean="0">
                <a:latin typeface="Times New Roman" panose="02020603050405020304" pitchFamily="18" charset="0"/>
                <a:cs typeface="Times New Roman" panose="02020603050405020304" pitchFamily="18" charset="0"/>
              </a:rPr>
              <a:t>Cash Adequacy Ratio (CAR) </a:t>
            </a:r>
            <a:endParaRPr lang="en-IN" sz="4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Capital Adequacy Ratio (CAR) is the ratio of a bank's capital in relation to its risk weighted assets and current </a:t>
            </a:r>
            <a:r>
              <a:rPr lang="en-IN" dirty="0" smtClean="0">
                <a:latin typeface="Times New Roman" panose="02020603050405020304" pitchFamily="18" charset="0"/>
                <a:cs typeface="Times New Roman" panose="02020603050405020304" pitchFamily="18" charset="0"/>
              </a:rPr>
              <a:t>liabilities</a:t>
            </a:r>
          </a:p>
          <a:p>
            <a:r>
              <a:rPr lang="en-IN" dirty="0">
                <a:latin typeface="Times New Roman" panose="02020603050405020304" pitchFamily="18" charset="0"/>
                <a:cs typeface="Times New Roman" panose="02020603050405020304" pitchFamily="18" charset="0"/>
              </a:rPr>
              <a:t>The Capital Adequacy ratio (BASEL-II) of new private sector banks is way above </a:t>
            </a:r>
            <a:r>
              <a:rPr lang="en-IN" dirty="0" smtClean="0">
                <a:latin typeface="Times New Roman" panose="02020603050405020304" pitchFamily="18" charset="0"/>
                <a:cs typeface="Times New Roman" panose="02020603050405020304" pitchFamily="18" charset="0"/>
              </a:rPr>
              <a:t>RBI’s </a:t>
            </a:r>
            <a:r>
              <a:rPr lang="en-IN" dirty="0">
                <a:latin typeface="Times New Roman" panose="02020603050405020304" pitchFamily="18" charset="0"/>
                <a:cs typeface="Times New Roman" panose="02020603050405020304" pitchFamily="18" charset="0"/>
              </a:rPr>
              <a:t>minimum requirement of 9</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shows that private banks are in comfortable position to absorb losses since they have more capital to cover for their risk weighted assets and they have less risky assets in their portfolio for a fixed capital </a:t>
            </a:r>
            <a:r>
              <a:rPr lang="en-IN" dirty="0" smtClean="0">
                <a:latin typeface="Times New Roman" panose="02020603050405020304" pitchFamily="18" charset="0"/>
                <a:cs typeface="Times New Roman" panose="02020603050405020304" pitchFamily="18" charset="0"/>
              </a:rPr>
              <a:t>base</a:t>
            </a:r>
          </a:p>
          <a:p>
            <a:endParaRPr lang="en-IN" dirty="0"/>
          </a:p>
        </p:txBody>
      </p:sp>
    </p:spTree>
    <p:extLst>
      <p:ext uri="{BB962C8B-B14F-4D97-AF65-F5344CB8AC3E}">
        <p14:creationId xmlns:p14="http://schemas.microsoft.com/office/powerpoint/2010/main" val="711300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800" y="0"/>
            <a:ext cx="10018713" cy="1752599"/>
          </a:xfrm>
        </p:spPr>
        <p:txBody>
          <a:bodyPr>
            <a:normAutofit/>
          </a:bodyPr>
          <a:lstStyle/>
          <a:p>
            <a:r>
              <a:rPr lang="en-US" sz="4400" b="1" u="sng" dirty="0" smtClean="0">
                <a:latin typeface="Times New Roman" panose="02020603050405020304" pitchFamily="18" charset="0"/>
                <a:cs typeface="Times New Roman" panose="02020603050405020304" pitchFamily="18" charset="0"/>
              </a:rPr>
              <a:t>Graph showing Capital Adequacy Ratio </a:t>
            </a:r>
            <a:endParaRPr lang="en-IN" sz="4400" b="1" u="sng"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210" y="1367294"/>
            <a:ext cx="7345163" cy="5400857"/>
          </a:xfrm>
        </p:spPr>
      </p:pic>
    </p:spTree>
    <p:extLst>
      <p:ext uri="{BB962C8B-B14F-4D97-AF65-F5344CB8AC3E}">
        <p14:creationId xmlns:p14="http://schemas.microsoft.com/office/powerpoint/2010/main" val="18607740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91" y="0"/>
            <a:ext cx="10018713" cy="1752599"/>
          </a:xfrm>
        </p:spPr>
        <p:txBody>
          <a:bodyPr>
            <a:normAutofit/>
          </a:bodyPr>
          <a:lstStyle/>
          <a:p>
            <a:r>
              <a:rPr lang="en-US" sz="4400" b="1" u="sng" dirty="0" smtClean="0">
                <a:latin typeface="Times New Roman" panose="02020603050405020304" pitchFamily="18" charset="0"/>
                <a:cs typeface="Times New Roman" panose="02020603050405020304" pitchFamily="18" charset="0"/>
              </a:rPr>
              <a:t>Growth of Banks </a:t>
            </a:r>
            <a:endParaRPr lang="en-IN" sz="4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3492" y="1477313"/>
            <a:ext cx="10018713" cy="159343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Every bank aspires to grow and its growth can be judged by various parameters like growth in balance sheet size i.e. asset base, total income and many </a:t>
            </a:r>
            <a:r>
              <a:rPr lang="en-IN" sz="2000" dirty="0" smtClean="0">
                <a:latin typeface="Times New Roman" panose="02020603050405020304" pitchFamily="18" charset="0"/>
                <a:cs typeface="Times New Roman" panose="02020603050405020304" pitchFamily="18" charset="0"/>
              </a:rPr>
              <a:t>others</a:t>
            </a:r>
          </a:p>
          <a:p>
            <a:pPr marL="0" indent="0">
              <a:buNone/>
            </a:pPr>
            <a:endParaRPr lang="en-IN" sz="1800" dirty="0" smtClean="0"/>
          </a:p>
          <a:p>
            <a:pPr marL="0" indent="0">
              <a:buNone/>
            </a:pP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741" y="2274028"/>
            <a:ext cx="6961249" cy="4391703"/>
          </a:xfrm>
          <a:prstGeom prst="rect">
            <a:avLst/>
          </a:prstGeom>
          <a:ln>
            <a:noFill/>
          </a:ln>
          <a:effectLst>
            <a:softEdge rad="112500"/>
          </a:effectLst>
        </p:spPr>
      </p:pic>
    </p:spTree>
    <p:extLst>
      <p:ext uri="{BB962C8B-B14F-4D97-AF65-F5344CB8AC3E}">
        <p14:creationId xmlns:p14="http://schemas.microsoft.com/office/powerpoint/2010/main" val="10383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778" y="203876"/>
            <a:ext cx="10018713" cy="1223748"/>
          </a:xfrm>
        </p:spPr>
        <p:txBody>
          <a:bodyPr>
            <a:noAutofit/>
          </a:bodyPr>
          <a:lstStyle/>
          <a:p>
            <a:r>
              <a:rPr lang="en-US" sz="4400" dirty="0">
                <a:latin typeface="Times New Roman" panose="02020603050405020304" pitchFamily="18" charset="0"/>
                <a:cs typeface="Times New Roman" panose="02020603050405020304" pitchFamily="18" charset="0"/>
              </a:rPr>
              <a:t>Predicting a linear growth based on the current growth rate</a:t>
            </a:r>
            <a:endParaRPr lang="en-IN" sz="4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 r="235" b="8643"/>
          <a:stretch/>
        </p:blipFill>
        <p:spPr>
          <a:xfrm>
            <a:off x="1788778" y="1694911"/>
            <a:ext cx="10239099" cy="4751610"/>
          </a:xfrm>
        </p:spPr>
      </p:pic>
    </p:spTree>
    <p:extLst>
      <p:ext uri="{BB962C8B-B14F-4D97-AF65-F5344CB8AC3E}">
        <p14:creationId xmlns:p14="http://schemas.microsoft.com/office/powerpoint/2010/main" val="3564127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554" y="0"/>
            <a:ext cx="10018713" cy="1752599"/>
          </a:xfrm>
        </p:spPr>
        <p:txBody>
          <a:bodyPr>
            <a:normAutofit/>
          </a:bodyPr>
          <a:lstStyle/>
          <a:p>
            <a:r>
              <a:rPr lang="en-US" sz="4400" b="1" u="sng" dirty="0" smtClean="0">
                <a:latin typeface="Times New Roman" panose="02020603050405020304" pitchFamily="18" charset="0"/>
                <a:cs typeface="Times New Roman" panose="02020603050405020304" pitchFamily="18" charset="0"/>
              </a:rPr>
              <a:t>Efficiency of Management </a:t>
            </a:r>
            <a:endParaRPr lang="en-IN" sz="4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0" y="1924335"/>
            <a:ext cx="9674223" cy="3866866"/>
          </a:xfrm>
        </p:spPr>
        <p:txBody>
          <a:bodyPr>
            <a:noAutofit/>
          </a:bodyPr>
          <a:lstStyle/>
          <a:p>
            <a:r>
              <a:rPr lang="en-IN" sz="2200" dirty="0">
                <a:latin typeface="Times New Roman" panose="02020603050405020304" pitchFamily="18" charset="0"/>
                <a:cs typeface="Times New Roman" panose="02020603050405020304" pitchFamily="18" charset="0"/>
              </a:rPr>
              <a:t>Several indicators are used to measure the efficiency of the management for example ratio of non-interest </a:t>
            </a:r>
            <a:r>
              <a:rPr lang="en-IN" sz="2200" dirty="0" smtClean="0">
                <a:latin typeface="Times New Roman" panose="02020603050405020304" pitchFamily="18" charset="0"/>
                <a:cs typeface="Times New Roman" panose="02020603050405020304" pitchFamily="18" charset="0"/>
              </a:rPr>
              <a:t>expenses </a:t>
            </a:r>
            <a:r>
              <a:rPr lang="en-IN" sz="2200" dirty="0">
                <a:latin typeface="Times New Roman" panose="02020603050405020304" pitchFamily="18" charset="0"/>
                <a:cs typeface="Times New Roman" panose="02020603050405020304" pitchFamily="18" charset="0"/>
              </a:rPr>
              <a:t>to total assets which explains the management controls on operating expenses. Similarly efficiency ratios like Asset Turnover ratio can be used to assess how efficiently company is using its assets to earn the </a:t>
            </a:r>
            <a:r>
              <a:rPr lang="en-IN" sz="2200" dirty="0" smtClean="0">
                <a:latin typeface="Times New Roman" panose="02020603050405020304" pitchFamily="18" charset="0"/>
                <a:cs typeface="Times New Roman" panose="02020603050405020304" pitchFamily="18" charset="0"/>
              </a:rPr>
              <a:t>revenue</a:t>
            </a:r>
          </a:p>
          <a:p>
            <a:r>
              <a:rPr lang="en-IN" sz="2200" dirty="0">
                <a:latin typeface="Times New Roman" panose="02020603050405020304" pitchFamily="18" charset="0"/>
                <a:cs typeface="Times New Roman" panose="02020603050405020304" pitchFamily="18" charset="0"/>
              </a:rPr>
              <a:t>The efficiency ratios of new private sector banks are better than public sector banks which eventually lead to enhanced bottom line. The asset turnover of both sectors banks is decreasing over the last 3 years which is mainly due to a combination of decrease in non-interest income and increase in asset </a:t>
            </a:r>
            <a:r>
              <a:rPr lang="en-IN" sz="2200" dirty="0" smtClean="0">
                <a:latin typeface="Times New Roman" panose="02020603050405020304" pitchFamily="18" charset="0"/>
                <a:cs typeface="Times New Roman" panose="02020603050405020304" pitchFamily="18" charset="0"/>
              </a:rPr>
              <a:t>base</a:t>
            </a:r>
          </a:p>
          <a:p>
            <a:r>
              <a:rPr lang="en-US"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M</a:t>
            </a:r>
            <a:r>
              <a:rPr lang="en-IN" sz="2200" b="1" dirty="0" smtClean="0">
                <a:latin typeface="Times New Roman" panose="02020603050405020304" pitchFamily="18" charset="0"/>
                <a:cs typeface="Times New Roman" panose="02020603050405020304" pitchFamily="18" charset="0"/>
              </a:rPr>
              <a:t>ost </a:t>
            </a:r>
            <a:r>
              <a:rPr lang="en-IN" sz="2200" b="1" dirty="0">
                <a:latin typeface="Times New Roman" panose="02020603050405020304" pitchFamily="18" charset="0"/>
                <a:cs typeface="Times New Roman" panose="02020603050405020304" pitchFamily="18" charset="0"/>
              </a:rPr>
              <a:t>of the new private sector banks have shown better performance than their public sector </a:t>
            </a:r>
            <a:r>
              <a:rPr lang="en-IN" sz="2200" b="1" dirty="0" smtClean="0">
                <a:latin typeface="Times New Roman" panose="02020603050405020304" pitchFamily="18" charset="0"/>
                <a:cs typeface="Times New Roman" panose="02020603050405020304" pitchFamily="18" charset="0"/>
              </a:rPr>
              <a:t>counterparts</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916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433622" y="1057442"/>
          <a:ext cx="8798485" cy="5974080"/>
        </p:xfrm>
        <a:graphic>
          <a:graphicData uri="http://schemas.openxmlformats.org/drawingml/2006/table">
            <a:tbl>
              <a:tblPr firstRow="1" bandRow="1">
                <a:tableStyleId>{5C22544A-7EE6-4342-B048-85BDC9FD1C3A}</a:tableStyleId>
              </a:tblPr>
              <a:tblGrid>
                <a:gridCol w="2038043">
                  <a:extLst>
                    <a:ext uri="{9D8B030D-6E8A-4147-A177-3AD203B41FA5}">
                      <a16:colId xmlns:a16="http://schemas.microsoft.com/office/drawing/2014/main" xmlns="" val="20000"/>
                    </a:ext>
                  </a:extLst>
                </a:gridCol>
                <a:gridCol w="1846431">
                  <a:extLst>
                    <a:ext uri="{9D8B030D-6E8A-4147-A177-3AD203B41FA5}">
                      <a16:colId xmlns:a16="http://schemas.microsoft.com/office/drawing/2014/main" xmlns="" val="20001"/>
                    </a:ext>
                  </a:extLst>
                </a:gridCol>
                <a:gridCol w="1515848">
                  <a:extLst>
                    <a:ext uri="{9D8B030D-6E8A-4147-A177-3AD203B41FA5}">
                      <a16:colId xmlns:a16="http://schemas.microsoft.com/office/drawing/2014/main" xmlns="" val="20002"/>
                    </a:ext>
                  </a:extLst>
                </a:gridCol>
                <a:gridCol w="1532504">
                  <a:extLst>
                    <a:ext uri="{9D8B030D-6E8A-4147-A177-3AD203B41FA5}">
                      <a16:colId xmlns:a16="http://schemas.microsoft.com/office/drawing/2014/main" xmlns="" val="20003"/>
                    </a:ext>
                  </a:extLst>
                </a:gridCol>
                <a:gridCol w="1865659">
                  <a:extLst>
                    <a:ext uri="{9D8B030D-6E8A-4147-A177-3AD203B41FA5}">
                      <a16:colId xmlns:a16="http://schemas.microsoft.com/office/drawing/2014/main" xmlns="" val="20004"/>
                    </a:ext>
                  </a:extLst>
                </a:gridCol>
              </a:tblGrid>
              <a:tr h="519861">
                <a:tc>
                  <a:txBody>
                    <a:bodyPr/>
                    <a:lstStyle/>
                    <a:p>
                      <a:r>
                        <a:rPr lang="en-US" dirty="0"/>
                        <a:t>Private</a:t>
                      </a:r>
                      <a:r>
                        <a:rPr lang="en-US" baseline="0" dirty="0"/>
                        <a:t> Sector Banks</a:t>
                      </a:r>
                      <a:endParaRPr lang="en-IN" dirty="0"/>
                    </a:p>
                  </a:txBody>
                  <a:tcPr/>
                </a:tc>
                <a:tc>
                  <a:txBody>
                    <a:bodyPr/>
                    <a:lstStyle/>
                    <a:p>
                      <a:r>
                        <a:rPr lang="en-US" dirty="0"/>
                        <a:t>Year, Founder</a:t>
                      </a:r>
                      <a:endParaRPr lang="en-IN" dirty="0"/>
                    </a:p>
                  </a:txBody>
                  <a:tcPr/>
                </a:tc>
                <a:tc>
                  <a:txBody>
                    <a:bodyPr/>
                    <a:lstStyle/>
                    <a:p>
                      <a:r>
                        <a:rPr lang="en-US" dirty="0"/>
                        <a:t>Revenue</a:t>
                      </a:r>
                      <a:endParaRPr lang="en-IN" dirty="0"/>
                    </a:p>
                  </a:txBody>
                  <a:tcPr/>
                </a:tc>
                <a:tc>
                  <a:txBody>
                    <a:bodyPr/>
                    <a:lstStyle/>
                    <a:p>
                      <a:r>
                        <a:rPr lang="en-US" dirty="0"/>
                        <a:t>Total Assets</a:t>
                      </a:r>
                      <a:endParaRPr lang="en-IN" dirty="0"/>
                    </a:p>
                  </a:txBody>
                  <a:tcPr/>
                </a:tc>
                <a:tc>
                  <a:txBody>
                    <a:bodyPr/>
                    <a:lstStyle/>
                    <a:p>
                      <a:r>
                        <a:rPr lang="en-US" dirty="0"/>
                        <a:t>Net</a:t>
                      </a:r>
                      <a:r>
                        <a:rPr lang="en-US" baseline="0" dirty="0"/>
                        <a:t> Income</a:t>
                      </a:r>
                      <a:endParaRPr lang="en-IN" dirty="0"/>
                    </a:p>
                  </a:txBody>
                  <a:tcPr/>
                </a:tc>
                <a:extLst>
                  <a:ext uri="{0D108BD9-81ED-4DB2-BD59-A6C34878D82A}">
                    <a16:rowId xmlns:a16="http://schemas.microsoft.com/office/drawing/2014/main" xmlns="" val="10000"/>
                  </a:ext>
                </a:extLst>
              </a:tr>
              <a:tr h="816925">
                <a:tc>
                  <a:txBody>
                    <a:bodyPr/>
                    <a:lstStyle/>
                    <a:p>
                      <a:r>
                        <a:rPr lang="en-US" sz="2000" dirty="0"/>
                        <a:t>HDFC Bank</a:t>
                      </a:r>
                      <a:endParaRPr lang="en-IN" sz="2000" dirty="0"/>
                    </a:p>
                  </a:txBody>
                  <a:tcPr/>
                </a:tc>
                <a:tc>
                  <a:txBody>
                    <a:bodyPr/>
                    <a:lstStyle/>
                    <a:p>
                      <a:r>
                        <a:rPr lang="en-US" sz="2000" dirty="0"/>
                        <a:t>1994</a:t>
                      </a:r>
                      <a:endParaRPr lang="en-IN" sz="2000" dirty="0"/>
                    </a:p>
                    <a:p>
                      <a:r>
                        <a:rPr lang="en-US" sz="2000" dirty="0" err="1"/>
                        <a:t>Hasmukhbhai</a:t>
                      </a:r>
                      <a:r>
                        <a:rPr lang="en-US" sz="2000" dirty="0"/>
                        <a:t> Parekh</a:t>
                      </a:r>
                      <a:endParaRPr lang="en-IN" sz="2000" dirty="0"/>
                    </a:p>
                  </a:txBody>
                  <a:tcPr/>
                </a:tc>
                <a:tc>
                  <a:txBody>
                    <a:bodyPr/>
                    <a:lstStyle/>
                    <a:p>
                      <a:r>
                        <a:rPr lang="en-US" sz="2000" dirty="0"/>
                        <a:t>99.41 billion INR</a:t>
                      </a:r>
                      <a:endParaRPr lang="en-IN" sz="2000" dirty="0"/>
                    </a:p>
                  </a:txBody>
                  <a:tcPr/>
                </a:tc>
                <a:tc>
                  <a:txBody>
                    <a:bodyPr/>
                    <a:lstStyle/>
                    <a:p>
                      <a:r>
                        <a:rPr lang="en-US" sz="2000" dirty="0"/>
                        <a:t>6.879</a:t>
                      </a:r>
                      <a:r>
                        <a:rPr lang="en-US" sz="2000" baseline="0" dirty="0"/>
                        <a:t> trillion INR</a:t>
                      </a:r>
                      <a:endParaRPr lang="en-IN" sz="2000" dirty="0"/>
                    </a:p>
                  </a:txBody>
                  <a:tcPr/>
                </a:tc>
                <a:tc>
                  <a:txBody>
                    <a:bodyPr/>
                    <a:lstStyle/>
                    <a:p>
                      <a:r>
                        <a:rPr lang="en-US" sz="2000" dirty="0"/>
                        <a:t>33.57 billion INR</a:t>
                      </a:r>
                      <a:endParaRPr lang="en-IN" sz="2000" dirty="0"/>
                    </a:p>
                  </a:txBody>
                  <a:tcPr/>
                </a:tc>
                <a:extLst>
                  <a:ext uri="{0D108BD9-81ED-4DB2-BD59-A6C34878D82A}">
                    <a16:rowId xmlns:a16="http://schemas.microsoft.com/office/drawing/2014/main" xmlns="" val="10001"/>
                  </a:ext>
                </a:extLst>
              </a:tr>
              <a:tr h="1312031">
                <a:tc>
                  <a:txBody>
                    <a:bodyPr/>
                    <a:lstStyle/>
                    <a:p>
                      <a:r>
                        <a:rPr lang="en-US" sz="2000" dirty="0"/>
                        <a:t>ICICI Bank </a:t>
                      </a:r>
                      <a:endParaRPr lang="en-IN" sz="2000" dirty="0"/>
                    </a:p>
                  </a:txBody>
                  <a:tcPr/>
                </a:tc>
                <a:tc>
                  <a:txBody>
                    <a:bodyPr/>
                    <a:lstStyle/>
                    <a:p>
                      <a:r>
                        <a:rPr lang="en-US" sz="2000" dirty="0"/>
                        <a:t>1994, Industrial</a:t>
                      </a:r>
                      <a:r>
                        <a:rPr lang="en-US" sz="2000" baseline="0" dirty="0"/>
                        <a:t> Credit and Investment Corporation of India </a:t>
                      </a:r>
                      <a:endParaRPr lang="en-IN" sz="2000" dirty="0"/>
                    </a:p>
                  </a:txBody>
                  <a:tcPr/>
                </a:tc>
                <a:tc>
                  <a:txBody>
                    <a:bodyPr/>
                    <a:lstStyle/>
                    <a:p>
                      <a:r>
                        <a:rPr lang="en-US" sz="2000" dirty="0"/>
                        <a:t>13 billion USD</a:t>
                      </a:r>
                      <a:endParaRPr lang="en-IN" sz="2000" dirty="0"/>
                    </a:p>
                  </a:txBody>
                  <a:tcPr/>
                </a:tc>
                <a:tc>
                  <a:txBody>
                    <a:bodyPr/>
                    <a:lstStyle/>
                    <a:p>
                      <a:endParaRPr lang="en-IN" sz="2000" dirty="0"/>
                    </a:p>
                  </a:txBody>
                  <a:tcPr/>
                </a:tc>
                <a:tc>
                  <a:txBody>
                    <a:bodyPr/>
                    <a:lstStyle/>
                    <a:p>
                      <a:r>
                        <a:rPr lang="en-US" sz="2000" dirty="0"/>
                        <a:t>1.8 billion USD</a:t>
                      </a:r>
                      <a:endParaRPr lang="en-IN" sz="2000" dirty="0"/>
                    </a:p>
                  </a:txBody>
                  <a:tcPr/>
                </a:tc>
                <a:extLst>
                  <a:ext uri="{0D108BD9-81ED-4DB2-BD59-A6C34878D82A}">
                    <a16:rowId xmlns:a16="http://schemas.microsoft.com/office/drawing/2014/main" xmlns="" val="10002"/>
                  </a:ext>
                </a:extLst>
              </a:tr>
              <a:tr h="569372">
                <a:tc>
                  <a:txBody>
                    <a:bodyPr/>
                    <a:lstStyle/>
                    <a:p>
                      <a:r>
                        <a:rPr lang="en-US" sz="2000" dirty="0"/>
                        <a:t>Axis</a:t>
                      </a:r>
                      <a:r>
                        <a:rPr lang="en-US" sz="2000" baseline="0" dirty="0"/>
                        <a:t> Bank</a:t>
                      </a:r>
                      <a:endParaRPr lang="en-IN" sz="2000" dirty="0"/>
                    </a:p>
                  </a:txBody>
                  <a:tcPr/>
                </a:tc>
                <a:tc>
                  <a:txBody>
                    <a:bodyPr/>
                    <a:lstStyle/>
                    <a:p>
                      <a:r>
                        <a:rPr lang="en-US" sz="2000" dirty="0"/>
                        <a:t>1994</a:t>
                      </a:r>
                      <a:endParaRPr lang="en-IN" sz="2000" dirty="0"/>
                    </a:p>
                  </a:txBody>
                  <a:tcPr/>
                </a:tc>
                <a:tc>
                  <a:txBody>
                    <a:bodyPr/>
                    <a:lstStyle/>
                    <a:p>
                      <a:r>
                        <a:rPr lang="en-US" sz="2000" dirty="0"/>
                        <a:t>445.6 billion INR</a:t>
                      </a:r>
                      <a:endParaRPr lang="en-IN" sz="2000" dirty="0"/>
                    </a:p>
                  </a:txBody>
                  <a:tcPr/>
                </a:tc>
                <a:tc>
                  <a:txBody>
                    <a:bodyPr/>
                    <a:lstStyle/>
                    <a:p>
                      <a:r>
                        <a:rPr lang="en-US" sz="2000" dirty="0"/>
                        <a:t>4.672 trillion</a:t>
                      </a:r>
                      <a:r>
                        <a:rPr lang="en-US" sz="2000" baseline="0" dirty="0"/>
                        <a:t> INR</a:t>
                      </a:r>
                      <a:endParaRPr lang="en-IN" sz="2000" dirty="0"/>
                    </a:p>
                  </a:txBody>
                  <a:tcPr/>
                </a:tc>
                <a:tc>
                  <a:txBody>
                    <a:bodyPr/>
                    <a:lstStyle/>
                    <a:p>
                      <a:r>
                        <a:rPr lang="en-US" sz="2000" dirty="0"/>
                        <a:t>74.48billion INR</a:t>
                      </a:r>
                      <a:endParaRPr lang="en-IN" sz="2000" dirty="0"/>
                    </a:p>
                  </a:txBody>
                  <a:tcPr/>
                </a:tc>
                <a:extLst>
                  <a:ext uri="{0D108BD9-81ED-4DB2-BD59-A6C34878D82A}">
                    <a16:rowId xmlns:a16="http://schemas.microsoft.com/office/drawing/2014/main" xmlns="" val="10003"/>
                  </a:ext>
                </a:extLst>
              </a:tr>
              <a:tr h="569372">
                <a:tc>
                  <a:txBody>
                    <a:bodyPr/>
                    <a:lstStyle/>
                    <a:p>
                      <a:r>
                        <a:rPr lang="en-US" sz="2000" dirty="0"/>
                        <a:t>Kotak Mahindra Bank</a:t>
                      </a:r>
                      <a:endParaRPr lang="en-IN" sz="2000" dirty="0"/>
                    </a:p>
                  </a:txBody>
                  <a:tcPr/>
                </a:tc>
                <a:tc>
                  <a:txBody>
                    <a:bodyPr/>
                    <a:lstStyle/>
                    <a:p>
                      <a:r>
                        <a:rPr lang="en-US" sz="2000" dirty="0"/>
                        <a:t>2003, </a:t>
                      </a:r>
                      <a:r>
                        <a:rPr lang="en-US" sz="2000" dirty="0" err="1"/>
                        <a:t>Uday</a:t>
                      </a:r>
                      <a:r>
                        <a:rPr lang="en-US" sz="2000" dirty="0"/>
                        <a:t> Kotak</a:t>
                      </a:r>
                      <a:endParaRPr lang="en-IN" sz="2000" dirty="0"/>
                    </a:p>
                  </a:txBody>
                  <a:tcPr/>
                </a:tc>
                <a:tc>
                  <a:txBody>
                    <a:bodyPr/>
                    <a:lstStyle/>
                    <a:p>
                      <a:r>
                        <a:rPr lang="en-IN" sz="2000" b="0" i="0" kern="1200" dirty="0">
                          <a:solidFill>
                            <a:schemeClr val="dk1"/>
                          </a:solidFill>
                          <a:effectLst/>
                          <a:latin typeface="+mn-lt"/>
                          <a:ea typeface="+mn-ea"/>
                          <a:cs typeface="+mn-cs"/>
                        </a:rPr>
                        <a:t>109.6 billion INR </a:t>
                      </a:r>
                    </a:p>
                  </a:txBody>
                  <a:tcPr/>
                </a:tc>
                <a:tc>
                  <a:txBody>
                    <a:bodyPr/>
                    <a:lstStyle/>
                    <a:p>
                      <a:endParaRPr lang="en-IN" sz="2000" dirty="0"/>
                    </a:p>
                  </a:txBody>
                  <a:tcPr/>
                </a:tc>
                <a:tc>
                  <a:txBody>
                    <a:bodyPr/>
                    <a:lstStyle/>
                    <a:p>
                      <a:r>
                        <a:rPr lang="en-IN" sz="2000" b="0" i="0" kern="1200" dirty="0">
                          <a:solidFill>
                            <a:schemeClr val="dk1"/>
                          </a:solidFill>
                          <a:effectLst/>
                          <a:latin typeface="+mn-lt"/>
                          <a:ea typeface="+mn-ea"/>
                          <a:cs typeface="+mn-cs"/>
                        </a:rPr>
                        <a:t>15.69 billion INR </a:t>
                      </a:r>
                    </a:p>
                  </a:txBody>
                  <a:tcPr/>
                </a:tc>
                <a:extLst>
                  <a:ext uri="{0D108BD9-81ED-4DB2-BD59-A6C34878D82A}">
                    <a16:rowId xmlns:a16="http://schemas.microsoft.com/office/drawing/2014/main" xmlns="" val="10004"/>
                  </a:ext>
                </a:extLst>
              </a:tr>
              <a:tr h="1064478">
                <a:tc>
                  <a:txBody>
                    <a:bodyPr/>
                    <a:lstStyle/>
                    <a:p>
                      <a:r>
                        <a:rPr lang="en-IN" sz="2000" b="0" i="0" kern="1200" dirty="0">
                          <a:solidFill>
                            <a:schemeClr val="dk1"/>
                          </a:solidFill>
                          <a:effectLst/>
                          <a:latin typeface="+mn-lt"/>
                          <a:ea typeface="+mn-ea"/>
                          <a:cs typeface="+mn-cs"/>
                        </a:rPr>
                        <a:t>IndusInd Bank</a:t>
                      </a:r>
                      <a:endParaRPr lang="en-IN" sz="2000" dirty="0"/>
                    </a:p>
                  </a:txBody>
                  <a:tcPr/>
                </a:tc>
                <a:tc>
                  <a:txBody>
                    <a:bodyPr/>
                    <a:lstStyle/>
                    <a:p>
                      <a:r>
                        <a:rPr lang="en-US" sz="2000" dirty="0"/>
                        <a:t>1994, </a:t>
                      </a:r>
                      <a:r>
                        <a:rPr lang="en-US" sz="2000" dirty="0" err="1"/>
                        <a:t>Hinduja</a:t>
                      </a:r>
                      <a:r>
                        <a:rPr lang="en-US" sz="2000" dirty="0"/>
                        <a:t> Group is </a:t>
                      </a:r>
                      <a:r>
                        <a:rPr lang="en-US" sz="2000" dirty="0" smtClean="0"/>
                        <a:t>the</a:t>
                      </a:r>
                      <a:r>
                        <a:rPr lang="en-US" sz="2000" baseline="0" dirty="0" smtClean="0"/>
                        <a:t> </a:t>
                      </a:r>
                      <a:r>
                        <a:rPr lang="en-US" sz="2000" dirty="0" smtClean="0"/>
                        <a:t>parent</a:t>
                      </a:r>
                      <a:r>
                        <a:rPr lang="en-US" sz="2000" baseline="0" dirty="0" smtClean="0"/>
                        <a:t> organization </a:t>
                      </a:r>
                      <a:endParaRPr lang="en-IN" sz="2000" dirty="0"/>
                    </a:p>
                  </a:txBody>
                  <a:tcPr/>
                </a:tc>
                <a:tc>
                  <a:txBody>
                    <a:bodyPr/>
                    <a:lstStyle/>
                    <a:p>
                      <a:r>
                        <a:rPr lang="en-US" sz="2000" b="0" i="0" kern="1200" dirty="0">
                          <a:solidFill>
                            <a:schemeClr val="dk1"/>
                          </a:solidFill>
                          <a:effectLst/>
                          <a:latin typeface="+mn-lt"/>
                          <a:ea typeface="+mn-ea"/>
                          <a:cs typeface="+mn-cs"/>
                        </a:rPr>
                        <a:t>82.5 billion</a:t>
                      </a:r>
                      <a:r>
                        <a:rPr lang="en-US" sz="2000" b="0" i="0" kern="1200" baseline="0" dirty="0">
                          <a:solidFill>
                            <a:schemeClr val="dk1"/>
                          </a:solidFill>
                          <a:effectLst/>
                          <a:latin typeface="+mn-lt"/>
                          <a:ea typeface="+mn-ea"/>
                          <a:cs typeface="+mn-cs"/>
                        </a:rPr>
                        <a:t> INR</a:t>
                      </a:r>
                      <a:endParaRPr lang="en-IN" sz="2000" b="0" i="0" kern="1200" dirty="0">
                        <a:solidFill>
                          <a:schemeClr val="dk1"/>
                        </a:solidFill>
                        <a:effectLst/>
                        <a:latin typeface="+mn-lt"/>
                        <a:ea typeface="+mn-ea"/>
                        <a:cs typeface="+mn-cs"/>
                      </a:endParaRPr>
                    </a:p>
                  </a:txBody>
                  <a:tcPr/>
                </a:tc>
                <a:tc>
                  <a:txBody>
                    <a:bodyPr/>
                    <a:lstStyle/>
                    <a:p>
                      <a:endParaRPr lang="en-IN" sz="2000" dirty="0"/>
                    </a:p>
                  </a:txBody>
                  <a:tcPr/>
                </a:tc>
                <a:tc>
                  <a:txBody>
                    <a:bodyPr/>
                    <a:lstStyle/>
                    <a:p>
                      <a:endParaRPr lang="en-IN" sz="2000" b="0" i="0" kern="1200" dirty="0">
                        <a:solidFill>
                          <a:schemeClr val="dk1"/>
                        </a:solidFill>
                        <a:effectLst/>
                        <a:latin typeface="+mn-lt"/>
                        <a:ea typeface="+mn-ea"/>
                        <a:cs typeface="+mn-cs"/>
                      </a:endParaRPr>
                    </a:p>
                  </a:txBody>
                  <a:tcPr/>
                </a:tc>
                <a:extLst>
                  <a:ext uri="{0D108BD9-81ED-4DB2-BD59-A6C34878D82A}">
                    <a16:rowId xmlns:a16="http://schemas.microsoft.com/office/drawing/2014/main" xmlns="" val="10005"/>
                  </a:ext>
                </a:extLst>
              </a:tr>
            </a:tbl>
          </a:graphicData>
        </a:graphic>
      </p:graphicFrame>
      <p:sp>
        <p:nvSpPr>
          <p:cNvPr id="5" name="TextBox 4"/>
          <p:cNvSpPr txBox="1"/>
          <p:nvPr/>
        </p:nvSpPr>
        <p:spPr>
          <a:xfrm>
            <a:off x="1737360" y="472667"/>
            <a:ext cx="10454640" cy="584775"/>
          </a:xfrm>
          <a:prstGeom prst="rect">
            <a:avLst/>
          </a:prstGeom>
          <a:noFill/>
        </p:spPr>
        <p:txBody>
          <a:bodyPr wrap="square" rtlCol="0">
            <a:spAutoFit/>
          </a:bodyPr>
          <a:lstStyle/>
          <a:p>
            <a:pPr algn="ctr"/>
            <a:r>
              <a:rPr lang="en-US" sz="3200" b="1" u="sng" dirty="0" smtClean="0">
                <a:latin typeface="Times New Roman" panose="02020603050405020304" pitchFamily="18" charset="0"/>
                <a:cs typeface="Times New Roman" panose="02020603050405020304" pitchFamily="18" charset="0"/>
              </a:rPr>
              <a:t>Top</a:t>
            </a:r>
            <a:r>
              <a:rPr lang="en-US" sz="3200" b="1" u="sng" dirty="0" smtClean="0"/>
              <a:t> 5 Emerged Private Sector Banks of India(2014-15)</a:t>
            </a:r>
            <a:endParaRPr lang="en-IN" sz="3200" b="1" u="sng" dirty="0"/>
          </a:p>
        </p:txBody>
      </p:sp>
    </p:spTree>
    <p:extLst>
      <p:ext uri="{BB962C8B-B14F-4D97-AF65-F5344CB8AC3E}">
        <p14:creationId xmlns:p14="http://schemas.microsoft.com/office/powerpoint/2010/main" val="1348570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410" y="407963"/>
            <a:ext cx="10018713" cy="1752599"/>
          </a:xfrm>
        </p:spPr>
        <p:txBody>
          <a:bodyPr>
            <a:normAutofit/>
          </a:bodyPr>
          <a:lstStyle/>
          <a:p>
            <a:pPr lvl="0"/>
            <a:r>
              <a:rPr lang="en-IN" sz="4400" b="1" u="sng" dirty="0">
                <a:latin typeface="Times New Roman" panose="02020603050405020304" pitchFamily="18" charset="0"/>
                <a:cs typeface="Times New Roman" panose="02020603050405020304" pitchFamily="18" charset="0"/>
              </a:rPr>
              <a:t>Impacts of Privatization</a:t>
            </a: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0410" y="1161319"/>
            <a:ext cx="10847930" cy="5490951"/>
          </a:xfrm>
        </p:spPr>
        <p:txBody>
          <a:bodyPr>
            <a:normAutofit/>
          </a:bodyPr>
          <a:lstStyle/>
          <a:p>
            <a:r>
              <a:rPr lang="en-IN" dirty="0">
                <a:latin typeface="Times New Roman" panose="02020603050405020304" pitchFamily="18" charset="0"/>
                <a:cs typeface="Times New Roman" panose="02020603050405020304" pitchFamily="18" charset="0"/>
              </a:rPr>
              <a:t>There was a great increase in the number of bank branches after privatization from 8262 to 45,898 nationwide</a:t>
            </a:r>
          </a:p>
          <a:p>
            <a:r>
              <a:rPr lang="en-IN" dirty="0">
                <a:latin typeface="Times New Roman" panose="02020603050405020304" pitchFamily="18" charset="0"/>
                <a:cs typeface="Times New Roman" panose="02020603050405020304" pitchFamily="18" charset="0"/>
              </a:rPr>
              <a:t>Branches in rural/semi-urban sectors increased from 2% to 40% after the privatization phase</a:t>
            </a:r>
          </a:p>
          <a:p>
            <a:r>
              <a:rPr lang="en-IN" dirty="0">
                <a:latin typeface="Times New Roman" panose="02020603050405020304" pitchFamily="18" charset="0"/>
                <a:cs typeface="Times New Roman" panose="02020603050405020304" pitchFamily="18" charset="0"/>
              </a:rPr>
              <a:t>Credits in agriculture increased from Rs.162 crore to Rs.4,46,496 crore</a:t>
            </a:r>
          </a:p>
          <a:p>
            <a:r>
              <a:rPr lang="en-IN" dirty="0">
                <a:latin typeface="Times New Roman" panose="02020603050405020304" pitchFamily="18" charset="0"/>
                <a:cs typeface="Times New Roman" panose="02020603050405020304" pitchFamily="18" charset="0"/>
              </a:rPr>
              <a:t>More job opportunities after privatization which leads to increase in staff from 2,20,000 to 9,65,720</a:t>
            </a:r>
          </a:p>
        </p:txBody>
      </p:sp>
    </p:spTree>
    <p:extLst>
      <p:ext uri="{BB962C8B-B14F-4D97-AF65-F5344CB8AC3E}">
        <p14:creationId xmlns:p14="http://schemas.microsoft.com/office/powerpoint/2010/main" val="24407175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07963"/>
            <a:ext cx="10018713" cy="5383237"/>
          </a:xfrm>
        </p:spPr>
        <p:txBody>
          <a:bodyPr>
            <a:normAutofit/>
          </a:bodyPr>
          <a:lstStyle/>
          <a:p>
            <a:r>
              <a:rPr lang="en-IN" dirty="0">
                <a:latin typeface="Times New Roman" panose="02020603050405020304" pitchFamily="18" charset="0"/>
                <a:cs typeface="Times New Roman" panose="02020603050405020304" pitchFamily="18" charset="0"/>
              </a:rPr>
              <a:t>Because of credit misallocation, public sector banks may be a bigger threat to stability than private banks</a:t>
            </a:r>
          </a:p>
          <a:p>
            <a:r>
              <a:rPr lang="en-IN" dirty="0">
                <a:latin typeface="Times New Roman" panose="02020603050405020304" pitchFamily="18" charset="0"/>
                <a:cs typeface="Times New Roman" panose="02020603050405020304" pitchFamily="18" charset="0"/>
              </a:rPr>
              <a:t> Private sector bank loans growth is faster as compared to public sector banks</a:t>
            </a:r>
          </a:p>
          <a:p>
            <a:r>
              <a:rPr lang="en-IN" dirty="0">
                <a:latin typeface="Times New Roman" panose="02020603050405020304" pitchFamily="18" charset="0"/>
                <a:cs typeface="Times New Roman" panose="02020603050405020304" pitchFamily="18" charset="0"/>
              </a:rPr>
              <a:t>There was a great increase in the efficiency of the private banks as the control over bank employees increases</a:t>
            </a:r>
          </a:p>
          <a:p>
            <a:r>
              <a:rPr lang="en-IN" dirty="0">
                <a:latin typeface="Times New Roman" panose="02020603050405020304" pitchFamily="18" charset="0"/>
                <a:cs typeface="Times New Roman" panose="02020603050405020304" pitchFamily="18" charset="0"/>
              </a:rPr>
              <a:t>Private sector banks provide many additional services to its customers to rise in competition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70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US" sz="4400" b="1" u="sng" dirty="0">
                <a:latin typeface="Times New Roman" panose="02020603050405020304" pitchFamily="18" charset="0"/>
                <a:cs typeface="Times New Roman" panose="02020603050405020304" pitchFamily="18" charset="0"/>
              </a:rPr>
              <a:t>Adverse Impacts of Privatization</a:t>
            </a:r>
            <a:endParaRPr lang="en-IN" sz="4400" dirty="0"/>
          </a:p>
        </p:txBody>
      </p:sp>
      <p:sp>
        <p:nvSpPr>
          <p:cNvPr id="3" name="Content Placeholder 2"/>
          <p:cNvSpPr>
            <a:spLocks noGrp="1"/>
          </p:cNvSpPr>
          <p:nvPr>
            <p:ph idx="1"/>
          </p:nvPr>
        </p:nvSpPr>
        <p:spPr>
          <a:xfrm>
            <a:off x="1484310" y="1542197"/>
            <a:ext cx="10018713" cy="5213445"/>
          </a:xfrm>
        </p:spPr>
        <p:txBody>
          <a:bodyPr>
            <a:normAutofit/>
          </a:bodyPr>
          <a:lstStyle/>
          <a:p>
            <a:r>
              <a:rPr lang="en-US" dirty="0">
                <a:latin typeface="Times New Roman" panose="02020603050405020304" pitchFamily="18" charset="0"/>
                <a:cs typeface="Times New Roman" panose="02020603050405020304" pitchFamily="18" charset="0"/>
              </a:rPr>
              <a:t> Interest rates are higher in private banks than in public banks</a:t>
            </a:r>
          </a:p>
          <a:p>
            <a:r>
              <a:rPr lang="en-US" dirty="0">
                <a:latin typeface="Times New Roman" panose="02020603050405020304" pitchFamily="18" charset="0"/>
                <a:cs typeface="Times New Roman" panose="02020603050405020304" pitchFamily="18" charset="0"/>
              </a:rPr>
              <a:t>Private banks contribute to the global and nationwide recession</a:t>
            </a:r>
          </a:p>
          <a:p>
            <a:r>
              <a:rPr lang="en-US" dirty="0">
                <a:latin typeface="Times New Roman" panose="02020603050405020304" pitchFamily="18" charset="0"/>
                <a:cs typeface="Times New Roman" panose="02020603050405020304" pitchFamily="18" charset="0"/>
              </a:rPr>
              <a:t>Private banks tend to be biased towards the more profitable sectors, hereby widening the gap between rich and poor</a:t>
            </a:r>
          </a:p>
          <a:p>
            <a:r>
              <a:rPr lang="en-IN" dirty="0">
                <a:latin typeface="Times New Roman" panose="02020603050405020304" pitchFamily="18" charset="0"/>
                <a:cs typeface="Times New Roman" panose="02020603050405020304" pitchFamily="18" charset="0"/>
              </a:rPr>
              <a:t>There is less job security in case of private banks</a:t>
            </a:r>
          </a:p>
          <a:p>
            <a:r>
              <a:rPr lang="en-IN" dirty="0">
                <a:latin typeface="Times New Roman" panose="02020603050405020304" pitchFamily="18" charset="0"/>
                <a:cs typeface="Times New Roman" panose="02020603050405020304" pitchFamily="18" charset="0"/>
              </a:rPr>
              <a:t>Interference and manipulation by the politician and industrialist is in full swing. In some cases, bank loans were used to garner votes</a:t>
            </a:r>
          </a:p>
          <a:p>
            <a:r>
              <a:rPr lang="en-US" dirty="0">
                <a:latin typeface="Times New Roman" panose="02020603050405020304" pitchFamily="18" charset="0"/>
                <a:cs typeface="Times New Roman" panose="02020603050405020304" pitchFamily="18" charset="0"/>
              </a:rPr>
              <a:t>Due to minimal government control, private banks are free to use private recovering agencies to recover bad loans</a:t>
            </a:r>
          </a:p>
          <a:p>
            <a:endParaRPr lang="en-US" dirty="0"/>
          </a:p>
          <a:p>
            <a:endParaRPr lang="en-IN" dirty="0"/>
          </a:p>
        </p:txBody>
      </p:sp>
    </p:spTree>
    <p:extLst>
      <p:ext uri="{BB962C8B-B14F-4D97-AF65-F5344CB8AC3E}">
        <p14:creationId xmlns:p14="http://schemas.microsoft.com/office/powerpoint/2010/main" val="1804168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141" y="0"/>
            <a:ext cx="10018713" cy="1752599"/>
          </a:xfrm>
        </p:spPr>
        <p:txBody>
          <a:bodyPr/>
          <a:lstStyle/>
          <a:p>
            <a:r>
              <a:rPr lang="en-US" sz="4400" b="1" u="sng" dirty="0" smtClean="0">
                <a:latin typeface="Times New Roman" panose="02020603050405020304" pitchFamily="18" charset="0"/>
                <a:cs typeface="Times New Roman" panose="02020603050405020304" pitchFamily="18" charset="0"/>
              </a:rPr>
              <a:t>Conclusion</a:t>
            </a:r>
            <a:r>
              <a:rPr lang="en-US" b="1" u="sng" dirty="0" smtClean="0">
                <a:latin typeface="Times New Roman" panose="02020603050405020304" pitchFamily="18" charset="0"/>
                <a:cs typeface="Times New Roman" panose="02020603050405020304" pitchFamily="18" charset="0"/>
              </a:rPr>
              <a:t> </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2107" y="2429933"/>
            <a:ext cx="10018713" cy="4271748"/>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Based on the current statistics, Privatization shows no signs of receding in the next decade</a:t>
            </a:r>
          </a:p>
          <a:p>
            <a:r>
              <a:rPr lang="en-US" dirty="0" smtClean="0">
                <a:latin typeface="Times New Roman" panose="02020603050405020304" pitchFamily="18" charset="0"/>
                <a:cs typeface="Times New Roman" panose="02020603050405020304" pitchFamily="18" charset="0"/>
              </a:rPr>
              <a:t>Privatization has an overall positive impact in the economy, with a few adverse impacts</a:t>
            </a:r>
          </a:p>
          <a:p>
            <a:r>
              <a:rPr lang="en-US" dirty="0" smtClean="0">
                <a:latin typeface="Times New Roman" panose="02020603050405020304" pitchFamily="18" charset="0"/>
                <a:cs typeface="Times New Roman" panose="02020603050405020304" pitchFamily="18" charset="0"/>
              </a:rPr>
              <a:t>Nationwide debate over Privatization has made it influential in various sectors including banking, industries etc.</a:t>
            </a:r>
          </a:p>
          <a:p>
            <a:r>
              <a:rPr lang="en-US" dirty="0" smtClean="0">
                <a:latin typeface="Times New Roman" panose="02020603050405020304" pitchFamily="18" charset="0"/>
                <a:cs typeface="Times New Roman" panose="02020603050405020304" pitchFamily="18" charset="0"/>
              </a:rPr>
              <a:t>The influence of privatization is seen more in developed areas. However, it still needs to develop in rural areas</a:t>
            </a:r>
          </a:p>
          <a:p>
            <a:r>
              <a:rPr lang="en-US" dirty="0" smtClean="0">
                <a:latin typeface="Times New Roman" panose="02020603050405020304" pitchFamily="18" charset="0"/>
                <a:cs typeface="Times New Roman" panose="02020603050405020304" pitchFamily="18" charset="0"/>
              </a:rPr>
              <a:t>Not only the customers are benefitted, but privatization in banking sector has overall uplifted the economic growth and development</a:t>
            </a:r>
          </a:p>
          <a:p>
            <a:pPr marL="0" indent="0">
              <a:buNone/>
            </a:pPr>
            <a:endParaRPr lang="en-US" dirty="0" smtClean="0"/>
          </a:p>
          <a:p>
            <a:endParaRPr lang="en-US" dirty="0" smtClean="0"/>
          </a:p>
          <a:p>
            <a:endParaRPr lang="en-IN" dirty="0"/>
          </a:p>
        </p:txBody>
      </p:sp>
    </p:spTree>
    <p:extLst>
      <p:ext uri="{BB962C8B-B14F-4D97-AF65-F5344CB8AC3E}">
        <p14:creationId xmlns:p14="http://schemas.microsoft.com/office/powerpoint/2010/main" val="1975617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899" y="127379"/>
            <a:ext cx="10018713" cy="1169157"/>
          </a:xfrm>
        </p:spPr>
        <p:txBody>
          <a:bodyPr>
            <a:normAutofit/>
          </a:bodyPr>
          <a:lstStyle/>
          <a:p>
            <a:r>
              <a:rPr lang="en-IN" sz="4400" b="1" u="sng"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a:xfrm>
            <a:off x="1709263" y="1542196"/>
            <a:ext cx="10018713" cy="4585648"/>
          </a:xfrm>
        </p:spPr>
        <p:txBody>
          <a:bodyPr>
            <a:normAutofit fontScale="92500" lnSpcReduction="20000"/>
          </a:bodyPr>
          <a:lstStyle/>
          <a:p>
            <a:r>
              <a:rPr lang="en-IN"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Privatization : A snapshot</a:t>
            </a:r>
          </a:p>
          <a:p>
            <a:r>
              <a:rPr lang="en-US" dirty="0" smtClean="0">
                <a:latin typeface="Times New Roman" panose="02020603050405020304" pitchFamily="18" charset="0"/>
                <a:cs typeface="Times New Roman" panose="02020603050405020304" pitchFamily="18" charset="0"/>
              </a:rPr>
              <a:t>Methods of Privatization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Why Privatization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Indian Banking Sector: A snapshot</a:t>
            </a:r>
          </a:p>
          <a:p>
            <a:r>
              <a:rPr lang="en-US" dirty="0" smtClean="0">
                <a:latin typeface="Times New Roman" panose="02020603050405020304" pitchFamily="18" charset="0"/>
                <a:cs typeface="Times New Roman" panose="02020603050405020304" pitchFamily="18" charset="0"/>
              </a:rPr>
              <a:t>Old and New Private Sector Banks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RBI Guidelines for Private Sector Banks</a:t>
            </a:r>
          </a:p>
          <a:p>
            <a:r>
              <a:rPr lang="en-US" dirty="0" smtClean="0">
                <a:latin typeface="Times New Roman" panose="02020603050405020304" pitchFamily="18" charset="0"/>
                <a:cs typeface="Times New Roman" panose="02020603050405020304" pitchFamily="18" charset="0"/>
              </a:rPr>
              <a:t>Effect of new Private Sector Banks on PSB’s </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Impacts </a:t>
            </a:r>
            <a:r>
              <a:rPr lang="en-US" dirty="0">
                <a:latin typeface="Times New Roman" panose="02020603050405020304" pitchFamily="18" charset="0"/>
                <a:cs typeface="Times New Roman" panose="02020603050405020304" pitchFamily="18" charset="0"/>
              </a:rPr>
              <a:t>of Privatization</a:t>
            </a:r>
          </a:p>
          <a:p>
            <a:r>
              <a:rPr lang="en-US" dirty="0">
                <a:latin typeface="Times New Roman" panose="02020603050405020304" pitchFamily="18" charset="0"/>
                <a:cs typeface="Times New Roman" panose="02020603050405020304" pitchFamily="18" charset="0"/>
              </a:rPr>
              <a:t>Adverse Impacts of Privatization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87142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4435" y="955345"/>
            <a:ext cx="10018713" cy="5036024"/>
          </a:xfrm>
        </p:spPr>
        <p:txBody>
          <a:bodyPr>
            <a:noAutofit/>
          </a:bodyPr>
          <a:lstStyle/>
          <a:p>
            <a:r>
              <a:rPr lang="en-IN" dirty="0">
                <a:latin typeface="Times New Roman" panose="02020603050405020304" pitchFamily="18" charset="0"/>
                <a:cs typeface="Times New Roman" panose="02020603050405020304" pitchFamily="18" charset="0"/>
              </a:rPr>
              <a:t>The advent of Liberalization, globalization and privatization has paved the way for the entry of more number of private and global players in almost all the economic activities of the country and banking sector is not an exception to </a:t>
            </a:r>
            <a:r>
              <a:rPr lang="en-IN" dirty="0" smtClean="0">
                <a:latin typeface="Times New Roman" panose="02020603050405020304" pitchFamily="18" charset="0"/>
                <a:cs typeface="Times New Roman" panose="02020603050405020304" pitchFamily="18" charset="0"/>
              </a:rPr>
              <a:t>this</a:t>
            </a:r>
          </a:p>
          <a:p>
            <a:r>
              <a:rPr lang="en-IN" dirty="0" smtClean="0">
                <a:latin typeface="Times New Roman" panose="02020603050405020304" pitchFamily="18" charset="0"/>
                <a:cs typeface="Times New Roman" panose="02020603050405020304" pitchFamily="18" charset="0"/>
              </a:rPr>
              <a:t> We </a:t>
            </a:r>
            <a:r>
              <a:rPr lang="en-IN" dirty="0">
                <a:latin typeface="Times New Roman" panose="02020603050405020304" pitchFamily="18" charset="0"/>
                <a:cs typeface="Times New Roman" panose="02020603050405020304" pitchFamily="18" charset="0"/>
              </a:rPr>
              <a:t>examined the areas of banking business of old private sector banks that may have been influenced by the new generation private sector </a:t>
            </a:r>
            <a:r>
              <a:rPr lang="en-IN" dirty="0" smtClean="0">
                <a:latin typeface="Times New Roman" panose="02020603050405020304" pitchFamily="18" charset="0"/>
                <a:cs typeface="Times New Roman" panose="02020603050405020304" pitchFamily="18" charset="0"/>
              </a:rPr>
              <a:t>banks </a:t>
            </a: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impact of the arrival of new private sector banks on the performance of the old private sector banks based on parameters such as </a:t>
            </a:r>
            <a:r>
              <a:rPr lang="en-IN" b="1" dirty="0">
                <a:latin typeface="Times New Roman" panose="02020603050405020304" pitchFamily="18" charset="0"/>
                <a:cs typeface="Times New Roman" panose="02020603050405020304" pitchFamily="18" charset="0"/>
              </a:rPr>
              <a:t>Growth, Credit Quality, Operational Efficiency, and Profitability etc.</a:t>
            </a:r>
            <a:r>
              <a:rPr lang="en-IN" dirty="0">
                <a:latin typeface="Times New Roman" panose="02020603050405020304" pitchFamily="18" charset="0"/>
                <a:cs typeface="Times New Roman" panose="02020603050405020304" pitchFamily="18" charset="0"/>
              </a:rPr>
              <a:t> has been </a:t>
            </a:r>
            <a:r>
              <a:rPr lang="en-IN" dirty="0" smtClean="0">
                <a:latin typeface="Times New Roman" panose="02020603050405020304" pitchFamily="18" charset="0"/>
                <a:cs typeface="Times New Roman" panose="02020603050405020304" pitchFamily="18" charset="0"/>
              </a:rPr>
              <a:t>analysed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5396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3140" y="941697"/>
            <a:ext cx="9919883" cy="4849504"/>
          </a:xfrm>
        </p:spPr>
        <p:txBody>
          <a:bodyPr>
            <a:normAutofit lnSpcReduction="10000"/>
          </a:bodyPr>
          <a:lstStyle/>
          <a:p>
            <a:r>
              <a:rPr lang="en-IN" dirty="0">
                <a:latin typeface="Times New Roman" panose="02020603050405020304" pitchFamily="18" charset="0"/>
                <a:cs typeface="Times New Roman" panose="02020603050405020304" pitchFamily="18" charset="0"/>
              </a:rPr>
              <a:t>All latest technologies, professionalism, innovative product and services etc. have set in dramatic changes. Old private sector banks started declaring losses and experiencing the need for total change in their working and preparing to face stiff competition from the new private players</a:t>
            </a:r>
          </a:p>
          <a:p>
            <a:r>
              <a:rPr lang="en-IN" dirty="0">
                <a:latin typeface="Times New Roman" panose="02020603050405020304" pitchFamily="18" charset="0"/>
                <a:cs typeface="Times New Roman" panose="02020603050405020304" pitchFamily="18" charset="0"/>
              </a:rPr>
              <a:t>major area of concern for any bank is the customer service and customer satisfaction, thus just like the private sector banks, it is high time that the public sector banks also start concentrating more on the customers and the services provided to them</a:t>
            </a:r>
          </a:p>
          <a:p>
            <a:r>
              <a:rPr lang="en-IN" dirty="0">
                <a:latin typeface="Times New Roman" panose="02020603050405020304" pitchFamily="18" charset="0"/>
                <a:cs typeface="Times New Roman" panose="02020603050405020304" pitchFamily="18" charset="0"/>
              </a:rPr>
              <a:t> Top most rank held by a private bank is a clear indicator of the better performance of the private banks due to their higher concern towards customer feedback, their efficient management and thus yielding to higher productivity and networks throughout India</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3332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2817" y="2688608"/>
            <a:ext cx="5131559" cy="1200329"/>
          </a:xfrm>
          <a:prstGeom prst="rect">
            <a:avLst/>
          </a:prstGeom>
          <a:noFill/>
        </p:spPr>
        <p:txBody>
          <a:bodyPr wrap="square" rtlCol="0">
            <a:spAutoFit/>
          </a:bodyPr>
          <a:lstStyle/>
          <a:p>
            <a:r>
              <a:rPr lang="en-US" sz="7200" dirty="0" smtClean="0">
                <a:latin typeface="Times New Roman" panose="02020603050405020304" pitchFamily="18" charset="0"/>
                <a:cs typeface="Times New Roman" panose="02020603050405020304" pitchFamily="18" charset="0"/>
              </a:rPr>
              <a:t>Thank You </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856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353" y="0"/>
            <a:ext cx="10018713" cy="1752599"/>
          </a:xfrm>
        </p:spPr>
        <p:txBody>
          <a:bodyPr>
            <a:normAutofit/>
          </a:bodyPr>
          <a:lstStyle/>
          <a:p>
            <a:r>
              <a:rPr lang="en-IN" sz="4400" b="1"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717232" y="1752599"/>
            <a:ext cx="10018713" cy="4757383"/>
          </a:xfrm>
        </p:spPr>
        <p:txBody>
          <a:bodyPr>
            <a:noAutofit/>
          </a:bodyPr>
          <a:lstStyle/>
          <a:p>
            <a:pPr fontAlgn="base"/>
            <a:endParaRPr lang="en-IN" dirty="0">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pPr marL="0" indent="0" fontAlgn="base">
              <a:buNone/>
            </a:pPr>
            <a:endParaRPr lang="en-IN" b="1" dirty="0">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 In this event of globalization that took place in India decades back, privatization has become an order of the day</a:t>
            </a:r>
          </a:p>
          <a:p>
            <a:pPr fontAlgn="base"/>
            <a:r>
              <a:rPr lang="en-IN" dirty="0">
                <a:latin typeface="Times New Roman" panose="02020603050405020304" pitchFamily="18" charset="0"/>
                <a:cs typeface="Times New Roman" panose="02020603050405020304" pitchFamily="18" charset="0"/>
              </a:rPr>
              <a:t>In simple terms, privatization is the transfer of ownership and control of public sector units to private sector companies or individuals</a:t>
            </a:r>
          </a:p>
          <a:p>
            <a:pPr fontAlgn="base"/>
            <a:r>
              <a:rPr lang="en-IN" dirty="0">
                <a:latin typeface="Times New Roman" panose="02020603050405020304" pitchFamily="18" charset="0"/>
                <a:cs typeface="Times New Roman" panose="02020603050405020304" pitchFamily="18" charset="0"/>
              </a:rPr>
              <a:t>Considering the banking sector in India, privatization has led to emergence of private sector banks where the greater part of the finance or equity are held by private stakeholders and not by the government</a:t>
            </a:r>
          </a:p>
          <a:p>
            <a:pPr fontAlgn="base"/>
            <a:r>
              <a:rPr lang="en-IN" dirty="0">
                <a:latin typeface="Times New Roman" panose="02020603050405020304" pitchFamily="18" charset="0"/>
                <a:cs typeface="Times New Roman" panose="02020603050405020304" pitchFamily="18" charset="0"/>
              </a:rPr>
              <a:t>Private sector banks can be split into two further types – old and new private sector banks. This has led to an impact on Indian Economy and has lifted the Indian Banking Sector as a whole</a:t>
            </a:r>
          </a:p>
          <a:p>
            <a:pPr marL="0" indent="0" fontAlgn="base">
              <a:buNone/>
            </a:pPr>
            <a:endParaRPr lang="en-IN" dirty="0">
              <a:latin typeface="Times New Roman" panose="02020603050405020304" pitchFamily="18" charset="0"/>
              <a:cs typeface="Times New Roman" panose="02020603050405020304" pitchFamily="18" charset="0"/>
            </a:endParaRPr>
          </a:p>
          <a:p>
            <a:pPr marL="0" indent="0" fontAlgn="base">
              <a:buNone/>
            </a:pPr>
            <a:endParaRPr lang="en-IN" dirty="0">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pPr marL="0" indent="0" fontAlgn="base">
              <a:buNone/>
            </a:pPr>
            <a:endParaRPr lang="en-IN" dirty="0"/>
          </a:p>
          <a:p>
            <a:pPr fontAlgn="base"/>
            <a:endParaRPr lang="en-IN" dirty="0"/>
          </a:p>
        </p:txBody>
      </p:sp>
    </p:spTree>
    <p:extLst>
      <p:ext uri="{BB962C8B-B14F-4D97-AF65-F5344CB8AC3E}">
        <p14:creationId xmlns:p14="http://schemas.microsoft.com/office/powerpoint/2010/main" val="1913771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191" y="228600"/>
            <a:ext cx="10018713" cy="1752599"/>
          </a:xfrm>
        </p:spPr>
        <p:txBody>
          <a:bodyPr>
            <a:normAutofit/>
          </a:bodyPr>
          <a:lstStyle/>
          <a:p>
            <a:r>
              <a:rPr lang="en-IN" sz="4400" b="1" u="sng" dirty="0">
                <a:latin typeface="Times New Roman" panose="02020603050405020304" pitchFamily="18" charset="0"/>
                <a:cs typeface="Times New Roman" panose="02020603050405020304" pitchFamily="18" charset="0"/>
              </a:rPr>
              <a:t>Privatization: A snapshot </a:t>
            </a:r>
          </a:p>
        </p:txBody>
      </p:sp>
      <p:sp>
        <p:nvSpPr>
          <p:cNvPr id="3" name="Content Placeholder 2"/>
          <p:cNvSpPr>
            <a:spLocks noGrp="1"/>
          </p:cNvSpPr>
          <p:nvPr>
            <p:ph idx="1"/>
          </p:nvPr>
        </p:nvSpPr>
        <p:spPr>
          <a:xfrm>
            <a:off x="1484310" y="2103121"/>
            <a:ext cx="10018713" cy="3688080"/>
          </a:xfrm>
        </p:spPr>
        <p:txBody>
          <a:bodyPr>
            <a:normAutofit/>
          </a:bodyPr>
          <a:lstStyle/>
          <a:p>
            <a:r>
              <a:rPr lang="en-IN" b="1" dirty="0">
                <a:latin typeface="Times New Roman" panose="02020603050405020304" pitchFamily="18" charset="0"/>
                <a:cs typeface="Times New Roman" panose="02020603050405020304" pitchFamily="18" charset="0"/>
              </a:rPr>
              <a:t>Privatization</a:t>
            </a:r>
            <a:r>
              <a:rPr lang="en-IN" dirty="0">
                <a:latin typeface="Times New Roman" panose="02020603050405020304" pitchFamily="18" charset="0"/>
                <a:cs typeface="Times New Roman" panose="02020603050405020304" pitchFamily="18" charset="0"/>
              </a:rPr>
              <a:t> has been used to describe two unrelated transactions: The first is the buying of all </a:t>
            </a:r>
            <a:r>
              <a:rPr lang="en-IN" b="1" dirty="0">
                <a:latin typeface="Times New Roman" panose="02020603050405020304" pitchFamily="18" charset="0"/>
                <a:cs typeface="Times New Roman" panose="02020603050405020304" pitchFamily="18" charset="0"/>
              </a:rPr>
              <a:t>outstanding shares </a:t>
            </a:r>
            <a:r>
              <a:rPr lang="en-IN" dirty="0">
                <a:latin typeface="Times New Roman" panose="02020603050405020304" pitchFamily="18" charset="0"/>
                <a:cs typeface="Times New Roman" panose="02020603050405020304" pitchFamily="18" charset="0"/>
              </a:rPr>
              <a:t>of a publicly traded company by a single entity, making the company privately owned. This is often described as private equity and the second is a </a:t>
            </a:r>
            <a:r>
              <a:rPr lang="en-IN" b="1" dirty="0">
                <a:latin typeface="Times New Roman" panose="02020603050405020304" pitchFamily="18" charset="0"/>
                <a:cs typeface="Times New Roman" panose="02020603050405020304" pitchFamily="18" charset="0"/>
              </a:rPr>
              <a:t>demutualization </a:t>
            </a:r>
            <a:r>
              <a:rPr lang="en-IN" dirty="0">
                <a:latin typeface="Times New Roman" panose="02020603050405020304" pitchFamily="18" charset="0"/>
                <a:cs typeface="Times New Roman" panose="02020603050405020304" pitchFamily="18" charset="0"/>
              </a:rPr>
              <a:t>of a mutual organization or cooperative to form a joint-stock company</a:t>
            </a:r>
            <a:endParaRPr lang="en-IN" baseline="300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Privatization may also mean the government outsourcing of services or functions to private firms, e.g. revenue collection, law enforcement, and prison management</a:t>
            </a:r>
          </a:p>
          <a:p>
            <a:pPr marL="0" indent="0">
              <a:buNone/>
            </a:pPr>
            <a:endParaRPr lang="en-IN" dirty="0"/>
          </a:p>
        </p:txBody>
      </p:sp>
    </p:spTree>
    <p:extLst>
      <p:ext uri="{BB962C8B-B14F-4D97-AF65-F5344CB8AC3E}">
        <p14:creationId xmlns:p14="http://schemas.microsoft.com/office/powerpoint/2010/main" val="314951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591" y="91442"/>
            <a:ext cx="10018713" cy="1752599"/>
          </a:xfrm>
        </p:spPr>
        <p:txBody>
          <a:bodyPr>
            <a:normAutofit/>
          </a:bodyPr>
          <a:lstStyle/>
          <a:p>
            <a:r>
              <a:rPr lang="en-IN" sz="4400" b="1" u="sng" dirty="0">
                <a:latin typeface="Times New Roman" panose="02020603050405020304" pitchFamily="18" charset="0"/>
                <a:cs typeface="Times New Roman" panose="02020603050405020304" pitchFamily="18" charset="0"/>
              </a:rPr>
              <a:t>Methods of Privatization </a:t>
            </a:r>
          </a:p>
        </p:txBody>
      </p:sp>
      <p:sp>
        <p:nvSpPr>
          <p:cNvPr id="3" name="Content Placeholder 2"/>
          <p:cNvSpPr>
            <a:spLocks noGrp="1"/>
          </p:cNvSpPr>
          <p:nvPr>
            <p:ph idx="1"/>
          </p:nvPr>
        </p:nvSpPr>
        <p:spPr>
          <a:xfrm>
            <a:off x="1682430" y="1905002"/>
            <a:ext cx="10018713" cy="3947160"/>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There are four main methods of privatization:</a:t>
            </a:r>
          </a:p>
          <a:p>
            <a:r>
              <a:rPr lang="en-IN" b="1" dirty="0">
                <a:latin typeface="Times New Roman" panose="02020603050405020304" pitchFamily="18" charset="0"/>
                <a:cs typeface="Times New Roman" panose="02020603050405020304" pitchFamily="18" charset="0"/>
              </a:rPr>
              <a:t>Share issue privatization (sip)</a:t>
            </a:r>
            <a:r>
              <a:rPr lang="en-IN" dirty="0">
                <a:latin typeface="Times New Roman" panose="02020603050405020304" pitchFamily="18" charset="0"/>
                <a:cs typeface="Times New Roman" panose="02020603050405020304" pitchFamily="18" charset="0"/>
              </a:rPr>
              <a:t> - selling shares on the stock market</a:t>
            </a:r>
          </a:p>
          <a:p>
            <a:r>
              <a:rPr lang="en-IN" b="1" dirty="0">
                <a:latin typeface="Times New Roman" panose="02020603050405020304" pitchFamily="18" charset="0"/>
                <a:cs typeface="Times New Roman" panose="02020603050405020304" pitchFamily="18" charset="0"/>
              </a:rPr>
              <a:t>Asset sale privatization</a:t>
            </a:r>
            <a:r>
              <a:rPr lang="en-IN" dirty="0">
                <a:latin typeface="Times New Roman" panose="02020603050405020304" pitchFamily="18" charset="0"/>
                <a:cs typeface="Times New Roman" panose="02020603050405020304" pitchFamily="18" charset="0"/>
              </a:rPr>
              <a:t> - selling an entire organization (or part of it) to a strategic investor, usually by auction</a:t>
            </a:r>
          </a:p>
          <a:p>
            <a:r>
              <a:rPr lang="en-IN" b="1" dirty="0">
                <a:latin typeface="Times New Roman" panose="02020603050405020304" pitchFamily="18" charset="0"/>
                <a:cs typeface="Times New Roman" panose="02020603050405020304" pitchFamily="18" charset="0"/>
              </a:rPr>
              <a:t>Voucher privatization </a:t>
            </a:r>
            <a:r>
              <a:rPr lang="en-IN" dirty="0">
                <a:latin typeface="Times New Roman" panose="02020603050405020304" pitchFamily="18" charset="0"/>
                <a:cs typeface="Times New Roman" panose="02020603050405020304" pitchFamily="18" charset="0"/>
              </a:rPr>
              <a:t>- distributing shares of ownership to all citizens, usually for free or at a very low price</a:t>
            </a:r>
          </a:p>
          <a:p>
            <a:r>
              <a:rPr lang="en-IN" b="1" dirty="0">
                <a:latin typeface="Times New Roman" panose="02020603050405020304" pitchFamily="18" charset="0"/>
                <a:cs typeface="Times New Roman" panose="02020603050405020304" pitchFamily="18" charset="0"/>
              </a:rPr>
              <a:t>Privatization from below</a:t>
            </a:r>
            <a:r>
              <a:rPr lang="en-IN" dirty="0">
                <a:latin typeface="Times New Roman" panose="02020603050405020304" pitchFamily="18" charset="0"/>
                <a:cs typeface="Times New Roman" panose="02020603050405020304" pitchFamily="18" charset="0"/>
              </a:rPr>
              <a:t> - Start-up of new private businesses in formerly socialist countries.</a:t>
            </a:r>
          </a:p>
          <a:p>
            <a:endParaRPr lang="en-IN" dirty="0"/>
          </a:p>
        </p:txBody>
      </p:sp>
    </p:spTree>
    <p:extLst>
      <p:ext uri="{BB962C8B-B14F-4D97-AF65-F5344CB8AC3E}">
        <p14:creationId xmlns:p14="http://schemas.microsoft.com/office/powerpoint/2010/main" val="566062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013" y="1305920"/>
            <a:ext cx="9705380" cy="5552080"/>
          </a:xfrm>
          <a:prstGeom prst="rect">
            <a:avLst/>
          </a:prstGeom>
        </p:spPr>
      </p:pic>
      <p:sp>
        <p:nvSpPr>
          <p:cNvPr id="5" name="TextBox 4"/>
          <p:cNvSpPr txBox="1"/>
          <p:nvPr/>
        </p:nvSpPr>
        <p:spPr>
          <a:xfrm>
            <a:off x="3998793" y="272956"/>
            <a:ext cx="5663820" cy="769441"/>
          </a:xfrm>
          <a:prstGeom prst="rect">
            <a:avLst/>
          </a:prstGeom>
          <a:noFill/>
        </p:spPr>
        <p:txBody>
          <a:bodyPr wrap="square" rtlCol="0">
            <a:spAutoFit/>
          </a:bodyPr>
          <a:lstStyle/>
          <a:p>
            <a:r>
              <a:rPr lang="en-US" sz="4400" b="1" u="sng" dirty="0">
                <a:latin typeface="Times New Roman" panose="02020603050405020304" pitchFamily="18" charset="0"/>
                <a:cs typeface="Times New Roman" panose="02020603050405020304" pitchFamily="18" charset="0"/>
              </a:rPr>
              <a:t>Why Privatization?</a:t>
            </a:r>
            <a:endParaRPr lang="en-IN" sz="4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293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431" y="106680"/>
            <a:ext cx="10018713" cy="1752599"/>
          </a:xfrm>
        </p:spPr>
        <p:txBody>
          <a:bodyPr>
            <a:normAutofit/>
          </a:bodyPr>
          <a:lstStyle/>
          <a:p>
            <a:r>
              <a:rPr lang="en-IN" sz="4400" b="1" u="sng" dirty="0">
                <a:latin typeface="Times New Roman" panose="02020603050405020304" pitchFamily="18" charset="0"/>
                <a:cs typeface="Times New Roman" panose="02020603050405020304" pitchFamily="18" charset="0"/>
              </a:rPr>
              <a:t>The Indian Banking Sector: A snapshot </a:t>
            </a:r>
          </a:p>
        </p:txBody>
      </p:sp>
      <p:sp>
        <p:nvSpPr>
          <p:cNvPr id="3" name="Content Placeholder 2"/>
          <p:cNvSpPr>
            <a:spLocks noGrp="1"/>
          </p:cNvSpPr>
          <p:nvPr>
            <p:ph idx="1"/>
          </p:nvPr>
        </p:nvSpPr>
        <p:spPr>
          <a:xfrm>
            <a:off x="1484310" y="1417320"/>
            <a:ext cx="10018713" cy="4815839"/>
          </a:xfrm>
        </p:spPr>
        <p:txBody>
          <a:bodyPr>
            <a:normAutofit/>
          </a:bodyPr>
          <a:lstStyle/>
          <a:p>
            <a:r>
              <a:rPr lang="en-IN" dirty="0">
                <a:latin typeface="Times New Roman" panose="02020603050405020304" pitchFamily="18" charset="0"/>
                <a:cs typeface="Times New Roman" panose="02020603050405020304" pitchFamily="18" charset="0"/>
              </a:rPr>
              <a:t>India is the largest country in South Asia with a huge financial systems characterized by variety of institutions and instruments. The Indian financial sector was well developed even before political independence of the country in 1947. The first bank in India, though conservative was established in 1786 (General Bank of India was the first joint stock bank)</a:t>
            </a:r>
          </a:p>
          <a:p>
            <a:r>
              <a:rPr lang="en-IN" dirty="0">
                <a:latin typeface="Times New Roman" panose="02020603050405020304" pitchFamily="18" charset="0"/>
                <a:cs typeface="Times New Roman" panose="02020603050405020304" pitchFamily="18" charset="0"/>
              </a:rPr>
              <a:t>In the first half of the 19th century, the East India Company, established three bank: the Bank of Bengal in 1809, the Bank of Bombay in 1804 and Bank of Madras in 1843. These three banks were amalgamated in 1920 and the Imperial Bank of India was established on Jan 27, 1921</a:t>
            </a:r>
          </a:p>
        </p:txBody>
      </p:sp>
    </p:spTree>
    <p:extLst>
      <p:ext uri="{BB962C8B-B14F-4D97-AF65-F5344CB8AC3E}">
        <p14:creationId xmlns:p14="http://schemas.microsoft.com/office/powerpoint/2010/main" val="1522792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5387" y="96217"/>
            <a:ext cx="10018713" cy="1752599"/>
          </a:xfrm>
        </p:spPr>
        <p:txBody>
          <a:bodyPr>
            <a:normAutofit/>
          </a:bodyPr>
          <a:lstStyle/>
          <a:p>
            <a:r>
              <a:rPr lang="en-IN" sz="4400" b="1" u="sng" dirty="0">
                <a:latin typeface="Times New Roman" panose="02020603050405020304" pitchFamily="18" charset="0"/>
                <a:cs typeface="Times New Roman" panose="02020603050405020304" pitchFamily="18" charset="0"/>
              </a:rPr>
              <a:t>Indian Banking Sector (contd.)</a:t>
            </a:r>
          </a:p>
        </p:txBody>
      </p:sp>
      <p:sp>
        <p:nvSpPr>
          <p:cNvPr id="3" name="Content Placeholder 2"/>
          <p:cNvSpPr>
            <a:spLocks noGrp="1"/>
          </p:cNvSpPr>
          <p:nvPr>
            <p:ph idx="1"/>
          </p:nvPr>
        </p:nvSpPr>
        <p:spPr>
          <a:xfrm>
            <a:off x="1602192" y="1624086"/>
            <a:ext cx="10179190" cy="4877026"/>
          </a:xfrm>
        </p:spPr>
        <p:txBody>
          <a:bodyPr>
            <a:normAutofit/>
          </a:bodyPr>
          <a:lstStyle/>
          <a:p>
            <a:r>
              <a:rPr lang="en-IN" sz="2200" dirty="0">
                <a:latin typeface="Times New Roman" panose="02020603050405020304" pitchFamily="18" charset="0"/>
                <a:cs typeface="Times New Roman" panose="02020603050405020304" pitchFamily="18" charset="0"/>
              </a:rPr>
              <a:t>With the passing of the SBI Act in 1955, the Imperial Bank of India was taken over by the newly constituted SBI. The Reserve Bank, which is the Central Bank, was created in 1935 by passing the Reserve Bank of India act 1934</a:t>
            </a:r>
          </a:p>
          <a:p>
            <a:r>
              <a:rPr lang="en-IN" sz="2200" dirty="0">
                <a:latin typeface="Times New Roman" panose="02020603050405020304" pitchFamily="18" charset="0"/>
                <a:cs typeface="Times New Roman" panose="02020603050405020304" pitchFamily="18" charset="0"/>
              </a:rPr>
              <a:t> In the wake of the Swadeshi Movement, two successive nationalization of banks taken on July 19, 1969, 14 major banks of the country were nationalized and on April 15, 1980, 6 more commercial private sector banks were also taken over by the government</a:t>
            </a:r>
          </a:p>
          <a:p>
            <a:r>
              <a:rPr lang="en-IN" sz="2200" dirty="0">
                <a:latin typeface="Times New Roman" panose="02020603050405020304" pitchFamily="18" charset="0"/>
                <a:cs typeface="Times New Roman" panose="02020603050405020304" pitchFamily="18" charset="0"/>
              </a:rPr>
              <a:t>The present commercial banking system in India may be distinguished into public sector banks, private sector banks, and foreign </a:t>
            </a:r>
            <a:r>
              <a:rPr lang="en-IN" sz="2200" dirty="0" smtClean="0">
                <a:latin typeface="Times New Roman" panose="02020603050405020304" pitchFamily="18" charset="0"/>
                <a:cs typeface="Times New Roman" panose="02020603050405020304" pitchFamily="18" charset="0"/>
              </a:rPr>
              <a:t>banks</a:t>
            </a:r>
          </a:p>
          <a:p>
            <a:r>
              <a:rPr lang="en-IN" sz="2200" b="1" dirty="0" smtClean="0">
                <a:latin typeface="Times New Roman" panose="02020603050405020304" pitchFamily="18" charset="0"/>
                <a:cs typeface="Times New Roman" panose="02020603050405020304" pitchFamily="18" charset="0"/>
              </a:rPr>
              <a:t>According to Ministry of Finance, there are 20 Private Sector Banks operational in India. These include 13 old private sector banks and 7 new private sector banks</a:t>
            </a:r>
            <a:endParaRPr lang="en-IN" sz="2200" b="1"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37259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2688</TotalTime>
  <Words>2156</Words>
  <Application>Microsoft Office PowerPoint</Application>
  <PresentationFormat>Widescreen</PresentationFormat>
  <Paragraphs>185</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Corbel</vt:lpstr>
      <vt:lpstr>Times New Roman</vt:lpstr>
      <vt:lpstr>Parallax</vt:lpstr>
      <vt:lpstr>Privatization in Banking Sector </vt:lpstr>
      <vt:lpstr>Group-3 Members</vt:lpstr>
      <vt:lpstr>Table of Contents</vt:lpstr>
      <vt:lpstr>Introduction</vt:lpstr>
      <vt:lpstr>Privatization: A snapshot </vt:lpstr>
      <vt:lpstr>Methods of Privatization </vt:lpstr>
      <vt:lpstr>PowerPoint Presentation</vt:lpstr>
      <vt:lpstr>The Indian Banking Sector: A snapshot </vt:lpstr>
      <vt:lpstr>Indian Banking Sector (contd.)</vt:lpstr>
      <vt:lpstr>Old Private Sector Banks</vt:lpstr>
      <vt:lpstr>PowerPoint Presentation</vt:lpstr>
      <vt:lpstr>Some Old Private Sector Banks of India </vt:lpstr>
      <vt:lpstr>New Private Sector Banks </vt:lpstr>
      <vt:lpstr>RBI Guidelines for New Private Sector Banks</vt:lpstr>
      <vt:lpstr>PowerPoint Presentation</vt:lpstr>
      <vt:lpstr>Some New Private Sector Banks of India </vt:lpstr>
      <vt:lpstr>Effect of Private sector banks on PSB’s</vt:lpstr>
      <vt:lpstr>Network of Banks</vt:lpstr>
      <vt:lpstr>Productivity </vt:lpstr>
      <vt:lpstr>Cash Adequacy Ratio (CAR) </vt:lpstr>
      <vt:lpstr>Graph showing Capital Adequacy Ratio </vt:lpstr>
      <vt:lpstr>Growth of Banks </vt:lpstr>
      <vt:lpstr>Predicting a linear growth based on the current growth rate</vt:lpstr>
      <vt:lpstr>Efficiency of Management </vt:lpstr>
      <vt:lpstr>PowerPoint Presentation</vt:lpstr>
      <vt:lpstr>Impacts of Privatization </vt:lpstr>
      <vt:lpstr>PowerPoint Presentation</vt:lpstr>
      <vt:lpstr>Adverse Impacts of Privatization</vt:lpstr>
      <vt:lpstr>Conclusion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Privatisation in Banking Sector </dc:title>
  <dc:creator>Kunal Suba</dc:creator>
  <cp:lastModifiedBy>Janki Desai</cp:lastModifiedBy>
  <cp:revision>49</cp:revision>
  <dcterms:created xsi:type="dcterms:W3CDTF">2016-04-07T06:59:25Z</dcterms:created>
  <dcterms:modified xsi:type="dcterms:W3CDTF">2016-04-13T11:43:43Z</dcterms:modified>
</cp:coreProperties>
</file>