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8" r:id="rId2"/>
    <p:sldId id="257" r:id="rId3"/>
    <p:sldId id="260" r:id="rId4"/>
    <p:sldId id="261" r:id="rId5"/>
    <p:sldId id="270" r:id="rId6"/>
    <p:sldId id="259" r:id="rId7"/>
    <p:sldId id="262" r:id="rId8"/>
    <p:sldId id="263" r:id="rId9"/>
    <p:sldId id="272" r:id="rId10"/>
    <p:sldId id="264" r:id="rId11"/>
    <p:sldId id="265" r:id="rId12"/>
    <p:sldId id="266" r:id="rId13"/>
    <p:sldId id="275" r:id="rId14"/>
    <p:sldId id="276" r:id="rId15"/>
    <p:sldId id="274" r:id="rId16"/>
    <p:sldId id="267" r:id="rId17"/>
    <p:sldId id="268" r:id="rId18"/>
    <p:sldId id="271" r:id="rId19"/>
    <p:sldId id="273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BBA0C-3175-4269-B844-494E57864D40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0926ED-FCBF-4549-9D34-003EEBAB7DB9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accent6">
                  <a:lumMod val="75000"/>
                </a:schemeClr>
              </a:solidFill>
            </a:rPr>
            <a:t>Strength:- </a:t>
          </a:r>
          <a:endParaRPr lang="en-IN" sz="2800" dirty="0">
            <a:solidFill>
              <a:schemeClr val="accent6">
                <a:lumMod val="75000"/>
              </a:schemeClr>
            </a:solidFill>
          </a:endParaRPr>
        </a:p>
      </dgm:t>
    </dgm:pt>
    <dgm:pt modelId="{88A9961F-EDC8-4659-9EC0-04CE60E275EB}" type="parTrans" cxnId="{1853E8D9-8DCB-4702-9386-03733F664D5D}">
      <dgm:prSet/>
      <dgm:spPr/>
      <dgm:t>
        <a:bodyPr/>
        <a:lstStyle/>
        <a:p>
          <a:endParaRPr lang="en-IN"/>
        </a:p>
      </dgm:t>
    </dgm:pt>
    <dgm:pt modelId="{27AAB37B-9782-4D7A-9769-81683E90931D}" type="sibTrans" cxnId="{1853E8D9-8DCB-4702-9386-03733F664D5D}">
      <dgm:prSet/>
      <dgm:spPr/>
      <dgm:t>
        <a:bodyPr/>
        <a:lstStyle/>
        <a:p>
          <a:endParaRPr lang="en-IN"/>
        </a:p>
      </dgm:t>
    </dgm:pt>
    <dgm:pt modelId="{B368F37C-4662-4BFB-A902-D5B1B4AB88C6}">
      <dgm:prSet/>
      <dgm:spPr/>
      <dgm:t>
        <a:bodyPr/>
        <a:lstStyle/>
        <a:p>
          <a:pPr rtl="0"/>
          <a:r>
            <a:rPr lang="en-IN" sz="1700" dirty="0" smtClean="0"/>
            <a:t>Quality and taste of </a:t>
          </a:r>
          <a:r>
            <a:rPr lang="en-IN" sz="1700" dirty="0" err="1" smtClean="0"/>
            <a:t>vadapav</a:t>
          </a:r>
          <a:endParaRPr lang="en-IN" sz="1700" dirty="0"/>
        </a:p>
      </dgm:t>
    </dgm:pt>
    <dgm:pt modelId="{AC351763-0AD7-4E87-AEC3-7711C5157FC6}" type="parTrans" cxnId="{A3395AF8-2DDB-4563-B9FF-D002A2A07C79}">
      <dgm:prSet/>
      <dgm:spPr/>
      <dgm:t>
        <a:bodyPr/>
        <a:lstStyle/>
        <a:p>
          <a:endParaRPr lang="en-IN"/>
        </a:p>
      </dgm:t>
    </dgm:pt>
    <dgm:pt modelId="{48A64C80-D391-45BC-917A-5CF86F05909D}" type="sibTrans" cxnId="{A3395AF8-2DDB-4563-B9FF-D002A2A07C79}">
      <dgm:prSet/>
      <dgm:spPr/>
      <dgm:t>
        <a:bodyPr/>
        <a:lstStyle/>
        <a:p>
          <a:endParaRPr lang="en-IN"/>
        </a:p>
      </dgm:t>
    </dgm:pt>
    <dgm:pt modelId="{FF93AC18-F42B-4186-8B4B-923946722655}">
      <dgm:prSet/>
      <dgm:spPr/>
      <dgm:t>
        <a:bodyPr/>
        <a:lstStyle/>
        <a:p>
          <a:pPr rtl="0"/>
          <a:r>
            <a:rPr lang="en-IN" sz="1700" smtClean="0"/>
            <a:t>Brand</a:t>
          </a:r>
          <a:endParaRPr lang="en-IN" sz="1700"/>
        </a:p>
      </dgm:t>
    </dgm:pt>
    <dgm:pt modelId="{918A7C42-EA58-4CF8-91E9-16D5F3BC1CBD}" type="parTrans" cxnId="{768A8E2C-9BC0-404B-8793-B735D4B9614F}">
      <dgm:prSet/>
      <dgm:spPr/>
      <dgm:t>
        <a:bodyPr/>
        <a:lstStyle/>
        <a:p>
          <a:endParaRPr lang="en-IN"/>
        </a:p>
      </dgm:t>
    </dgm:pt>
    <dgm:pt modelId="{70A0A175-9C80-400F-81C6-E3697BCF132B}" type="sibTrans" cxnId="{768A8E2C-9BC0-404B-8793-B735D4B9614F}">
      <dgm:prSet/>
      <dgm:spPr/>
      <dgm:t>
        <a:bodyPr/>
        <a:lstStyle/>
        <a:p>
          <a:endParaRPr lang="en-IN"/>
        </a:p>
      </dgm:t>
    </dgm:pt>
    <dgm:pt modelId="{51B501B0-1CAC-493E-8196-B470EBC56BB7}">
      <dgm:prSet/>
      <dgm:spPr/>
      <dgm:t>
        <a:bodyPr/>
        <a:lstStyle/>
        <a:p>
          <a:pPr rtl="0"/>
          <a:r>
            <a:rPr lang="en-IN" sz="1700" smtClean="0"/>
            <a:t>Services</a:t>
          </a:r>
          <a:endParaRPr lang="en-IN" sz="1700"/>
        </a:p>
      </dgm:t>
    </dgm:pt>
    <dgm:pt modelId="{7538A5FF-3CE8-42B3-8768-F0AD6F9C317A}" type="parTrans" cxnId="{3A558CFE-8FC7-4C7C-945D-ED0EDFB9E4D6}">
      <dgm:prSet/>
      <dgm:spPr/>
      <dgm:t>
        <a:bodyPr/>
        <a:lstStyle/>
        <a:p>
          <a:endParaRPr lang="en-IN"/>
        </a:p>
      </dgm:t>
    </dgm:pt>
    <dgm:pt modelId="{E13D27E3-6554-4BDE-AFA1-2B82D5FD050E}" type="sibTrans" cxnId="{3A558CFE-8FC7-4C7C-945D-ED0EDFB9E4D6}">
      <dgm:prSet/>
      <dgm:spPr/>
      <dgm:t>
        <a:bodyPr/>
        <a:lstStyle/>
        <a:p>
          <a:endParaRPr lang="en-IN"/>
        </a:p>
      </dgm:t>
    </dgm:pt>
    <dgm:pt modelId="{13A2FF05-7EE1-4EC2-A58F-9B9DE76D9FFB}">
      <dgm:prSet/>
      <dgm:spPr/>
      <dgm:t>
        <a:bodyPr/>
        <a:lstStyle/>
        <a:p>
          <a:pPr rtl="0"/>
          <a:r>
            <a:rPr lang="en-IN" sz="1700" smtClean="0"/>
            <a:t>Variety of products available</a:t>
          </a:r>
          <a:endParaRPr lang="en-IN" sz="1700"/>
        </a:p>
      </dgm:t>
    </dgm:pt>
    <dgm:pt modelId="{622DACEA-0530-4E71-B7B1-3E2497D36FC8}" type="parTrans" cxnId="{1CC62A97-E502-40FF-AB67-B51689B85DFF}">
      <dgm:prSet/>
      <dgm:spPr/>
      <dgm:t>
        <a:bodyPr/>
        <a:lstStyle/>
        <a:p>
          <a:endParaRPr lang="en-IN"/>
        </a:p>
      </dgm:t>
    </dgm:pt>
    <dgm:pt modelId="{4D94BDC0-E9A1-4379-BA87-260971EB9159}" type="sibTrans" cxnId="{1CC62A97-E502-40FF-AB67-B51689B85DFF}">
      <dgm:prSet/>
      <dgm:spPr/>
      <dgm:t>
        <a:bodyPr/>
        <a:lstStyle/>
        <a:p>
          <a:endParaRPr lang="en-IN"/>
        </a:p>
      </dgm:t>
    </dgm:pt>
    <dgm:pt modelId="{4C782A25-B3B0-402C-B269-CA1A055AF273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accent6">
                  <a:lumMod val="75000"/>
                </a:schemeClr>
              </a:solidFill>
            </a:rPr>
            <a:t>Weakness :-</a:t>
          </a:r>
          <a:endParaRPr lang="en-IN" sz="2800" dirty="0">
            <a:solidFill>
              <a:schemeClr val="accent6">
                <a:lumMod val="75000"/>
              </a:schemeClr>
            </a:solidFill>
          </a:endParaRPr>
        </a:p>
      </dgm:t>
    </dgm:pt>
    <dgm:pt modelId="{203972AB-8942-4CB1-A79C-0087204F9F5B}" type="parTrans" cxnId="{FDC8FDDA-89FD-4A6E-9BEB-8A8DEC44F695}">
      <dgm:prSet/>
      <dgm:spPr/>
      <dgm:t>
        <a:bodyPr/>
        <a:lstStyle/>
        <a:p>
          <a:endParaRPr lang="en-IN"/>
        </a:p>
      </dgm:t>
    </dgm:pt>
    <dgm:pt modelId="{DD78B1B5-6F45-43D8-8171-F4197AA5B591}" type="sibTrans" cxnId="{FDC8FDDA-89FD-4A6E-9BEB-8A8DEC44F695}">
      <dgm:prSet/>
      <dgm:spPr/>
      <dgm:t>
        <a:bodyPr/>
        <a:lstStyle/>
        <a:p>
          <a:endParaRPr lang="en-IN"/>
        </a:p>
      </dgm:t>
    </dgm:pt>
    <dgm:pt modelId="{70D454E8-572D-4B46-84F8-DB9791E2D1BD}">
      <dgm:prSet custT="1"/>
      <dgm:spPr/>
      <dgm:t>
        <a:bodyPr/>
        <a:lstStyle/>
        <a:p>
          <a:pPr rtl="0"/>
          <a:r>
            <a:rPr lang="en-IN" sz="1800" dirty="0" smtClean="0"/>
            <a:t>Higher prices</a:t>
          </a:r>
          <a:endParaRPr lang="en-IN" sz="1800" dirty="0"/>
        </a:p>
      </dgm:t>
    </dgm:pt>
    <dgm:pt modelId="{E6F45552-FC43-475C-A1F4-945E44B52D68}" type="parTrans" cxnId="{E2FC1F63-02F1-4B88-9551-28210FB85C0C}">
      <dgm:prSet/>
      <dgm:spPr/>
      <dgm:t>
        <a:bodyPr/>
        <a:lstStyle/>
        <a:p>
          <a:endParaRPr lang="en-IN"/>
        </a:p>
      </dgm:t>
    </dgm:pt>
    <dgm:pt modelId="{F56B04B0-6BFE-4A28-8996-EDEEC306C898}" type="sibTrans" cxnId="{E2FC1F63-02F1-4B88-9551-28210FB85C0C}">
      <dgm:prSet/>
      <dgm:spPr/>
      <dgm:t>
        <a:bodyPr/>
        <a:lstStyle/>
        <a:p>
          <a:endParaRPr lang="en-IN"/>
        </a:p>
      </dgm:t>
    </dgm:pt>
    <dgm:pt modelId="{E28C715C-0F5A-40DD-81ED-831DA0917C34}">
      <dgm:prSet custT="1"/>
      <dgm:spPr/>
      <dgm:t>
        <a:bodyPr/>
        <a:lstStyle/>
        <a:p>
          <a:pPr rtl="0"/>
          <a:r>
            <a:rPr lang="en-IN" sz="1800" dirty="0" smtClean="0"/>
            <a:t>Less Advertising</a:t>
          </a:r>
          <a:endParaRPr lang="en-IN" sz="1800" dirty="0"/>
        </a:p>
      </dgm:t>
    </dgm:pt>
    <dgm:pt modelId="{76243838-8EFA-46DD-93DF-DAA32A6A00B6}" type="parTrans" cxnId="{FAF38FD2-70F2-4D41-BFA8-D86D0455B12C}">
      <dgm:prSet/>
      <dgm:spPr/>
      <dgm:t>
        <a:bodyPr/>
        <a:lstStyle/>
        <a:p>
          <a:endParaRPr lang="en-IN"/>
        </a:p>
      </dgm:t>
    </dgm:pt>
    <dgm:pt modelId="{8D0756C4-B4F0-4521-938E-0E1CA6953DD3}" type="sibTrans" cxnId="{FAF38FD2-70F2-4D41-BFA8-D86D0455B12C}">
      <dgm:prSet/>
      <dgm:spPr/>
      <dgm:t>
        <a:bodyPr/>
        <a:lstStyle/>
        <a:p>
          <a:endParaRPr lang="en-IN"/>
        </a:p>
      </dgm:t>
    </dgm:pt>
    <dgm:pt modelId="{137D70D4-4A81-434F-9765-7834A6B6F8B0}">
      <dgm:prSet custT="1"/>
      <dgm:spPr/>
      <dgm:t>
        <a:bodyPr/>
        <a:lstStyle/>
        <a:p>
          <a:pPr rtl="0"/>
          <a:r>
            <a:rPr lang="en-IN" sz="2400" dirty="0" smtClean="0">
              <a:solidFill>
                <a:schemeClr val="accent6">
                  <a:lumMod val="75000"/>
                </a:schemeClr>
              </a:solidFill>
            </a:rPr>
            <a:t>Opportunity:-</a:t>
          </a:r>
          <a:endParaRPr lang="en-IN" sz="2400" dirty="0">
            <a:solidFill>
              <a:schemeClr val="accent6">
                <a:lumMod val="75000"/>
              </a:schemeClr>
            </a:solidFill>
          </a:endParaRPr>
        </a:p>
      </dgm:t>
    </dgm:pt>
    <dgm:pt modelId="{12D2B021-F5C9-4EBD-8FCB-39C20EE572D1}" type="parTrans" cxnId="{5232285A-609E-4DBC-96F3-0314ADB7A510}">
      <dgm:prSet/>
      <dgm:spPr/>
      <dgm:t>
        <a:bodyPr/>
        <a:lstStyle/>
        <a:p>
          <a:endParaRPr lang="en-IN"/>
        </a:p>
      </dgm:t>
    </dgm:pt>
    <dgm:pt modelId="{1AB0CF8A-C259-44D4-B77D-17C4B69E42A7}" type="sibTrans" cxnId="{5232285A-609E-4DBC-96F3-0314ADB7A510}">
      <dgm:prSet/>
      <dgm:spPr/>
      <dgm:t>
        <a:bodyPr/>
        <a:lstStyle/>
        <a:p>
          <a:endParaRPr lang="en-IN"/>
        </a:p>
      </dgm:t>
    </dgm:pt>
    <dgm:pt modelId="{FA5B8800-9AB8-4069-84DA-E5B7E40C9312}">
      <dgm:prSet/>
      <dgm:spPr/>
      <dgm:t>
        <a:bodyPr/>
        <a:lstStyle/>
        <a:p>
          <a:pPr rtl="0"/>
          <a:r>
            <a:rPr lang="en-IN" sz="1700" dirty="0" smtClean="0"/>
            <a:t>Faithful consumers</a:t>
          </a:r>
          <a:endParaRPr lang="en-IN" sz="1700" dirty="0"/>
        </a:p>
      </dgm:t>
    </dgm:pt>
    <dgm:pt modelId="{269991C4-CCE0-49DC-BCB5-E4D6487C6CE0}" type="parTrans" cxnId="{65B99F72-48C1-4EB6-BF28-918D305C55A0}">
      <dgm:prSet/>
      <dgm:spPr/>
      <dgm:t>
        <a:bodyPr/>
        <a:lstStyle/>
        <a:p>
          <a:endParaRPr lang="en-IN"/>
        </a:p>
      </dgm:t>
    </dgm:pt>
    <dgm:pt modelId="{FF86929F-2410-4B51-A60B-5F1F083BDAA2}" type="sibTrans" cxnId="{65B99F72-48C1-4EB6-BF28-918D305C55A0}">
      <dgm:prSet/>
      <dgm:spPr/>
      <dgm:t>
        <a:bodyPr/>
        <a:lstStyle/>
        <a:p>
          <a:endParaRPr lang="en-IN"/>
        </a:p>
      </dgm:t>
    </dgm:pt>
    <dgm:pt modelId="{A8DD8426-137B-4C7C-A00A-4932A502A38C}">
      <dgm:prSet/>
      <dgm:spPr/>
      <dgm:t>
        <a:bodyPr/>
        <a:lstStyle/>
        <a:p>
          <a:pPr rtl="0"/>
          <a:r>
            <a:rPr lang="en-IN" sz="1700" smtClean="0"/>
            <a:t>Wide spread branches</a:t>
          </a:r>
          <a:endParaRPr lang="en-IN" sz="1700"/>
        </a:p>
      </dgm:t>
    </dgm:pt>
    <dgm:pt modelId="{A63C920B-1F7B-4753-B026-766439444C4C}" type="parTrans" cxnId="{68B6F5B7-F69A-4909-BBE8-25CDE58A18B1}">
      <dgm:prSet/>
      <dgm:spPr/>
      <dgm:t>
        <a:bodyPr/>
        <a:lstStyle/>
        <a:p>
          <a:endParaRPr lang="en-IN"/>
        </a:p>
      </dgm:t>
    </dgm:pt>
    <dgm:pt modelId="{F475F732-DE8F-4809-B00E-65A642E0AAF8}" type="sibTrans" cxnId="{68B6F5B7-F69A-4909-BBE8-25CDE58A18B1}">
      <dgm:prSet/>
      <dgm:spPr/>
      <dgm:t>
        <a:bodyPr/>
        <a:lstStyle/>
        <a:p>
          <a:endParaRPr lang="en-IN"/>
        </a:p>
      </dgm:t>
    </dgm:pt>
    <dgm:pt modelId="{775201C1-EE78-49EE-A209-E6620539FEE2}">
      <dgm:prSet/>
      <dgm:spPr/>
      <dgm:t>
        <a:bodyPr/>
        <a:lstStyle/>
        <a:p>
          <a:pPr rtl="0"/>
          <a:r>
            <a:rPr lang="en-IN" sz="1700" smtClean="0"/>
            <a:t>Franchised market</a:t>
          </a:r>
          <a:endParaRPr lang="en-IN" sz="1700"/>
        </a:p>
      </dgm:t>
    </dgm:pt>
    <dgm:pt modelId="{CBDC0734-E9AD-4D32-8740-3A0241EBC51E}" type="parTrans" cxnId="{32BF7490-22E8-45E6-96A9-A46DC1591B46}">
      <dgm:prSet/>
      <dgm:spPr/>
      <dgm:t>
        <a:bodyPr/>
        <a:lstStyle/>
        <a:p>
          <a:endParaRPr lang="en-IN"/>
        </a:p>
      </dgm:t>
    </dgm:pt>
    <dgm:pt modelId="{2E76121A-D683-4CBA-BA4E-E4B5B572DCEE}" type="sibTrans" cxnId="{32BF7490-22E8-45E6-96A9-A46DC1591B46}">
      <dgm:prSet/>
      <dgm:spPr/>
      <dgm:t>
        <a:bodyPr/>
        <a:lstStyle/>
        <a:p>
          <a:endParaRPr lang="en-IN"/>
        </a:p>
      </dgm:t>
    </dgm:pt>
    <dgm:pt modelId="{F920BA03-711F-406B-B747-F55665BBE428}">
      <dgm:prSet/>
      <dgm:spPr/>
      <dgm:t>
        <a:bodyPr/>
        <a:lstStyle/>
        <a:p>
          <a:pPr rtl="0"/>
          <a:r>
            <a:rPr lang="en-IN" sz="1700" smtClean="0"/>
            <a:t>Growing demand</a:t>
          </a:r>
          <a:endParaRPr lang="en-IN" sz="1700"/>
        </a:p>
      </dgm:t>
    </dgm:pt>
    <dgm:pt modelId="{093891A2-89B1-4617-ACF6-F8EA27FC5568}" type="parTrans" cxnId="{E1A13A4A-020E-4E6C-A343-DF7928863EE9}">
      <dgm:prSet/>
      <dgm:spPr/>
      <dgm:t>
        <a:bodyPr/>
        <a:lstStyle/>
        <a:p>
          <a:endParaRPr lang="en-IN"/>
        </a:p>
      </dgm:t>
    </dgm:pt>
    <dgm:pt modelId="{A530C49E-91F9-48BD-9EE0-BC2DC861D4A8}" type="sibTrans" cxnId="{E1A13A4A-020E-4E6C-A343-DF7928863EE9}">
      <dgm:prSet/>
      <dgm:spPr/>
      <dgm:t>
        <a:bodyPr/>
        <a:lstStyle/>
        <a:p>
          <a:endParaRPr lang="en-IN"/>
        </a:p>
      </dgm:t>
    </dgm:pt>
    <dgm:pt modelId="{9BB33A9D-B318-4E35-B025-156747557B42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accent6">
                  <a:lumMod val="75000"/>
                </a:schemeClr>
              </a:solidFill>
            </a:rPr>
            <a:t>Threats:- </a:t>
          </a:r>
          <a:endParaRPr lang="en-IN" sz="2800" dirty="0">
            <a:solidFill>
              <a:schemeClr val="accent6">
                <a:lumMod val="75000"/>
              </a:schemeClr>
            </a:solidFill>
          </a:endParaRPr>
        </a:p>
      </dgm:t>
    </dgm:pt>
    <dgm:pt modelId="{7439D961-10A4-43AE-9C51-79409AD0CD08}" type="parTrans" cxnId="{9E0E667F-5918-4CC2-8D90-ED3DEBE5E5F1}">
      <dgm:prSet/>
      <dgm:spPr/>
      <dgm:t>
        <a:bodyPr/>
        <a:lstStyle/>
        <a:p>
          <a:endParaRPr lang="en-IN"/>
        </a:p>
      </dgm:t>
    </dgm:pt>
    <dgm:pt modelId="{0A014963-E99B-4B77-9085-106F28AD37AE}" type="sibTrans" cxnId="{9E0E667F-5918-4CC2-8D90-ED3DEBE5E5F1}">
      <dgm:prSet/>
      <dgm:spPr/>
      <dgm:t>
        <a:bodyPr/>
        <a:lstStyle/>
        <a:p>
          <a:endParaRPr lang="en-IN"/>
        </a:p>
      </dgm:t>
    </dgm:pt>
    <dgm:pt modelId="{B0D61204-6746-49CF-B1D7-A69318239D9D}">
      <dgm:prSet custT="1"/>
      <dgm:spPr/>
      <dgm:t>
        <a:bodyPr/>
        <a:lstStyle/>
        <a:p>
          <a:pPr rtl="0"/>
          <a:r>
            <a:rPr lang="en-IN" sz="2000" dirty="0" smtClean="0"/>
            <a:t>Market Competition</a:t>
          </a:r>
          <a:endParaRPr lang="en-IN" sz="2000" dirty="0"/>
        </a:p>
      </dgm:t>
    </dgm:pt>
    <dgm:pt modelId="{05388036-23B0-4726-9685-96504F64DB8B}" type="parTrans" cxnId="{9E66F4E9-43AE-44FF-B42D-2A191763C88B}">
      <dgm:prSet/>
      <dgm:spPr/>
      <dgm:t>
        <a:bodyPr/>
        <a:lstStyle/>
        <a:p>
          <a:endParaRPr lang="en-IN"/>
        </a:p>
      </dgm:t>
    </dgm:pt>
    <dgm:pt modelId="{39C71996-2190-49B2-B1C3-2D1F5F47CE04}" type="sibTrans" cxnId="{9E66F4E9-43AE-44FF-B42D-2A191763C88B}">
      <dgm:prSet/>
      <dgm:spPr/>
      <dgm:t>
        <a:bodyPr/>
        <a:lstStyle/>
        <a:p>
          <a:endParaRPr lang="en-IN"/>
        </a:p>
      </dgm:t>
    </dgm:pt>
    <dgm:pt modelId="{7E6A5493-FA10-4C89-A67E-151C8782C678}">
      <dgm:prSet custT="1"/>
      <dgm:spPr/>
      <dgm:t>
        <a:bodyPr/>
        <a:lstStyle/>
        <a:p>
          <a:pPr rtl="0"/>
          <a:r>
            <a:rPr lang="en-IN" sz="2000" dirty="0" smtClean="0"/>
            <a:t>Reaching out to market Demand </a:t>
          </a:r>
          <a:endParaRPr lang="en-IN" sz="2000" dirty="0"/>
        </a:p>
      </dgm:t>
    </dgm:pt>
    <dgm:pt modelId="{0A74104F-C6D9-4E50-8C86-96C15125071A}" type="parTrans" cxnId="{F2CF4710-449A-4A18-9AB6-287AE2CA6C84}">
      <dgm:prSet/>
      <dgm:spPr/>
      <dgm:t>
        <a:bodyPr/>
        <a:lstStyle/>
        <a:p>
          <a:endParaRPr lang="en-IN"/>
        </a:p>
      </dgm:t>
    </dgm:pt>
    <dgm:pt modelId="{F173E0A1-DFD4-480A-84A5-F3DC1B4D159A}" type="sibTrans" cxnId="{F2CF4710-449A-4A18-9AB6-287AE2CA6C84}">
      <dgm:prSet/>
      <dgm:spPr/>
      <dgm:t>
        <a:bodyPr/>
        <a:lstStyle/>
        <a:p>
          <a:endParaRPr lang="en-IN"/>
        </a:p>
      </dgm:t>
    </dgm:pt>
    <dgm:pt modelId="{F571CB89-41AE-4D85-B1DF-B5CC983E09AD}" type="pres">
      <dgm:prSet presAssocID="{6E8BBA0C-3175-4269-B844-494E57864D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07B911-B083-4318-AF36-7C0B8BB75DE1}" type="pres">
      <dgm:prSet presAssocID="{6A0926ED-FCBF-4549-9D34-003EEBAB7DB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9AC64-12D7-4A58-AFC9-43240D279F03}" type="pres">
      <dgm:prSet presAssocID="{27AAB37B-9782-4D7A-9769-81683E90931D}" presName="sibTrans" presStyleCnt="0"/>
      <dgm:spPr/>
    </dgm:pt>
    <dgm:pt modelId="{09E06B80-2427-4FA1-918C-0547E3E71F5C}" type="pres">
      <dgm:prSet presAssocID="{4C782A25-B3B0-402C-B269-CA1A055AF273}" presName="node" presStyleLbl="node1" presStyleIdx="1" presStyleCnt="4" custScaleX="1126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221397-1FB1-4558-AACF-852C292D651E}" type="pres">
      <dgm:prSet presAssocID="{DD78B1B5-6F45-43D8-8171-F4197AA5B591}" presName="sibTrans" presStyleCnt="0"/>
      <dgm:spPr/>
    </dgm:pt>
    <dgm:pt modelId="{9297947A-A25C-485D-91FF-8A383FBF3164}" type="pres">
      <dgm:prSet presAssocID="{137D70D4-4A81-434F-9765-7834A6B6F8B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1EB06A-B9FB-45CC-82F9-935EC64AB3A6}" type="pres">
      <dgm:prSet presAssocID="{1AB0CF8A-C259-44D4-B77D-17C4B69E42A7}" presName="sibTrans" presStyleCnt="0"/>
      <dgm:spPr/>
    </dgm:pt>
    <dgm:pt modelId="{7B841908-B6D8-49C3-9307-410652A11204}" type="pres">
      <dgm:prSet presAssocID="{9BB33A9D-B318-4E35-B025-156747557B4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01D1AD-D19A-493A-8734-09EB241507F5}" type="presOf" srcId="{B0D61204-6746-49CF-B1D7-A69318239D9D}" destId="{7B841908-B6D8-49C3-9307-410652A11204}" srcOrd="0" destOrd="1" presId="urn:microsoft.com/office/officeart/2005/8/layout/hList6"/>
    <dgm:cxn modelId="{9FD4E8C9-696A-4835-B467-B7D77923DEB1}" type="presOf" srcId="{B368F37C-4662-4BFB-A902-D5B1B4AB88C6}" destId="{3707B911-B083-4318-AF36-7C0B8BB75DE1}" srcOrd="0" destOrd="1" presId="urn:microsoft.com/office/officeart/2005/8/layout/hList6"/>
    <dgm:cxn modelId="{9E0E667F-5918-4CC2-8D90-ED3DEBE5E5F1}" srcId="{6E8BBA0C-3175-4269-B844-494E57864D40}" destId="{9BB33A9D-B318-4E35-B025-156747557B42}" srcOrd="3" destOrd="0" parTransId="{7439D961-10A4-43AE-9C51-79409AD0CD08}" sibTransId="{0A014963-E99B-4B77-9085-106F28AD37AE}"/>
    <dgm:cxn modelId="{38D7854A-7995-48B9-9215-907898418F6F}" type="presOf" srcId="{70D454E8-572D-4B46-84F8-DB9791E2D1BD}" destId="{09E06B80-2427-4FA1-918C-0547E3E71F5C}" srcOrd="0" destOrd="1" presId="urn:microsoft.com/office/officeart/2005/8/layout/hList6"/>
    <dgm:cxn modelId="{E1A13A4A-020E-4E6C-A343-DF7928863EE9}" srcId="{137D70D4-4A81-434F-9765-7834A6B6F8B0}" destId="{F920BA03-711F-406B-B747-F55665BBE428}" srcOrd="3" destOrd="0" parTransId="{093891A2-89B1-4617-ACF6-F8EA27FC5568}" sibTransId="{A530C49E-91F9-48BD-9EE0-BC2DC861D4A8}"/>
    <dgm:cxn modelId="{C3DDF6E4-138C-44B7-9D85-E2D0E12F7B9B}" type="presOf" srcId="{A8DD8426-137B-4C7C-A00A-4932A502A38C}" destId="{9297947A-A25C-485D-91FF-8A383FBF3164}" srcOrd="0" destOrd="2" presId="urn:microsoft.com/office/officeart/2005/8/layout/hList6"/>
    <dgm:cxn modelId="{9E66F4E9-43AE-44FF-B42D-2A191763C88B}" srcId="{9BB33A9D-B318-4E35-B025-156747557B42}" destId="{B0D61204-6746-49CF-B1D7-A69318239D9D}" srcOrd="0" destOrd="0" parTransId="{05388036-23B0-4726-9685-96504F64DB8B}" sibTransId="{39C71996-2190-49B2-B1C3-2D1F5F47CE04}"/>
    <dgm:cxn modelId="{609742DA-4FDE-4011-8740-8F5BB62C5A4C}" type="presOf" srcId="{6A0926ED-FCBF-4549-9D34-003EEBAB7DB9}" destId="{3707B911-B083-4318-AF36-7C0B8BB75DE1}" srcOrd="0" destOrd="0" presId="urn:microsoft.com/office/officeart/2005/8/layout/hList6"/>
    <dgm:cxn modelId="{B9E7C791-56F4-4C68-997C-1205FC746115}" type="presOf" srcId="{13A2FF05-7EE1-4EC2-A58F-9B9DE76D9FFB}" destId="{3707B911-B083-4318-AF36-7C0B8BB75DE1}" srcOrd="0" destOrd="4" presId="urn:microsoft.com/office/officeart/2005/8/layout/hList6"/>
    <dgm:cxn modelId="{5877DC4B-4E38-4EA1-B38F-6F968F34CFC0}" type="presOf" srcId="{775201C1-EE78-49EE-A209-E6620539FEE2}" destId="{9297947A-A25C-485D-91FF-8A383FBF3164}" srcOrd="0" destOrd="3" presId="urn:microsoft.com/office/officeart/2005/8/layout/hList6"/>
    <dgm:cxn modelId="{E2FC1F63-02F1-4B88-9551-28210FB85C0C}" srcId="{4C782A25-B3B0-402C-B269-CA1A055AF273}" destId="{70D454E8-572D-4B46-84F8-DB9791E2D1BD}" srcOrd="0" destOrd="0" parTransId="{E6F45552-FC43-475C-A1F4-945E44B52D68}" sibTransId="{F56B04B0-6BFE-4A28-8996-EDEEC306C898}"/>
    <dgm:cxn modelId="{768A8E2C-9BC0-404B-8793-B735D4B9614F}" srcId="{6A0926ED-FCBF-4549-9D34-003EEBAB7DB9}" destId="{FF93AC18-F42B-4186-8B4B-923946722655}" srcOrd="1" destOrd="0" parTransId="{918A7C42-EA58-4CF8-91E9-16D5F3BC1CBD}" sibTransId="{70A0A175-9C80-400F-81C6-E3697BCF132B}"/>
    <dgm:cxn modelId="{BB0717C2-7BAF-48ED-A197-BD2C849F5218}" type="presOf" srcId="{FA5B8800-9AB8-4069-84DA-E5B7E40C9312}" destId="{9297947A-A25C-485D-91FF-8A383FBF3164}" srcOrd="0" destOrd="1" presId="urn:microsoft.com/office/officeart/2005/8/layout/hList6"/>
    <dgm:cxn modelId="{F2CF4710-449A-4A18-9AB6-287AE2CA6C84}" srcId="{9BB33A9D-B318-4E35-B025-156747557B42}" destId="{7E6A5493-FA10-4C89-A67E-151C8782C678}" srcOrd="1" destOrd="0" parTransId="{0A74104F-C6D9-4E50-8C86-96C15125071A}" sibTransId="{F173E0A1-DFD4-480A-84A5-F3DC1B4D159A}"/>
    <dgm:cxn modelId="{FAF38FD2-70F2-4D41-BFA8-D86D0455B12C}" srcId="{4C782A25-B3B0-402C-B269-CA1A055AF273}" destId="{E28C715C-0F5A-40DD-81ED-831DA0917C34}" srcOrd="1" destOrd="0" parTransId="{76243838-8EFA-46DD-93DF-DAA32A6A00B6}" sibTransId="{8D0756C4-B4F0-4521-938E-0E1CA6953DD3}"/>
    <dgm:cxn modelId="{4D2C5646-B216-4404-BA11-9EB83403D4A5}" type="presOf" srcId="{7E6A5493-FA10-4C89-A67E-151C8782C678}" destId="{7B841908-B6D8-49C3-9307-410652A11204}" srcOrd="0" destOrd="2" presId="urn:microsoft.com/office/officeart/2005/8/layout/hList6"/>
    <dgm:cxn modelId="{32BF7490-22E8-45E6-96A9-A46DC1591B46}" srcId="{137D70D4-4A81-434F-9765-7834A6B6F8B0}" destId="{775201C1-EE78-49EE-A209-E6620539FEE2}" srcOrd="2" destOrd="0" parTransId="{CBDC0734-E9AD-4D32-8740-3A0241EBC51E}" sibTransId="{2E76121A-D683-4CBA-BA4E-E4B5B572DCEE}"/>
    <dgm:cxn modelId="{FE5999C2-93EC-40BE-B3B4-4FE62AEF52FC}" type="presOf" srcId="{F920BA03-711F-406B-B747-F55665BBE428}" destId="{9297947A-A25C-485D-91FF-8A383FBF3164}" srcOrd="0" destOrd="4" presId="urn:microsoft.com/office/officeart/2005/8/layout/hList6"/>
    <dgm:cxn modelId="{68B6F5B7-F69A-4909-BBE8-25CDE58A18B1}" srcId="{137D70D4-4A81-434F-9765-7834A6B6F8B0}" destId="{A8DD8426-137B-4C7C-A00A-4932A502A38C}" srcOrd="1" destOrd="0" parTransId="{A63C920B-1F7B-4753-B026-766439444C4C}" sibTransId="{F475F732-DE8F-4809-B00E-65A642E0AAF8}"/>
    <dgm:cxn modelId="{F27F35DC-D4F6-4189-9DB8-CC72DD8024E6}" type="presOf" srcId="{137D70D4-4A81-434F-9765-7834A6B6F8B0}" destId="{9297947A-A25C-485D-91FF-8A383FBF3164}" srcOrd="0" destOrd="0" presId="urn:microsoft.com/office/officeart/2005/8/layout/hList6"/>
    <dgm:cxn modelId="{1853E8D9-8DCB-4702-9386-03733F664D5D}" srcId="{6E8BBA0C-3175-4269-B844-494E57864D40}" destId="{6A0926ED-FCBF-4549-9D34-003EEBAB7DB9}" srcOrd="0" destOrd="0" parTransId="{88A9961F-EDC8-4659-9EC0-04CE60E275EB}" sibTransId="{27AAB37B-9782-4D7A-9769-81683E90931D}"/>
    <dgm:cxn modelId="{3A558CFE-8FC7-4C7C-945D-ED0EDFB9E4D6}" srcId="{6A0926ED-FCBF-4549-9D34-003EEBAB7DB9}" destId="{51B501B0-1CAC-493E-8196-B470EBC56BB7}" srcOrd="2" destOrd="0" parTransId="{7538A5FF-3CE8-42B3-8768-F0AD6F9C317A}" sibTransId="{E13D27E3-6554-4BDE-AFA1-2B82D5FD050E}"/>
    <dgm:cxn modelId="{A3395AF8-2DDB-4563-B9FF-D002A2A07C79}" srcId="{6A0926ED-FCBF-4549-9D34-003EEBAB7DB9}" destId="{B368F37C-4662-4BFB-A902-D5B1B4AB88C6}" srcOrd="0" destOrd="0" parTransId="{AC351763-0AD7-4E87-AEC3-7711C5157FC6}" sibTransId="{48A64C80-D391-45BC-917A-5CF86F05909D}"/>
    <dgm:cxn modelId="{5232285A-609E-4DBC-96F3-0314ADB7A510}" srcId="{6E8BBA0C-3175-4269-B844-494E57864D40}" destId="{137D70D4-4A81-434F-9765-7834A6B6F8B0}" srcOrd="2" destOrd="0" parTransId="{12D2B021-F5C9-4EBD-8FCB-39C20EE572D1}" sibTransId="{1AB0CF8A-C259-44D4-B77D-17C4B69E42A7}"/>
    <dgm:cxn modelId="{65B99F72-48C1-4EB6-BF28-918D305C55A0}" srcId="{137D70D4-4A81-434F-9765-7834A6B6F8B0}" destId="{FA5B8800-9AB8-4069-84DA-E5B7E40C9312}" srcOrd="0" destOrd="0" parTransId="{269991C4-CCE0-49DC-BCB5-E4D6487C6CE0}" sibTransId="{FF86929F-2410-4B51-A60B-5F1F083BDAA2}"/>
    <dgm:cxn modelId="{955CB434-3A09-4232-A39B-93F3C6D11284}" type="presOf" srcId="{E28C715C-0F5A-40DD-81ED-831DA0917C34}" destId="{09E06B80-2427-4FA1-918C-0547E3E71F5C}" srcOrd="0" destOrd="2" presId="urn:microsoft.com/office/officeart/2005/8/layout/hList6"/>
    <dgm:cxn modelId="{77D426A8-38E3-4453-B36B-1E9F85B8050B}" type="presOf" srcId="{FF93AC18-F42B-4186-8B4B-923946722655}" destId="{3707B911-B083-4318-AF36-7C0B8BB75DE1}" srcOrd="0" destOrd="2" presId="urn:microsoft.com/office/officeart/2005/8/layout/hList6"/>
    <dgm:cxn modelId="{038212D8-EA12-48C9-8E88-6E4B42BC9955}" type="presOf" srcId="{6E8BBA0C-3175-4269-B844-494E57864D40}" destId="{F571CB89-41AE-4D85-B1DF-B5CC983E09AD}" srcOrd="0" destOrd="0" presId="urn:microsoft.com/office/officeart/2005/8/layout/hList6"/>
    <dgm:cxn modelId="{1CC62A97-E502-40FF-AB67-B51689B85DFF}" srcId="{6A0926ED-FCBF-4549-9D34-003EEBAB7DB9}" destId="{13A2FF05-7EE1-4EC2-A58F-9B9DE76D9FFB}" srcOrd="3" destOrd="0" parTransId="{622DACEA-0530-4E71-B7B1-3E2497D36FC8}" sibTransId="{4D94BDC0-E9A1-4379-BA87-260971EB9159}"/>
    <dgm:cxn modelId="{FDC8FDDA-89FD-4A6E-9BEB-8A8DEC44F695}" srcId="{6E8BBA0C-3175-4269-B844-494E57864D40}" destId="{4C782A25-B3B0-402C-B269-CA1A055AF273}" srcOrd="1" destOrd="0" parTransId="{203972AB-8942-4CB1-A79C-0087204F9F5B}" sibTransId="{DD78B1B5-6F45-43D8-8171-F4197AA5B591}"/>
    <dgm:cxn modelId="{4D4E2D58-8E23-4431-A44C-E8F4FC237212}" type="presOf" srcId="{4C782A25-B3B0-402C-B269-CA1A055AF273}" destId="{09E06B80-2427-4FA1-918C-0547E3E71F5C}" srcOrd="0" destOrd="0" presId="urn:microsoft.com/office/officeart/2005/8/layout/hList6"/>
    <dgm:cxn modelId="{AC8C1276-4F3D-4228-BF49-ED9BEA2DB6A0}" type="presOf" srcId="{9BB33A9D-B318-4E35-B025-156747557B42}" destId="{7B841908-B6D8-49C3-9307-410652A11204}" srcOrd="0" destOrd="0" presId="urn:microsoft.com/office/officeart/2005/8/layout/hList6"/>
    <dgm:cxn modelId="{4782425D-BE29-4543-9938-5CB0D17124F9}" type="presOf" srcId="{51B501B0-1CAC-493E-8196-B470EBC56BB7}" destId="{3707B911-B083-4318-AF36-7C0B8BB75DE1}" srcOrd="0" destOrd="3" presId="urn:microsoft.com/office/officeart/2005/8/layout/hList6"/>
    <dgm:cxn modelId="{F635CEA7-EF2E-4908-A8D3-B68282E99D59}" type="presParOf" srcId="{F571CB89-41AE-4D85-B1DF-B5CC983E09AD}" destId="{3707B911-B083-4318-AF36-7C0B8BB75DE1}" srcOrd="0" destOrd="0" presId="urn:microsoft.com/office/officeart/2005/8/layout/hList6"/>
    <dgm:cxn modelId="{C6C06E1A-EC7D-4E4F-8A54-218476387AD2}" type="presParOf" srcId="{F571CB89-41AE-4D85-B1DF-B5CC983E09AD}" destId="{3C29AC64-12D7-4A58-AFC9-43240D279F03}" srcOrd="1" destOrd="0" presId="urn:microsoft.com/office/officeart/2005/8/layout/hList6"/>
    <dgm:cxn modelId="{B54EC439-1C42-4D90-BB95-A1279B4FE825}" type="presParOf" srcId="{F571CB89-41AE-4D85-B1DF-B5CC983E09AD}" destId="{09E06B80-2427-4FA1-918C-0547E3E71F5C}" srcOrd="2" destOrd="0" presId="urn:microsoft.com/office/officeart/2005/8/layout/hList6"/>
    <dgm:cxn modelId="{B0AC4FA7-5417-453A-83C5-46D9C10FAC20}" type="presParOf" srcId="{F571CB89-41AE-4D85-B1DF-B5CC983E09AD}" destId="{D3221397-1FB1-4558-AACF-852C292D651E}" srcOrd="3" destOrd="0" presId="urn:microsoft.com/office/officeart/2005/8/layout/hList6"/>
    <dgm:cxn modelId="{BEC600A5-7580-4979-B2DA-093FEE384EA2}" type="presParOf" srcId="{F571CB89-41AE-4D85-B1DF-B5CC983E09AD}" destId="{9297947A-A25C-485D-91FF-8A383FBF3164}" srcOrd="4" destOrd="0" presId="urn:microsoft.com/office/officeart/2005/8/layout/hList6"/>
    <dgm:cxn modelId="{F00F16E1-A7D1-4B60-BAD0-73348B259FFE}" type="presParOf" srcId="{F571CB89-41AE-4D85-B1DF-B5CC983E09AD}" destId="{3E1EB06A-B9FB-45CC-82F9-935EC64AB3A6}" srcOrd="5" destOrd="0" presId="urn:microsoft.com/office/officeart/2005/8/layout/hList6"/>
    <dgm:cxn modelId="{659CF65E-626C-42FD-932C-7F79E3ABCB51}" type="presParOf" srcId="{F571CB89-41AE-4D85-B1DF-B5CC983E09AD}" destId="{7B841908-B6D8-49C3-9307-410652A1120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7B911-B083-4318-AF36-7C0B8BB75DE1}">
      <dsp:nvSpPr>
        <dsp:cNvPr id="0" name=""/>
        <dsp:cNvSpPr/>
      </dsp:nvSpPr>
      <dsp:spPr>
        <a:xfrm rot="16200000">
          <a:off x="-1068997" y="1070652"/>
          <a:ext cx="4189496" cy="204819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accent6">
                  <a:lumMod val="75000"/>
                </a:schemeClr>
              </a:solidFill>
            </a:rPr>
            <a:t>Strength:- </a:t>
          </a:r>
          <a:endParaRPr lang="en-IN" sz="28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Quality and taste of </a:t>
          </a:r>
          <a:r>
            <a:rPr lang="en-IN" sz="1700" kern="1200" dirty="0" err="1" smtClean="0"/>
            <a:t>vadapav</a:t>
          </a:r>
          <a:endParaRPr lang="en-I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Brand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Services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Variety of products available</a:t>
          </a:r>
          <a:endParaRPr lang="en-IN" sz="1700" kern="1200"/>
        </a:p>
      </dsp:txBody>
      <dsp:txXfrm rot="5400000">
        <a:off x="1655" y="837899"/>
        <a:ext cx="2048191" cy="2513698"/>
      </dsp:txXfrm>
    </dsp:sp>
    <dsp:sp modelId="{09E06B80-2427-4FA1-918C-0547E3E71F5C}">
      <dsp:nvSpPr>
        <dsp:cNvPr id="0" name=""/>
        <dsp:cNvSpPr/>
      </dsp:nvSpPr>
      <dsp:spPr>
        <a:xfrm rot="16200000">
          <a:off x="1262049" y="941411"/>
          <a:ext cx="4189496" cy="230667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accent6">
                  <a:lumMod val="75000"/>
                </a:schemeClr>
              </a:solidFill>
            </a:rPr>
            <a:t>Weakness :-</a:t>
          </a:r>
          <a:endParaRPr lang="en-IN" sz="28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Higher prices</a:t>
          </a:r>
          <a:endParaRPr lang="en-I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Less Advertising</a:t>
          </a:r>
          <a:endParaRPr lang="en-IN" sz="1800" kern="1200" dirty="0"/>
        </a:p>
      </dsp:txBody>
      <dsp:txXfrm rot="5400000">
        <a:off x="2203461" y="837898"/>
        <a:ext cx="2306672" cy="2513698"/>
      </dsp:txXfrm>
    </dsp:sp>
    <dsp:sp modelId="{9297947A-A25C-485D-91FF-8A383FBF3164}">
      <dsp:nvSpPr>
        <dsp:cNvPr id="0" name=""/>
        <dsp:cNvSpPr/>
      </dsp:nvSpPr>
      <dsp:spPr>
        <a:xfrm rot="16200000">
          <a:off x="3593095" y="1070652"/>
          <a:ext cx="4189496" cy="204819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accent6">
                  <a:lumMod val="75000"/>
                </a:schemeClr>
              </a:solidFill>
            </a:rPr>
            <a:t>Opportunity:-</a:t>
          </a:r>
          <a:endParaRPr lang="en-IN" sz="24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Faithful consumers</a:t>
          </a:r>
          <a:endParaRPr lang="en-I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Wide spread branches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Franchised market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Growing demand</a:t>
          </a:r>
          <a:endParaRPr lang="en-IN" sz="1700" kern="1200"/>
        </a:p>
      </dsp:txBody>
      <dsp:txXfrm rot="5400000">
        <a:off x="4663747" y="837899"/>
        <a:ext cx="2048191" cy="2513698"/>
      </dsp:txXfrm>
    </dsp:sp>
    <dsp:sp modelId="{7B841908-B6D8-49C3-9307-410652A11204}">
      <dsp:nvSpPr>
        <dsp:cNvPr id="0" name=""/>
        <dsp:cNvSpPr/>
      </dsp:nvSpPr>
      <dsp:spPr>
        <a:xfrm rot="16200000">
          <a:off x="5794901" y="1070652"/>
          <a:ext cx="4189496" cy="204819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accent6">
                  <a:lumMod val="75000"/>
                </a:schemeClr>
              </a:solidFill>
            </a:rPr>
            <a:t>Threats:- </a:t>
          </a:r>
          <a:endParaRPr lang="en-IN" sz="28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Market Competition</a:t>
          </a:r>
          <a:endParaRPr lang="en-I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Reaching out to market Demand </a:t>
          </a:r>
          <a:endParaRPr lang="en-IN" sz="2000" kern="1200" dirty="0"/>
        </a:p>
      </dsp:txBody>
      <dsp:txXfrm rot="5400000">
        <a:off x="6865553" y="837899"/>
        <a:ext cx="2048191" cy="2513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F2FB8-0A28-44DF-A084-3C7E52695144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1905-465C-4C39-968C-A4670D36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F4975B-3560-4F85-8231-74DB745FF2D7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566CDF-8B3F-4E9B-A25F-7D507B22D6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ll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066800"/>
            <a:ext cx="6858000" cy="990600"/>
          </a:xfrm>
        </p:spPr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217" y="2819400"/>
            <a:ext cx="6858000" cy="533400"/>
          </a:xfrm>
        </p:spPr>
        <p:txBody>
          <a:bodyPr/>
          <a:lstStyle/>
          <a:p>
            <a:r>
              <a:rPr lang="en-US" dirty="0" smtClean="0"/>
              <a:t>Market Analysis</a:t>
            </a:r>
            <a:r>
              <a:rPr lang="en-US" dirty="0" smtClean="0"/>
              <a:t>: </a:t>
            </a:r>
            <a:r>
              <a:rPr lang="en-US" dirty="0" smtClean="0"/>
              <a:t>JAY BHAVANI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3098834" cy="191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352" t="31915" r="43818" b="14422"/>
          <a:stretch/>
        </p:blipFill>
        <p:spPr>
          <a:xfrm>
            <a:off x="0" y="3657600"/>
            <a:ext cx="2635785" cy="2313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876925"/>
            <a:ext cx="36946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6375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trends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438400"/>
            <a:ext cx="423672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Local people generally visit JB for quality food that is worth to  their money.</a:t>
            </a:r>
          </a:p>
          <a:p>
            <a:r>
              <a:rPr lang="en-US" dirty="0" smtClean="0"/>
              <a:t>Taste is given preference along with complementary products like </a:t>
            </a:r>
            <a:r>
              <a:rPr lang="en-US" dirty="0" err="1" smtClean="0"/>
              <a:t>chatni</a:t>
            </a:r>
            <a:r>
              <a:rPr lang="en-US" dirty="0" smtClean="0"/>
              <a:t> .</a:t>
            </a:r>
          </a:p>
          <a:p>
            <a:r>
              <a:rPr lang="en-US" dirty="0" smtClean="0"/>
              <a:t>Variety of food available there.</a:t>
            </a:r>
          </a:p>
          <a:p>
            <a:r>
              <a:rPr lang="en-US" dirty="0" smtClean="0"/>
              <a:t>Price is always a factor.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Few years later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86000"/>
            <a:ext cx="4312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More people would be ready to pay higher price for good ambience.</a:t>
            </a:r>
          </a:p>
          <a:p>
            <a:r>
              <a:rPr lang="en-US" dirty="0" smtClean="0"/>
              <a:t>More then food , it will become a place for hangouts and meetings.</a:t>
            </a:r>
          </a:p>
          <a:p>
            <a:r>
              <a:rPr lang="en-US" dirty="0" smtClean="0"/>
              <a:t>Expectations for variety of food </a:t>
            </a:r>
            <a:r>
              <a:rPr lang="en-US" dirty="0" err="1" smtClean="0"/>
              <a:t>incrreases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and nearby availability i.e. location would play important role.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426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2080"/>
            <a:ext cx="2596896" cy="1261872"/>
          </a:xfrm>
        </p:spPr>
        <p:txBody>
          <a:bodyPr/>
          <a:lstStyle/>
          <a:p>
            <a:r>
              <a:rPr lang="en-US" sz="3600" dirty="0" smtClean="0"/>
              <a:t>Regulations: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A certificate of standardization as </a:t>
            </a:r>
            <a:r>
              <a:rPr lang="en-US" sz="2000" dirty="0" smtClean="0"/>
              <a:t> </a:t>
            </a:r>
            <a:r>
              <a:rPr lang="en-US" sz="2000" dirty="0"/>
              <a:t>standardized food safety inspection officer is issued to all Candidates who successfully complete the standardization </a:t>
            </a:r>
            <a:r>
              <a:rPr lang="en-US" sz="2000" dirty="0" smtClean="0"/>
              <a:t>process in US.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Food safety and standards authority of India(FSSAI) is the governing authority that keeps a check on quality of food produced.</a:t>
            </a:r>
          </a:p>
          <a:p>
            <a:r>
              <a:rPr lang="en-US" sz="2000" dirty="0" smtClean="0"/>
              <a:t>JB is approved by Food Safety Officers(FSO) from FSSAI.</a:t>
            </a:r>
          </a:p>
          <a:p>
            <a:r>
              <a:rPr lang="en-US" sz="2000" dirty="0" smtClean="0"/>
              <a:t>It provides food license to sell the approved products based </a:t>
            </a:r>
            <a:r>
              <a:rPr lang="en-US" sz="2000" dirty="0"/>
              <a:t>on </a:t>
            </a:r>
            <a:r>
              <a:rPr lang="en-US" sz="2000" dirty="0" smtClean="0"/>
              <a:t>ingredients used.</a:t>
            </a:r>
          </a:p>
          <a:p>
            <a:r>
              <a:rPr lang="en-US" sz="2000" dirty="0" smtClean="0"/>
              <a:t>FSSAI was established in 2006 , which has served strictly in maintaining the quality food</a:t>
            </a:r>
          </a:p>
          <a:p>
            <a:r>
              <a:rPr lang="en-US" sz="2000" dirty="0"/>
              <a:t>Prevention of Food Adulteration Act &amp; Rules (PFA Act), </a:t>
            </a:r>
            <a:r>
              <a:rPr lang="en-US" sz="2000" dirty="0" smtClean="0"/>
              <a:t>1954 has definition of harmful ingredients and adulteration which keeps a check on Seller.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For more details :-</a:t>
            </a:r>
          </a:p>
          <a:p>
            <a:r>
              <a:rPr lang="en-US" sz="2000" dirty="0"/>
              <a:t>http://www.fssai.gov.in/portals/0/pdf/food-act.pdf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Government policies that keeps an eye on the quality of the product sold by retail food sellers.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04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Strategies : Non-</a:t>
            </a:r>
            <a:r>
              <a:rPr lang="en-US" dirty="0" err="1" smtClean="0"/>
              <a:t>preservable</a:t>
            </a:r>
            <a:r>
              <a:rPr lang="en-US" dirty="0" smtClean="0"/>
              <a:t> products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Finance management becomes prime concern for a growing firm.</a:t>
            </a:r>
          </a:p>
          <a:p>
            <a:r>
              <a:rPr lang="en-US" dirty="0" smtClean="0"/>
              <a:t>Jay </a:t>
            </a:r>
            <a:r>
              <a:rPr lang="en-US" dirty="0" err="1" smtClean="0"/>
              <a:t>Bhavani</a:t>
            </a:r>
            <a:r>
              <a:rPr lang="en-US" dirty="0" smtClean="0"/>
              <a:t> has been on drivers side.</a:t>
            </a:r>
          </a:p>
          <a:p>
            <a:r>
              <a:rPr lang="en-US" dirty="0" smtClean="0"/>
              <a:t>Supply is controlled based on changing everyday demand. </a:t>
            </a:r>
            <a:endParaRPr lang="en-US" dirty="0"/>
          </a:p>
          <a:p>
            <a:r>
              <a:rPr lang="en-US" b="1" dirty="0" smtClean="0"/>
              <a:t>To meet the consumer demands they have started giving franchised branches so that they can reach out to maximum people.</a:t>
            </a:r>
          </a:p>
          <a:p>
            <a:r>
              <a:rPr lang="en-US" dirty="0" smtClean="0"/>
              <a:t>Income is generated from total sale of their main product(</a:t>
            </a:r>
            <a:r>
              <a:rPr lang="en-US" dirty="0" err="1" smtClean="0"/>
              <a:t>vadapav</a:t>
            </a:r>
            <a:r>
              <a:rPr lang="en-US" dirty="0" smtClean="0"/>
              <a:t>) along with other products which now contributes well enough in revenue generation.</a:t>
            </a:r>
          </a:p>
          <a:p>
            <a:r>
              <a:rPr lang="en-US" b="1" dirty="0" smtClean="0"/>
              <a:t>Handling cross elasticity of main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02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and sell strategy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en-US" dirty="0" smtClean="0"/>
              <a:t>Profit remains center of all decisions.</a:t>
            </a:r>
          </a:p>
          <a:p>
            <a:r>
              <a:rPr lang="en-US" b="1" dirty="0" smtClean="0"/>
              <a:t>Number of daily customers decides the profit incurred.</a:t>
            </a:r>
          </a:p>
          <a:p>
            <a:r>
              <a:rPr lang="en-US" b="1" dirty="0" smtClean="0"/>
              <a:t>Production is demand driven.</a:t>
            </a:r>
          </a:p>
          <a:p>
            <a:r>
              <a:rPr lang="en-US" dirty="0" smtClean="0"/>
              <a:t>Advertising cost is saved by Jay </a:t>
            </a:r>
            <a:r>
              <a:rPr lang="en-US" dirty="0" err="1" smtClean="0"/>
              <a:t>Bhavani</a:t>
            </a:r>
            <a:r>
              <a:rPr lang="en-US" dirty="0" smtClean="0"/>
              <a:t>, as they believe in customer satisfaction more than advertising their product.</a:t>
            </a:r>
          </a:p>
          <a:p>
            <a:r>
              <a:rPr lang="en-US" dirty="0" smtClean="0"/>
              <a:t>Saved cost is used up in product development and quality maintenance.</a:t>
            </a:r>
          </a:p>
          <a:p>
            <a:r>
              <a:rPr lang="en-US" dirty="0" smtClean="0"/>
              <a:t>Prices of raw material fluctuates on daily basis however margin is maintained.</a:t>
            </a:r>
          </a:p>
          <a:p>
            <a:r>
              <a:rPr lang="en-US" b="1" dirty="0" smtClean="0"/>
              <a:t>Production contracts are given as well as self production provide all-round stability.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40201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Jay </a:t>
            </a:r>
            <a:r>
              <a:rPr lang="en-US" dirty="0" err="1" smtClean="0"/>
              <a:t>Bhavani</a:t>
            </a:r>
            <a:r>
              <a:rPr lang="en-US" dirty="0" smtClean="0"/>
              <a:t> has prices higher than competitors that gives them added benefits to experiment with their strategies.</a:t>
            </a:r>
          </a:p>
          <a:p>
            <a:r>
              <a:rPr lang="en-US" dirty="0" smtClean="0"/>
              <a:t>Margins is directly proportional to price and inversely proportional to cost of product.</a:t>
            </a:r>
          </a:p>
          <a:p>
            <a:r>
              <a:rPr lang="en-US" dirty="0" smtClean="0"/>
              <a:t>High margin incurs more profit.</a:t>
            </a:r>
          </a:p>
          <a:p>
            <a:r>
              <a:rPr lang="en-US" dirty="0"/>
              <a:t>There are </a:t>
            </a:r>
            <a:r>
              <a:rPr lang="en-US" b="1" dirty="0"/>
              <a:t>long term and short term needs</a:t>
            </a:r>
            <a:r>
              <a:rPr lang="en-US" dirty="0"/>
              <a:t> to be fulfilled based on market expectations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Long term needs like setting up a branch, installing manufacturing machines ,</a:t>
            </a:r>
            <a:r>
              <a:rPr lang="en-US" dirty="0" err="1" smtClean="0"/>
              <a:t>etc</a:t>
            </a:r>
            <a:r>
              <a:rPr lang="en-US" dirty="0" smtClean="0"/>
              <a:t> requires a lot of calculations before execution.</a:t>
            </a:r>
          </a:p>
          <a:p>
            <a:r>
              <a:rPr lang="en-US" dirty="0" smtClean="0"/>
              <a:t>Eg.</a:t>
            </a:r>
            <a:r>
              <a:rPr lang="en-US" b="1" dirty="0" smtClean="0"/>
              <a:t> Setting up a branch : Factors like location , available customer pool ,profit potential etc. play important role.</a:t>
            </a:r>
          </a:p>
          <a:p>
            <a:r>
              <a:rPr lang="en-US" b="1" dirty="0" smtClean="0"/>
              <a:t>Short term needs like maintenance has to be taken care of and requires comparatively less investment.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2404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905000"/>
            <a:ext cx="952933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2865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90600"/>
          </a:xfrm>
        </p:spPr>
        <p:txBody>
          <a:bodyPr/>
          <a:lstStyle/>
          <a:p>
            <a:r>
              <a:rPr lang="en-US" dirty="0" smtClean="0"/>
              <a:t>Role of Product R&amp;D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876800"/>
          </a:xfrm>
        </p:spPr>
        <p:txBody>
          <a:bodyPr/>
          <a:lstStyle/>
          <a:p>
            <a:r>
              <a:rPr lang="en-US" b="1" dirty="0" smtClean="0"/>
              <a:t>To maintain quality of product approved by FSSAI.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 a long lasting product</a:t>
            </a:r>
            <a:r>
              <a:rPr lang="en-US" dirty="0" smtClean="0"/>
              <a:t>, so food storage and maintaining nutrition level comes under task of this department.</a:t>
            </a:r>
          </a:p>
          <a:p>
            <a:r>
              <a:rPr lang="en-US" dirty="0" smtClean="0"/>
              <a:t>Seasonal changes in raw material should not affect the integrity of  taste.</a:t>
            </a:r>
          </a:p>
          <a:p>
            <a:r>
              <a:rPr lang="en-US" b="1" dirty="0" smtClean="0"/>
              <a:t>Margin handling(cost cutting).</a:t>
            </a:r>
          </a:p>
          <a:p>
            <a:r>
              <a:rPr lang="en-US" dirty="0" smtClean="0"/>
              <a:t>Introducing new food products.</a:t>
            </a:r>
            <a:endParaRPr lang="en-US" b="1" dirty="0" smtClean="0"/>
          </a:p>
          <a:p>
            <a:r>
              <a:rPr lang="en-US" b="1" dirty="0" smtClean="0"/>
              <a:t>Competing with same products of other brands.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195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: In a Retail food </a:t>
            </a:r>
            <a:r>
              <a:rPr lang="en-US" dirty="0" err="1" smtClean="0"/>
              <a:t>depo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 Home Delivery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Customers tempt to eat the quality food products by JB.</a:t>
            </a:r>
          </a:p>
          <a:p>
            <a:r>
              <a:rPr lang="en-US" dirty="0" smtClean="0"/>
              <a:t>So , JB have introduced a profitable solution to provide food to customers at their home.</a:t>
            </a:r>
          </a:p>
          <a:p>
            <a:r>
              <a:rPr lang="en-US" dirty="0" smtClean="0"/>
              <a:t>This gave sudden rise in number of customers.(almost 1.5 times in just two months)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Becoming customer centric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Customer feedback regarding taste , hygiene are take care.</a:t>
            </a:r>
          </a:p>
          <a:p>
            <a:r>
              <a:rPr lang="en-US" dirty="0" smtClean="0"/>
              <a:t>Functions , party services are a real boost to their sales, however they are seasonal. </a:t>
            </a:r>
          </a:p>
          <a:p>
            <a:r>
              <a:rPr lang="en-US" dirty="0"/>
              <a:t>Almost all branches of Jay </a:t>
            </a:r>
            <a:r>
              <a:rPr lang="en-US" dirty="0" err="1"/>
              <a:t>Bhavani</a:t>
            </a:r>
            <a:r>
              <a:rPr lang="en-US" dirty="0"/>
              <a:t> provides </a:t>
            </a:r>
            <a:r>
              <a:rPr lang="en-US" dirty="0" smtClean="0"/>
              <a:t>servings to the customer table.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017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S.W.O.T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712977"/>
              </p:ext>
            </p:extLst>
          </p:nvPr>
        </p:nvGraphicFramePr>
        <p:xfrm>
          <a:off x="152400" y="1905000"/>
          <a:ext cx="8915400" cy="418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30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by:-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/>
              <a:t>Jay A Joshi (1401005)</a:t>
            </a:r>
          </a:p>
          <a:p>
            <a:pPr marL="285750" indent="-285750"/>
            <a:r>
              <a:rPr lang="en-US" sz="2000" dirty="0"/>
              <a:t>Nirav Akbari (1401008)</a:t>
            </a:r>
          </a:p>
          <a:p>
            <a:pPr marL="285750" indent="-285750"/>
            <a:r>
              <a:rPr lang="en-US" sz="2000" dirty="0" err="1"/>
              <a:t>Amee</a:t>
            </a:r>
            <a:r>
              <a:rPr lang="en-US" sz="2000" dirty="0"/>
              <a:t> </a:t>
            </a:r>
            <a:r>
              <a:rPr lang="en-US" sz="2000" dirty="0" err="1"/>
              <a:t>Bhuva</a:t>
            </a:r>
            <a:r>
              <a:rPr lang="en-US" sz="2000" dirty="0"/>
              <a:t> (1401009)</a:t>
            </a:r>
          </a:p>
          <a:p>
            <a:pPr marL="285750" indent="-285750"/>
            <a:r>
              <a:rPr lang="en-US" sz="2000" dirty="0" err="1"/>
              <a:t>Subhashi</a:t>
            </a:r>
            <a:r>
              <a:rPr lang="en-US" sz="2000" dirty="0"/>
              <a:t> </a:t>
            </a:r>
            <a:r>
              <a:rPr lang="en-US" sz="2000" dirty="0" err="1"/>
              <a:t>Dobariya</a:t>
            </a:r>
            <a:r>
              <a:rPr lang="en-US" sz="2000" dirty="0"/>
              <a:t> (1401012)</a:t>
            </a:r>
          </a:p>
          <a:p>
            <a:pPr marL="285750" indent="-285750"/>
            <a:r>
              <a:rPr lang="en-US" sz="2000" dirty="0" err="1"/>
              <a:t>Krima</a:t>
            </a:r>
            <a:r>
              <a:rPr lang="en-US" sz="2000" dirty="0"/>
              <a:t> </a:t>
            </a:r>
            <a:r>
              <a:rPr lang="en-US" sz="2000" dirty="0" err="1"/>
              <a:t>Doshi</a:t>
            </a:r>
            <a:r>
              <a:rPr lang="en-US" sz="2000" dirty="0"/>
              <a:t> (1401035)</a:t>
            </a:r>
          </a:p>
          <a:p>
            <a:pPr marL="285750" indent="-285750"/>
            <a:r>
              <a:rPr lang="en-US" sz="2000" dirty="0"/>
              <a:t>Rahul Rachh (1401057)</a:t>
            </a:r>
          </a:p>
          <a:p>
            <a:pPr marL="285750" indent="-285750"/>
            <a:r>
              <a:rPr lang="en-US" sz="2000" dirty="0" err="1"/>
              <a:t>Jainil</a:t>
            </a:r>
            <a:r>
              <a:rPr lang="en-US" sz="2000" dirty="0"/>
              <a:t> </a:t>
            </a:r>
            <a:r>
              <a:rPr lang="en-US" sz="2000" dirty="0" err="1"/>
              <a:t>Vachhani</a:t>
            </a:r>
            <a:r>
              <a:rPr lang="en-US" sz="2000" dirty="0"/>
              <a:t> (1401116)</a:t>
            </a:r>
          </a:p>
          <a:p>
            <a:pPr marL="285750" indent="-285750"/>
            <a:r>
              <a:rPr lang="en-US" sz="2000" dirty="0" err="1"/>
              <a:t>Yash</a:t>
            </a:r>
            <a:r>
              <a:rPr lang="en-US" sz="2000" dirty="0"/>
              <a:t> </a:t>
            </a:r>
            <a:r>
              <a:rPr lang="en-US" sz="2000" dirty="0" err="1"/>
              <a:t>Turakhia</a:t>
            </a:r>
            <a:r>
              <a:rPr lang="en-US" sz="2000" dirty="0"/>
              <a:t> (1401118)</a:t>
            </a:r>
            <a:endParaRPr lang="en-IN" sz="2000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273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Under Guidance of </a:t>
            </a:r>
            <a:r>
              <a:rPr lang="en-US" dirty="0" smtClean="0"/>
              <a:t>:-</a:t>
            </a:r>
          </a:p>
          <a:p>
            <a:r>
              <a:rPr lang="en-US" dirty="0" smtClean="0"/>
              <a:t>Prof. Rita Sharma</a:t>
            </a:r>
          </a:p>
          <a:p>
            <a:r>
              <a:rPr lang="en-US" dirty="0" err="1" smtClean="0"/>
              <a:t>Anmol</a:t>
            </a:r>
            <a:r>
              <a:rPr lang="en-US" dirty="0" smtClean="0"/>
              <a:t> </a:t>
            </a:r>
            <a:r>
              <a:rPr lang="en-US" dirty="0" err="1" smtClean="0"/>
              <a:t>Annubhai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60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ponder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volume </a:t>
            </a:r>
          </a:p>
          <a:p>
            <a:r>
              <a:rPr lang="en-US" dirty="0" smtClean="0"/>
              <a:t>Emerging competition</a:t>
            </a:r>
          </a:p>
          <a:p>
            <a:r>
              <a:rPr lang="en-US" dirty="0" smtClean="0"/>
              <a:t>Clients Characteristics</a:t>
            </a:r>
          </a:p>
          <a:p>
            <a:r>
              <a:rPr lang="en-US" dirty="0" smtClean="0"/>
              <a:t>Changing trends</a:t>
            </a:r>
          </a:p>
          <a:p>
            <a:r>
              <a:rPr lang="en-US" dirty="0" smtClean="0"/>
              <a:t>Regulations </a:t>
            </a:r>
          </a:p>
          <a:p>
            <a:r>
              <a:rPr lang="en-US" dirty="0" smtClean="0"/>
              <a:t>Business strategies (Fiscal policies of JB)</a:t>
            </a:r>
          </a:p>
          <a:p>
            <a:r>
              <a:rPr lang="en-US" dirty="0" smtClean="0"/>
              <a:t>Product R &amp; D </a:t>
            </a:r>
          </a:p>
          <a:p>
            <a:r>
              <a:rPr lang="en-US" dirty="0" smtClean="0"/>
              <a:t>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585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8267" y="2967335"/>
            <a:ext cx="67074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96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23753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about past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Market : </a:t>
            </a:r>
            <a:r>
              <a:rPr lang="en-US" b="1" dirty="0" smtClean="0"/>
              <a:t>Completely Free(Competitive) market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Being a small stall selling </a:t>
            </a:r>
            <a:r>
              <a:rPr lang="en-US" dirty="0" err="1" smtClean="0"/>
              <a:t>vadapav</a:t>
            </a:r>
            <a:r>
              <a:rPr lang="en-US" dirty="0" smtClean="0"/>
              <a:t> with so many 	      	      such producers with same product and almost the 	      same price justifies it to be a Free market.</a:t>
            </a:r>
          </a:p>
          <a:p>
            <a:r>
              <a:rPr lang="en-US" dirty="0" smtClean="0"/>
              <a:t>Competitors : All local stalls as well as branded food shops.</a:t>
            </a:r>
          </a:p>
          <a:p>
            <a:r>
              <a:rPr lang="en-US" dirty="0" smtClean="0"/>
              <a:t>Clients :  People working in near by shops</a:t>
            </a:r>
          </a:p>
          <a:p>
            <a:r>
              <a:rPr lang="en-US" dirty="0" smtClean="0"/>
              <a:t>Trend   :  Considered as snacks</a:t>
            </a:r>
          </a:p>
          <a:p>
            <a:r>
              <a:rPr lang="en-US" dirty="0" smtClean="0"/>
              <a:t>Products : </a:t>
            </a:r>
            <a:r>
              <a:rPr lang="en-US" dirty="0" err="1" smtClean="0"/>
              <a:t>Vadapav</a:t>
            </a:r>
            <a:r>
              <a:rPr lang="en-US" dirty="0" smtClean="0"/>
              <a:t> , </a:t>
            </a:r>
            <a:r>
              <a:rPr lang="en-US" dirty="0" err="1" smtClean="0"/>
              <a:t>maksabun</a:t>
            </a:r>
            <a:r>
              <a:rPr lang="en-US" dirty="0" smtClean="0"/>
              <a:t> , </a:t>
            </a:r>
            <a:r>
              <a:rPr lang="en-US" dirty="0" err="1" smtClean="0"/>
              <a:t>dabeli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Outlets : Very limited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667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7924800" cy="5943600"/>
          </a:xfrm>
        </p:spPr>
      </p:pic>
    </p:spTree>
    <p:extLst>
      <p:ext uri="{BB962C8B-B14F-4D97-AF65-F5344CB8AC3E}">
        <p14:creationId xmlns:p14="http://schemas.microsoft.com/office/powerpoint/2010/main" val="24692037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Turning to be a monopolistic market……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28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Volume : Today and Tomorrow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23 self owned branches </a:t>
            </a:r>
          </a:p>
          <a:p>
            <a:r>
              <a:rPr lang="en-US" dirty="0" smtClean="0"/>
              <a:t>31 franchised branches.</a:t>
            </a:r>
          </a:p>
          <a:p>
            <a:r>
              <a:rPr lang="en-US" dirty="0" smtClean="0"/>
              <a:t>Branches across cities.</a:t>
            </a:r>
          </a:p>
          <a:p>
            <a:r>
              <a:rPr lang="en-US" b="1" dirty="0" smtClean="0"/>
              <a:t>Mainly Ahmedabad centered.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Next 3 years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423672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With minimum 2 branches increasing every year in recent past, and 15 % rise in their business every year.</a:t>
            </a:r>
          </a:p>
          <a:p>
            <a:r>
              <a:rPr lang="en-US" dirty="0" smtClean="0"/>
              <a:t>Their self owned branches can increase up to 35 all over </a:t>
            </a:r>
            <a:r>
              <a:rPr lang="en-US" dirty="0"/>
              <a:t>G</a:t>
            </a:r>
            <a:r>
              <a:rPr lang="en-US" dirty="0" smtClean="0"/>
              <a:t>ujarat.</a:t>
            </a:r>
          </a:p>
          <a:p>
            <a:r>
              <a:rPr lang="en-US" dirty="0" smtClean="0"/>
              <a:t>Targeting different cities and increasing the number of valued customers.</a:t>
            </a:r>
          </a:p>
        </p:txBody>
      </p:sp>
    </p:spTree>
    <p:extLst>
      <p:ext uri="{BB962C8B-B14F-4D97-AF65-F5344CB8AC3E}">
        <p14:creationId xmlns:p14="http://schemas.microsoft.com/office/powerpoint/2010/main" val="42936551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Emerging Competition :- Good image always benefits in monopolistic market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Competitors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438400"/>
            <a:ext cx="416052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Local vendors</a:t>
            </a:r>
          </a:p>
          <a:p>
            <a:r>
              <a:rPr lang="en-US" dirty="0" smtClean="0"/>
              <a:t>Other brands in same field.</a:t>
            </a:r>
          </a:p>
          <a:p>
            <a:r>
              <a:rPr lang="en-US" dirty="0" smtClean="0"/>
              <a:t>Eg. </a:t>
            </a:r>
          </a:p>
          <a:p>
            <a:r>
              <a:rPr lang="en-US" dirty="0" smtClean="0"/>
              <a:t>Bombay </a:t>
            </a:r>
            <a:r>
              <a:rPr lang="en-US" dirty="0" err="1" smtClean="0"/>
              <a:t>vadapav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Katchhi</a:t>
            </a:r>
            <a:r>
              <a:rPr lang="en-US" dirty="0" smtClean="0"/>
              <a:t> king</a:t>
            </a:r>
          </a:p>
          <a:p>
            <a:r>
              <a:rPr lang="en-US" dirty="0" err="1" smtClean="0"/>
              <a:t>Shreeji</a:t>
            </a:r>
            <a:r>
              <a:rPr lang="en-US" dirty="0" smtClean="0"/>
              <a:t> </a:t>
            </a:r>
            <a:r>
              <a:rPr lang="en-US" dirty="0" err="1" smtClean="0"/>
              <a:t>vadapav</a:t>
            </a:r>
            <a:endParaRPr lang="en-US" dirty="0" smtClean="0"/>
          </a:p>
          <a:p>
            <a:r>
              <a:rPr lang="en-US" dirty="0" err="1" smtClean="0"/>
              <a:t>Karnavati</a:t>
            </a:r>
            <a:r>
              <a:rPr lang="en-US" dirty="0" smtClean="0"/>
              <a:t> </a:t>
            </a:r>
            <a:r>
              <a:rPr lang="en-US" dirty="0" err="1" smtClean="0"/>
              <a:t>dabeli</a:t>
            </a:r>
            <a:endParaRPr lang="en-US" b="1" dirty="0" smtClean="0"/>
          </a:p>
          <a:p>
            <a:r>
              <a:rPr lang="en-US" b="1" dirty="0" smtClean="0"/>
              <a:t>Providing almost similar types of products in similar price range.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 near future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4236720" cy="4419600"/>
          </a:xfrm>
        </p:spPr>
        <p:txBody>
          <a:bodyPr/>
          <a:lstStyle/>
          <a:p>
            <a:r>
              <a:rPr lang="en-US" dirty="0" smtClean="0"/>
              <a:t>Due to increasing number of products and recently opened restaurant shows that it will now be competing with big firms in their sector.</a:t>
            </a:r>
          </a:p>
          <a:p>
            <a:r>
              <a:rPr lang="en-US" dirty="0" smtClean="0"/>
              <a:t>As branches would develop in different cities, regional competition would come into play along with existing.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820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Characteristics: Who are they and what are their needs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286000"/>
            <a:ext cx="4312920" cy="4495800"/>
          </a:xfrm>
        </p:spPr>
        <p:txBody>
          <a:bodyPr/>
          <a:lstStyle/>
          <a:p>
            <a:r>
              <a:rPr lang="en-US" dirty="0" smtClean="0"/>
              <a:t>JB has become a brand.</a:t>
            </a:r>
          </a:p>
          <a:p>
            <a:r>
              <a:rPr lang="en-US" dirty="0" smtClean="0"/>
              <a:t>There is vital role of faithful customers who have always preferred JB in place of others.</a:t>
            </a:r>
          </a:p>
          <a:p>
            <a:r>
              <a:rPr lang="en-US" dirty="0" smtClean="0"/>
              <a:t>Client expects quality food which is always satisfied .</a:t>
            </a:r>
          </a:p>
          <a:p>
            <a:r>
              <a:rPr lang="en-US" dirty="0" smtClean="0"/>
              <a:t>College students, workers , Sophisticates, Elderly …Every class and age of people.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86000"/>
            <a:ext cx="41605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Demand to setup outlets in other countries have arisen recently.</a:t>
            </a:r>
          </a:p>
          <a:p>
            <a:r>
              <a:rPr lang="en-US" dirty="0" smtClean="0"/>
              <a:t>They will have different taste and preferences.</a:t>
            </a:r>
          </a:p>
          <a:p>
            <a:r>
              <a:rPr lang="en-US" dirty="0" smtClean="0"/>
              <a:t>Also, branches in different cities and states would have different approach towards client depending upon their food habits and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7426755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Transitions : Satisfying demand-supply in market</a:t>
            </a:r>
            <a:endParaRPr lang="en-US" sz="40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Local to Regional to International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00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1335</TotalTime>
  <Words>1002</Words>
  <Application>Microsoft Office PowerPoint</Application>
  <PresentationFormat>On-screen Show (4:3)</PresentationFormat>
  <Paragraphs>159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Economics</vt:lpstr>
      <vt:lpstr>Topics to ponder :-</vt:lpstr>
      <vt:lpstr>Brief about past </vt:lpstr>
      <vt:lpstr>PowerPoint Presentation</vt:lpstr>
      <vt:lpstr>Turning to be a monopolistic market……</vt:lpstr>
      <vt:lpstr>Market Volume : Today and Tomorrow</vt:lpstr>
      <vt:lpstr>Emerging Competition :- Good image always benefits in monopolistic market</vt:lpstr>
      <vt:lpstr>Client Characteristics: Who are they and what are their needs ?</vt:lpstr>
      <vt:lpstr>Transitions : Satisfying demand-supply in market</vt:lpstr>
      <vt:lpstr>Changing trends</vt:lpstr>
      <vt:lpstr>Regulations:</vt:lpstr>
      <vt:lpstr>Business Strategies : Non-preservable products</vt:lpstr>
      <vt:lpstr>Produce and sell strategy :-</vt:lpstr>
      <vt:lpstr>Market Expectations</vt:lpstr>
      <vt:lpstr>PowerPoint Presentation</vt:lpstr>
      <vt:lpstr>Role of Product R&amp;D</vt:lpstr>
      <vt:lpstr>Services : In a Retail food depo</vt:lpstr>
      <vt:lpstr>S.W.O.T Analysis</vt:lpstr>
      <vt:lpstr>Project by:-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jay</cp:lastModifiedBy>
  <cp:revision>34</cp:revision>
  <dcterms:created xsi:type="dcterms:W3CDTF">2016-03-25T18:58:33Z</dcterms:created>
  <dcterms:modified xsi:type="dcterms:W3CDTF">2016-03-26T17:13:59Z</dcterms:modified>
</cp:coreProperties>
</file>