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61" r:id="rId2"/>
    <p:sldId id="302" r:id="rId3"/>
    <p:sldId id="303" r:id="rId4"/>
    <p:sldId id="264" r:id="rId5"/>
    <p:sldId id="262" r:id="rId6"/>
    <p:sldId id="263" r:id="rId7"/>
    <p:sldId id="304" r:id="rId8"/>
    <p:sldId id="265" r:id="rId9"/>
    <p:sldId id="266" r:id="rId10"/>
    <p:sldId id="273" r:id="rId11"/>
    <p:sldId id="267" r:id="rId12"/>
    <p:sldId id="268" r:id="rId13"/>
    <p:sldId id="269" r:id="rId14"/>
    <p:sldId id="271" r:id="rId15"/>
    <p:sldId id="308" r:id="rId16"/>
    <p:sldId id="272" r:id="rId17"/>
    <p:sldId id="274" r:id="rId18"/>
    <p:sldId id="275" r:id="rId19"/>
    <p:sldId id="276" r:id="rId20"/>
    <p:sldId id="277" r:id="rId21"/>
    <p:sldId id="278" r:id="rId22"/>
    <p:sldId id="279" r:id="rId23"/>
    <p:sldId id="280" r:id="rId24"/>
    <p:sldId id="281" r:id="rId25"/>
    <p:sldId id="306" r:id="rId26"/>
    <p:sldId id="307" r:id="rId27"/>
    <p:sldId id="283" r:id="rId28"/>
    <p:sldId id="286" r:id="rId29"/>
    <p:sldId id="287" r:id="rId30"/>
    <p:sldId id="288" r:id="rId31"/>
    <p:sldId id="289" r:id="rId32"/>
    <p:sldId id="290" r:id="rId33"/>
    <p:sldId id="293" r:id="rId34"/>
    <p:sldId id="294" r:id="rId35"/>
    <p:sldId id="295" r:id="rId36"/>
    <p:sldId id="296" r:id="rId37"/>
    <p:sldId id="297" r:id="rId38"/>
    <p:sldId id="298" r:id="rId39"/>
    <p:sldId id="299" r:id="rId40"/>
    <p:sldId id="300" r:id="rId41"/>
    <p:sldId id="30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sorterViewPr>
    <p:cViewPr>
      <p:scale>
        <a:sx n="100" d="100"/>
        <a:sy n="100" d="100"/>
      </p:scale>
      <p:origin x="0" y="110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23411A-8E53-40FF-AF25-E114AB0C90C0}"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en-IN"/>
        </a:p>
      </dgm:t>
    </dgm:pt>
    <dgm:pt modelId="{031E3FB9-6D5F-432F-982E-91777EEDC2C2}">
      <dgm:prSet phldrT="[Text]"/>
      <dgm:spPr/>
      <dgm:t>
        <a:bodyPr/>
        <a:lstStyle/>
        <a:p>
          <a:r>
            <a:rPr lang="en-US" dirty="0" smtClean="0"/>
            <a:t>Scheduled Banks</a:t>
          </a:r>
          <a:endParaRPr lang="en-IN" dirty="0"/>
        </a:p>
      </dgm:t>
    </dgm:pt>
    <dgm:pt modelId="{80C36B7F-3DB2-4DBE-8B85-AC3EBE954E80}" type="parTrans" cxnId="{6AF085CF-F286-4F48-9C46-53562DBE65A0}">
      <dgm:prSet/>
      <dgm:spPr/>
      <dgm:t>
        <a:bodyPr/>
        <a:lstStyle/>
        <a:p>
          <a:endParaRPr lang="en-IN"/>
        </a:p>
      </dgm:t>
    </dgm:pt>
    <dgm:pt modelId="{BE1CCC6D-CD2E-4D6F-849E-712E180AFF0A}" type="sibTrans" cxnId="{6AF085CF-F286-4F48-9C46-53562DBE65A0}">
      <dgm:prSet/>
      <dgm:spPr/>
      <dgm:t>
        <a:bodyPr/>
        <a:lstStyle/>
        <a:p>
          <a:endParaRPr lang="en-IN"/>
        </a:p>
      </dgm:t>
    </dgm:pt>
    <dgm:pt modelId="{393958F1-EA7D-4C5D-B912-F47E8CDD4EF5}">
      <dgm:prSet phldrT="[Text]"/>
      <dgm:spPr/>
      <dgm:t>
        <a:bodyPr/>
        <a:lstStyle/>
        <a:p>
          <a:r>
            <a:rPr lang="en-US" dirty="0" smtClean="0"/>
            <a:t>Commercial Banks</a:t>
          </a:r>
          <a:endParaRPr lang="en-IN" dirty="0"/>
        </a:p>
      </dgm:t>
    </dgm:pt>
    <dgm:pt modelId="{A196AD66-814C-4C03-8C5A-896A4492AEB9}" type="parTrans" cxnId="{69DF8B83-F009-4B91-B4A3-4D03F372F851}">
      <dgm:prSet/>
      <dgm:spPr/>
      <dgm:t>
        <a:bodyPr/>
        <a:lstStyle/>
        <a:p>
          <a:endParaRPr lang="en-IN"/>
        </a:p>
      </dgm:t>
    </dgm:pt>
    <dgm:pt modelId="{B1E077AA-EE95-4D2B-BFDD-73C3D4A8325F}" type="sibTrans" cxnId="{69DF8B83-F009-4B91-B4A3-4D03F372F851}">
      <dgm:prSet/>
      <dgm:spPr/>
      <dgm:t>
        <a:bodyPr/>
        <a:lstStyle/>
        <a:p>
          <a:endParaRPr lang="en-IN"/>
        </a:p>
      </dgm:t>
    </dgm:pt>
    <dgm:pt modelId="{81E06830-87F2-45BE-9C40-327AF1DAB227}">
      <dgm:prSet phldrT="[Text]"/>
      <dgm:spPr/>
      <dgm:t>
        <a:bodyPr/>
        <a:lstStyle/>
        <a:p>
          <a:r>
            <a:rPr lang="en-US" dirty="0" smtClean="0"/>
            <a:t>Public Sector Banks	</a:t>
          </a:r>
          <a:endParaRPr lang="en-IN" dirty="0"/>
        </a:p>
      </dgm:t>
    </dgm:pt>
    <dgm:pt modelId="{02ACD27B-3097-4391-B61C-5BAF4B9361BE}" type="parTrans" cxnId="{CF109EAD-7020-4500-AA0F-04ECE13E4E6A}">
      <dgm:prSet/>
      <dgm:spPr/>
      <dgm:t>
        <a:bodyPr/>
        <a:lstStyle/>
        <a:p>
          <a:endParaRPr lang="en-IN"/>
        </a:p>
      </dgm:t>
    </dgm:pt>
    <dgm:pt modelId="{A96071E5-79F3-41E4-95C2-A4965DD9B703}" type="sibTrans" cxnId="{CF109EAD-7020-4500-AA0F-04ECE13E4E6A}">
      <dgm:prSet/>
      <dgm:spPr/>
      <dgm:t>
        <a:bodyPr/>
        <a:lstStyle/>
        <a:p>
          <a:endParaRPr lang="en-IN"/>
        </a:p>
      </dgm:t>
    </dgm:pt>
    <dgm:pt modelId="{BFC7BD4C-3A0F-4156-A32D-FD6703961BAF}">
      <dgm:prSet phldrT="[Text]"/>
      <dgm:spPr/>
      <dgm:t>
        <a:bodyPr/>
        <a:lstStyle/>
        <a:p>
          <a:r>
            <a:rPr lang="en-US" dirty="0" smtClean="0"/>
            <a:t>Private Sector Banks</a:t>
          </a:r>
          <a:endParaRPr lang="en-IN" dirty="0"/>
        </a:p>
      </dgm:t>
    </dgm:pt>
    <dgm:pt modelId="{549C38C1-FD99-4794-BF33-9466C3FFEF43}" type="parTrans" cxnId="{A0B930CE-CE38-45A0-9871-1F586F203FD5}">
      <dgm:prSet/>
      <dgm:spPr/>
      <dgm:t>
        <a:bodyPr/>
        <a:lstStyle/>
        <a:p>
          <a:endParaRPr lang="en-IN"/>
        </a:p>
      </dgm:t>
    </dgm:pt>
    <dgm:pt modelId="{1B1E08F7-3DB4-4D48-A984-53A4A6EA8EB3}" type="sibTrans" cxnId="{A0B930CE-CE38-45A0-9871-1F586F203FD5}">
      <dgm:prSet/>
      <dgm:spPr/>
      <dgm:t>
        <a:bodyPr/>
        <a:lstStyle/>
        <a:p>
          <a:endParaRPr lang="en-IN"/>
        </a:p>
      </dgm:t>
    </dgm:pt>
    <dgm:pt modelId="{0B628AE9-A3D7-42D7-BD22-E32FD576BD38}">
      <dgm:prSet phldrT="[Text]"/>
      <dgm:spPr/>
      <dgm:t>
        <a:bodyPr/>
        <a:lstStyle/>
        <a:p>
          <a:r>
            <a:rPr lang="en-US" dirty="0" smtClean="0"/>
            <a:t>Cooperative Banks</a:t>
          </a:r>
          <a:endParaRPr lang="en-IN" dirty="0"/>
        </a:p>
      </dgm:t>
    </dgm:pt>
    <dgm:pt modelId="{A6C90B4E-5C8B-4F26-954A-A7D9008E4929}" type="parTrans" cxnId="{51763AA8-386E-4B77-863D-EB4D423CF072}">
      <dgm:prSet/>
      <dgm:spPr/>
      <dgm:t>
        <a:bodyPr/>
        <a:lstStyle/>
        <a:p>
          <a:endParaRPr lang="en-IN"/>
        </a:p>
      </dgm:t>
    </dgm:pt>
    <dgm:pt modelId="{9B689092-8AE2-4AFB-AC1B-5932F3F07A61}" type="sibTrans" cxnId="{51763AA8-386E-4B77-863D-EB4D423CF072}">
      <dgm:prSet/>
      <dgm:spPr/>
      <dgm:t>
        <a:bodyPr/>
        <a:lstStyle/>
        <a:p>
          <a:endParaRPr lang="en-IN"/>
        </a:p>
      </dgm:t>
    </dgm:pt>
    <dgm:pt modelId="{A66F211B-0E33-410C-8C31-863EF808AD3D}">
      <dgm:prSet phldrT="[Text]"/>
      <dgm:spPr/>
      <dgm:t>
        <a:bodyPr/>
        <a:lstStyle/>
        <a:p>
          <a:r>
            <a:rPr lang="en-US" dirty="0" smtClean="0"/>
            <a:t>Urban Cooperative </a:t>
          </a:r>
          <a:endParaRPr lang="en-IN" dirty="0"/>
        </a:p>
      </dgm:t>
    </dgm:pt>
    <dgm:pt modelId="{00E1996E-1811-4AE1-95B5-EA1AAC8F4D56}" type="parTrans" cxnId="{1DD9AAD6-15FA-4509-8239-CA64654AFBD1}">
      <dgm:prSet/>
      <dgm:spPr/>
      <dgm:t>
        <a:bodyPr/>
        <a:lstStyle/>
        <a:p>
          <a:endParaRPr lang="en-IN"/>
        </a:p>
      </dgm:t>
    </dgm:pt>
    <dgm:pt modelId="{245C6250-BAF9-4C02-A975-7A95FBF3770F}" type="sibTrans" cxnId="{1DD9AAD6-15FA-4509-8239-CA64654AFBD1}">
      <dgm:prSet/>
      <dgm:spPr/>
      <dgm:t>
        <a:bodyPr/>
        <a:lstStyle/>
        <a:p>
          <a:endParaRPr lang="en-IN"/>
        </a:p>
      </dgm:t>
    </dgm:pt>
    <dgm:pt modelId="{29764B44-DDF1-4808-8B56-39AA8EE33804}">
      <dgm:prSet/>
      <dgm:spPr/>
      <dgm:t>
        <a:bodyPr/>
        <a:lstStyle/>
        <a:p>
          <a:r>
            <a:rPr lang="en-US" dirty="0" smtClean="0"/>
            <a:t>RBI</a:t>
          </a:r>
          <a:endParaRPr lang="en-IN" dirty="0"/>
        </a:p>
      </dgm:t>
    </dgm:pt>
    <dgm:pt modelId="{BF25D355-5C68-4DD7-AEE2-C0E6A12911D4}" type="parTrans" cxnId="{2EC42E43-1FC9-4D10-A8D3-BB3F47AB9CB9}">
      <dgm:prSet/>
      <dgm:spPr/>
      <dgm:t>
        <a:bodyPr/>
        <a:lstStyle/>
        <a:p>
          <a:endParaRPr lang="en-IN"/>
        </a:p>
      </dgm:t>
    </dgm:pt>
    <dgm:pt modelId="{450F11A7-448D-480F-B617-4D8E93717158}" type="sibTrans" cxnId="{2EC42E43-1FC9-4D10-A8D3-BB3F47AB9CB9}">
      <dgm:prSet/>
      <dgm:spPr/>
      <dgm:t>
        <a:bodyPr/>
        <a:lstStyle/>
        <a:p>
          <a:endParaRPr lang="en-IN"/>
        </a:p>
      </dgm:t>
    </dgm:pt>
    <dgm:pt modelId="{78673089-E6E7-4AF5-A11B-A0F5381B2DE9}">
      <dgm:prSet/>
      <dgm:spPr/>
      <dgm:t>
        <a:bodyPr/>
        <a:lstStyle/>
        <a:p>
          <a:r>
            <a:rPr lang="en-US" dirty="0" smtClean="0"/>
            <a:t>Ministry of Finance</a:t>
          </a:r>
          <a:endParaRPr lang="en-IN" dirty="0"/>
        </a:p>
      </dgm:t>
    </dgm:pt>
    <dgm:pt modelId="{8CC9B170-1DF7-4761-9B20-DD2221EA709C}" type="parTrans" cxnId="{F0914DC0-F931-4006-84E8-B2E013317CA7}">
      <dgm:prSet/>
      <dgm:spPr/>
      <dgm:t>
        <a:bodyPr/>
        <a:lstStyle/>
        <a:p>
          <a:endParaRPr lang="en-IN"/>
        </a:p>
      </dgm:t>
    </dgm:pt>
    <dgm:pt modelId="{3BEC9125-97A4-4AAF-BF26-47B79794E0B7}" type="sibTrans" cxnId="{F0914DC0-F931-4006-84E8-B2E013317CA7}">
      <dgm:prSet/>
      <dgm:spPr/>
      <dgm:t>
        <a:bodyPr/>
        <a:lstStyle/>
        <a:p>
          <a:endParaRPr lang="en-IN"/>
        </a:p>
      </dgm:t>
    </dgm:pt>
    <dgm:pt modelId="{53599E3E-6864-420F-BE26-2127BD9CFE55}">
      <dgm:prSet/>
      <dgm:spPr/>
      <dgm:t>
        <a:bodyPr/>
        <a:lstStyle/>
        <a:p>
          <a:r>
            <a:rPr lang="en-US" dirty="0" smtClean="0"/>
            <a:t>Foreign Banks</a:t>
          </a:r>
          <a:endParaRPr lang="en-IN" dirty="0"/>
        </a:p>
      </dgm:t>
    </dgm:pt>
    <dgm:pt modelId="{D9014E05-18A5-4A05-A5C6-6846AC60FA9F}" type="parTrans" cxnId="{1413F705-2582-478E-8BE8-E854BD3D4D6A}">
      <dgm:prSet/>
      <dgm:spPr/>
      <dgm:t>
        <a:bodyPr/>
        <a:lstStyle/>
        <a:p>
          <a:endParaRPr lang="en-IN"/>
        </a:p>
      </dgm:t>
    </dgm:pt>
    <dgm:pt modelId="{F11588FA-845D-4C86-9869-AC4CEB7CEE97}" type="sibTrans" cxnId="{1413F705-2582-478E-8BE8-E854BD3D4D6A}">
      <dgm:prSet/>
      <dgm:spPr/>
      <dgm:t>
        <a:bodyPr/>
        <a:lstStyle/>
        <a:p>
          <a:endParaRPr lang="en-IN"/>
        </a:p>
      </dgm:t>
    </dgm:pt>
    <dgm:pt modelId="{36067C39-253A-4960-BB08-0CB31224EFBE}">
      <dgm:prSet/>
      <dgm:spPr/>
      <dgm:t>
        <a:bodyPr/>
        <a:lstStyle/>
        <a:p>
          <a:r>
            <a:rPr lang="en-US" dirty="0" smtClean="0"/>
            <a:t>State Cooperative</a:t>
          </a:r>
          <a:endParaRPr lang="en-IN" dirty="0"/>
        </a:p>
      </dgm:t>
    </dgm:pt>
    <dgm:pt modelId="{FFD1E149-C705-49D9-8F7B-E29CEEE60AA5}" type="parTrans" cxnId="{23D31E5F-9769-4809-AE50-FD5F6AD7225B}">
      <dgm:prSet/>
      <dgm:spPr/>
      <dgm:t>
        <a:bodyPr/>
        <a:lstStyle/>
        <a:p>
          <a:endParaRPr lang="en-IN"/>
        </a:p>
      </dgm:t>
    </dgm:pt>
    <dgm:pt modelId="{4B892D6D-B0E8-480C-B414-28118D492B38}" type="sibTrans" cxnId="{23D31E5F-9769-4809-AE50-FD5F6AD7225B}">
      <dgm:prSet/>
      <dgm:spPr/>
      <dgm:t>
        <a:bodyPr/>
        <a:lstStyle/>
        <a:p>
          <a:endParaRPr lang="en-IN"/>
        </a:p>
      </dgm:t>
    </dgm:pt>
    <dgm:pt modelId="{1FC56C33-DE85-4420-8874-2C99BC68EE44}">
      <dgm:prSet/>
      <dgm:spPr/>
      <dgm:t>
        <a:bodyPr/>
        <a:lstStyle/>
        <a:p>
          <a:r>
            <a:rPr lang="en-US" dirty="0" smtClean="0"/>
            <a:t>Regional Rural Banks	</a:t>
          </a:r>
          <a:endParaRPr lang="en-IN" dirty="0"/>
        </a:p>
      </dgm:t>
    </dgm:pt>
    <dgm:pt modelId="{2AE1B706-7BCD-4845-9547-DADE5FBD6076}" type="parTrans" cxnId="{79CE9303-FA06-403C-9021-A9E0BEFF7253}">
      <dgm:prSet/>
      <dgm:spPr/>
      <dgm:t>
        <a:bodyPr/>
        <a:lstStyle/>
        <a:p>
          <a:endParaRPr lang="en-IN"/>
        </a:p>
      </dgm:t>
    </dgm:pt>
    <dgm:pt modelId="{8A359D7B-C88B-4A88-B3E7-F7FBB8F514ED}" type="sibTrans" cxnId="{79CE9303-FA06-403C-9021-A9E0BEFF7253}">
      <dgm:prSet/>
      <dgm:spPr/>
      <dgm:t>
        <a:bodyPr/>
        <a:lstStyle/>
        <a:p>
          <a:endParaRPr lang="en-IN"/>
        </a:p>
      </dgm:t>
    </dgm:pt>
    <dgm:pt modelId="{50CAFFF6-F154-4D28-AEAE-03243CB294E7}" type="pres">
      <dgm:prSet presAssocID="{5723411A-8E53-40FF-AF25-E114AB0C90C0}" presName="hierChild1" presStyleCnt="0">
        <dgm:presLayoutVars>
          <dgm:chPref val="1"/>
          <dgm:dir/>
          <dgm:animOne val="branch"/>
          <dgm:animLvl val="lvl"/>
          <dgm:resizeHandles/>
        </dgm:presLayoutVars>
      </dgm:prSet>
      <dgm:spPr/>
      <dgm:t>
        <a:bodyPr/>
        <a:lstStyle/>
        <a:p>
          <a:endParaRPr lang="en-IN"/>
        </a:p>
      </dgm:t>
    </dgm:pt>
    <dgm:pt modelId="{67DDE4D0-FA84-4D2D-8FD1-CADA8288F626}" type="pres">
      <dgm:prSet presAssocID="{78673089-E6E7-4AF5-A11B-A0F5381B2DE9}" presName="hierRoot1" presStyleCnt="0"/>
      <dgm:spPr/>
    </dgm:pt>
    <dgm:pt modelId="{DB45BFF1-00B9-4F6E-992D-AA0D9790CF88}" type="pres">
      <dgm:prSet presAssocID="{78673089-E6E7-4AF5-A11B-A0F5381B2DE9}" presName="composite" presStyleCnt="0"/>
      <dgm:spPr/>
    </dgm:pt>
    <dgm:pt modelId="{6D995FD8-E646-4FFF-BBE6-F666E96E66DB}" type="pres">
      <dgm:prSet presAssocID="{78673089-E6E7-4AF5-A11B-A0F5381B2DE9}" presName="background" presStyleLbl="node0" presStyleIdx="0" presStyleCnt="1"/>
      <dgm:spPr/>
    </dgm:pt>
    <dgm:pt modelId="{9FF246F3-C2A7-4E20-B757-DDC74BB0BDED}" type="pres">
      <dgm:prSet presAssocID="{78673089-E6E7-4AF5-A11B-A0F5381B2DE9}" presName="text" presStyleLbl="fgAcc0" presStyleIdx="0" presStyleCnt="1">
        <dgm:presLayoutVars>
          <dgm:chPref val="3"/>
        </dgm:presLayoutVars>
      </dgm:prSet>
      <dgm:spPr/>
      <dgm:t>
        <a:bodyPr/>
        <a:lstStyle/>
        <a:p>
          <a:endParaRPr lang="en-IN"/>
        </a:p>
      </dgm:t>
    </dgm:pt>
    <dgm:pt modelId="{B389118B-7782-4E64-B170-C834DFE57DD7}" type="pres">
      <dgm:prSet presAssocID="{78673089-E6E7-4AF5-A11B-A0F5381B2DE9}" presName="hierChild2" presStyleCnt="0"/>
      <dgm:spPr/>
    </dgm:pt>
    <dgm:pt modelId="{E457A7E6-6AC5-4BC0-81BB-AD0A1E8CAD7D}" type="pres">
      <dgm:prSet presAssocID="{BF25D355-5C68-4DD7-AEE2-C0E6A12911D4}" presName="Name10" presStyleLbl="parChTrans1D2" presStyleIdx="0" presStyleCnt="1"/>
      <dgm:spPr/>
      <dgm:t>
        <a:bodyPr/>
        <a:lstStyle/>
        <a:p>
          <a:endParaRPr lang="en-IN"/>
        </a:p>
      </dgm:t>
    </dgm:pt>
    <dgm:pt modelId="{28CC6CD5-536F-4428-9B49-7DB82ED8FAC9}" type="pres">
      <dgm:prSet presAssocID="{29764B44-DDF1-4808-8B56-39AA8EE33804}" presName="hierRoot2" presStyleCnt="0"/>
      <dgm:spPr/>
    </dgm:pt>
    <dgm:pt modelId="{4DA7A26B-AB85-44EA-AB71-2FED717E4A9C}" type="pres">
      <dgm:prSet presAssocID="{29764B44-DDF1-4808-8B56-39AA8EE33804}" presName="composite2" presStyleCnt="0"/>
      <dgm:spPr/>
    </dgm:pt>
    <dgm:pt modelId="{6BF7CBAE-A96D-49CE-82BB-DAE018E6D366}" type="pres">
      <dgm:prSet presAssocID="{29764B44-DDF1-4808-8B56-39AA8EE33804}" presName="background2" presStyleLbl="node2" presStyleIdx="0" presStyleCnt="1"/>
      <dgm:spPr/>
    </dgm:pt>
    <dgm:pt modelId="{E46070BF-B00B-440E-8191-244BB144BA2D}" type="pres">
      <dgm:prSet presAssocID="{29764B44-DDF1-4808-8B56-39AA8EE33804}" presName="text2" presStyleLbl="fgAcc2" presStyleIdx="0" presStyleCnt="1">
        <dgm:presLayoutVars>
          <dgm:chPref val="3"/>
        </dgm:presLayoutVars>
      </dgm:prSet>
      <dgm:spPr/>
      <dgm:t>
        <a:bodyPr/>
        <a:lstStyle/>
        <a:p>
          <a:endParaRPr lang="en-IN"/>
        </a:p>
      </dgm:t>
    </dgm:pt>
    <dgm:pt modelId="{8FC210B8-C796-4975-874C-A14D8A2807EA}" type="pres">
      <dgm:prSet presAssocID="{29764B44-DDF1-4808-8B56-39AA8EE33804}" presName="hierChild3" presStyleCnt="0"/>
      <dgm:spPr/>
    </dgm:pt>
    <dgm:pt modelId="{5267CE18-F6C6-4A2F-87F9-0A8769CE4735}" type="pres">
      <dgm:prSet presAssocID="{80C36B7F-3DB2-4DBE-8B85-AC3EBE954E80}" presName="Name17" presStyleLbl="parChTrans1D3" presStyleIdx="0" presStyleCnt="1"/>
      <dgm:spPr/>
      <dgm:t>
        <a:bodyPr/>
        <a:lstStyle/>
        <a:p>
          <a:endParaRPr lang="en-IN"/>
        </a:p>
      </dgm:t>
    </dgm:pt>
    <dgm:pt modelId="{C8E8DF07-485F-40F9-B28E-D522DD04C72D}" type="pres">
      <dgm:prSet presAssocID="{031E3FB9-6D5F-432F-982E-91777EEDC2C2}" presName="hierRoot3" presStyleCnt="0"/>
      <dgm:spPr/>
    </dgm:pt>
    <dgm:pt modelId="{80DE396E-CCC7-41B8-80DC-EC7EC4BB31FE}" type="pres">
      <dgm:prSet presAssocID="{031E3FB9-6D5F-432F-982E-91777EEDC2C2}" presName="composite3" presStyleCnt="0"/>
      <dgm:spPr/>
    </dgm:pt>
    <dgm:pt modelId="{BE022766-F877-40CC-8670-96C9895EC437}" type="pres">
      <dgm:prSet presAssocID="{031E3FB9-6D5F-432F-982E-91777EEDC2C2}" presName="background3" presStyleLbl="node3" presStyleIdx="0" presStyleCnt="1"/>
      <dgm:spPr/>
    </dgm:pt>
    <dgm:pt modelId="{B0EC8282-69F2-4386-B5BA-36BD2D1ADBCC}" type="pres">
      <dgm:prSet presAssocID="{031E3FB9-6D5F-432F-982E-91777EEDC2C2}" presName="text3" presStyleLbl="fgAcc3" presStyleIdx="0" presStyleCnt="1">
        <dgm:presLayoutVars>
          <dgm:chPref val="3"/>
        </dgm:presLayoutVars>
      </dgm:prSet>
      <dgm:spPr/>
      <dgm:t>
        <a:bodyPr/>
        <a:lstStyle/>
        <a:p>
          <a:endParaRPr lang="en-IN"/>
        </a:p>
      </dgm:t>
    </dgm:pt>
    <dgm:pt modelId="{89CDA765-22C2-4E08-B290-07B899B534D1}" type="pres">
      <dgm:prSet presAssocID="{031E3FB9-6D5F-432F-982E-91777EEDC2C2}" presName="hierChild4" presStyleCnt="0"/>
      <dgm:spPr/>
    </dgm:pt>
    <dgm:pt modelId="{9FE963D8-524B-4E46-8404-8BC9E5B5DA13}" type="pres">
      <dgm:prSet presAssocID="{A196AD66-814C-4C03-8C5A-896A4492AEB9}" presName="Name23" presStyleLbl="parChTrans1D4" presStyleIdx="0" presStyleCnt="8"/>
      <dgm:spPr/>
      <dgm:t>
        <a:bodyPr/>
        <a:lstStyle/>
        <a:p>
          <a:endParaRPr lang="en-IN"/>
        </a:p>
      </dgm:t>
    </dgm:pt>
    <dgm:pt modelId="{2A8C861A-2840-4655-85A8-4FB0EC072BED}" type="pres">
      <dgm:prSet presAssocID="{393958F1-EA7D-4C5D-B912-F47E8CDD4EF5}" presName="hierRoot4" presStyleCnt="0"/>
      <dgm:spPr/>
    </dgm:pt>
    <dgm:pt modelId="{82EF2D8A-9AD6-4B02-BB4D-2FF50C3DEE8E}" type="pres">
      <dgm:prSet presAssocID="{393958F1-EA7D-4C5D-B912-F47E8CDD4EF5}" presName="composite4" presStyleCnt="0"/>
      <dgm:spPr/>
    </dgm:pt>
    <dgm:pt modelId="{E680948E-1D62-4411-9B17-6E96412D7313}" type="pres">
      <dgm:prSet presAssocID="{393958F1-EA7D-4C5D-B912-F47E8CDD4EF5}" presName="background4" presStyleLbl="node4" presStyleIdx="0" presStyleCnt="8"/>
      <dgm:spPr/>
    </dgm:pt>
    <dgm:pt modelId="{8559DC88-D310-43EF-B9E5-94C3BDA0D03F}" type="pres">
      <dgm:prSet presAssocID="{393958F1-EA7D-4C5D-B912-F47E8CDD4EF5}" presName="text4" presStyleLbl="fgAcc4" presStyleIdx="0" presStyleCnt="8">
        <dgm:presLayoutVars>
          <dgm:chPref val="3"/>
        </dgm:presLayoutVars>
      </dgm:prSet>
      <dgm:spPr/>
      <dgm:t>
        <a:bodyPr/>
        <a:lstStyle/>
        <a:p>
          <a:endParaRPr lang="en-IN"/>
        </a:p>
      </dgm:t>
    </dgm:pt>
    <dgm:pt modelId="{6B0011F2-DBAF-4C20-9F59-4F9A030F80C1}" type="pres">
      <dgm:prSet presAssocID="{393958F1-EA7D-4C5D-B912-F47E8CDD4EF5}" presName="hierChild5" presStyleCnt="0"/>
      <dgm:spPr/>
    </dgm:pt>
    <dgm:pt modelId="{B877DBDA-597C-4A53-8129-B66259F84E25}" type="pres">
      <dgm:prSet presAssocID="{02ACD27B-3097-4391-B61C-5BAF4B9361BE}" presName="Name23" presStyleLbl="parChTrans1D4" presStyleIdx="1" presStyleCnt="8"/>
      <dgm:spPr/>
      <dgm:t>
        <a:bodyPr/>
        <a:lstStyle/>
        <a:p>
          <a:endParaRPr lang="en-IN"/>
        </a:p>
      </dgm:t>
    </dgm:pt>
    <dgm:pt modelId="{1C50B481-3D5B-4872-80DB-CCA3171D376E}" type="pres">
      <dgm:prSet presAssocID="{81E06830-87F2-45BE-9C40-327AF1DAB227}" presName="hierRoot4" presStyleCnt="0"/>
      <dgm:spPr/>
    </dgm:pt>
    <dgm:pt modelId="{30BBAEC6-22BF-4A7D-B38A-933E62946D08}" type="pres">
      <dgm:prSet presAssocID="{81E06830-87F2-45BE-9C40-327AF1DAB227}" presName="composite4" presStyleCnt="0"/>
      <dgm:spPr/>
    </dgm:pt>
    <dgm:pt modelId="{3FD7812A-3AE1-40CE-8373-641D265200BE}" type="pres">
      <dgm:prSet presAssocID="{81E06830-87F2-45BE-9C40-327AF1DAB227}" presName="background4" presStyleLbl="node4" presStyleIdx="1" presStyleCnt="8"/>
      <dgm:spPr/>
    </dgm:pt>
    <dgm:pt modelId="{1AB2DAC0-C160-4B0F-B09B-48B2331EFD22}" type="pres">
      <dgm:prSet presAssocID="{81E06830-87F2-45BE-9C40-327AF1DAB227}" presName="text4" presStyleLbl="fgAcc4" presStyleIdx="1" presStyleCnt="8">
        <dgm:presLayoutVars>
          <dgm:chPref val="3"/>
        </dgm:presLayoutVars>
      </dgm:prSet>
      <dgm:spPr/>
      <dgm:t>
        <a:bodyPr/>
        <a:lstStyle/>
        <a:p>
          <a:endParaRPr lang="en-IN"/>
        </a:p>
      </dgm:t>
    </dgm:pt>
    <dgm:pt modelId="{6C1A5C75-AD8C-43BB-9F41-7E4501DC2022}" type="pres">
      <dgm:prSet presAssocID="{81E06830-87F2-45BE-9C40-327AF1DAB227}" presName="hierChild5" presStyleCnt="0"/>
      <dgm:spPr/>
    </dgm:pt>
    <dgm:pt modelId="{3A7CB3AB-1655-486D-B7DD-68CB876F3A55}" type="pres">
      <dgm:prSet presAssocID="{549C38C1-FD99-4794-BF33-9466C3FFEF43}" presName="Name23" presStyleLbl="parChTrans1D4" presStyleIdx="2" presStyleCnt="8"/>
      <dgm:spPr/>
      <dgm:t>
        <a:bodyPr/>
        <a:lstStyle/>
        <a:p>
          <a:endParaRPr lang="en-IN"/>
        </a:p>
      </dgm:t>
    </dgm:pt>
    <dgm:pt modelId="{DC6BB49C-326A-446C-A39F-17F5B2E281E4}" type="pres">
      <dgm:prSet presAssocID="{BFC7BD4C-3A0F-4156-A32D-FD6703961BAF}" presName="hierRoot4" presStyleCnt="0"/>
      <dgm:spPr/>
    </dgm:pt>
    <dgm:pt modelId="{3A9DDB57-1FD4-40BD-8E1F-91FC63154941}" type="pres">
      <dgm:prSet presAssocID="{BFC7BD4C-3A0F-4156-A32D-FD6703961BAF}" presName="composite4" presStyleCnt="0"/>
      <dgm:spPr/>
    </dgm:pt>
    <dgm:pt modelId="{07CA12EA-E23E-4230-9AD0-C516E46EC2AF}" type="pres">
      <dgm:prSet presAssocID="{BFC7BD4C-3A0F-4156-A32D-FD6703961BAF}" presName="background4" presStyleLbl="node4" presStyleIdx="2" presStyleCnt="8"/>
      <dgm:spPr/>
    </dgm:pt>
    <dgm:pt modelId="{F288E20B-41F9-42DD-9C99-9062E0B6CE53}" type="pres">
      <dgm:prSet presAssocID="{BFC7BD4C-3A0F-4156-A32D-FD6703961BAF}" presName="text4" presStyleLbl="fgAcc4" presStyleIdx="2" presStyleCnt="8">
        <dgm:presLayoutVars>
          <dgm:chPref val="3"/>
        </dgm:presLayoutVars>
      </dgm:prSet>
      <dgm:spPr/>
      <dgm:t>
        <a:bodyPr/>
        <a:lstStyle/>
        <a:p>
          <a:endParaRPr lang="en-IN"/>
        </a:p>
      </dgm:t>
    </dgm:pt>
    <dgm:pt modelId="{D38597BF-75DC-45A0-BDF1-8FB060BC7EE4}" type="pres">
      <dgm:prSet presAssocID="{BFC7BD4C-3A0F-4156-A32D-FD6703961BAF}" presName="hierChild5" presStyleCnt="0"/>
      <dgm:spPr/>
    </dgm:pt>
    <dgm:pt modelId="{BDB5E79F-F0C3-4E0B-A694-EB0DF982D5AB}" type="pres">
      <dgm:prSet presAssocID="{D9014E05-18A5-4A05-A5C6-6846AC60FA9F}" presName="Name23" presStyleLbl="parChTrans1D4" presStyleIdx="3" presStyleCnt="8"/>
      <dgm:spPr/>
      <dgm:t>
        <a:bodyPr/>
        <a:lstStyle/>
        <a:p>
          <a:endParaRPr lang="en-IN"/>
        </a:p>
      </dgm:t>
    </dgm:pt>
    <dgm:pt modelId="{BA1B191B-06F2-4964-8BFF-1285A8EE164B}" type="pres">
      <dgm:prSet presAssocID="{53599E3E-6864-420F-BE26-2127BD9CFE55}" presName="hierRoot4" presStyleCnt="0"/>
      <dgm:spPr/>
    </dgm:pt>
    <dgm:pt modelId="{79FCA146-AC06-4008-AF65-B7F614741484}" type="pres">
      <dgm:prSet presAssocID="{53599E3E-6864-420F-BE26-2127BD9CFE55}" presName="composite4" presStyleCnt="0"/>
      <dgm:spPr/>
    </dgm:pt>
    <dgm:pt modelId="{66BA0D32-DB95-4AA7-8F02-0D165772B1FA}" type="pres">
      <dgm:prSet presAssocID="{53599E3E-6864-420F-BE26-2127BD9CFE55}" presName="background4" presStyleLbl="node4" presStyleIdx="3" presStyleCnt="8"/>
      <dgm:spPr/>
    </dgm:pt>
    <dgm:pt modelId="{92008F94-2326-4708-B7E3-1CE91D8EAB5C}" type="pres">
      <dgm:prSet presAssocID="{53599E3E-6864-420F-BE26-2127BD9CFE55}" presName="text4" presStyleLbl="fgAcc4" presStyleIdx="3" presStyleCnt="8">
        <dgm:presLayoutVars>
          <dgm:chPref val="3"/>
        </dgm:presLayoutVars>
      </dgm:prSet>
      <dgm:spPr/>
      <dgm:t>
        <a:bodyPr/>
        <a:lstStyle/>
        <a:p>
          <a:endParaRPr lang="en-IN"/>
        </a:p>
      </dgm:t>
    </dgm:pt>
    <dgm:pt modelId="{5B820A8F-0CA0-46CB-966B-AEBD9B5C74DE}" type="pres">
      <dgm:prSet presAssocID="{53599E3E-6864-420F-BE26-2127BD9CFE55}" presName="hierChild5" presStyleCnt="0"/>
      <dgm:spPr/>
    </dgm:pt>
    <dgm:pt modelId="{85C05452-F221-4B08-A89E-0D63F88F053E}" type="pres">
      <dgm:prSet presAssocID="{2AE1B706-7BCD-4845-9547-DADE5FBD6076}" presName="Name23" presStyleLbl="parChTrans1D4" presStyleIdx="4" presStyleCnt="8"/>
      <dgm:spPr/>
      <dgm:t>
        <a:bodyPr/>
        <a:lstStyle/>
        <a:p>
          <a:endParaRPr lang="en-IN"/>
        </a:p>
      </dgm:t>
    </dgm:pt>
    <dgm:pt modelId="{AA651228-29AF-46A5-8586-FE854B86099F}" type="pres">
      <dgm:prSet presAssocID="{1FC56C33-DE85-4420-8874-2C99BC68EE44}" presName="hierRoot4" presStyleCnt="0"/>
      <dgm:spPr/>
    </dgm:pt>
    <dgm:pt modelId="{03724153-077A-448C-A228-24FDA16359BE}" type="pres">
      <dgm:prSet presAssocID="{1FC56C33-DE85-4420-8874-2C99BC68EE44}" presName="composite4" presStyleCnt="0"/>
      <dgm:spPr/>
    </dgm:pt>
    <dgm:pt modelId="{64A0E9F5-2290-40EB-9AB0-3A6A833BADE8}" type="pres">
      <dgm:prSet presAssocID="{1FC56C33-DE85-4420-8874-2C99BC68EE44}" presName="background4" presStyleLbl="node4" presStyleIdx="4" presStyleCnt="8"/>
      <dgm:spPr/>
    </dgm:pt>
    <dgm:pt modelId="{5D88C8C3-B2E0-4992-BDF5-D534BA6920CB}" type="pres">
      <dgm:prSet presAssocID="{1FC56C33-DE85-4420-8874-2C99BC68EE44}" presName="text4" presStyleLbl="fgAcc4" presStyleIdx="4" presStyleCnt="8">
        <dgm:presLayoutVars>
          <dgm:chPref val="3"/>
        </dgm:presLayoutVars>
      </dgm:prSet>
      <dgm:spPr/>
      <dgm:t>
        <a:bodyPr/>
        <a:lstStyle/>
        <a:p>
          <a:endParaRPr lang="en-IN"/>
        </a:p>
      </dgm:t>
    </dgm:pt>
    <dgm:pt modelId="{2DDC45CA-8F0B-477F-94B5-4D7D4072FA89}" type="pres">
      <dgm:prSet presAssocID="{1FC56C33-DE85-4420-8874-2C99BC68EE44}" presName="hierChild5" presStyleCnt="0"/>
      <dgm:spPr/>
    </dgm:pt>
    <dgm:pt modelId="{96905592-7969-42A2-BB2A-B177562D4C3E}" type="pres">
      <dgm:prSet presAssocID="{A6C90B4E-5C8B-4F26-954A-A7D9008E4929}" presName="Name23" presStyleLbl="parChTrans1D4" presStyleIdx="5" presStyleCnt="8"/>
      <dgm:spPr/>
      <dgm:t>
        <a:bodyPr/>
        <a:lstStyle/>
        <a:p>
          <a:endParaRPr lang="en-IN"/>
        </a:p>
      </dgm:t>
    </dgm:pt>
    <dgm:pt modelId="{867E8CEB-87BA-4A76-8A8E-94E7D002C1A4}" type="pres">
      <dgm:prSet presAssocID="{0B628AE9-A3D7-42D7-BD22-E32FD576BD38}" presName="hierRoot4" presStyleCnt="0"/>
      <dgm:spPr/>
    </dgm:pt>
    <dgm:pt modelId="{4E4C9FCD-9121-44D8-853D-163DB6C76C8F}" type="pres">
      <dgm:prSet presAssocID="{0B628AE9-A3D7-42D7-BD22-E32FD576BD38}" presName="composite4" presStyleCnt="0"/>
      <dgm:spPr/>
    </dgm:pt>
    <dgm:pt modelId="{03A5C033-215A-41C3-A303-A1F8DC75A520}" type="pres">
      <dgm:prSet presAssocID="{0B628AE9-A3D7-42D7-BD22-E32FD576BD38}" presName="background4" presStyleLbl="node4" presStyleIdx="5" presStyleCnt="8"/>
      <dgm:spPr/>
    </dgm:pt>
    <dgm:pt modelId="{EAF837EF-2F31-4B83-A3E9-9648A9583D4C}" type="pres">
      <dgm:prSet presAssocID="{0B628AE9-A3D7-42D7-BD22-E32FD576BD38}" presName="text4" presStyleLbl="fgAcc4" presStyleIdx="5" presStyleCnt="8">
        <dgm:presLayoutVars>
          <dgm:chPref val="3"/>
        </dgm:presLayoutVars>
      </dgm:prSet>
      <dgm:spPr/>
      <dgm:t>
        <a:bodyPr/>
        <a:lstStyle/>
        <a:p>
          <a:endParaRPr lang="en-IN"/>
        </a:p>
      </dgm:t>
    </dgm:pt>
    <dgm:pt modelId="{1DCA1DE3-94D0-497A-BF8A-12B56C86E9FA}" type="pres">
      <dgm:prSet presAssocID="{0B628AE9-A3D7-42D7-BD22-E32FD576BD38}" presName="hierChild5" presStyleCnt="0"/>
      <dgm:spPr/>
    </dgm:pt>
    <dgm:pt modelId="{86CA5BB7-33D4-44BB-9E15-8EAFA8291DF5}" type="pres">
      <dgm:prSet presAssocID="{00E1996E-1811-4AE1-95B5-EA1AAC8F4D56}" presName="Name23" presStyleLbl="parChTrans1D4" presStyleIdx="6" presStyleCnt="8"/>
      <dgm:spPr/>
      <dgm:t>
        <a:bodyPr/>
        <a:lstStyle/>
        <a:p>
          <a:endParaRPr lang="en-IN"/>
        </a:p>
      </dgm:t>
    </dgm:pt>
    <dgm:pt modelId="{521FB724-5024-4CA7-8C8E-5F03E71DBEB6}" type="pres">
      <dgm:prSet presAssocID="{A66F211B-0E33-410C-8C31-863EF808AD3D}" presName="hierRoot4" presStyleCnt="0"/>
      <dgm:spPr/>
    </dgm:pt>
    <dgm:pt modelId="{50A70A09-2D1C-4A8D-8F6D-CDE04DBBFCB1}" type="pres">
      <dgm:prSet presAssocID="{A66F211B-0E33-410C-8C31-863EF808AD3D}" presName="composite4" presStyleCnt="0"/>
      <dgm:spPr/>
    </dgm:pt>
    <dgm:pt modelId="{9EE686B5-3EA6-45DF-A650-B85A63C14166}" type="pres">
      <dgm:prSet presAssocID="{A66F211B-0E33-410C-8C31-863EF808AD3D}" presName="background4" presStyleLbl="node4" presStyleIdx="6" presStyleCnt="8"/>
      <dgm:spPr/>
    </dgm:pt>
    <dgm:pt modelId="{98840ADD-ECCA-4EC4-938D-AEF14BD37A13}" type="pres">
      <dgm:prSet presAssocID="{A66F211B-0E33-410C-8C31-863EF808AD3D}" presName="text4" presStyleLbl="fgAcc4" presStyleIdx="6" presStyleCnt="8">
        <dgm:presLayoutVars>
          <dgm:chPref val="3"/>
        </dgm:presLayoutVars>
      </dgm:prSet>
      <dgm:spPr/>
      <dgm:t>
        <a:bodyPr/>
        <a:lstStyle/>
        <a:p>
          <a:endParaRPr lang="en-IN"/>
        </a:p>
      </dgm:t>
    </dgm:pt>
    <dgm:pt modelId="{F105D7FB-21A2-49E0-B4CA-5E60C83691AF}" type="pres">
      <dgm:prSet presAssocID="{A66F211B-0E33-410C-8C31-863EF808AD3D}" presName="hierChild5" presStyleCnt="0"/>
      <dgm:spPr/>
    </dgm:pt>
    <dgm:pt modelId="{9234E46F-DC6F-4B52-AE6D-A3D2A8B6FE4B}" type="pres">
      <dgm:prSet presAssocID="{FFD1E149-C705-49D9-8F7B-E29CEEE60AA5}" presName="Name23" presStyleLbl="parChTrans1D4" presStyleIdx="7" presStyleCnt="8"/>
      <dgm:spPr/>
      <dgm:t>
        <a:bodyPr/>
        <a:lstStyle/>
        <a:p>
          <a:endParaRPr lang="en-IN"/>
        </a:p>
      </dgm:t>
    </dgm:pt>
    <dgm:pt modelId="{DF8F6361-6ED2-41A8-9C44-EBB6F3E3C32A}" type="pres">
      <dgm:prSet presAssocID="{36067C39-253A-4960-BB08-0CB31224EFBE}" presName="hierRoot4" presStyleCnt="0"/>
      <dgm:spPr/>
    </dgm:pt>
    <dgm:pt modelId="{783D4BE5-27F8-4D57-8586-1DAF2933F7FB}" type="pres">
      <dgm:prSet presAssocID="{36067C39-253A-4960-BB08-0CB31224EFBE}" presName="composite4" presStyleCnt="0"/>
      <dgm:spPr/>
    </dgm:pt>
    <dgm:pt modelId="{7A8E915A-649A-452F-B124-A3EB55C35A8E}" type="pres">
      <dgm:prSet presAssocID="{36067C39-253A-4960-BB08-0CB31224EFBE}" presName="background4" presStyleLbl="node4" presStyleIdx="7" presStyleCnt="8"/>
      <dgm:spPr/>
    </dgm:pt>
    <dgm:pt modelId="{A889B266-F4D2-4E99-BF7D-87EA4B0B9A67}" type="pres">
      <dgm:prSet presAssocID="{36067C39-253A-4960-BB08-0CB31224EFBE}" presName="text4" presStyleLbl="fgAcc4" presStyleIdx="7" presStyleCnt="8">
        <dgm:presLayoutVars>
          <dgm:chPref val="3"/>
        </dgm:presLayoutVars>
      </dgm:prSet>
      <dgm:spPr/>
      <dgm:t>
        <a:bodyPr/>
        <a:lstStyle/>
        <a:p>
          <a:endParaRPr lang="en-IN"/>
        </a:p>
      </dgm:t>
    </dgm:pt>
    <dgm:pt modelId="{FE07C65E-3C94-4DBF-8030-D0F8705E0EC0}" type="pres">
      <dgm:prSet presAssocID="{36067C39-253A-4960-BB08-0CB31224EFBE}" presName="hierChild5" presStyleCnt="0"/>
      <dgm:spPr/>
    </dgm:pt>
  </dgm:ptLst>
  <dgm:cxnLst>
    <dgm:cxn modelId="{89BF3AD1-E742-44A9-9E5F-74F662F5873F}" type="presOf" srcId="{1FC56C33-DE85-4420-8874-2C99BC68EE44}" destId="{5D88C8C3-B2E0-4992-BDF5-D534BA6920CB}" srcOrd="0" destOrd="0" presId="urn:microsoft.com/office/officeart/2005/8/layout/hierarchy1"/>
    <dgm:cxn modelId="{DD036106-8401-41A2-9F9A-CFAB8B6F248A}" type="presOf" srcId="{5723411A-8E53-40FF-AF25-E114AB0C90C0}" destId="{50CAFFF6-F154-4D28-AEAE-03243CB294E7}" srcOrd="0" destOrd="0" presId="urn:microsoft.com/office/officeart/2005/8/layout/hierarchy1"/>
    <dgm:cxn modelId="{2EC42E43-1FC9-4D10-A8D3-BB3F47AB9CB9}" srcId="{78673089-E6E7-4AF5-A11B-A0F5381B2DE9}" destId="{29764B44-DDF1-4808-8B56-39AA8EE33804}" srcOrd="0" destOrd="0" parTransId="{BF25D355-5C68-4DD7-AEE2-C0E6A12911D4}" sibTransId="{450F11A7-448D-480F-B617-4D8E93717158}"/>
    <dgm:cxn modelId="{D515E430-9391-456F-926F-BE35991E4050}" type="presOf" srcId="{A66F211B-0E33-410C-8C31-863EF808AD3D}" destId="{98840ADD-ECCA-4EC4-938D-AEF14BD37A13}" srcOrd="0" destOrd="0" presId="urn:microsoft.com/office/officeart/2005/8/layout/hierarchy1"/>
    <dgm:cxn modelId="{4BA1AE87-499B-45B5-A22B-0B7CACC05603}" type="presOf" srcId="{BF25D355-5C68-4DD7-AEE2-C0E6A12911D4}" destId="{E457A7E6-6AC5-4BC0-81BB-AD0A1E8CAD7D}" srcOrd="0" destOrd="0" presId="urn:microsoft.com/office/officeart/2005/8/layout/hierarchy1"/>
    <dgm:cxn modelId="{F9163515-864C-4A3C-8A4E-147B7FEFE734}" type="presOf" srcId="{393958F1-EA7D-4C5D-B912-F47E8CDD4EF5}" destId="{8559DC88-D310-43EF-B9E5-94C3BDA0D03F}" srcOrd="0" destOrd="0" presId="urn:microsoft.com/office/officeart/2005/8/layout/hierarchy1"/>
    <dgm:cxn modelId="{4DA9C377-61D2-483C-AC8D-E76B8694D951}" type="presOf" srcId="{A6C90B4E-5C8B-4F26-954A-A7D9008E4929}" destId="{96905592-7969-42A2-BB2A-B177562D4C3E}" srcOrd="0" destOrd="0" presId="urn:microsoft.com/office/officeart/2005/8/layout/hierarchy1"/>
    <dgm:cxn modelId="{6AF085CF-F286-4F48-9C46-53562DBE65A0}" srcId="{29764B44-DDF1-4808-8B56-39AA8EE33804}" destId="{031E3FB9-6D5F-432F-982E-91777EEDC2C2}" srcOrd="0" destOrd="0" parTransId="{80C36B7F-3DB2-4DBE-8B85-AC3EBE954E80}" sibTransId="{BE1CCC6D-CD2E-4D6F-849E-712E180AFF0A}"/>
    <dgm:cxn modelId="{CF109EAD-7020-4500-AA0F-04ECE13E4E6A}" srcId="{393958F1-EA7D-4C5D-B912-F47E8CDD4EF5}" destId="{81E06830-87F2-45BE-9C40-327AF1DAB227}" srcOrd="0" destOrd="0" parTransId="{02ACD27B-3097-4391-B61C-5BAF4B9361BE}" sibTransId="{A96071E5-79F3-41E4-95C2-A4965DD9B703}"/>
    <dgm:cxn modelId="{A0B930CE-CE38-45A0-9871-1F586F203FD5}" srcId="{393958F1-EA7D-4C5D-B912-F47E8CDD4EF5}" destId="{BFC7BD4C-3A0F-4156-A32D-FD6703961BAF}" srcOrd="1" destOrd="0" parTransId="{549C38C1-FD99-4794-BF33-9466C3FFEF43}" sibTransId="{1B1E08F7-3DB4-4D48-A984-53A4A6EA8EB3}"/>
    <dgm:cxn modelId="{F0914DC0-F931-4006-84E8-B2E013317CA7}" srcId="{5723411A-8E53-40FF-AF25-E114AB0C90C0}" destId="{78673089-E6E7-4AF5-A11B-A0F5381B2DE9}" srcOrd="0" destOrd="0" parTransId="{8CC9B170-1DF7-4761-9B20-DD2221EA709C}" sibTransId="{3BEC9125-97A4-4AAF-BF26-47B79794E0B7}"/>
    <dgm:cxn modelId="{23D31E5F-9769-4809-AE50-FD5F6AD7225B}" srcId="{0B628AE9-A3D7-42D7-BD22-E32FD576BD38}" destId="{36067C39-253A-4960-BB08-0CB31224EFBE}" srcOrd="1" destOrd="0" parTransId="{FFD1E149-C705-49D9-8F7B-E29CEEE60AA5}" sibTransId="{4B892D6D-B0E8-480C-B414-28118D492B38}"/>
    <dgm:cxn modelId="{B5C87765-C614-49C4-B203-1930A5B4EBB9}" type="presOf" srcId="{80C36B7F-3DB2-4DBE-8B85-AC3EBE954E80}" destId="{5267CE18-F6C6-4A2F-87F9-0A8769CE4735}" srcOrd="0" destOrd="0" presId="urn:microsoft.com/office/officeart/2005/8/layout/hierarchy1"/>
    <dgm:cxn modelId="{718BE98E-211B-43EF-9105-E34FAB55F28F}" type="presOf" srcId="{81E06830-87F2-45BE-9C40-327AF1DAB227}" destId="{1AB2DAC0-C160-4B0F-B09B-48B2331EFD22}" srcOrd="0" destOrd="0" presId="urn:microsoft.com/office/officeart/2005/8/layout/hierarchy1"/>
    <dgm:cxn modelId="{3888956F-8934-4200-AB90-3796FE29CA63}" type="presOf" srcId="{549C38C1-FD99-4794-BF33-9466C3FFEF43}" destId="{3A7CB3AB-1655-486D-B7DD-68CB876F3A55}" srcOrd="0" destOrd="0" presId="urn:microsoft.com/office/officeart/2005/8/layout/hierarchy1"/>
    <dgm:cxn modelId="{79CE9303-FA06-403C-9021-A9E0BEFF7253}" srcId="{393958F1-EA7D-4C5D-B912-F47E8CDD4EF5}" destId="{1FC56C33-DE85-4420-8874-2C99BC68EE44}" srcOrd="3" destOrd="0" parTransId="{2AE1B706-7BCD-4845-9547-DADE5FBD6076}" sibTransId="{8A359D7B-C88B-4A88-B3E7-F7FBB8F514ED}"/>
    <dgm:cxn modelId="{427F8C59-C4DE-4F60-A13F-F9275EDB03D3}" type="presOf" srcId="{0B628AE9-A3D7-42D7-BD22-E32FD576BD38}" destId="{EAF837EF-2F31-4B83-A3E9-9648A9583D4C}" srcOrd="0" destOrd="0" presId="urn:microsoft.com/office/officeart/2005/8/layout/hierarchy1"/>
    <dgm:cxn modelId="{D8BC2A9B-4C27-48BF-A6F0-564D8895C2E8}" type="presOf" srcId="{2AE1B706-7BCD-4845-9547-DADE5FBD6076}" destId="{85C05452-F221-4B08-A89E-0D63F88F053E}" srcOrd="0" destOrd="0" presId="urn:microsoft.com/office/officeart/2005/8/layout/hierarchy1"/>
    <dgm:cxn modelId="{B6936119-AF1B-4DDD-8383-C9CD3BBA1B58}" type="presOf" srcId="{00E1996E-1811-4AE1-95B5-EA1AAC8F4D56}" destId="{86CA5BB7-33D4-44BB-9E15-8EAFA8291DF5}" srcOrd="0" destOrd="0" presId="urn:microsoft.com/office/officeart/2005/8/layout/hierarchy1"/>
    <dgm:cxn modelId="{1DD9AAD6-15FA-4509-8239-CA64654AFBD1}" srcId="{0B628AE9-A3D7-42D7-BD22-E32FD576BD38}" destId="{A66F211B-0E33-410C-8C31-863EF808AD3D}" srcOrd="0" destOrd="0" parTransId="{00E1996E-1811-4AE1-95B5-EA1AAC8F4D56}" sibTransId="{245C6250-BAF9-4C02-A975-7A95FBF3770F}"/>
    <dgm:cxn modelId="{C6E8C802-C27E-45FE-B70F-841211F819F8}" type="presOf" srcId="{D9014E05-18A5-4A05-A5C6-6846AC60FA9F}" destId="{BDB5E79F-F0C3-4E0B-A694-EB0DF982D5AB}" srcOrd="0" destOrd="0" presId="urn:microsoft.com/office/officeart/2005/8/layout/hierarchy1"/>
    <dgm:cxn modelId="{69DF8B83-F009-4B91-B4A3-4D03F372F851}" srcId="{031E3FB9-6D5F-432F-982E-91777EEDC2C2}" destId="{393958F1-EA7D-4C5D-B912-F47E8CDD4EF5}" srcOrd="0" destOrd="0" parTransId="{A196AD66-814C-4C03-8C5A-896A4492AEB9}" sibTransId="{B1E077AA-EE95-4D2B-BFDD-73C3D4A8325F}"/>
    <dgm:cxn modelId="{E81A4E8E-1EF0-4CEE-B16E-1DE475954294}" type="presOf" srcId="{78673089-E6E7-4AF5-A11B-A0F5381B2DE9}" destId="{9FF246F3-C2A7-4E20-B757-DDC74BB0BDED}" srcOrd="0" destOrd="0" presId="urn:microsoft.com/office/officeart/2005/8/layout/hierarchy1"/>
    <dgm:cxn modelId="{51763AA8-386E-4B77-863D-EB4D423CF072}" srcId="{031E3FB9-6D5F-432F-982E-91777EEDC2C2}" destId="{0B628AE9-A3D7-42D7-BD22-E32FD576BD38}" srcOrd="1" destOrd="0" parTransId="{A6C90B4E-5C8B-4F26-954A-A7D9008E4929}" sibTransId="{9B689092-8AE2-4AFB-AC1B-5932F3F07A61}"/>
    <dgm:cxn modelId="{C7BD86F2-86F3-496D-84E9-CB9C0BF73920}" type="presOf" srcId="{29764B44-DDF1-4808-8B56-39AA8EE33804}" destId="{E46070BF-B00B-440E-8191-244BB144BA2D}" srcOrd="0" destOrd="0" presId="urn:microsoft.com/office/officeart/2005/8/layout/hierarchy1"/>
    <dgm:cxn modelId="{1413F705-2582-478E-8BE8-E854BD3D4D6A}" srcId="{393958F1-EA7D-4C5D-B912-F47E8CDD4EF5}" destId="{53599E3E-6864-420F-BE26-2127BD9CFE55}" srcOrd="2" destOrd="0" parTransId="{D9014E05-18A5-4A05-A5C6-6846AC60FA9F}" sibTransId="{F11588FA-845D-4C86-9869-AC4CEB7CEE97}"/>
    <dgm:cxn modelId="{1D7CB2C5-D09F-4BF4-AC15-96524B6BE1C1}" type="presOf" srcId="{36067C39-253A-4960-BB08-0CB31224EFBE}" destId="{A889B266-F4D2-4E99-BF7D-87EA4B0B9A67}" srcOrd="0" destOrd="0" presId="urn:microsoft.com/office/officeart/2005/8/layout/hierarchy1"/>
    <dgm:cxn modelId="{7D712636-08D4-4C0D-B288-1123D6116954}" type="presOf" srcId="{A196AD66-814C-4C03-8C5A-896A4492AEB9}" destId="{9FE963D8-524B-4E46-8404-8BC9E5B5DA13}" srcOrd="0" destOrd="0" presId="urn:microsoft.com/office/officeart/2005/8/layout/hierarchy1"/>
    <dgm:cxn modelId="{AF7425DC-15DF-437F-93E9-35A2992517E1}" type="presOf" srcId="{02ACD27B-3097-4391-B61C-5BAF4B9361BE}" destId="{B877DBDA-597C-4A53-8129-B66259F84E25}" srcOrd="0" destOrd="0" presId="urn:microsoft.com/office/officeart/2005/8/layout/hierarchy1"/>
    <dgm:cxn modelId="{897DF398-3EB5-413D-A95B-793DF864C0BB}" type="presOf" srcId="{BFC7BD4C-3A0F-4156-A32D-FD6703961BAF}" destId="{F288E20B-41F9-42DD-9C99-9062E0B6CE53}" srcOrd="0" destOrd="0" presId="urn:microsoft.com/office/officeart/2005/8/layout/hierarchy1"/>
    <dgm:cxn modelId="{EBD203F3-1E90-4559-9107-EF1C0FA5FAF1}" type="presOf" srcId="{53599E3E-6864-420F-BE26-2127BD9CFE55}" destId="{92008F94-2326-4708-B7E3-1CE91D8EAB5C}" srcOrd="0" destOrd="0" presId="urn:microsoft.com/office/officeart/2005/8/layout/hierarchy1"/>
    <dgm:cxn modelId="{84BA03DB-9B47-4FD4-9EB6-4841D99A4B8A}" type="presOf" srcId="{FFD1E149-C705-49D9-8F7B-E29CEEE60AA5}" destId="{9234E46F-DC6F-4B52-AE6D-A3D2A8B6FE4B}" srcOrd="0" destOrd="0" presId="urn:microsoft.com/office/officeart/2005/8/layout/hierarchy1"/>
    <dgm:cxn modelId="{C289A7AA-AEAC-43C1-8FAD-81DAE8DCAEAA}" type="presOf" srcId="{031E3FB9-6D5F-432F-982E-91777EEDC2C2}" destId="{B0EC8282-69F2-4386-B5BA-36BD2D1ADBCC}" srcOrd="0" destOrd="0" presId="urn:microsoft.com/office/officeart/2005/8/layout/hierarchy1"/>
    <dgm:cxn modelId="{74BB8EE2-F9C2-48FB-A927-663A12835D16}" type="presParOf" srcId="{50CAFFF6-F154-4D28-AEAE-03243CB294E7}" destId="{67DDE4D0-FA84-4D2D-8FD1-CADA8288F626}" srcOrd="0" destOrd="0" presId="urn:microsoft.com/office/officeart/2005/8/layout/hierarchy1"/>
    <dgm:cxn modelId="{F63D24F8-E9F1-4601-8206-163FBEC0E7AC}" type="presParOf" srcId="{67DDE4D0-FA84-4D2D-8FD1-CADA8288F626}" destId="{DB45BFF1-00B9-4F6E-992D-AA0D9790CF88}" srcOrd="0" destOrd="0" presId="urn:microsoft.com/office/officeart/2005/8/layout/hierarchy1"/>
    <dgm:cxn modelId="{A859C5E1-E230-4182-8089-65A96AE738F5}" type="presParOf" srcId="{DB45BFF1-00B9-4F6E-992D-AA0D9790CF88}" destId="{6D995FD8-E646-4FFF-BBE6-F666E96E66DB}" srcOrd="0" destOrd="0" presId="urn:microsoft.com/office/officeart/2005/8/layout/hierarchy1"/>
    <dgm:cxn modelId="{5D329F7D-1C9E-4EEB-B925-2EDFEC109FFE}" type="presParOf" srcId="{DB45BFF1-00B9-4F6E-992D-AA0D9790CF88}" destId="{9FF246F3-C2A7-4E20-B757-DDC74BB0BDED}" srcOrd="1" destOrd="0" presId="urn:microsoft.com/office/officeart/2005/8/layout/hierarchy1"/>
    <dgm:cxn modelId="{3C2450F7-C06B-4C65-AF47-AA804060DA03}" type="presParOf" srcId="{67DDE4D0-FA84-4D2D-8FD1-CADA8288F626}" destId="{B389118B-7782-4E64-B170-C834DFE57DD7}" srcOrd="1" destOrd="0" presId="urn:microsoft.com/office/officeart/2005/8/layout/hierarchy1"/>
    <dgm:cxn modelId="{12AFCDD9-F015-46C4-8250-9D4A91A5B9D1}" type="presParOf" srcId="{B389118B-7782-4E64-B170-C834DFE57DD7}" destId="{E457A7E6-6AC5-4BC0-81BB-AD0A1E8CAD7D}" srcOrd="0" destOrd="0" presId="urn:microsoft.com/office/officeart/2005/8/layout/hierarchy1"/>
    <dgm:cxn modelId="{57213C81-4C76-49A0-90AD-33B54A0F11BD}" type="presParOf" srcId="{B389118B-7782-4E64-B170-C834DFE57DD7}" destId="{28CC6CD5-536F-4428-9B49-7DB82ED8FAC9}" srcOrd="1" destOrd="0" presId="urn:microsoft.com/office/officeart/2005/8/layout/hierarchy1"/>
    <dgm:cxn modelId="{86F74798-4E88-4386-9E74-B6C95AA5D066}" type="presParOf" srcId="{28CC6CD5-536F-4428-9B49-7DB82ED8FAC9}" destId="{4DA7A26B-AB85-44EA-AB71-2FED717E4A9C}" srcOrd="0" destOrd="0" presId="urn:microsoft.com/office/officeart/2005/8/layout/hierarchy1"/>
    <dgm:cxn modelId="{006E7E1C-0828-44A7-9C94-AAA906980638}" type="presParOf" srcId="{4DA7A26B-AB85-44EA-AB71-2FED717E4A9C}" destId="{6BF7CBAE-A96D-49CE-82BB-DAE018E6D366}" srcOrd="0" destOrd="0" presId="urn:microsoft.com/office/officeart/2005/8/layout/hierarchy1"/>
    <dgm:cxn modelId="{9AC78D74-E238-4368-84DC-A3096A645FF4}" type="presParOf" srcId="{4DA7A26B-AB85-44EA-AB71-2FED717E4A9C}" destId="{E46070BF-B00B-440E-8191-244BB144BA2D}" srcOrd="1" destOrd="0" presId="urn:microsoft.com/office/officeart/2005/8/layout/hierarchy1"/>
    <dgm:cxn modelId="{E4BD89D5-A039-4475-9DCF-424EABB7D764}" type="presParOf" srcId="{28CC6CD5-536F-4428-9B49-7DB82ED8FAC9}" destId="{8FC210B8-C796-4975-874C-A14D8A2807EA}" srcOrd="1" destOrd="0" presId="urn:microsoft.com/office/officeart/2005/8/layout/hierarchy1"/>
    <dgm:cxn modelId="{37B708C8-935E-4F91-BB1A-1DE875BB7F51}" type="presParOf" srcId="{8FC210B8-C796-4975-874C-A14D8A2807EA}" destId="{5267CE18-F6C6-4A2F-87F9-0A8769CE4735}" srcOrd="0" destOrd="0" presId="urn:microsoft.com/office/officeart/2005/8/layout/hierarchy1"/>
    <dgm:cxn modelId="{10127826-48AA-4A96-8DC3-D35651CDD16D}" type="presParOf" srcId="{8FC210B8-C796-4975-874C-A14D8A2807EA}" destId="{C8E8DF07-485F-40F9-B28E-D522DD04C72D}" srcOrd="1" destOrd="0" presId="urn:microsoft.com/office/officeart/2005/8/layout/hierarchy1"/>
    <dgm:cxn modelId="{B08D49D6-14BD-4F07-8441-22BDD7B8D1DC}" type="presParOf" srcId="{C8E8DF07-485F-40F9-B28E-D522DD04C72D}" destId="{80DE396E-CCC7-41B8-80DC-EC7EC4BB31FE}" srcOrd="0" destOrd="0" presId="urn:microsoft.com/office/officeart/2005/8/layout/hierarchy1"/>
    <dgm:cxn modelId="{D7C283DF-845E-4807-8F25-1420AE3C8E56}" type="presParOf" srcId="{80DE396E-CCC7-41B8-80DC-EC7EC4BB31FE}" destId="{BE022766-F877-40CC-8670-96C9895EC437}" srcOrd="0" destOrd="0" presId="urn:microsoft.com/office/officeart/2005/8/layout/hierarchy1"/>
    <dgm:cxn modelId="{D7CCAC58-FB70-405F-9C8B-64DD0287C497}" type="presParOf" srcId="{80DE396E-CCC7-41B8-80DC-EC7EC4BB31FE}" destId="{B0EC8282-69F2-4386-B5BA-36BD2D1ADBCC}" srcOrd="1" destOrd="0" presId="urn:microsoft.com/office/officeart/2005/8/layout/hierarchy1"/>
    <dgm:cxn modelId="{0F5BC9D0-6EFB-4D4C-8FAD-C08578EA5AE6}" type="presParOf" srcId="{C8E8DF07-485F-40F9-B28E-D522DD04C72D}" destId="{89CDA765-22C2-4E08-B290-07B899B534D1}" srcOrd="1" destOrd="0" presId="urn:microsoft.com/office/officeart/2005/8/layout/hierarchy1"/>
    <dgm:cxn modelId="{AE79BA72-5532-4599-87B3-4E790FC5697A}" type="presParOf" srcId="{89CDA765-22C2-4E08-B290-07B899B534D1}" destId="{9FE963D8-524B-4E46-8404-8BC9E5B5DA13}" srcOrd="0" destOrd="0" presId="urn:microsoft.com/office/officeart/2005/8/layout/hierarchy1"/>
    <dgm:cxn modelId="{98EBF562-E502-408A-BA47-FA8477A44046}" type="presParOf" srcId="{89CDA765-22C2-4E08-B290-07B899B534D1}" destId="{2A8C861A-2840-4655-85A8-4FB0EC072BED}" srcOrd="1" destOrd="0" presId="urn:microsoft.com/office/officeart/2005/8/layout/hierarchy1"/>
    <dgm:cxn modelId="{91DD38BC-ED50-488D-A53E-895CF042D6C0}" type="presParOf" srcId="{2A8C861A-2840-4655-85A8-4FB0EC072BED}" destId="{82EF2D8A-9AD6-4B02-BB4D-2FF50C3DEE8E}" srcOrd="0" destOrd="0" presId="urn:microsoft.com/office/officeart/2005/8/layout/hierarchy1"/>
    <dgm:cxn modelId="{ADFE2732-EAE0-4BE8-8D61-5052269D2695}" type="presParOf" srcId="{82EF2D8A-9AD6-4B02-BB4D-2FF50C3DEE8E}" destId="{E680948E-1D62-4411-9B17-6E96412D7313}" srcOrd="0" destOrd="0" presId="urn:microsoft.com/office/officeart/2005/8/layout/hierarchy1"/>
    <dgm:cxn modelId="{489AC4A6-5F2B-47E5-B355-146F2A1D9633}" type="presParOf" srcId="{82EF2D8A-9AD6-4B02-BB4D-2FF50C3DEE8E}" destId="{8559DC88-D310-43EF-B9E5-94C3BDA0D03F}" srcOrd="1" destOrd="0" presId="urn:microsoft.com/office/officeart/2005/8/layout/hierarchy1"/>
    <dgm:cxn modelId="{1D4B12DA-D2C7-49A6-B158-1EEABBD20BA0}" type="presParOf" srcId="{2A8C861A-2840-4655-85A8-4FB0EC072BED}" destId="{6B0011F2-DBAF-4C20-9F59-4F9A030F80C1}" srcOrd="1" destOrd="0" presId="urn:microsoft.com/office/officeart/2005/8/layout/hierarchy1"/>
    <dgm:cxn modelId="{EC2E199D-3E6A-4E08-A429-7DAE146B64AD}" type="presParOf" srcId="{6B0011F2-DBAF-4C20-9F59-4F9A030F80C1}" destId="{B877DBDA-597C-4A53-8129-B66259F84E25}" srcOrd="0" destOrd="0" presId="urn:microsoft.com/office/officeart/2005/8/layout/hierarchy1"/>
    <dgm:cxn modelId="{28BC49E9-DDDB-4721-A4E3-848155D97057}" type="presParOf" srcId="{6B0011F2-DBAF-4C20-9F59-4F9A030F80C1}" destId="{1C50B481-3D5B-4872-80DB-CCA3171D376E}" srcOrd="1" destOrd="0" presId="urn:microsoft.com/office/officeart/2005/8/layout/hierarchy1"/>
    <dgm:cxn modelId="{F084EF76-5334-4937-951D-3992566D0232}" type="presParOf" srcId="{1C50B481-3D5B-4872-80DB-CCA3171D376E}" destId="{30BBAEC6-22BF-4A7D-B38A-933E62946D08}" srcOrd="0" destOrd="0" presId="urn:microsoft.com/office/officeart/2005/8/layout/hierarchy1"/>
    <dgm:cxn modelId="{702BB0CD-7559-47CC-86D7-03C593E99CD2}" type="presParOf" srcId="{30BBAEC6-22BF-4A7D-B38A-933E62946D08}" destId="{3FD7812A-3AE1-40CE-8373-641D265200BE}" srcOrd="0" destOrd="0" presId="urn:microsoft.com/office/officeart/2005/8/layout/hierarchy1"/>
    <dgm:cxn modelId="{4D144E36-4E37-4A15-98B7-DD328447739F}" type="presParOf" srcId="{30BBAEC6-22BF-4A7D-B38A-933E62946D08}" destId="{1AB2DAC0-C160-4B0F-B09B-48B2331EFD22}" srcOrd="1" destOrd="0" presId="urn:microsoft.com/office/officeart/2005/8/layout/hierarchy1"/>
    <dgm:cxn modelId="{E3068445-AA94-4A6D-9233-9923511A6063}" type="presParOf" srcId="{1C50B481-3D5B-4872-80DB-CCA3171D376E}" destId="{6C1A5C75-AD8C-43BB-9F41-7E4501DC2022}" srcOrd="1" destOrd="0" presId="urn:microsoft.com/office/officeart/2005/8/layout/hierarchy1"/>
    <dgm:cxn modelId="{44EED4F9-C4C4-4411-8A9B-4003D4151BDD}" type="presParOf" srcId="{6B0011F2-DBAF-4C20-9F59-4F9A030F80C1}" destId="{3A7CB3AB-1655-486D-B7DD-68CB876F3A55}" srcOrd="2" destOrd="0" presId="urn:microsoft.com/office/officeart/2005/8/layout/hierarchy1"/>
    <dgm:cxn modelId="{5F83A408-93CB-4AD6-9A37-7C4CD97ACF4D}" type="presParOf" srcId="{6B0011F2-DBAF-4C20-9F59-4F9A030F80C1}" destId="{DC6BB49C-326A-446C-A39F-17F5B2E281E4}" srcOrd="3" destOrd="0" presId="urn:microsoft.com/office/officeart/2005/8/layout/hierarchy1"/>
    <dgm:cxn modelId="{5E170233-7666-42B8-B37D-3D3A3C018040}" type="presParOf" srcId="{DC6BB49C-326A-446C-A39F-17F5B2E281E4}" destId="{3A9DDB57-1FD4-40BD-8E1F-91FC63154941}" srcOrd="0" destOrd="0" presId="urn:microsoft.com/office/officeart/2005/8/layout/hierarchy1"/>
    <dgm:cxn modelId="{E54E688C-A3D2-4819-A698-D3183BF442DD}" type="presParOf" srcId="{3A9DDB57-1FD4-40BD-8E1F-91FC63154941}" destId="{07CA12EA-E23E-4230-9AD0-C516E46EC2AF}" srcOrd="0" destOrd="0" presId="urn:microsoft.com/office/officeart/2005/8/layout/hierarchy1"/>
    <dgm:cxn modelId="{F1F558D9-6564-44DC-9641-5F6681726957}" type="presParOf" srcId="{3A9DDB57-1FD4-40BD-8E1F-91FC63154941}" destId="{F288E20B-41F9-42DD-9C99-9062E0B6CE53}" srcOrd="1" destOrd="0" presId="urn:microsoft.com/office/officeart/2005/8/layout/hierarchy1"/>
    <dgm:cxn modelId="{DC465165-50E0-4B4A-BED8-7DF170E55009}" type="presParOf" srcId="{DC6BB49C-326A-446C-A39F-17F5B2E281E4}" destId="{D38597BF-75DC-45A0-BDF1-8FB060BC7EE4}" srcOrd="1" destOrd="0" presId="urn:microsoft.com/office/officeart/2005/8/layout/hierarchy1"/>
    <dgm:cxn modelId="{95A8BAA2-FC99-4EFB-8E67-4D8F243CAEAC}" type="presParOf" srcId="{6B0011F2-DBAF-4C20-9F59-4F9A030F80C1}" destId="{BDB5E79F-F0C3-4E0B-A694-EB0DF982D5AB}" srcOrd="4" destOrd="0" presId="urn:microsoft.com/office/officeart/2005/8/layout/hierarchy1"/>
    <dgm:cxn modelId="{EC2CA064-CEFC-49AC-A7D6-6BDEEFCD0D21}" type="presParOf" srcId="{6B0011F2-DBAF-4C20-9F59-4F9A030F80C1}" destId="{BA1B191B-06F2-4964-8BFF-1285A8EE164B}" srcOrd="5" destOrd="0" presId="urn:microsoft.com/office/officeart/2005/8/layout/hierarchy1"/>
    <dgm:cxn modelId="{A1273B95-87B7-48C3-B30E-A93D63C0275A}" type="presParOf" srcId="{BA1B191B-06F2-4964-8BFF-1285A8EE164B}" destId="{79FCA146-AC06-4008-AF65-B7F614741484}" srcOrd="0" destOrd="0" presId="urn:microsoft.com/office/officeart/2005/8/layout/hierarchy1"/>
    <dgm:cxn modelId="{2CE9F2F3-93EF-4F1E-9DBD-F5F9CDE8ED18}" type="presParOf" srcId="{79FCA146-AC06-4008-AF65-B7F614741484}" destId="{66BA0D32-DB95-4AA7-8F02-0D165772B1FA}" srcOrd="0" destOrd="0" presId="urn:microsoft.com/office/officeart/2005/8/layout/hierarchy1"/>
    <dgm:cxn modelId="{62937CEB-C76F-457F-AEBF-206721EACCE1}" type="presParOf" srcId="{79FCA146-AC06-4008-AF65-B7F614741484}" destId="{92008F94-2326-4708-B7E3-1CE91D8EAB5C}" srcOrd="1" destOrd="0" presId="urn:microsoft.com/office/officeart/2005/8/layout/hierarchy1"/>
    <dgm:cxn modelId="{5570B3B7-E2D4-4669-B503-BE31FFFE38BF}" type="presParOf" srcId="{BA1B191B-06F2-4964-8BFF-1285A8EE164B}" destId="{5B820A8F-0CA0-46CB-966B-AEBD9B5C74DE}" srcOrd="1" destOrd="0" presId="urn:microsoft.com/office/officeart/2005/8/layout/hierarchy1"/>
    <dgm:cxn modelId="{8DBA9039-2137-4FC8-8B24-E28531D49109}" type="presParOf" srcId="{6B0011F2-DBAF-4C20-9F59-4F9A030F80C1}" destId="{85C05452-F221-4B08-A89E-0D63F88F053E}" srcOrd="6" destOrd="0" presId="urn:microsoft.com/office/officeart/2005/8/layout/hierarchy1"/>
    <dgm:cxn modelId="{3417A87A-CC0D-4737-ADDB-46E1C3BA2B48}" type="presParOf" srcId="{6B0011F2-DBAF-4C20-9F59-4F9A030F80C1}" destId="{AA651228-29AF-46A5-8586-FE854B86099F}" srcOrd="7" destOrd="0" presId="urn:microsoft.com/office/officeart/2005/8/layout/hierarchy1"/>
    <dgm:cxn modelId="{22FBA419-7DCB-491B-B2EC-470962D07903}" type="presParOf" srcId="{AA651228-29AF-46A5-8586-FE854B86099F}" destId="{03724153-077A-448C-A228-24FDA16359BE}" srcOrd="0" destOrd="0" presId="urn:microsoft.com/office/officeart/2005/8/layout/hierarchy1"/>
    <dgm:cxn modelId="{9DDF9AD6-8869-48A2-A268-77741E573EFA}" type="presParOf" srcId="{03724153-077A-448C-A228-24FDA16359BE}" destId="{64A0E9F5-2290-40EB-9AB0-3A6A833BADE8}" srcOrd="0" destOrd="0" presId="urn:microsoft.com/office/officeart/2005/8/layout/hierarchy1"/>
    <dgm:cxn modelId="{77A6AC74-4898-4382-A22E-7BD095B8F477}" type="presParOf" srcId="{03724153-077A-448C-A228-24FDA16359BE}" destId="{5D88C8C3-B2E0-4992-BDF5-D534BA6920CB}" srcOrd="1" destOrd="0" presId="urn:microsoft.com/office/officeart/2005/8/layout/hierarchy1"/>
    <dgm:cxn modelId="{E625B4A4-6A33-4F3B-98D7-BD96B6C77A09}" type="presParOf" srcId="{AA651228-29AF-46A5-8586-FE854B86099F}" destId="{2DDC45CA-8F0B-477F-94B5-4D7D4072FA89}" srcOrd="1" destOrd="0" presId="urn:microsoft.com/office/officeart/2005/8/layout/hierarchy1"/>
    <dgm:cxn modelId="{E95F4E9D-2FBB-4C09-A110-71F0E8FBE7F2}" type="presParOf" srcId="{89CDA765-22C2-4E08-B290-07B899B534D1}" destId="{96905592-7969-42A2-BB2A-B177562D4C3E}" srcOrd="2" destOrd="0" presId="urn:microsoft.com/office/officeart/2005/8/layout/hierarchy1"/>
    <dgm:cxn modelId="{2AE71D72-94FC-4E86-B541-3065AB978DFC}" type="presParOf" srcId="{89CDA765-22C2-4E08-B290-07B899B534D1}" destId="{867E8CEB-87BA-4A76-8A8E-94E7D002C1A4}" srcOrd="3" destOrd="0" presId="urn:microsoft.com/office/officeart/2005/8/layout/hierarchy1"/>
    <dgm:cxn modelId="{3D63333B-D160-47A8-8A17-1566234D9854}" type="presParOf" srcId="{867E8CEB-87BA-4A76-8A8E-94E7D002C1A4}" destId="{4E4C9FCD-9121-44D8-853D-163DB6C76C8F}" srcOrd="0" destOrd="0" presId="urn:microsoft.com/office/officeart/2005/8/layout/hierarchy1"/>
    <dgm:cxn modelId="{C40832C7-49AE-418C-A113-E983396CE788}" type="presParOf" srcId="{4E4C9FCD-9121-44D8-853D-163DB6C76C8F}" destId="{03A5C033-215A-41C3-A303-A1F8DC75A520}" srcOrd="0" destOrd="0" presId="urn:microsoft.com/office/officeart/2005/8/layout/hierarchy1"/>
    <dgm:cxn modelId="{E95CCD77-4207-47E1-BB0E-126A5CB35994}" type="presParOf" srcId="{4E4C9FCD-9121-44D8-853D-163DB6C76C8F}" destId="{EAF837EF-2F31-4B83-A3E9-9648A9583D4C}" srcOrd="1" destOrd="0" presId="urn:microsoft.com/office/officeart/2005/8/layout/hierarchy1"/>
    <dgm:cxn modelId="{56189E96-FF23-4FCC-B781-FF41A5DA3368}" type="presParOf" srcId="{867E8CEB-87BA-4A76-8A8E-94E7D002C1A4}" destId="{1DCA1DE3-94D0-497A-BF8A-12B56C86E9FA}" srcOrd="1" destOrd="0" presId="urn:microsoft.com/office/officeart/2005/8/layout/hierarchy1"/>
    <dgm:cxn modelId="{53AC66F3-CE69-4053-A536-7F14E299C96A}" type="presParOf" srcId="{1DCA1DE3-94D0-497A-BF8A-12B56C86E9FA}" destId="{86CA5BB7-33D4-44BB-9E15-8EAFA8291DF5}" srcOrd="0" destOrd="0" presId="urn:microsoft.com/office/officeart/2005/8/layout/hierarchy1"/>
    <dgm:cxn modelId="{8AAC57C2-532B-456D-A877-072F1FB0C699}" type="presParOf" srcId="{1DCA1DE3-94D0-497A-BF8A-12B56C86E9FA}" destId="{521FB724-5024-4CA7-8C8E-5F03E71DBEB6}" srcOrd="1" destOrd="0" presId="urn:microsoft.com/office/officeart/2005/8/layout/hierarchy1"/>
    <dgm:cxn modelId="{136184B8-B488-4855-835D-B6A95B3B6F48}" type="presParOf" srcId="{521FB724-5024-4CA7-8C8E-5F03E71DBEB6}" destId="{50A70A09-2D1C-4A8D-8F6D-CDE04DBBFCB1}" srcOrd="0" destOrd="0" presId="urn:microsoft.com/office/officeart/2005/8/layout/hierarchy1"/>
    <dgm:cxn modelId="{208B132A-D454-4B3E-9C6B-61F6EBBDC083}" type="presParOf" srcId="{50A70A09-2D1C-4A8D-8F6D-CDE04DBBFCB1}" destId="{9EE686B5-3EA6-45DF-A650-B85A63C14166}" srcOrd="0" destOrd="0" presId="urn:microsoft.com/office/officeart/2005/8/layout/hierarchy1"/>
    <dgm:cxn modelId="{5F61F168-D343-4379-BDE9-45B6459B69BB}" type="presParOf" srcId="{50A70A09-2D1C-4A8D-8F6D-CDE04DBBFCB1}" destId="{98840ADD-ECCA-4EC4-938D-AEF14BD37A13}" srcOrd="1" destOrd="0" presId="urn:microsoft.com/office/officeart/2005/8/layout/hierarchy1"/>
    <dgm:cxn modelId="{7AA3120C-8677-45B1-B7FB-56DC9F4C4CF1}" type="presParOf" srcId="{521FB724-5024-4CA7-8C8E-5F03E71DBEB6}" destId="{F105D7FB-21A2-49E0-B4CA-5E60C83691AF}" srcOrd="1" destOrd="0" presId="urn:microsoft.com/office/officeart/2005/8/layout/hierarchy1"/>
    <dgm:cxn modelId="{C774A3A0-EF69-47AF-A876-E2A6A836D451}" type="presParOf" srcId="{1DCA1DE3-94D0-497A-BF8A-12B56C86E9FA}" destId="{9234E46F-DC6F-4B52-AE6D-A3D2A8B6FE4B}" srcOrd="2" destOrd="0" presId="urn:microsoft.com/office/officeart/2005/8/layout/hierarchy1"/>
    <dgm:cxn modelId="{EA704E22-4C2F-4D2B-8AAE-2ED7DE89B96C}" type="presParOf" srcId="{1DCA1DE3-94D0-497A-BF8A-12B56C86E9FA}" destId="{DF8F6361-6ED2-41A8-9C44-EBB6F3E3C32A}" srcOrd="3" destOrd="0" presId="urn:microsoft.com/office/officeart/2005/8/layout/hierarchy1"/>
    <dgm:cxn modelId="{CED81673-4E48-4A81-9CAC-63FEBB389914}" type="presParOf" srcId="{DF8F6361-6ED2-41A8-9C44-EBB6F3E3C32A}" destId="{783D4BE5-27F8-4D57-8586-1DAF2933F7FB}" srcOrd="0" destOrd="0" presId="urn:microsoft.com/office/officeart/2005/8/layout/hierarchy1"/>
    <dgm:cxn modelId="{29D2006A-DCD2-4001-B1D0-C88AD8C43D0F}" type="presParOf" srcId="{783D4BE5-27F8-4D57-8586-1DAF2933F7FB}" destId="{7A8E915A-649A-452F-B124-A3EB55C35A8E}" srcOrd="0" destOrd="0" presId="urn:microsoft.com/office/officeart/2005/8/layout/hierarchy1"/>
    <dgm:cxn modelId="{6D69806B-E2D0-4CFC-A3DD-5233ECD4B87F}" type="presParOf" srcId="{783D4BE5-27F8-4D57-8586-1DAF2933F7FB}" destId="{A889B266-F4D2-4E99-BF7D-87EA4B0B9A67}" srcOrd="1" destOrd="0" presId="urn:microsoft.com/office/officeart/2005/8/layout/hierarchy1"/>
    <dgm:cxn modelId="{6CAC13AC-BEAA-4A3F-9F69-F73F2B562174}" type="presParOf" srcId="{DF8F6361-6ED2-41A8-9C44-EBB6F3E3C32A}" destId="{FE07C65E-3C94-4DBF-8030-D0F8705E0EC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4E46F-DC6F-4B52-AE6D-A3D2A8B6FE4B}">
      <dsp:nvSpPr>
        <dsp:cNvPr id="0" name=""/>
        <dsp:cNvSpPr/>
      </dsp:nvSpPr>
      <dsp:spPr>
        <a:xfrm>
          <a:off x="8827127" y="4312639"/>
          <a:ext cx="772169" cy="367482"/>
        </a:xfrm>
        <a:custGeom>
          <a:avLst/>
          <a:gdLst/>
          <a:ahLst/>
          <a:cxnLst/>
          <a:rect l="0" t="0" r="0" b="0"/>
          <a:pathLst>
            <a:path>
              <a:moveTo>
                <a:pt x="0" y="0"/>
              </a:moveTo>
              <a:lnTo>
                <a:pt x="0" y="250428"/>
              </a:lnTo>
              <a:lnTo>
                <a:pt x="772169" y="250428"/>
              </a:lnTo>
              <a:lnTo>
                <a:pt x="772169"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6CA5BB7-33D4-44BB-9E15-8EAFA8291DF5}">
      <dsp:nvSpPr>
        <dsp:cNvPr id="0" name=""/>
        <dsp:cNvSpPr/>
      </dsp:nvSpPr>
      <dsp:spPr>
        <a:xfrm>
          <a:off x="8054957" y="4312639"/>
          <a:ext cx="772169" cy="367482"/>
        </a:xfrm>
        <a:custGeom>
          <a:avLst/>
          <a:gdLst/>
          <a:ahLst/>
          <a:cxnLst/>
          <a:rect l="0" t="0" r="0" b="0"/>
          <a:pathLst>
            <a:path>
              <a:moveTo>
                <a:pt x="772169" y="0"/>
              </a:moveTo>
              <a:lnTo>
                <a:pt x="772169" y="250428"/>
              </a:lnTo>
              <a:lnTo>
                <a:pt x="0" y="250428"/>
              </a:lnTo>
              <a:lnTo>
                <a:pt x="0"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6905592-7969-42A2-BB2A-B177562D4C3E}">
      <dsp:nvSpPr>
        <dsp:cNvPr id="0" name=""/>
        <dsp:cNvSpPr/>
      </dsp:nvSpPr>
      <dsp:spPr>
        <a:xfrm>
          <a:off x="6510618" y="3142801"/>
          <a:ext cx="2316509" cy="367482"/>
        </a:xfrm>
        <a:custGeom>
          <a:avLst/>
          <a:gdLst/>
          <a:ahLst/>
          <a:cxnLst/>
          <a:rect l="0" t="0" r="0" b="0"/>
          <a:pathLst>
            <a:path>
              <a:moveTo>
                <a:pt x="0" y="0"/>
              </a:moveTo>
              <a:lnTo>
                <a:pt x="0" y="250428"/>
              </a:lnTo>
              <a:lnTo>
                <a:pt x="2316509" y="250428"/>
              </a:lnTo>
              <a:lnTo>
                <a:pt x="2316509"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5C05452-F221-4B08-A89E-0D63F88F053E}">
      <dsp:nvSpPr>
        <dsp:cNvPr id="0" name=""/>
        <dsp:cNvSpPr/>
      </dsp:nvSpPr>
      <dsp:spPr>
        <a:xfrm>
          <a:off x="4194108" y="4312639"/>
          <a:ext cx="2316509" cy="367482"/>
        </a:xfrm>
        <a:custGeom>
          <a:avLst/>
          <a:gdLst/>
          <a:ahLst/>
          <a:cxnLst/>
          <a:rect l="0" t="0" r="0" b="0"/>
          <a:pathLst>
            <a:path>
              <a:moveTo>
                <a:pt x="0" y="0"/>
              </a:moveTo>
              <a:lnTo>
                <a:pt x="0" y="250428"/>
              </a:lnTo>
              <a:lnTo>
                <a:pt x="2316509" y="250428"/>
              </a:lnTo>
              <a:lnTo>
                <a:pt x="2316509"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DB5E79F-F0C3-4E0B-A694-EB0DF982D5AB}">
      <dsp:nvSpPr>
        <dsp:cNvPr id="0" name=""/>
        <dsp:cNvSpPr/>
      </dsp:nvSpPr>
      <dsp:spPr>
        <a:xfrm>
          <a:off x="4194108" y="4312639"/>
          <a:ext cx="772169" cy="367482"/>
        </a:xfrm>
        <a:custGeom>
          <a:avLst/>
          <a:gdLst/>
          <a:ahLst/>
          <a:cxnLst/>
          <a:rect l="0" t="0" r="0" b="0"/>
          <a:pathLst>
            <a:path>
              <a:moveTo>
                <a:pt x="0" y="0"/>
              </a:moveTo>
              <a:lnTo>
                <a:pt x="0" y="250428"/>
              </a:lnTo>
              <a:lnTo>
                <a:pt x="772169" y="250428"/>
              </a:lnTo>
              <a:lnTo>
                <a:pt x="772169"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A7CB3AB-1655-486D-B7DD-68CB876F3A55}">
      <dsp:nvSpPr>
        <dsp:cNvPr id="0" name=""/>
        <dsp:cNvSpPr/>
      </dsp:nvSpPr>
      <dsp:spPr>
        <a:xfrm>
          <a:off x="3421938" y="4312639"/>
          <a:ext cx="772169" cy="367482"/>
        </a:xfrm>
        <a:custGeom>
          <a:avLst/>
          <a:gdLst/>
          <a:ahLst/>
          <a:cxnLst/>
          <a:rect l="0" t="0" r="0" b="0"/>
          <a:pathLst>
            <a:path>
              <a:moveTo>
                <a:pt x="772169" y="0"/>
              </a:moveTo>
              <a:lnTo>
                <a:pt x="772169" y="250428"/>
              </a:lnTo>
              <a:lnTo>
                <a:pt x="0" y="250428"/>
              </a:lnTo>
              <a:lnTo>
                <a:pt x="0"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877DBDA-597C-4A53-8129-B66259F84E25}">
      <dsp:nvSpPr>
        <dsp:cNvPr id="0" name=""/>
        <dsp:cNvSpPr/>
      </dsp:nvSpPr>
      <dsp:spPr>
        <a:xfrm>
          <a:off x="1877599" y="4312639"/>
          <a:ext cx="2316509" cy="367482"/>
        </a:xfrm>
        <a:custGeom>
          <a:avLst/>
          <a:gdLst/>
          <a:ahLst/>
          <a:cxnLst/>
          <a:rect l="0" t="0" r="0" b="0"/>
          <a:pathLst>
            <a:path>
              <a:moveTo>
                <a:pt x="2316509" y="0"/>
              </a:moveTo>
              <a:lnTo>
                <a:pt x="2316509" y="250428"/>
              </a:lnTo>
              <a:lnTo>
                <a:pt x="0" y="250428"/>
              </a:lnTo>
              <a:lnTo>
                <a:pt x="0"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FE963D8-524B-4E46-8404-8BC9E5B5DA13}">
      <dsp:nvSpPr>
        <dsp:cNvPr id="0" name=""/>
        <dsp:cNvSpPr/>
      </dsp:nvSpPr>
      <dsp:spPr>
        <a:xfrm>
          <a:off x="4194108" y="3142801"/>
          <a:ext cx="2316509" cy="367482"/>
        </a:xfrm>
        <a:custGeom>
          <a:avLst/>
          <a:gdLst/>
          <a:ahLst/>
          <a:cxnLst/>
          <a:rect l="0" t="0" r="0" b="0"/>
          <a:pathLst>
            <a:path>
              <a:moveTo>
                <a:pt x="2316509" y="0"/>
              </a:moveTo>
              <a:lnTo>
                <a:pt x="2316509" y="250428"/>
              </a:lnTo>
              <a:lnTo>
                <a:pt x="0" y="250428"/>
              </a:lnTo>
              <a:lnTo>
                <a:pt x="0"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267CE18-F6C6-4A2F-87F9-0A8769CE4735}">
      <dsp:nvSpPr>
        <dsp:cNvPr id="0" name=""/>
        <dsp:cNvSpPr/>
      </dsp:nvSpPr>
      <dsp:spPr>
        <a:xfrm>
          <a:off x="6464898" y="1972964"/>
          <a:ext cx="91440" cy="367482"/>
        </a:xfrm>
        <a:custGeom>
          <a:avLst/>
          <a:gdLst/>
          <a:ahLst/>
          <a:cxnLst/>
          <a:rect l="0" t="0" r="0" b="0"/>
          <a:pathLst>
            <a:path>
              <a:moveTo>
                <a:pt x="45720" y="0"/>
              </a:moveTo>
              <a:lnTo>
                <a:pt x="45720" y="367482"/>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457A7E6-6AC5-4BC0-81BB-AD0A1E8CAD7D}">
      <dsp:nvSpPr>
        <dsp:cNvPr id="0" name=""/>
        <dsp:cNvSpPr/>
      </dsp:nvSpPr>
      <dsp:spPr>
        <a:xfrm>
          <a:off x="6464898" y="803127"/>
          <a:ext cx="91440" cy="367482"/>
        </a:xfrm>
        <a:custGeom>
          <a:avLst/>
          <a:gdLst/>
          <a:ahLst/>
          <a:cxnLst/>
          <a:rect l="0" t="0" r="0" b="0"/>
          <a:pathLst>
            <a:path>
              <a:moveTo>
                <a:pt x="45720" y="0"/>
              </a:moveTo>
              <a:lnTo>
                <a:pt x="45720" y="367482"/>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D995FD8-E646-4FFF-BBE6-F666E96E66DB}">
      <dsp:nvSpPr>
        <dsp:cNvPr id="0" name=""/>
        <dsp:cNvSpPr/>
      </dsp:nvSpPr>
      <dsp:spPr>
        <a:xfrm>
          <a:off x="5878842" y="772"/>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F246F3-C2A7-4E20-B757-DDC74BB0BDED}">
      <dsp:nvSpPr>
        <dsp:cNvPr id="0" name=""/>
        <dsp:cNvSpPr/>
      </dsp:nvSpPr>
      <dsp:spPr>
        <a:xfrm>
          <a:off x="6019237" y="134147"/>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Ministry of Finance</a:t>
          </a:r>
          <a:endParaRPr lang="en-IN" sz="1500" kern="1200" dirty="0"/>
        </a:p>
      </dsp:txBody>
      <dsp:txXfrm>
        <a:off x="6042737" y="157647"/>
        <a:ext cx="1216550" cy="755354"/>
      </dsp:txXfrm>
    </dsp:sp>
    <dsp:sp modelId="{6BF7CBAE-A96D-49CE-82BB-DAE018E6D366}">
      <dsp:nvSpPr>
        <dsp:cNvPr id="0" name=""/>
        <dsp:cNvSpPr/>
      </dsp:nvSpPr>
      <dsp:spPr>
        <a:xfrm>
          <a:off x="5878842" y="1170610"/>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46070BF-B00B-440E-8191-244BB144BA2D}">
      <dsp:nvSpPr>
        <dsp:cNvPr id="0" name=""/>
        <dsp:cNvSpPr/>
      </dsp:nvSpPr>
      <dsp:spPr>
        <a:xfrm>
          <a:off x="6019237" y="1303984"/>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RBI</a:t>
          </a:r>
          <a:endParaRPr lang="en-IN" sz="1500" kern="1200" dirty="0"/>
        </a:p>
      </dsp:txBody>
      <dsp:txXfrm>
        <a:off x="6042737" y="1327484"/>
        <a:ext cx="1216550" cy="755354"/>
      </dsp:txXfrm>
    </dsp:sp>
    <dsp:sp modelId="{BE022766-F877-40CC-8670-96C9895EC437}">
      <dsp:nvSpPr>
        <dsp:cNvPr id="0" name=""/>
        <dsp:cNvSpPr/>
      </dsp:nvSpPr>
      <dsp:spPr>
        <a:xfrm>
          <a:off x="5878842" y="2340447"/>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0EC8282-69F2-4386-B5BA-36BD2D1ADBCC}">
      <dsp:nvSpPr>
        <dsp:cNvPr id="0" name=""/>
        <dsp:cNvSpPr/>
      </dsp:nvSpPr>
      <dsp:spPr>
        <a:xfrm>
          <a:off x="6019237" y="2473822"/>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Scheduled Banks</a:t>
          </a:r>
          <a:endParaRPr lang="en-IN" sz="1500" kern="1200" dirty="0"/>
        </a:p>
      </dsp:txBody>
      <dsp:txXfrm>
        <a:off x="6042737" y="2497322"/>
        <a:ext cx="1216550" cy="755354"/>
      </dsp:txXfrm>
    </dsp:sp>
    <dsp:sp modelId="{E680948E-1D62-4411-9B17-6E96412D7313}">
      <dsp:nvSpPr>
        <dsp:cNvPr id="0" name=""/>
        <dsp:cNvSpPr/>
      </dsp:nvSpPr>
      <dsp:spPr>
        <a:xfrm>
          <a:off x="3562333" y="3510284"/>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559DC88-D310-43EF-B9E5-94C3BDA0D03F}">
      <dsp:nvSpPr>
        <dsp:cNvPr id="0" name=""/>
        <dsp:cNvSpPr/>
      </dsp:nvSpPr>
      <dsp:spPr>
        <a:xfrm>
          <a:off x="3702727" y="3643659"/>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Commercial Banks</a:t>
          </a:r>
          <a:endParaRPr lang="en-IN" sz="1500" kern="1200" dirty="0"/>
        </a:p>
      </dsp:txBody>
      <dsp:txXfrm>
        <a:off x="3726227" y="3667159"/>
        <a:ext cx="1216550" cy="755354"/>
      </dsp:txXfrm>
    </dsp:sp>
    <dsp:sp modelId="{3FD7812A-3AE1-40CE-8373-641D265200BE}">
      <dsp:nvSpPr>
        <dsp:cNvPr id="0" name=""/>
        <dsp:cNvSpPr/>
      </dsp:nvSpPr>
      <dsp:spPr>
        <a:xfrm>
          <a:off x="1245823" y="4680121"/>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AB2DAC0-C160-4B0F-B09B-48B2331EFD22}">
      <dsp:nvSpPr>
        <dsp:cNvPr id="0" name=""/>
        <dsp:cNvSpPr/>
      </dsp:nvSpPr>
      <dsp:spPr>
        <a:xfrm>
          <a:off x="1386218" y="4813496"/>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Public Sector Banks	</a:t>
          </a:r>
          <a:endParaRPr lang="en-IN" sz="1500" kern="1200" dirty="0"/>
        </a:p>
      </dsp:txBody>
      <dsp:txXfrm>
        <a:off x="1409718" y="4836996"/>
        <a:ext cx="1216550" cy="755354"/>
      </dsp:txXfrm>
    </dsp:sp>
    <dsp:sp modelId="{07CA12EA-E23E-4230-9AD0-C516E46EC2AF}">
      <dsp:nvSpPr>
        <dsp:cNvPr id="0" name=""/>
        <dsp:cNvSpPr/>
      </dsp:nvSpPr>
      <dsp:spPr>
        <a:xfrm>
          <a:off x="2790163" y="4680121"/>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288E20B-41F9-42DD-9C99-9062E0B6CE53}">
      <dsp:nvSpPr>
        <dsp:cNvPr id="0" name=""/>
        <dsp:cNvSpPr/>
      </dsp:nvSpPr>
      <dsp:spPr>
        <a:xfrm>
          <a:off x="2930558" y="4813496"/>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Private Sector Banks</a:t>
          </a:r>
          <a:endParaRPr lang="en-IN" sz="1500" kern="1200" dirty="0"/>
        </a:p>
      </dsp:txBody>
      <dsp:txXfrm>
        <a:off x="2954058" y="4836996"/>
        <a:ext cx="1216550" cy="755354"/>
      </dsp:txXfrm>
    </dsp:sp>
    <dsp:sp modelId="{66BA0D32-DB95-4AA7-8F02-0D165772B1FA}">
      <dsp:nvSpPr>
        <dsp:cNvPr id="0" name=""/>
        <dsp:cNvSpPr/>
      </dsp:nvSpPr>
      <dsp:spPr>
        <a:xfrm>
          <a:off x="4334503" y="4680121"/>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2008F94-2326-4708-B7E3-1CE91D8EAB5C}">
      <dsp:nvSpPr>
        <dsp:cNvPr id="0" name=""/>
        <dsp:cNvSpPr/>
      </dsp:nvSpPr>
      <dsp:spPr>
        <a:xfrm>
          <a:off x="4474897" y="4813496"/>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Foreign Banks</a:t>
          </a:r>
          <a:endParaRPr lang="en-IN" sz="1500" kern="1200" dirty="0"/>
        </a:p>
      </dsp:txBody>
      <dsp:txXfrm>
        <a:off x="4498397" y="4836996"/>
        <a:ext cx="1216550" cy="755354"/>
      </dsp:txXfrm>
    </dsp:sp>
    <dsp:sp modelId="{64A0E9F5-2290-40EB-9AB0-3A6A833BADE8}">
      <dsp:nvSpPr>
        <dsp:cNvPr id="0" name=""/>
        <dsp:cNvSpPr/>
      </dsp:nvSpPr>
      <dsp:spPr>
        <a:xfrm>
          <a:off x="5878842" y="4680121"/>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D88C8C3-B2E0-4992-BDF5-D534BA6920CB}">
      <dsp:nvSpPr>
        <dsp:cNvPr id="0" name=""/>
        <dsp:cNvSpPr/>
      </dsp:nvSpPr>
      <dsp:spPr>
        <a:xfrm>
          <a:off x="6019237" y="4813496"/>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Regional Rural Banks	</a:t>
          </a:r>
          <a:endParaRPr lang="en-IN" sz="1500" kern="1200" dirty="0"/>
        </a:p>
      </dsp:txBody>
      <dsp:txXfrm>
        <a:off x="6042737" y="4836996"/>
        <a:ext cx="1216550" cy="755354"/>
      </dsp:txXfrm>
    </dsp:sp>
    <dsp:sp modelId="{03A5C033-215A-41C3-A303-A1F8DC75A520}">
      <dsp:nvSpPr>
        <dsp:cNvPr id="0" name=""/>
        <dsp:cNvSpPr/>
      </dsp:nvSpPr>
      <dsp:spPr>
        <a:xfrm>
          <a:off x="8195352" y="3510284"/>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AF837EF-2F31-4B83-A3E9-9648A9583D4C}">
      <dsp:nvSpPr>
        <dsp:cNvPr id="0" name=""/>
        <dsp:cNvSpPr/>
      </dsp:nvSpPr>
      <dsp:spPr>
        <a:xfrm>
          <a:off x="8335746" y="3643659"/>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Cooperative Banks</a:t>
          </a:r>
          <a:endParaRPr lang="en-IN" sz="1500" kern="1200" dirty="0"/>
        </a:p>
      </dsp:txBody>
      <dsp:txXfrm>
        <a:off x="8359246" y="3667159"/>
        <a:ext cx="1216550" cy="755354"/>
      </dsp:txXfrm>
    </dsp:sp>
    <dsp:sp modelId="{9EE686B5-3EA6-45DF-A650-B85A63C14166}">
      <dsp:nvSpPr>
        <dsp:cNvPr id="0" name=""/>
        <dsp:cNvSpPr/>
      </dsp:nvSpPr>
      <dsp:spPr>
        <a:xfrm>
          <a:off x="7423182" y="4680121"/>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8840ADD-ECCA-4EC4-938D-AEF14BD37A13}">
      <dsp:nvSpPr>
        <dsp:cNvPr id="0" name=""/>
        <dsp:cNvSpPr/>
      </dsp:nvSpPr>
      <dsp:spPr>
        <a:xfrm>
          <a:off x="7563576" y="4813496"/>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Urban Cooperative </a:t>
          </a:r>
          <a:endParaRPr lang="en-IN" sz="1500" kern="1200" dirty="0"/>
        </a:p>
      </dsp:txBody>
      <dsp:txXfrm>
        <a:off x="7587076" y="4836996"/>
        <a:ext cx="1216550" cy="755354"/>
      </dsp:txXfrm>
    </dsp:sp>
    <dsp:sp modelId="{7A8E915A-649A-452F-B124-A3EB55C35A8E}">
      <dsp:nvSpPr>
        <dsp:cNvPr id="0" name=""/>
        <dsp:cNvSpPr/>
      </dsp:nvSpPr>
      <dsp:spPr>
        <a:xfrm>
          <a:off x="8967521" y="4680121"/>
          <a:ext cx="1263550" cy="80235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889B266-F4D2-4E99-BF7D-87EA4B0B9A67}">
      <dsp:nvSpPr>
        <dsp:cNvPr id="0" name=""/>
        <dsp:cNvSpPr/>
      </dsp:nvSpPr>
      <dsp:spPr>
        <a:xfrm>
          <a:off x="9107916" y="4813496"/>
          <a:ext cx="1263550" cy="8023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State Cooperative</a:t>
          </a:r>
          <a:endParaRPr lang="en-IN" sz="1500" kern="1200" dirty="0"/>
        </a:p>
      </dsp:txBody>
      <dsp:txXfrm>
        <a:off x="9131416" y="4836996"/>
        <a:ext cx="1216550" cy="7553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D0F7F-5504-4A24-B0AC-FE356566241D}" type="datetimeFigureOut">
              <a:rPr lang="en-IN" smtClean="0"/>
              <a:t>08-04-2016</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23406-6384-4ADB-80FB-6A1B3C285299}" type="slidenum">
              <a:rPr lang="en-IN" smtClean="0"/>
              <a:t>‹#›</a:t>
            </a:fld>
            <a:endParaRPr lang="en-IN"/>
          </a:p>
        </p:txBody>
      </p:sp>
    </p:spTree>
    <p:extLst>
      <p:ext uri="{BB962C8B-B14F-4D97-AF65-F5344CB8AC3E}">
        <p14:creationId xmlns:p14="http://schemas.microsoft.com/office/powerpoint/2010/main" val="107686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smtClean="0"/>
              <a:t>Rural India constitutes 69% of India’s population.</a:t>
            </a:r>
          </a:p>
          <a:p>
            <a:pPr algn="just" eaLnBrk="1" hangingPunct="1">
              <a:spcBef>
                <a:spcPct val="0"/>
              </a:spcBef>
            </a:pPr>
            <a:r>
              <a:rPr lang="en-US" smtClean="0"/>
              <a:t>86% of Rural population earns less than $2 per day (most of Indian BoP households earn $67 per month).</a:t>
            </a:r>
          </a:p>
          <a:p>
            <a:pPr algn="just" eaLnBrk="1" hangingPunct="1">
              <a:spcBef>
                <a:spcPct val="0"/>
              </a:spcBef>
            </a:pPr>
            <a:r>
              <a:rPr lang="en-US" smtClean="0"/>
              <a:t>Only 0.29 per cent of the male population has reached the graduation level (0.04% for women) and 6.% of the rural males arc educated up to the middle level.</a:t>
            </a:r>
          </a:p>
          <a:p>
            <a:pPr algn="just" eaLnBrk="1" hangingPunct="1">
              <a:spcBef>
                <a:spcPct val="0"/>
              </a:spcBef>
            </a:pPr>
            <a:r>
              <a:rPr lang="en-US" smtClean="0"/>
              <a:t>Connectivity – In 2006: 13% in rural India had to travel &gt; 30 minutes; 2011: just 2%.</a:t>
            </a:r>
          </a:p>
          <a:p>
            <a:pPr algn="just" eaLnBrk="1" hangingPunct="1">
              <a:spcBef>
                <a:spcPct val="0"/>
              </a:spcBef>
            </a:pPr>
            <a:r>
              <a:rPr lang="en-US" smtClean="0"/>
              <a:t>When it comes to connectivity, Rural Indian BOP segment has grown more than urban in last year.</a:t>
            </a:r>
          </a:p>
          <a:p>
            <a:pPr eaLnBrk="1" hangingPunct="1">
              <a:spcBef>
                <a:spcPct val="0"/>
              </a:spcBef>
            </a:pPr>
            <a:r>
              <a:rPr lang="en-US" smtClean="0"/>
              <a:t>The rural economy contributes nearly half of the country’s GDP</a:t>
            </a:r>
          </a:p>
          <a:p>
            <a:pPr eaLnBrk="1" hangingPunct="1">
              <a:spcBef>
                <a:spcPct val="0"/>
              </a:spcBef>
            </a:pPr>
            <a:r>
              <a:rPr lang="en-US" smtClean="0"/>
              <a:t>More than 50 percent of the sales FMCG and Durable companies come from the rural areas. </a:t>
            </a:r>
          </a:p>
          <a:p>
            <a:pPr eaLnBrk="1" hangingPunct="1">
              <a:spcBef>
                <a:spcPct val="0"/>
              </a:spcBef>
            </a:pPr>
            <a:r>
              <a:rPr lang="en-US" smtClean="0"/>
              <a:t>The McKinsey report (2007) on the rise on consumer market in India predicts that in twenty years the rural Indian market will be larger than the total consumer markets in countries such as South Korea or Canada today </a:t>
            </a:r>
          </a:p>
          <a:p>
            <a:pPr eaLnBrk="1" hangingPunct="1">
              <a:spcBef>
                <a:spcPct val="0"/>
              </a:spcBef>
            </a:pPr>
            <a:r>
              <a:rPr lang="en-US" smtClean="0"/>
              <a:t>It is almost four times the size of today’s urban Indian market and estimated the size of the rural market at $577 Billion. </a:t>
            </a:r>
          </a:p>
          <a:p>
            <a:pPr algn="just" eaLnBrk="1" hangingPunct="1">
              <a:spcBef>
                <a:spcPct val="0"/>
              </a:spcBef>
            </a:pPr>
            <a:r>
              <a:rPr lang="en-US" smtClean="0">
                <a:latin typeface="Trebuchet MS" pitchFamily="34" charset="0"/>
              </a:rPr>
              <a:t>According to estimates, approximately 245 million adults (24%) in rural India do not have a bank account today</a:t>
            </a:r>
          </a:p>
          <a:p>
            <a:pPr algn="just" eaLnBrk="1" hangingPunct="1">
              <a:spcBef>
                <a:spcPct val="0"/>
              </a:spcBef>
            </a:pPr>
            <a:r>
              <a:rPr lang="en-US" smtClean="0">
                <a:latin typeface="Trebuchet MS" pitchFamily="34" charset="0"/>
              </a:rPr>
              <a:t>60 million out of 245 million may not need banking services because they are below the poverty line</a:t>
            </a:r>
          </a:p>
          <a:p>
            <a:pPr eaLnBrk="1" hangingPunct="1">
              <a:spcBef>
                <a:spcPct val="0"/>
              </a:spcBef>
            </a:pPr>
            <a:r>
              <a:rPr lang="en-US" smtClean="0">
                <a:latin typeface="Trebuchet MS" pitchFamily="34" charset="0"/>
              </a:rPr>
              <a:t>approximately 185 million “potentially bankable” people do not use formal banking services because of reasons like poor access or usage</a:t>
            </a:r>
          </a:p>
          <a:p>
            <a:pPr eaLnBrk="1" hangingPunct="1">
              <a:spcBef>
                <a:spcPct val="0"/>
              </a:spcBef>
            </a:pPr>
            <a:endParaRPr 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40C80E-9034-45DE-B1EC-7D141EB95AF1}" type="slidenum">
              <a:rPr lang="en-US" smtClean="0">
                <a:latin typeface="Calibri" pitchFamily="34" charset="0"/>
              </a:rPr>
              <a:pPr eaLnBrk="1" hangingPunct="1"/>
              <a:t>7</a:t>
            </a:fld>
            <a:endParaRPr lang="en-US"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Money lender is often combined with the farming by the village money lender as they lend to farmer for both the productive and non productive purposes  charging high rate of interest.</a:t>
            </a:r>
          </a:p>
          <a:p>
            <a:pPr eaLnBrk="1" hangingPunct="1">
              <a:spcBef>
                <a:spcPct val="0"/>
              </a:spcBef>
            </a:pPr>
            <a:r>
              <a:rPr lang="en-US" smtClean="0"/>
              <a:t>They enter larger than actually borrowed sums through false pretense by obtaining promissory and give no receipts for repayment and often deny such repayments.</a:t>
            </a:r>
          </a:p>
          <a:p>
            <a:pPr eaLnBrk="1" hangingPunct="1">
              <a:spcBef>
                <a:spcPct val="0"/>
              </a:spcBef>
            </a:pPr>
            <a:r>
              <a:rPr lang="en-US" smtClean="0"/>
              <a:t>Their main interest has been exploit the farmers and grab their lands.</a:t>
            </a:r>
          </a:p>
          <a:p>
            <a:pPr eaLnBrk="1" hangingPunct="1">
              <a:spcBef>
                <a:spcPct val="0"/>
              </a:spcBef>
            </a:pPr>
            <a:r>
              <a:rPr lang="en-US" smtClean="0"/>
              <a:t>Institutional credit has been introduced  to stop such activities  of the money lenders</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DA34BC-31CF-4F50-A833-66E1847A189A}" type="slidenum">
              <a:rPr lang="en-US" smtClean="0">
                <a:latin typeface="Calibri" pitchFamily="34" charset="0"/>
              </a:rPr>
              <a:pPr eaLnBrk="1" hangingPunct="1"/>
              <a:t>17</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Depending upon the requirement and purpose, the funds needed by Indian farmers can be categorized into three types</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2B1763C-D2C4-42D9-923C-F3843149DF3E}" type="slidenum">
              <a:rPr lang="en-US" smtClean="0">
                <a:latin typeface="Calibri" pitchFamily="34" charset="0"/>
              </a:rPr>
              <a:pPr eaLnBrk="1" hangingPunct="1"/>
              <a:t>18</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cooperative banks have different layers and many of them have significantly large non-performing assets (NPAs). Many cooperatives are undercapitalised. The public sector banking system also exhibits NPAs, and some of them have so far been provided with recapitalised funds. The RRBs also exhibit NPAs and these have been recapitalised from the Government of India so far, which would imply a total recapitalisation of double the amount provided by Government of India.</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22F8E53-2F6C-4181-B2C4-B743BB73AF3C}" type="slidenum">
              <a:rPr lang="en-US" smtClean="0">
                <a:latin typeface="Calibri" pitchFamily="34" charset="0"/>
              </a:rPr>
              <a:pPr eaLnBrk="1" hangingPunct="1"/>
              <a:t>29</a:t>
            </a:fld>
            <a:endParaRPr lang="en-US"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Though several efforts were made to increase the flow of institutional credit for agricultural and rural lending, there were mismatches in credit and production. Field studies conducted to determine the reason, revealed that it was due to absence of effective local level planning. It was felt that with the establishment of large network of branches, a system could be adopted to assign specific areas to each bank branch in which it can concentrate on focussed lending and contribute to the development of the area. </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1CC25D-CFF4-4776-AE7B-0F31CCBD3C6D}" type="slidenum">
              <a:rPr lang="en-US" smtClean="0">
                <a:latin typeface="Calibri" pitchFamily="34" charset="0"/>
              </a:rPr>
              <a:pPr eaLnBrk="1" hangingPunct="1"/>
              <a:t>31</a:t>
            </a:fld>
            <a:endParaRPr lang="en-US"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To enable them to raise their income levels and improve living</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FDAE09-1410-4BE9-B912-A63193BED427}" type="slidenum">
              <a:rPr lang="en-US" smtClean="0">
                <a:latin typeface="Calibri" pitchFamily="34" charset="0"/>
              </a:rPr>
              <a:pPr eaLnBrk="1" hangingPunct="1"/>
              <a:t>32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7BB548-A7D5-40B3-9D85-EF49088F67CF}" type="datetimeFigureOut">
              <a:rPr lang="en-IN" smtClean="0"/>
              <a:t>08-04-2016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23148685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BB548-A7D5-40B3-9D85-EF49088F67CF}" type="datetimeFigureOut">
              <a:rPr lang="en-IN" smtClean="0"/>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13388413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BB548-A7D5-40B3-9D85-EF49088F67CF}" type="datetimeFigureOut">
              <a:rPr lang="en-IN" smtClean="0"/>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30134130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BB548-A7D5-40B3-9D85-EF49088F67CF}" type="datetimeFigureOut">
              <a:rPr lang="en-IN" smtClean="0"/>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AFDD30-C950-4B57-90F8-78F760F4BE6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487240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BB548-A7D5-40B3-9D85-EF49088F67CF}" type="datetimeFigureOut">
              <a:rPr lang="en-IN" smtClean="0"/>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14257925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17BB548-A7D5-40B3-9D85-EF49088F67CF}" type="datetimeFigureOut">
              <a:rPr lang="en-IN" smtClean="0"/>
              <a:t>08-04-2016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241315462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17BB548-A7D5-40B3-9D85-EF49088F67CF}" type="datetimeFigureOut">
              <a:rPr lang="en-IN" smtClean="0"/>
              <a:t>08-04-2016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18506729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7BB548-A7D5-40B3-9D85-EF49088F67CF}" type="datetimeFigureOut">
              <a:rPr lang="en-IN" smtClean="0"/>
              <a:t>08-04-2016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57026819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17BB548-A7D5-40B3-9D85-EF49088F67CF}" type="datetimeFigureOut">
              <a:rPr lang="en-IN" smtClean="0"/>
              <a:t>08-04-2016</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AFDD30-C950-4B57-90F8-78F760F4BE6F}" type="slidenum">
              <a:rPr lang="en-IN" smtClean="0"/>
              <a:t>‹#›</a:t>
            </a:fld>
            <a:endParaRPr lang="en-IN"/>
          </a:p>
        </p:txBody>
      </p:sp>
    </p:spTree>
    <p:extLst>
      <p:ext uri="{BB962C8B-B14F-4D97-AF65-F5344CB8AC3E}">
        <p14:creationId xmlns:p14="http://schemas.microsoft.com/office/powerpoint/2010/main" val="144399303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7BB548-A7D5-40B3-9D85-EF49088F67CF}" type="datetimeFigureOut">
              <a:rPr lang="en-IN" smtClean="0"/>
              <a:t>08-04-2016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7253617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7BB548-A7D5-40B3-9D85-EF49088F67CF}" type="datetimeFigureOut">
              <a:rPr lang="en-IN" smtClean="0"/>
              <a:t>08-04-2016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2914575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7BB548-A7D5-40B3-9D85-EF49088F67CF}" type="datetimeFigureOut">
              <a:rPr lang="en-IN" smtClean="0"/>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311766099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7BB548-A7D5-40B3-9D85-EF49088F67CF}" type="datetimeFigureOut">
              <a:rPr lang="en-IN" smtClean="0"/>
              <a:t>08-04-2016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13189703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7BB548-A7D5-40B3-9D85-EF49088F67CF}" type="datetimeFigureOut">
              <a:rPr lang="en-IN" smtClean="0"/>
              <a:t>08-04-2016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63291107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17BB548-A7D5-40B3-9D85-EF49088F67CF}" type="datetimeFigureOut">
              <a:rPr lang="en-IN" smtClean="0"/>
              <a:t>08-04-2016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11101664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BB548-A7D5-40B3-9D85-EF49088F67CF}" type="datetimeFigureOut">
              <a:rPr lang="en-IN" smtClean="0"/>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41518828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BB548-A7D5-40B3-9D85-EF49088F67CF}" type="datetimeFigureOut">
              <a:rPr lang="en-IN" smtClean="0"/>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FDD30-C950-4B57-90F8-78F760F4BE6F}" type="slidenum">
              <a:rPr lang="en-IN" smtClean="0"/>
              <a:t>‹#›</a:t>
            </a:fld>
            <a:endParaRPr lang="en-IN"/>
          </a:p>
        </p:txBody>
      </p:sp>
    </p:spTree>
    <p:extLst>
      <p:ext uri="{BB962C8B-B14F-4D97-AF65-F5344CB8AC3E}">
        <p14:creationId xmlns:p14="http://schemas.microsoft.com/office/powerpoint/2010/main" val="24541899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7BB548-A7D5-40B3-9D85-EF49088F67CF}" type="datetimeFigureOut">
              <a:rPr lang="en-IN" smtClean="0"/>
              <a:t>08-04-2016</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AFDD30-C950-4B57-90F8-78F760F4BE6F}" type="slidenum">
              <a:rPr lang="en-IN" smtClean="0"/>
              <a:t>‹#›</a:t>
            </a:fld>
            <a:endParaRPr lang="en-IN"/>
          </a:p>
        </p:txBody>
      </p:sp>
    </p:spTree>
    <p:extLst>
      <p:ext uri="{BB962C8B-B14F-4D97-AF65-F5344CB8AC3E}">
        <p14:creationId xmlns:p14="http://schemas.microsoft.com/office/powerpoint/2010/main" val="6755065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financialservices.gov.in/banking/List%20of%20RRBs.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Economics</a:t>
            </a:r>
            <a:endParaRPr lang="en-US" dirty="0"/>
          </a:p>
        </p:txBody>
      </p:sp>
      <p:sp>
        <p:nvSpPr>
          <p:cNvPr id="3" name="Subtitle 2"/>
          <p:cNvSpPr>
            <a:spLocks noGrp="1"/>
          </p:cNvSpPr>
          <p:nvPr>
            <p:ph type="subTitle" idx="1"/>
          </p:nvPr>
        </p:nvSpPr>
        <p:spPr/>
        <p:txBody>
          <a:bodyPr/>
          <a:lstStyle/>
          <a:p>
            <a:r>
              <a:rPr lang="en-US" dirty="0" smtClean="0"/>
              <a:t>Evaluating Regional Rural Banks (RRBs)</a:t>
            </a:r>
            <a:endParaRPr lang="en-US" dirty="0"/>
          </a:p>
        </p:txBody>
      </p:sp>
      <p:sp>
        <p:nvSpPr>
          <p:cNvPr id="6" name="Title 1"/>
          <p:cNvSpPr txBox="1">
            <a:spLocks/>
          </p:cNvSpPr>
          <p:nvPr/>
        </p:nvSpPr>
        <p:spPr>
          <a:xfrm>
            <a:off x="8950811" y="2773004"/>
            <a:ext cx="304891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smtClean="0">
                <a:solidFill>
                  <a:schemeClr val="bg1"/>
                </a:solidFill>
              </a:rPr>
              <a:t>Group-4</a:t>
            </a:r>
            <a:endParaRPr lang="en-US" dirty="0">
              <a:solidFill>
                <a:schemeClr val="bg1"/>
              </a:solidFill>
            </a:endParaRPr>
          </a:p>
        </p:txBody>
      </p:sp>
    </p:spTree>
    <p:extLst>
      <p:ext uri="{BB962C8B-B14F-4D97-AF65-F5344CB8AC3E}">
        <p14:creationId xmlns:p14="http://schemas.microsoft.com/office/powerpoint/2010/main" val="294392473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489397" y="592428"/>
            <a:ext cx="12192000" cy="1313645"/>
          </a:xfrm>
        </p:spPr>
        <p:txBody>
          <a:bodyPr/>
          <a:lstStyle/>
          <a:p>
            <a:pPr eaLnBrk="1" hangingPunct="1"/>
            <a:r>
              <a:rPr lang="en-US" sz="3600" b="1" dirty="0" smtClean="0">
                <a:latin typeface="Times New Roman" pitchFamily="18" charset="0"/>
                <a:cs typeface="Times New Roman" pitchFamily="18" charset="0"/>
              </a:rPr>
              <a:t>Rural Banking</a:t>
            </a:r>
          </a:p>
        </p:txBody>
      </p:sp>
      <p:sp>
        <p:nvSpPr>
          <p:cNvPr id="19459" name="Content Placeholder 2"/>
          <p:cNvSpPr>
            <a:spLocks noGrp="1"/>
          </p:cNvSpPr>
          <p:nvPr>
            <p:ph idx="1"/>
          </p:nvPr>
        </p:nvSpPr>
        <p:spPr>
          <a:xfrm>
            <a:off x="0" y="2060620"/>
            <a:ext cx="12192000" cy="4873580"/>
          </a:xfrm>
        </p:spPr>
        <p:txBody>
          <a:bodyPr/>
          <a:lstStyle/>
          <a:p>
            <a:pPr lvl="1" algn="just" eaLnBrk="1" hangingPunct="1">
              <a:lnSpc>
                <a:spcPct val="70000"/>
              </a:lnSpc>
            </a:pPr>
            <a:r>
              <a:rPr lang="en-US" sz="2000" b="1" dirty="0" smtClean="0">
                <a:latin typeface="Times New Roman" pitchFamily="18" charset="0"/>
                <a:cs typeface="Times New Roman" pitchFamily="18" charset="0"/>
              </a:rPr>
              <a:t>Started since the establishment of banking sector in India. </a:t>
            </a:r>
          </a:p>
          <a:p>
            <a:pPr lvl="1" algn="just" eaLnBrk="1" hangingPunct="1">
              <a:lnSpc>
                <a:spcPct val="70000"/>
              </a:lnSpc>
            </a:pPr>
            <a:endParaRPr lang="en-US" sz="2000" b="1" dirty="0" smtClean="0">
              <a:latin typeface="Times New Roman" pitchFamily="18" charset="0"/>
              <a:cs typeface="Times New Roman" pitchFamily="18" charset="0"/>
            </a:endParaRPr>
          </a:p>
          <a:p>
            <a:pPr lvl="1" algn="just" eaLnBrk="1" hangingPunct="1">
              <a:lnSpc>
                <a:spcPct val="70000"/>
              </a:lnSpc>
            </a:pPr>
            <a:r>
              <a:rPr lang="en-US" sz="2000" b="1" dirty="0" smtClean="0">
                <a:latin typeface="Times New Roman" pitchFamily="18" charset="0"/>
                <a:cs typeface="Times New Roman" pitchFamily="18" charset="0"/>
              </a:rPr>
              <a:t>Mainly focused upon the agro sector. </a:t>
            </a:r>
          </a:p>
          <a:p>
            <a:pPr lvl="1" algn="just" eaLnBrk="1" hangingPunct="1">
              <a:lnSpc>
                <a:spcPct val="70000"/>
              </a:lnSpc>
            </a:pPr>
            <a:endParaRPr lang="en-US" sz="2000" b="1" dirty="0" smtClean="0">
              <a:latin typeface="Times New Roman" pitchFamily="18" charset="0"/>
              <a:cs typeface="Times New Roman" pitchFamily="18" charset="0"/>
            </a:endParaRPr>
          </a:p>
          <a:p>
            <a:pPr lvl="1" algn="just" eaLnBrk="1" hangingPunct="1">
              <a:lnSpc>
                <a:spcPct val="70000"/>
              </a:lnSpc>
            </a:pPr>
            <a:r>
              <a:rPr lang="en-US" sz="2000" b="1" dirty="0" smtClean="0">
                <a:latin typeface="Times New Roman" pitchFamily="18" charset="0"/>
                <a:cs typeface="Times New Roman" pitchFamily="18" charset="0"/>
              </a:rPr>
              <a:t>14,475 rural banks in the country of which 2126 (91%) are located in remote rural areas. </a:t>
            </a:r>
          </a:p>
          <a:p>
            <a:pPr lvl="1" algn="just" eaLnBrk="1" hangingPunct="1">
              <a:lnSpc>
                <a:spcPct val="70000"/>
              </a:lnSpc>
            </a:pPr>
            <a:endParaRPr lang="en-US" sz="2000" b="1" dirty="0" smtClean="0">
              <a:latin typeface="Times New Roman" pitchFamily="18" charset="0"/>
              <a:cs typeface="Times New Roman" pitchFamily="18" charset="0"/>
            </a:endParaRPr>
          </a:p>
          <a:p>
            <a:pPr lvl="1" algn="just" eaLnBrk="1" hangingPunct="1">
              <a:lnSpc>
                <a:spcPct val="70000"/>
              </a:lnSpc>
            </a:pPr>
            <a:r>
              <a:rPr lang="en-US" sz="2000" b="1" dirty="0" smtClean="0">
                <a:latin typeface="Times New Roman" pitchFamily="18" charset="0"/>
                <a:cs typeface="Times New Roman" pitchFamily="18" charset="0"/>
              </a:rPr>
              <a:t>SBI – Largest bank catering to Rural banking. </a:t>
            </a:r>
          </a:p>
          <a:p>
            <a:pPr lvl="1" algn="just" eaLnBrk="1" hangingPunct="1">
              <a:lnSpc>
                <a:spcPct val="70000"/>
              </a:lnSpc>
            </a:pPr>
            <a:endParaRPr lang="en-US" sz="2000" b="1" dirty="0" smtClean="0">
              <a:latin typeface="Times New Roman" pitchFamily="18" charset="0"/>
              <a:cs typeface="Times New Roman" pitchFamily="18" charset="0"/>
            </a:endParaRPr>
          </a:p>
          <a:p>
            <a:pPr lvl="1" algn="just" eaLnBrk="1" hangingPunct="1">
              <a:lnSpc>
                <a:spcPct val="70000"/>
              </a:lnSpc>
            </a:pPr>
            <a:r>
              <a:rPr lang="en-US" sz="2000" b="1" dirty="0" smtClean="0">
                <a:latin typeface="Times New Roman" pitchFamily="18" charset="0"/>
                <a:cs typeface="Times New Roman" pitchFamily="18" charset="0"/>
              </a:rPr>
              <a:t>A high proportion of rural lending is from informal sources. </a:t>
            </a:r>
          </a:p>
          <a:p>
            <a:pPr lvl="1" algn="just" eaLnBrk="1" hangingPunct="1">
              <a:lnSpc>
                <a:spcPct val="70000"/>
              </a:lnSpc>
            </a:pPr>
            <a:endParaRPr lang="en-US" sz="2000" b="1" dirty="0" smtClean="0">
              <a:latin typeface="Times New Roman" pitchFamily="18" charset="0"/>
              <a:cs typeface="Times New Roman" pitchFamily="18" charset="0"/>
            </a:endParaRPr>
          </a:p>
          <a:p>
            <a:pPr lvl="1" algn="just" eaLnBrk="1" hangingPunct="1">
              <a:lnSpc>
                <a:spcPct val="70000"/>
              </a:lnSpc>
            </a:pPr>
            <a:r>
              <a:rPr lang="en-US" sz="2000" b="1" dirty="0" smtClean="0">
                <a:latin typeface="Times New Roman" pitchFamily="18" charset="0"/>
                <a:cs typeface="Times New Roman" pitchFamily="18" charset="0"/>
              </a:rPr>
              <a:t>About 500-600 million people in India still do not have bank accounts. </a:t>
            </a:r>
          </a:p>
          <a:p>
            <a:pPr lvl="1" algn="just" eaLnBrk="1" hangingPunct="1">
              <a:lnSpc>
                <a:spcPct val="70000"/>
              </a:lnSpc>
            </a:pPr>
            <a:endParaRPr lang="en-US" sz="2000" b="1" dirty="0" smtClean="0">
              <a:latin typeface="Times New Roman" pitchFamily="18" charset="0"/>
              <a:cs typeface="Times New Roman" pitchFamily="18" charset="0"/>
            </a:endParaRPr>
          </a:p>
          <a:p>
            <a:pPr lvl="1" algn="just" eaLnBrk="1" hangingPunct="1">
              <a:lnSpc>
                <a:spcPct val="70000"/>
              </a:lnSpc>
            </a:pPr>
            <a:r>
              <a:rPr lang="en-US" sz="2000" b="1" dirty="0" smtClean="0">
                <a:latin typeface="Times New Roman" pitchFamily="18" charset="0"/>
                <a:cs typeface="Times New Roman" pitchFamily="18" charset="0"/>
              </a:rPr>
              <a:t>Current demand for credit in Rural India is around Rs.1,33,000 </a:t>
            </a:r>
            <a:r>
              <a:rPr lang="en-US" sz="2000" b="1" dirty="0" err="1" smtClean="0">
                <a:latin typeface="Times New Roman" pitchFamily="18" charset="0"/>
                <a:cs typeface="Times New Roman" pitchFamily="18" charset="0"/>
              </a:rPr>
              <a:t>Crs</a:t>
            </a:r>
            <a:r>
              <a:rPr lang="en-US" sz="2000" b="1" dirty="0" smtClean="0">
                <a:latin typeface="Times New Roman" pitchFamily="18" charset="0"/>
                <a:cs typeface="Times New Roman" pitchFamily="18" charset="0"/>
              </a:rPr>
              <a:t>. </a:t>
            </a:r>
          </a:p>
          <a:p>
            <a:pPr lvl="1" algn="just" eaLnBrk="1" hangingPunct="1">
              <a:lnSpc>
                <a:spcPct val="70000"/>
              </a:lnSpc>
            </a:pPr>
            <a:endParaRPr lang="en-US" sz="2000" b="1" dirty="0" smtClean="0">
              <a:latin typeface="Times New Roman" pitchFamily="18" charset="0"/>
              <a:cs typeface="Times New Roman" pitchFamily="18" charset="0"/>
            </a:endParaRPr>
          </a:p>
          <a:p>
            <a:pPr lvl="1" algn="just" eaLnBrk="1" hangingPunct="1">
              <a:lnSpc>
                <a:spcPct val="70000"/>
              </a:lnSpc>
            </a:pPr>
            <a:r>
              <a:rPr lang="en-US" sz="2000" b="1" dirty="0" smtClean="0">
                <a:latin typeface="Times New Roman" pitchFamily="18" charset="0"/>
                <a:cs typeface="Times New Roman" pitchFamily="18" charset="0"/>
              </a:rPr>
              <a:t>Commercial Bank branches cover only 7% of rural sector and large market is still untapped. </a:t>
            </a:r>
          </a:p>
          <a:p>
            <a:pPr marL="457200" lvl="1" indent="0" algn="just" eaLnBrk="1" hangingPunct="1">
              <a:lnSpc>
                <a:spcPct val="70000"/>
              </a:lnSpc>
              <a:buNone/>
            </a:pPr>
            <a:r>
              <a:rPr lang="en-US" sz="11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7123359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643943"/>
            <a:ext cx="10580192" cy="1249252"/>
          </a:xfrm>
        </p:spPr>
        <p:txBody>
          <a:bodyPr>
            <a:normAutofit/>
          </a:bodyPr>
          <a:lstStyle/>
          <a:p>
            <a:r>
              <a:rPr lang="en-US" dirty="0" smtClean="0">
                <a:latin typeface="Times New Roman" pitchFamily="18" charset="0"/>
                <a:cs typeface="Times New Roman" pitchFamily="18" charset="0"/>
              </a:rPr>
              <a:t>Scope of banking in rural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21982"/>
            <a:ext cx="9956800" cy="4043967"/>
          </a:xfrm>
        </p:spPr>
        <p:txBody>
          <a:bodyPr>
            <a:normAutofit/>
          </a:bodyPr>
          <a:lstStyle/>
          <a:p>
            <a:pPr>
              <a:lnSpc>
                <a:spcPct val="150000"/>
              </a:lnSpc>
            </a:pPr>
            <a:r>
              <a:rPr lang="en-GB" dirty="0" smtClean="0">
                <a:latin typeface="Times New Roman" pitchFamily="18" charset="0"/>
                <a:cs typeface="Times New Roman" pitchFamily="18" charset="0"/>
              </a:rPr>
              <a:t>India has 200 million households and 400 million middleclass population</a:t>
            </a:r>
          </a:p>
          <a:p>
            <a:pPr>
              <a:lnSpc>
                <a:spcPct val="150000"/>
              </a:lnSpc>
            </a:pPr>
            <a:r>
              <a:rPr lang="en-GB" dirty="0" smtClean="0">
                <a:latin typeface="Times New Roman" pitchFamily="18" charset="0"/>
                <a:cs typeface="Times New Roman" pitchFamily="18" charset="0"/>
              </a:rPr>
              <a:t>Increase in economic activity </a:t>
            </a:r>
          </a:p>
          <a:p>
            <a:pPr>
              <a:lnSpc>
                <a:spcPct val="150000"/>
              </a:lnSpc>
            </a:pPr>
            <a:r>
              <a:rPr lang="en-GB" dirty="0" smtClean="0">
                <a:latin typeface="Times New Roman" pitchFamily="18" charset="0"/>
                <a:cs typeface="Times New Roman" pitchFamily="18" charset="0"/>
              </a:rPr>
              <a:t>Increase in the purchasing power. </a:t>
            </a:r>
          </a:p>
          <a:p>
            <a:pPr>
              <a:lnSpc>
                <a:spcPct val="150000"/>
              </a:lnSpc>
            </a:pPr>
            <a:r>
              <a:rPr lang="en-GB" dirty="0" smtClean="0">
                <a:latin typeface="Times New Roman" pitchFamily="18" charset="0"/>
                <a:cs typeface="Times New Roman" pitchFamily="18" charset="0"/>
              </a:rPr>
              <a:t>Nuclear family concept is gaining much importance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483964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4294967295"/>
          </p:nvPr>
        </p:nvPicPr>
        <p:blipFill>
          <a:blip r:embed="rId2" cstate="print"/>
          <a:srcRect/>
          <a:stretch>
            <a:fillRect/>
          </a:stretch>
        </p:blipFill>
        <p:spPr bwMode="auto">
          <a:xfrm>
            <a:off x="12882" y="669701"/>
            <a:ext cx="12168188" cy="5473700"/>
          </a:xfrm>
          <a:prstGeom prst="rect">
            <a:avLst/>
          </a:prstGeom>
          <a:ln>
            <a:noFill/>
          </a:ln>
          <a:effectLst>
            <a:softEdge rad="112500"/>
          </a:effectLst>
        </p:spPr>
      </p:pic>
    </p:spTree>
    <p:extLst>
      <p:ext uri="{BB962C8B-B14F-4D97-AF65-F5344CB8AC3E}">
        <p14:creationId xmlns:p14="http://schemas.microsoft.com/office/powerpoint/2010/main" val="396254693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itchFamily="18" charset="0"/>
                <a:cs typeface="Times New Roman" pitchFamily="18" charset="0"/>
              </a:rPr>
              <a:t>Genesis of Regional Rural Banks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RRBs were owned by three entities with their respective shares as follows: </a:t>
            </a:r>
          </a:p>
          <a:p>
            <a:r>
              <a:rPr lang="en-US" dirty="0" smtClean="0">
                <a:latin typeface="Times New Roman" pitchFamily="18" charset="0"/>
                <a:cs typeface="Times New Roman" pitchFamily="18" charset="0"/>
              </a:rPr>
              <a:t>Central Government → 50% </a:t>
            </a:r>
          </a:p>
          <a:p>
            <a:r>
              <a:rPr lang="en-US" dirty="0" smtClean="0">
                <a:latin typeface="Times New Roman" pitchFamily="18" charset="0"/>
                <a:cs typeface="Times New Roman" pitchFamily="18" charset="0"/>
              </a:rPr>
              <a:t>State government → 15% </a:t>
            </a:r>
          </a:p>
          <a:p>
            <a:r>
              <a:rPr lang="en-US" dirty="0" smtClean="0">
                <a:latin typeface="Times New Roman" pitchFamily="18" charset="0"/>
                <a:cs typeface="Times New Roman" pitchFamily="18" charset="0"/>
              </a:rPr>
              <a:t>Sponsor bank → 35% </a:t>
            </a:r>
          </a:p>
          <a:p>
            <a:r>
              <a:rPr lang="en-US" dirty="0" smtClean="0">
                <a:latin typeface="Times New Roman" pitchFamily="18" charset="0"/>
                <a:cs typeface="Times New Roman" pitchFamily="18" charset="0"/>
              </a:rPr>
              <a:t>Regional Rural Banks were conceived as low cost institutions having a rural ethos, local feel and pro poor focus. Every bank was to be sponsored by a “Public Sector Bank”, however, they were planned as the self sustaining credit institution which were able to refinance their internal resources in themselves and were excepted from the statutory pre-emptions.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http://www.gktoday.in/blog/regional-rural-banks/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5409387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"Technology can be a key business enabler in four areas: operational efficiency, customer management, product management, distribution and reach” –NR Narayan Murthy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96941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CRAR</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IN" dirty="0">
                <a:latin typeface="Times New Roman" pitchFamily="18" charset="0"/>
                <a:cs typeface="Times New Roman" pitchFamily="18" charset="0"/>
              </a:rPr>
              <a:t>The CRAR is the capital needed for a bank measured in terms of the assets (mostly loans) disbursed by the banks. Higher the assets, higher should be the capital by the bank</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The capital adequacy ratio (CAR) is a measure of a bank's capital. It is expressed as a percentage of a bank's risk weighted credit exposures. Also known as "Capital to Risk Weighted Assets Ratio (CRAR</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The banking regulator introduced the capital to risk weighted assets ratio or CRAR framework for RRBs in December 2007 and 22 out of 84 RRBs had the ratio below 1% at the end of the 2007-08 fiscal. Thirty three banks had CRAR below 7</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RRBs to have CRAR of at least 7% as of 31 March 2011 and at least 9% from 31 March 2012 onwards.</a:t>
            </a:r>
          </a:p>
        </p:txBody>
      </p:sp>
    </p:spTree>
    <p:extLst>
      <p:ext uri="{BB962C8B-B14F-4D97-AF65-F5344CB8AC3E}">
        <p14:creationId xmlns:p14="http://schemas.microsoft.com/office/powerpoint/2010/main" val="80298267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MODERNISING RRB OPERATIONS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Technology applications in RRBs Specifically, the computerization can help the following processes; Automatic Ledger Posting and customer accounts management Customer Relations Management</a:t>
            </a:r>
          </a:p>
          <a:p>
            <a:r>
              <a:rPr lang="en-US" dirty="0" smtClean="0">
                <a:latin typeface="Times New Roman" pitchFamily="18" charset="0"/>
                <a:cs typeface="Times New Roman" pitchFamily="18" charset="0"/>
              </a:rPr>
              <a:t> - Extension of online </a:t>
            </a:r>
          </a:p>
          <a:p>
            <a:r>
              <a:rPr lang="en-US" dirty="0" smtClean="0">
                <a:latin typeface="Times New Roman" pitchFamily="18" charset="0"/>
                <a:cs typeface="Times New Roman" pitchFamily="18" charset="0"/>
              </a:rPr>
              <a:t>- remote access facility Participation in National Payment System for transfer of funds Participation in e-governance initiatives of State Govt.</a:t>
            </a:r>
          </a:p>
          <a:p>
            <a:r>
              <a:rPr lang="en-US" dirty="0" smtClean="0">
                <a:latin typeface="Times New Roman" pitchFamily="18" charset="0"/>
                <a:cs typeface="Times New Roman" pitchFamily="18" charset="0"/>
              </a:rPr>
              <a:t> Computer based integrated Data Base and MIS Online trading linkages to Money markets and other agencies Modules of House keeping ATMs, </a:t>
            </a:r>
            <a:r>
              <a:rPr lang="en-US" dirty="0" err="1" smtClean="0">
                <a:latin typeface="Times New Roman" pitchFamily="18" charset="0"/>
                <a:cs typeface="Times New Roman" pitchFamily="18" charset="0"/>
              </a:rPr>
              <a:t>Kisan</a:t>
            </a:r>
            <a:r>
              <a:rPr lang="en-US" dirty="0" smtClean="0">
                <a:latin typeface="Times New Roman" pitchFamily="18" charset="0"/>
                <a:cs typeface="Times New Roman" pitchFamily="18" charset="0"/>
              </a:rPr>
              <a:t> and other credit cards E-governance services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268206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689202" y="4693996"/>
            <a:ext cx="2336800" cy="88228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rgbClr val="FFFFFF"/>
              </a:solidFill>
              <a:latin typeface="Times New Roman" pitchFamily="18" charset="0"/>
              <a:cs typeface="Times New Roman" pitchFamily="18" charset="0"/>
            </a:endParaRPr>
          </a:p>
        </p:txBody>
      </p:sp>
      <p:sp>
        <p:nvSpPr>
          <p:cNvPr id="18" name="Rounded Rectangle 17"/>
          <p:cNvSpPr/>
          <p:nvPr/>
        </p:nvSpPr>
        <p:spPr>
          <a:xfrm>
            <a:off x="7249370" y="5670773"/>
            <a:ext cx="2954528" cy="1004423"/>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rgbClr val="FFFFFF"/>
              </a:solidFill>
              <a:latin typeface="Times New Roman" pitchFamily="18" charset="0"/>
              <a:cs typeface="Times New Roman" pitchFamily="18" charset="0"/>
            </a:endParaRPr>
          </a:p>
        </p:txBody>
      </p:sp>
      <p:sp>
        <p:nvSpPr>
          <p:cNvPr id="17" name="Rounded Rectangle 16"/>
          <p:cNvSpPr/>
          <p:nvPr/>
        </p:nvSpPr>
        <p:spPr>
          <a:xfrm>
            <a:off x="5444896" y="4726107"/>
            <a:ext cx="2336800" cy="88228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rgbClr val="FFFFFF"/>
              </a:solidFill>
              <a:latin typeface="Times New Roman" pitchFamily="18" charset="0"/>
              <a:cs typeface="Times New Roman" pitchFamily="18" charset="0"/>
            </a:endParaRPr>
          </a:p>
        </p:txBody>
      </p:sp>
      <p:sp>
        <p:nvSpPr>
          <p:cNvPr id="16" name="Rounded Rectangle 15"/>
          <p:cNvSpPr/>
          <p:nvPr/>
        </p:nvSpPr>
        <p:spPr>
          <a:xfrm>
            <a:off x="2903154" y="3624488"/>
            <a:ext cx="2336800" cy="88228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rgbClr val="FFFFFF"/>
              </a:solidFill>
              <a:latin typeface="Times New Roman" pitchFamily="18" charset="0"/>
              <a:cs typeface="Times New Roman" pitchFamily="18" charset="0"/>
            </a:endParaRPr>
          </a:p>
        </p:txBody>
      </p:sp>
      <p:sp>
        <p:nvSpPr>
          <p:cNvPr id="15" name="Rounded Rectangle 14"/>
          <p:cNvSpPr/>
          <p:nvPr/>
        </p:nvSpPr>
        <p:spPr>
          <a:xfrm>
            <a:off x="57145" y="3671822"/>
            <a:ext cx="2336800" cy="88228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rgbClr val="FFFFFF"/>
              </a:solidFill>
              <a:latin typeface="Times New Roman" pitchFamily="18" charset="0"/>
              <a:cs typeface="Times New Roman" pitchFamily="18" charset="0"/>
            </a:endParaRPr>
          </a:p>
        </p:txBody>
      </p:sp>
      <p:sp>
        <p:nvSpPr>
          <p:cNvPr id="6" name="Rounded Rectangle 5"/>
          <p:cNvSpPr/>
          <p:nvPr/>
        </p:nvSpPr>
        <p:spPr>
          <a:xfrm>
            <a:off x="1400697" y="2074529"/>
            <a:ext cx="26416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dirty="0">
                <a:latin typeface="Times New Roman" pitchFamily="18" charset="0"/>
                <a:cs typeface="Times New Roman" pitchFamily="18" charset="0"/>
              </a:rPr>
              <a:t>Institutional Credit</a:t>
            </a:r>
          </a:p>
        </p:txBody>
      </p:sp>
      <p:sp>
        <p:nvSpPr>
          <p:cNvPr id="7" name="Rounded Rectangle 6"/>
          <p:cNvSpPr/>
          <p:nvPr/>
        </p:nvSpPr>
        <p:spPr>
          <a:xfrm>
            <a:off x="7407750" y="3196273"/>
            <a:ext cx="26416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dirty="0">
                <a:latin typeface="Times New Roman" pitchFamily="18" charset="0"/>
                <a:cs typeface="Times New Roman" pitchFamily="18" charset="0"/>
              </a:rPr>
              <a:t>Private Credit</a:t>
            </a:r>
          </a:p>
        </p:txBody>
      </p:sp>
      <p:sp>
        <p:nvSpPr>
          <p:cNvPr id="23575" name="TextBox 9"/>
          <p:cNvSpPr txBox="1">
            <a:spLocks noChangeArrowheads="1"/>
          </p:cNvSpPr>
          <p:nvPr/>
        </p:nvSpPr>
        <p:spPr bwMode="auto">
          <a:xfrm>
            <a:off x="59962" y="3843201"/>
            <a:ext cx="233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Times New Roman" pitchFamily="18" charset="0"/>
                <a:cs typeface="Times New Roman" pitchFamily="18" charset="0"/>
              </a:rPr>
              <a:t>Co-operative</a:t>
            </a:r>
          </a:p>
        </p:txBody>
      </p:sp>
      <p:sp>
        <p:nvSpPr>
          <p:cNvPr id="23576" name="TextBox 10"/>
          <p:cNvSpPr txBox="1">
            <a:spLocks noChangeArrowheads="1"/>
          </p:cNvSpPr>
          <p:nvPr/>
        </p:nvSpPr>
        <p:spPr bwMode="auto">
          <a:xfrm>
            <a:off x="2902416" y="3875443"/>
            <a:ext cx="233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Times New Roman" pitchFamily="18" charset="0"/>
                <a:cs typeface="Times New Roman" pitchFamily="18" charset="0"/>
              </a:rPr>
              <a:t>Commercial </a:t>
            </a:r>
          </a:p>
        </p:txBody>
      </p:sp>
      <p:sp>
        <p:nvSpPr>
          <p:cNvPr id="23577" name="TextBox 11"/>
          <p:cNvSpPr txBox="1">
            <a:spLocks noChangeArrowheads="1"/>
          </p:cNvSpPr>
          <p:nvPr/>
        </p:nvSpPr>
        <p:spPr bwMode="auto">
          <a:xfrm>
            <a:off x="5443464" y="4973037"/>
            <a:ext cx="233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Times New Roman" pitchFamily="18" charset="0"/>
                <a:cs typeface="Times New Roman" pitchFamily="18" charset="0"/>
              </a:rPr>
              <a:t>Money Lenders</a:t>
            </a:r>
          </a:p>
        </p:txBody>
      </p:sp>
      <p:sp>
        <p:nvSpPr>
          <p:cNvPr id="23578" name="TextBox 12"/>
          <p:cNvSpPr txBox="1">
            <a:spLocks noChangeArrowheads="1"/>
          </p:cNvSpPr>
          <p:nvPr/>
        </p:nvSpPr>
        <p:spPr bwMode="auto">
          <a:xfrm>
            <a:off x="7105079" y="5913196"/>
            <a:ext cx="32681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Times New Roman" pitchFamily="18" charset="0"/>
                <a:cs typeface="Times New Roman" pitchFamily="18" charset="0"/>
              </a:rPr>
              <a:t>Traders Commission Agents</a:t>
            </a:r>
          </a:p>
        </p:txBody>
      </p:sp>
      <p:sp>
        <p:nvSpPr>
          <p:cNvPr id="23579" name="TextBox 13"/>
          <p:cNvSpPr txBox="1">
            <a:spLocks noChangeArrowheads="1"/>
          </p:cNvSpPr>
          <p:nvPr/>
        </p:nvSpPr>
        <p:spPr bwMode="auto">
          <a:xfrm>
            <a:off x="10031207" y="4922595"/>
            <a:ext cx="172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Times New Roman" pitchFamily="18" charset="0"/>
                <a:cs typeface="Times New Roman" pitchFamily="18" charset="0"/>
              </a:rPr>
              <a:t>Landlords</a:t>
            </a:r>
          </a:p>
        </p:txBody>
      </p:sp>
      <p:sp>
        <p:nvSpPr>
          <p:cNvPr id="23580" name="TextBox 19"/>
          <p:cNvSpPr txBox="1">
            <a:spLocks noChangeArrowheads="1"/>
          </p:cNvSpPr>
          <p:nvPr/>
        </p:nvSpPr>
        <p:spPr bwMode="auto">
          <a:xfrm>
            <a:off x="406400" y="874600"/>
            <a:ext cx="79187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600" b="1" dirty="0">
                <a:latin typeface="Times New Roman" pitchFamily="18" charset="0"/>
                <a:cs typeface="Times New Roman" pitchFamily="18" charset="0"/>
              </a:rPr>
              <a:t>SOURCES OF RURAL FINANCE</a:t>
            </a:r>
          </a:p>
        </p:txBody>
      </p:sp>
      <p:cxnSp>
        <p:nvCxnSpPr>
          <p:cNvPr id="25" name="Straight Arrow Connector 24"/>
          <p:cNvCxnSpPr/>
          <p:nvPr/>
        </p:nvCxnSpPr>
        <p:spPr>
          <a:xfrm>
            <a:off x="1222273" y="3217703"/>
            <a:ext cx="0" cy="3429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066401" y="3216165"/>
            <a:ext cx="0" cy="3429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6607305" y="4312995"/>
            <a:ext cx="0" cy="3810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0855454" y="4312995"/>
            <a:ext cx="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713387" y="4312996"/>
            <a:ext cx="0" cy="131921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flipV="1">
            <a:off x="1221547" y="3038007"/>
            <a:ext cx="1483783" cy="190500"/>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2705330" y="3228507"/>
            <a:ext cx="136101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607305" y="4335220"/>
            <a:ext cx="424814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8713387" y="425584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721854" y="4160595"/>
            <a:ext cx="0" cy="152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2705329" y="3228508"/>
            <a:ext cx="0" cy="131921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7" name="Rounded Rectangle 56"/>
          <p:cNvSpPr/>
          <p:nvPr/>
        </p:nvSpPr>
        <p:spPr>
          <a:xfrm>
            <a:off x="1223273" y="4774513"/>
            <a:ext cx="2954528" cy="928223"/>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solidFill>
                <a:srgbClr val="FFFFFF"/>
              </a:solidFill>
              <a:latin typeface="Times New Roman" pitchFamily="18" charset="0"/>
              <a:cs typeface="Times New Roman" pitchFamily="18" charset="0"/>
            </a:endParaRPr>
          </a:p>
        </p:txBody>
      </p:sp>
      <p:sp>
        <p:nvSpPr>
          <p:cNvPr id="23595" name="TextBox 57"/>
          <p:cNvSpPr txBox="1">
            <a:spLocks noChangeArrowheads="1"/>
          </p:cNvSpPr>
          <p:nvPr/>
        </p:nvSpPr>
        <p:spPr bwMode="auto">
          <a:xfrm>
            <a:off x="1107414" y="4920078"/>
            <a:ext cx="32681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atin typeface="Times New Roman" pitchFamily="18" charset="0"/>
                <a:cs typeface="Times New Roman" pitchFamily="18" charset="0"/>
              </a:rPr>
              <a:t>RBBs</a:t>
            </a:r>
          </a:p>
        </p:txBody>
      </p:sp>
    </p:spTree>
    <p:extLst>
      <p:ext uri="{BB962C8B-B14F-4D97-AF65-F5344CB8AC3E}">
        <p14:creationId xmlns:p14="http://schemas.microsoft.com/office/powerpoint/2010/main" val="28060719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8000" y="735014"/>
            <a:ext cx="10972800" cy="1143000"/>
          </a:xfrm>
        </p:spPr>
        <p:txBody>
          <a:bodyPr/>
          <a:lstStyle/>
          <a:p>
            <a:pPr eaLnBrk="1" hangingPunct="1"/>
            <a:r>
              <a:rPr lang="en-US" sz="3200" b="1" dirty="0" smtClean="0">
                <a:latin typeface="Times New Roman" pitchFamily="18" charset="0"/>
                <a:cs typeface="Times New Roman" pitchFamily="18" charset="0"/>
              </a:rPr>
              <a:t>TERM OF RURAL FINANCE</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p:txBody>
      </p:sp>
      <p:sp>
        <p:nvSpPr>
          <p:cNvPr id="22531" name="Content Placeholder 2"/>
          <p:cNvSpPr>
            <a:spLocks noGrp="1"/>
          </p:cNvSpPr>
          <p:nvPr>
            <p:ph idx="1"/>
          </p:nvPr>
        </p:nvSpPr>
        <p:spPr>
          <a:xfrm>
            <a:off x="218364" y="2163650"/>
            <a:ext cx="11627893" cy="4389549"/>
          </a:xfrm>
        </p:spPr>
        <p:txBody>
          <a:bodyPr/>
          <a:lstStyle/>
          <a:p>
            <a:pPr algn="just"/>
            <a:r>
              <a:rPr lang="en-US" sz="2000" b="1" dirty="0">
                <a:latin typeface="Times New Roman" pitchFamily="18" charset="0"/>
                <a:cs typeface="Times New Roman" pitchFamily="18" charset="0"/>
              </a:rPr>
              <a:t>Funds needed by Indian farmers can be categorized into three types</a:t>
            </a:r>
            <a:r>
              <a:rPr lang="en-US" sz="2000" b="1" dirty="0" smtClean="0">
                <a:latin typeface="Times New Roman" pitchFamily="18" charset="0"/>
                <a:cs typeface="Times New Roman" pitchFamily="18" charset="0"/>
              </a:rPr>
              <a:t>:</a:t>
            </a:r>
          </a:p>
          <a:p>
            <a:pPr algn="just" eaLnBrk="1" hangingPunct="1"/>
            <a:r>
              <a:rPr lang="en-US" sz="2000" b="1" dirty="0" smtClean="0">
                <a:solidFill>
                  <a:srgbClr val="FFFF00"/>
                </a:solidFill>
                <a:latin typeface="Times New Roman" pitchFamily="18" charset="0"/>
                <a:cs typeface="Times New Roman" pitchFamily="18" charset="0"/>
              </a:rPr>
              <a:t>Short term loan   </a:t>
            </a:r>
            <a:r>
              <a:rPr lang="en-US" sz="2000" b="1" dirty="0" smtClean="0">
                <a:latin typeface="Times New Roman" pitchFamily="18" charset="0"/>
                <a:cs typeface="Times New Roman" pitchFamily="18" charset="0"/>
              </a:rPr>
              <a:t>- 12 to15 months</a:t>
            </a:r>
          </a:p>
          <a:p>
            <a:pPr algn="just" eaLnBrk="1" hangingPunct="1">
              <a:buFont typeface="Arial" charset="0"/>
              <a:buNone/>
            </a:pPr>
            <a:r>
              <a:rPr lang="en-US" sz="1800" dirty="0" smtClean="0">
                <a:latin typeface="Times New Roman" pitchFamily="18" charset="0"/>
                <a:cs typeface="Times New Roman" pitchFamily="18" charset="0"/>
              </a:rPr>
              <a:t>	SHORT TERM LOAN are issued to the farmer for the purpose of cultivation or domestics expenses such buying seeds, manure and fodder for cattle, etc.</a:t>
            </a:r>
          </a:p>
          <a:p>
            <a:pPr algn="just" eaLnBrk="1" hangingPunct="1"/>
            <a:r>
              <a:rPr lang="en-US" sz="2000" b="1" dirty="0" smtClean="0">
                <a:solidFill>
                  <a:srgbClr val="FFFF00"/>
                </a:solidFill>
                <a:latin typeface="Times New Roman" pitchFamily="18" charset="0"/>
                <a:cs typeface="Times New Roman" pitchFamily="18" charset="0"/>
              </a:rPr>
              <a:t>Medium term loan </a:t>
            </a:r>
            <a:r>
              <a:rPr lang="en-US" sz="2000" b="1" dirty="0" smtClean="0">
                <a:latin typeface="Times New Roman" pitchFamily="18" charset="0"/>
                <a:cs typeface="Times New Roman" pitchFamily="18" charset="0"/>
              </a:rPr>
              <a:t>-3 to 5 years</a:t>
            </a:r>
          </a:p>
          <a:p>
            <a:pPr algn="just" eaLnBrk="1" hangingPunct="1">
              <a:buFont typeface="Arial" charset="0"/>
              <a:buNone/>
            </a:pPr>
            <a:r>
              <a:rPr lang="en-US" sz="1800" dirty="0" smtClean="0">
                <a:latin typeface="Times New Roman" pitchFamily="18" charset="0"/>
                <a:cs typeface="Times New Roman" pitchFamily="18" charset="0"/>
              </a:rPr>
              <a:t>	MEDIUM TERM LOAN are given to farmer to purchase cattle, agriculture implement and to make improvement on land.</a:t>
            </a:r>
          </a:p>
          <a:p>
            <a:pPr algn="just" eaLnBrk="1" hangingPunct="1"/>
            <a:r>
              <a:rPr lang="en-US" sz="2000" b="1" dirty="0" smtClean="0">
                <a:solidFill>
                  <a:srgbClr val="FFFF00"/>
                </a:solidFill>
                <a:latin typeface="Times New Roman" pitchFamily="18" charset="0"/>
                <a:cs typeface="Times New Roman" pitchFamily="18" charset="0"/>
              </a:rPr>
              <a:t>Long term loan   </a:t>
            </a:r>
            <a:r>
              <a:rPr lang="en-US" sz="2000" b="1" dirty="0" smtClean="0">
                <a:latin typeface="Times New Roman" pitchFamily="18" charset="0"/>
                <a:cs typeface="Times New Roman" pitchFamily="18" charset="0"/>
              </a:rPr>
              <a:t>-15 to 20 years</a:t>
            </a:r>
          </a:p>
          <a:p>
            <a:pPr algn="just" eaLnBrk="1" hangingPunct="1">
              <a:buFont typeface="Arial" charset="0"/>
              <a:buNone/>
            </a:pPr>
            <a:r>
              <a:rPr lang="en-US" sz="1800" dirty="0" smtClean="0">
                <a:latin typeface="Times New Roman" pitchFamily="18" charset="0"/>
                <a:cs typeface="Times New Roman" pitchFamily="18" charset="0"/>
              </a:rPr>
              <a:t>	LONG TERM LOAN are given to the farmer to purchase land, pay of old debt and purchase useful machinery for long term usage. These loans are for comparative long period since the farmers can repay them gradually over a number of years.</a:t>
            </a:r>
          </a:p>
        </p:txBody>
      </p:sp>
    </p:spTree>
    <p:extLst>
      <p:ext uri="{BB962C8B-B14F-4D97-AF65-F5344CB8AC3E}">
        <p14:creationId xmlns:p14="http://schemas.microsoft.com/office/powerpoint/2010/main" val="36446988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p:cNvSpPr>
          <p:nvPr>
            <p:ph type="title"/>
          </p:nvPr>
        </p:nvSpPr>
        <p:spPr>
          <a:xfrm>
            <a:off x="238393" y="550846"/>
            <a:ext cx="12192000" cy="1532585"/>
          </a:xfrm>
        </p:spPr>
        <p:txBody>
          <a:bodyPr>
            <a:normAutofit/>
          </a:bodyPr>
          <a:lstStyle/>
          <a:p>
            <a:r>
              <a:rPr lang="en-US" sz="3600" b="1" dirty="0" smtClean="0">
                <a:latin typeface="Times New Roman" pitchFamily="18" charset="0"/>
                <a:cs typeface="Times New Roman" pitchFamily="18" charset="0"/>
              </a:rPr>
              <a:t>GROUP-WISE DISTRIBUTION OF OFFICES OF COMMERCIAL BANKS - 2010</a:t>
            </a:r>
          </a:p>
        </p:txBody>
      </p:sp>
      <p:graphicFrame>
        <p:nvGraphicFramePr>
          <p:cNvPr id="43011" name="Object 3"/>
          <p:cNvGraphicFramePr>
            <a:graphicFrameLocks noGrp="1" noChangeAspect="1"/>
          </p:cNvGraphicFramePr>
          <p:nvPr>
            <p:ph idx="1"/>
            <p:extLst>
              <p:ext uri="{D42A27DB-BD31-4B8C-83A1-F6EECF244321}">
                <p14:modId xmlns:p14="http://schemas.microsoft.com/office/powerpoint/2010/main" val="2193644340"/>
              </p:ext>
            </p:extLst>
          </p:nvPr>
        </p:nvGraphicFramePr>
        <p:xfrm>
          <a:off x="563271" y="2646184"/>
          <a:ext cx="10194579" cy="3947799"/>
        </p:xfrm>
        <a:graphic>
          <a:graphicData uri="http://schemas.openxmlformats.org/presentationml/2006/ole">
            <mc:AlternateContent xmlns:mc="http://schemas.openxmlformats.org/markup-compatibility/2006">
              <mc:Choice xmlns:v="urn:schemas-microsoft-com:vml" Requires="v">
                <p:oleObj spid="_x0000_s1059" name="Chart" r:id="rId3" imgW="4667402" imgH="2409749" progId="Excel.Chart.8">
                  <p:embed/>
                </p:oleObj>
              </mc:Choice>
              <mc:Fallback>
                <p:oleObj name="Chart" r:id="rId3" imgW="4667402" imgH="2409749"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271" y="2646184"/>
                        <a:ext cx="10194579" cy="394779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150547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Economy can be classified into 3 main sectors: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Agricultural sector</a:t>
            </a:r>
          </a:p>
          <a:p>
            <a:r>
              <a:rPr lang="en-US" dirty="0" smtClean="0">
                <a:latin typeface="Times New Roman" pitchFamily="18" charset="0"/>
                <a:cs typeface="Times New Roman" pitchFamily="18" charset="0"/>
              </a:rPr>
              <a:t>Industrial sector</a:t>
            </a:r>
          </a:p>
          <a:p>
            <a:r>
              <a:rPr lang="en-US" dirty="0" smtClean="0">
                <a:latin typeface="Times New Roman" pitchFamily="18" charset="0"/>
                <a:cs typeface="Times New Roman" pitchFamily="18" charset="0"/>
              </a:rPr>
              <a:t>Service sector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9288798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p:cNvSpPr>
          <p:nvPr>
            <p:ph type="title"/>
          </p:nvPr>
        </p:nvSpPr>
        <p:spPr>
          <a:xfrm>
            <a:off x="313898" y="574360"/>
            <a:ext cx="12192000" cy="1506828"/>
          </a:xfrm>
        </p:spPr>
        <p:txBody>
          <a:bodyPr>
            <a:normAutofit/>
          </a:bodyPr>
          <a:lstStyle/>
          <a:p>
            <a:r>
              <a:rPr lang="en-US" sz="3200" b="1" dirty="0" smtClean="0">
                <a:latin typeface="Times New Roman" pitchFamily="18" charset="0"/>
                <a:cs typeface="Times New Roman" pitchFamily="18" charset="0"/>
              </a:rPr>
              <a:t>GROUP-WISE DEPOSITS OF Regional Rural Banks </a:t>
            </a:r>
            <a:br>
              <a:rPr lang="en-US" sz="3200"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(Rs.in 000 </a:t>
            </a:r>
            <a:r>
              <a:rPr lang="en-US" b="1" dirty="0" err="1" smtClean="0">
                <a:latin typeface="Times New Roman" pitchFamily="18" charset="0"/>
                <a:cs typeface="Times New Roman" pitchFamily="18" charset="0"/>
              </a:rPr>
              <a:t>crores</a:t>
            </a:r>
            <a:r>
              <a:rPr lang="en-US" b="1" dirty="0" smtClean="0">
                <a:latin typeface="Times New Roman" pitchFamily="18" charset="0"/>
                <a:cs typeface="Times New Roman" pitchFamily="18" charset="0"/>
              </a:rPr>
              <a:t>)</a:t>
            </a:r>
          </a:p>
        </p:txBody>
      </p:sp>
      <p:graphicFrame>
        <p:nvGraphicFramePr>
          <p:cNvPr id="44035" name="Object 6"/>
          <p:cNvGraphicFramePr>
            <a:graphicFrameLocks noGrp="1" noChangeAspect="1"/>
          </p:cNvGraphicFramePr>
          <p:nvPr>
            <p:ph idx="1"/>
            <p:extLst>
              <p:ext uri="{D42A27DB-BD31-4B8C-83A1-F6EECF244321}">
                <p14:modId xmlns:p14="http://schemas.microsoft.com/office/powerpoint/2010/main" val="3681803808"/>
              </p:ext>
            </p:extLst>
          </p:nvPr>
        </p:nvGraphicFramePr>
        <p:xfrm>
          <a:off x="1008221" y="2377874"/>
          <a:ext cx="9683288" cy="4164593"/>
        </p:xfrm>
        <a:graphic>
          <a:graphicData uri="http://schemas.openxmlformats.org/presentationml/2006/ole">
            <mc:AlternateContent xmlns:mc="http://schemas.openxmlformats.org/markup-compatibility/2006">
              <mc:Choice xmlns:v="urn:schemas-microsoft-com:vml" Requires="v">
                <p:oleObj spid="_x0000_s2083" name="Chart" r:id="rId3" imgW="4733849" imgH="2714549" progId="Excel.Chart.8">
                  <p:embed/>
                </p:oleObj>
              </mc:Choice>
              <mc:Fallback>
                <p:oleObj name="Chart" r:id="rId3" imgW="4733849" imgH="2714549"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21" y="2377874"/>
                        <a:ext cx="9683288" cy="416459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7154939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BANK GROUP-WISE DEPOSITS </a:t>
            </a:r>
            <a:br>
              <a:rPr lang="en-US" sz="36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(Rs.in 000 </a:t>
            </a:r>
            <a:r>
              <a:rPr lang="en-US" sz="4000" b="1" dirty="0" err="1" smtClean="0">
                <a:latin typeface="Times New Roman" pitchFamily="18" charset="0"/>
                <a:cs typeface="Times New Roman" pitchFamily="18" charset="0"/>
              </a:rPr>
              <a:t>crores</a:t>
            </a:r>
            <a:r>
              <a:rPr lang="en-US" sz="4000" b="1" dirty="0" smtClean="0">
                <a:latin typeface="Times New Roman" pitchFamily="18" charset="0"/>
                <a:cs typeface="Times New Roman" pitchFamily="18" charset="0"/>
              </a:rPr>
              <a:t>)</a:t>
            </a:r>
          </a:p>
        </p:txBody>
      </p:sp>
      <p:graphicFrame>
        <p:nvGraphicFramePr>
          <p:cNvPr id="45059" name="Object 3"/>
          <p:cNvGraphicFramePr>
            <a:graphicFrameLocks noGrp="1" noChangeAspect="1"/>
          </p:cNvGraphicFramePr>
          <p:nvPr>
            <p:ph idx="1"/>
            <p:extLst>
              <p:ext uri="{D42A27DB-BD31-4B8C-83A1-F6EECF244321}">
                <p14:modId xmlns:p14="http://schemas.microsoft.com/office/powerpoint/2010/main" val="4244129800"/>
              </p:ext>
            </p:extLst>
          </p:nvPr>
        </p:nvGraphicFramePr>
        <p:xfrm>
          <a:off x="408723" y="2588653"/>
          <a:ext cx="10728325" cy="4154489"/>
        </p:xfrm>
        <a:graphic>
          <a:graphicData uri="http://schemas.openxmlformats.org/presentationml/2006/ole">
            <mc:AlternateContent xmlns:mc="http://schemas.openxmlformats.org/markup-compatibility/2006">
              <mc:Choice xmlns:v="urn:schemas-microsoft-com:vml" Requires="v">
                <p:oleObj spid="_x0000_s3106" name="Chart" r:id="rId3" imgW="4667402" imgH="2409749" progId="Excel.Chart.8">
                  <p:embed/>
                </p:oleObj>
              </mc:Choice>
              <mc:Fallback>
                <p:oleObj name="Chart" r:id="rId3" imgW="4667402" imgH="2409749"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23" y="2588653"/>
                        <a:ext cx="10728325" cy="415448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7343658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93869" y="660902"/>
            <a:ext cx="9613861" cy="1080938"/>
          </a:xfrm>
        </p:spPr>
        <p:txBody>
          <a:bodyPr/>
          <a:lstStyle/>
          <a:p>
            <a:pPr eaLnBrk="1" hangingPunct="1"/>
            <a:r>
              <a:rPr lang="en-US" sz="3600" b="1" dirty="0" smtClean="0">
                <a:latin typeface="Times New Roman" pitchFamily="18" charset="0"/>
                <a:cs typeface="Times New Roman" pitchFamily="18" charset="0"/>
              </a:rPr>
              <a:t>Rural banking faces twin challenges</a:t>
            </a:r>
            <a:r>
              <a:rPr lang="en-US" b="1" dirty="0" smtClean="0">
                <a:latin typeface="Times New Roman" pitchFamily="18" charset="0"/>
                <a:cs typeface="Times New Roman" pitchFamily="18" charset="0"/>
              </a:rPr>
              <a:t> </a:t>
            </a:r>
          </a:p>
        </p:txBody>
      </p:sp>
      <p:sp>
        <p:nvSpPr>
          <p:cNvPr id="28675" name="Content Placeholder 2"/>
          <p:cNvSpPr>
            <a:spLocks noGrp="1"/>
          </p:cNvSpPr>
          <p:nvPr>
            <p:ph idx="1"/>
          </p:nvPr>
        </p:nvSpPr>
        <p:spPr>
          <a:xfrm>
            <a:off x="0" y="3606141"/>
            <a:ext cx="12192000" cy="3078163"/>
          </a:xfrm>
        </p:spPr>
        <p:txBody>
          <a:bodyPr/>
          <a:lstStyle/>
          <a:p>
            <a:pPr lvl="1" algn="just"/>
            <a:r>
              <a:rPr lang="en-US" sz="2400" dirty="0" smtClean="0">
                <a:latin typeface="Times New Roman" pitchFamily="18" charset="0"/>
                <a:cs typeface="Times New Roman" pitchFamily="18" charset="0"/>
              </a:rPr>
              <a:t>Regulation with respect to banking has been designed for delivery in urban India. </a:t>
            </a:r>
          </a:p>
          <a:p>
            <a:pPr lvl="1" algn="just"/>
            <a:r>
              <a:rPr lang="en-US" sz="2400" dirty="0" smtClean="0">
                <a:latin typeface="Times New Roman" pitchFamily="18" charset="0"/>
                <a:cs typeface="Times New Roman" pitchFamily="18" charset="0"/>
              </a:rPr>
              <a:t>Distribution requires more manpower to be deployed in rural area. </a:t>
            </a:r>
          </a:p>
          <a:p>
            <a:pPr lvl="1" algn="just"/>
            <a:r>
              <a:rPr lang="en-US" sz="2400" dirty="0" err="1" smtClean="0">
                <a:latin typeface="Times New Roman" pitchFamily="18" charset="0"/>
                <a:cs typeface="Times New Roman" pitchFamily="18" charset="0"/>
              </a:rPr>
              <a:t>Rs</a:t>
            </a:r>
            <a:r>
              <a:rPr lang="en-US" sz="2400" dirty="0" smtClean="0">
                <a:latin typeface="Times New Roman" pitchFamily="18" charset="0"/>
                <a:cs typeface="Times New Roman" pitchFamily="18" charset="0"/>
              </a:rPr>
              <a:t> 1-crore business in microfinance required 30 people in terms of manpower, the same volume of business in other portfolios requires only one person. </a:t>
            </a:r>
          </a:p>
          <a:p>
            <a:pPr eaLnBrk="1" hangingPunct="1"/>
            <a:endParaRPr lang="en-US" dirty="0" smtClean="0">
              <a:latin typeface="Times New Roman" pitchFamily="18" charset="0"/>
              <a:cs typeface="Times New Roman" pitchFamily="18" charset="0"/>
            </a:endParaRPr>
          </a:p>
        </p:txBody>
      </p:sp>
      <p:cxnSp>
        <p:nvCxnSpPr>
          <p:cNvPr id="5" name="Straight Arrow Connector 4"/>
          <p:cNvCxnSpPr/>
          <p:nvPr/>
        </p:nvCxnSpPr>
        <p:spPr>
          <a:xfrm rot="10800000" flipV="1">
            <a:off x="3860800" y="1558625"/>
            <a:ext cx="22352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96000" y="1558625"/>
            <a:ext cx="19304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678" name="TextBox 7"/>
          <p:cNvSpPr txBox="1">
            <a:spLocks noChangeArrowheads="1"/>
          </p:cNvSpPr>
          <p:nvPr/>
        </p:nvSpPr>
        <p:spPr bwMode="auto">
          <a:xfrm>
            <a:off x="2156050" y="2625426"/>
            <a:ext cx="355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dirty="0">
                <a:latin typeface="Times New Roman" pitchFamily="18" charset="0"/>
                <a:cs typeface="Times New Roman" pitchFamily="18" charset="0"/>
              </a:rPr>
              <a:t>Regulation</a:t>
            </a:r>
          </a:p>
        </p:txBody>
      </p:sp>
      <p:sp>
        <p:nvSpPr>
          <p:cNvPr id="28679" name="TextBox 8"/>
          <p:cNvSpPr txBox="1">
            <a:spLocks noChangeArrowheads="1"/>
          </p:cNvSpPr>
          <p:nvPr/>
        </p:nvSpPr>
        <p:spPr bwMode="auto">
          <a:xfrm>
            <a:off x="6181800" y="2649176"/>
            <a:ext cx="355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dirty="0">
                <a:latin typeface="Times New Roman" pitchFamily="18" charset="0"/>
                <a:cs typeface="Times New Roman" pitchFamily="18" charset="0"/>
              </a:rPr>
              <a:t>Distribution</a:t>
            </a:r>
          </a:p>
        </p:txBody>
      </p:sp>
    </p:spTree>
    <p:extLst>
      <p:ext uri="{BB962C8B-B14F-4D97-AF65-F5344CB8AC3E}">
        <p14:creationId xmlns:p14="http://schemas.microsoft.com/office/powerpoint/2010/main" val="68443956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Delphi Study </a:t>
            </a:r>
            <a:r>
              <a:rPr lang="en-US" dirty="0" smtClean="0">
                <a:latin typeface="Times New Roman" pitchFamily="18" charset="0"/>
                <a:cs typeface="Times New Roman" pitchFamily="18" charset="0"/>
              </a:rPr>
              <a:t>Approach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68445" y="2016239"/>
            <a:ext cx="11313757" cy="4705195"/>
          </a:xfrm>
        </p:spPr>
        <p:txBody>
          <a:bodyPr>
            <a:normAutofit fontScale="70000" lnSpcReduction="20000"/>
          </a:bodyPr>
          <a:lstStyle/>
          <a:p>
            <a:pPr>
              <a:lnSpc>
                <a:spcPct val="120000"/>
              </a:lnSpc>
            </a:pPr>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Delphi study approach has been used to identify and understand the different scenarios that will emerge for rural retail banking in 2020. </a:t>
            </a:r>
            <a:endParaRPr lang="en-US" sz="3200" dirty="0" smtClean="0">
              <a:latin typeface="Times New Roman" pitchFamily="18" charset="0"/>
              <a:cs typeface="Times New Roman" pitchFamily="18" charset="0"/>
            </a:endParaRPr>
          </a:p>
          <a:p>
            <a:pPr>
              <a:lnSpc>
                <a:spcPct val="120000"/>
              </a:lnSpc>
            </a:pPr>
            <a:r>
              <a:rPr lang="en-US" sz="3200" dirty="0" smtClean="0">
                <a:latin typeface="Times New Roman" pitchFamily="18" charset="0"/>
                <a:cs typeface="Times New Roman" pitchFamily="18" charset="0"/>
              </a:rPr>
              <a:t>It </a:t>
            </a:r>
            <a:r>
              <a:rPr lang="en-US" sz="3200" dirty="0">
                <a:latin typeface="Times New Roman" pitchFamily="18" charset="0"/>
                <a:cs typeface="Times New Roman" pitchFamily="18" charset="0"/>
              </a:rPr>
              <a:t>is a method for the “systematic solicitation and collation of judgments on a particular topic through a set of carefully designed sequential questionnaires interspersed with summarized information and feedback of opinions derived from earlier responses” </a:t>
            </a:r>
            <a:endParaRPr lang="en-US" sz="3200" dirty="0" smtClean="0">
              <a:latin typeface="Times New Roman" pitchFamily="18" charset="0"/>
              <a:cs typeface="Times New Roman" pitchFamily="18" charset="0"/>
            </a:endParaRPr>
          </a:p>
          <a:p>
            <a:pPr>
              <a:lnSpc>
                <a:spcPct val="120000"/>
              </a:lnSpc>
            </a:pPr>
            <a:r>
              <a:rPr lang="en-US" sz="3200" dirty="0" smtClean="0">
                <a:latin typeface="Times New Roman" pitchFamily="18" charset="0"/>
                <a:cs typeface="Times New Roman" pitchFamily="18" charset="0"/>
              </a:rPr>
              <a:t>It </a:t>
            </a:r>
            <a:r>
              <a:rPr lang="en-US" sz="3200" dirty="0">
                <a:latin typeface="Times New Roman" pitchFamily="18" charset="0"/>
                <a:cs typeface="Times New Roman" pitchFamily="18" charset="0"/>
              </a:rPr>
              <a:t>being an iterative and expert based system, the Delphi study approach is regarded as a research technique especially suitable for complex issues. </a:t>
            </a:r>
            <a:endParaRPr lang="en-US" sz="3200" dirty="0" smtClean="0">
              <a:latin typeface="Times New Roman" pitchFamily="18" charset="0"/>
              <a:cs typeface="Times New Roman" pitchFamily="18" charset="0"/>
            </a:endParaRPr>
          </a:p>
          <a:p>
            <a:pPr>
              <a:lnSpc>
                <a:spcPct val="120000"/>
              </a:lnSpc>
            </a:pPr>
            <a:r>
              <a:rPr lang="en-US" sz="3200" dirty="0" smtClean="0">
                <a:latin typeface="Times New Roman" pitchFamily="18" charset="0"/>
                <a:cs typeface="Times New Roman" pitchFamily="18" charset="0"/>
              </a:rPr>
              <a:t>For </a:t>
            </a:r>
            <a:r>
              <a:rPr lang="en-US" sz="3200" dirty="0">
                <a:latin typeface="Times New Roman" pitchFamily="18" charset="0"/>
                <a:cs typeface="Times New Roman" pitchFamily="18" charset="0"/>
              </a:rPr>
              <a:t>our study this was particularly relevant since we wished to understand how the rural retail banking industry will evolve over the next decade. Several experts in the field of retail banking, rural banking, rural finance and microfinance were approached through a web-tool and the final opinions of the various experts were studied and analyzed to reach our conclusion and recommendations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7182086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1377537" y="1185285"/>
            <a:ext cx="8990013" cy="50196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3363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Cap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3" y="1854426"/>
            <a:ext cx="12126052" cy="3038475"/>
          </a:xfrm>
          <a:prstGeom prst="rect">
            <a:avLst/>
          </a:prstGeom>
          <a:ln w="127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917376" y="199000"/>
            <a:ext cx="10363200" cy="1470025"/>
          </a:xfrm>
        </p:spPr>
        <p:txBody>
          <a:bodyPr>
            <a:normAutofit fontScale="90000"/>
          </a:bodyPr>
          <a:lstStyle/>
          <a:p>
            <a:r>
              <a:rPr lang="en-US" dirty="0" smtClean="0">
                <a:latin typeface="Times New Roman" pitchFamily="18" charset="0"/>
                <a:cs typeface="Times New Roman" pitchFamily="18" charset="0"/>
              </a:rPr>
              <a:t>Branches expansion of Public Sector Banks and other commercial banks</a:t>
            </a:r>
            <a:endParaRPr lang="en-IN"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35946283"/>
              </p:ext>
            </p:extLst>
          </p:nvPr>
        </p:nvGraphicFramePr>
        <p:xfrm>
          <a:off x="198759" y="5141560"/>
          <a:ext cx="11993241" cy="1245592"/>
        </p:xfrm>
        <a:graphic>
          <a:graphicData uri="http://schemas.openxmlformats.org/drawingml/2006/table">
            <a:tbl>
              <a:tblPr>
                <a:tableStyleId>{7E9639D4-E3E2-4D34-9284-5A2195B3D0D7}</a:tableStyleId>
              </a:tblPr>
              <a:tblGrid>
                <a:gridCol w="11993241"/>
              </a:tblGrid>
              <a:tr h="317445">
                <a:tc>
                  <a:txBody>
                    <a:bodyPr/>
                    <a:lstStyle/>
                    <a:p>
                      <a:pPr algn="l" fontAlgn="b"/>
                      <a:r>
                        <a:rPr lang="en-IN" sz="1600" u="none" strike="noStrike" dirty="0">
                          <a:effectLst/>
                          <a:latin typeface="Times New Roman" pitchFamily="18" charset="0"/>
                          <a:cs typeface="Times New Roman" pitchFamily="18" charset="0"/>
                        </a:rPr>
                        <a:t>Note: 1. 'Nationalised banks' includes IDBI Bank Ltd. </a:t>
                      </a:r>
                      <a:endParaRPr lang="en-IN" sz="1600" b="0" i="0" u="none" strike="noStrike" dirty="0">
                        <a:effectLst/>
                        <a:latin typeface="Times New Roman" pitchFamily="18" charset="0"/>
                        <a:cs typeface="Times New Roman" pitchFamily="18" charset="0"/>
                      </a:endParaRPr>
                    </a:p>
                  </a:txBody>
                  <a:tcPr marL="12700" marR="12700" marT="9525" marB="0" anchor="b">
                    <a:lnL w="9525" cap="flat" cmpd="sng" algn="ctr">
                      <a:noFill/>
                      <a:prstDash val="solid"/>
                    </a:lnL>
                    <a:lnR w="9525" cap="flat" cmpd="sng" algn="ctr">
                      <a:noFill/>
                      <a:prstDash val="solid"/>
                    </a:lnR>
                    <a:lnT w="9525" cap="flat" cmpd="sng" algn="ctr">
                      <a:noFill/>
                      <a:prstDash val="solid"/>
                    </a:lnT>
                    <a:lnB>
                      <a:noFill/>
                    </a:lnB>
                    <a:lnTlToBr w="12700" cmpd="sng">
                      <a:noFill/>
                      <a:prstDash val="solid"/>
                    </a:lnTlToBr>
                    <a:lnBlToTr w="12700" cmpd="sng">
                      <a:noFill/>
                      <a:prstDash val="solid"/>
                    </a:lnBlToTr>
                  </a:tcPr>
                </a:tc>
              </a:tr>
              <a:tr h="317445">
                <a:tc>
                  <a:txBody>
                    <a:bodyPr/>
                    <a:lstStyle/>
                    <a:p>
                      <a:pPr algn="l" fontAlgn="b"/>
                      <a:r>
                        <a:rPr lang="en-IN" sz="1600" u="none" strike="noStrike" dirty="0">
                          <a:effectLst/>
                          <a:latin typeface="Times New Roman" pitchFamily="18" charset="0"/>
                          <a:cs typeface="Times New Roman" pitchFamily="18" charset="0"/>
                        </a:rPr>
                        <a:t>2. Population group classification is based on 2001 census. The population group 'Rural' includes centres with population of less than 10,000.</a:t>
                      </a:r>
                      <a:endParaRPr lang="en-IN" sz="1600" b="0" i="0" u="none" strike="noStrike" dirty="0">
                        <a:effectLst/>
                        <a:latin typeface="Times New Roman" pitchFamily="18" charset="0"/>
                        <a:cs typeface="Times New Roman" pitchFamily="18" charset="0"/>
                      </a:endParaRPr>
                    </a:p>
                  </a:txBody>
                  <a:tcPr marL="12700" marR="12700" marT="9525" marB="0" anchor="b">
                    <a:lnL w="9525" cap="flat" cmpd="sng" algn="ctr">
                      <a:noFill/>
                      <a:prstDash val="solid"/>
                    </a:lnL>
                    <a:lnR w="9525" cap="flat" cmpd="sng" algn="ctr">
                      <a:noFill/>
                      <a:prstDash val="solid"/>
                    </a:lnR>
                    <a:lnT>
                      <a:noFill/>
                    </a:lnT>
                    <a:lnB>
                      <a:noFill/>
                    </a:lnB>
                    <a:lnTlToBr w="12700" cmpd="sng">
                      <a:noFill/>
                      <a:prstDash val="solid"/>
                    </a:lnTlToBr>
                    <a:lnBlToTr w="12700" cmpd="sng">
                      <a:noFill/>
                      <a:prstDash val="solid"/>
                    </a:lnBlToTr>
                  </a:tcPr>
                </a:tc>
              </a:tr>
              <a:tr h="305351">
                <a:tc>
                  <a:txBody>
                    <a:bodyPr/>
                    <a:lstStyle/>
                    <a:p>
                      <a:pPr algn="l" fontAlgn="b"/>
                      <a:r>
                        <a:rPr lang="en-IN" sz="1600" u="none" strike="noStrike" dirty="0">
                          <a:effectLst/>
                          <a:latin typeface="Times New Roman" pitchFamily="18" charset="0"/>
                          <a:cs typeface="Times New Roman" pitchFamily="18" charset="0"/>
                        </a:rPr>
                        <a:t>3. Data for 2006 to 2011 are revised and for 2012 are provisional.</a:t>
                      </a:r>
                      <a:endParaRPr lang="en-IN" sz="1600" b="0" i="0" u="none" strike="noStrike" dirty="0">
                        <a:effectLst/>
                        <a:latin typeface="Times New Roman" pitchFamily="18" charset="0"/>
                        <a:cs typeface="Times New Roman" pitchFamily="18" charset="0"/>
                      </a:endParaRPr>
                    </a:p>
                  </a:txBody>
                  <a:tcPr marL="12700" marR="12700" marT="9525" marB="0" anchor="b">
                    <a:lnL w="9525" cap="flat" cmpd="sng" algn="ctr">
                      <a:noFill/>
                      <a:prstDash val="solid"/>
                    </a:lnL>
                    <a:lnR w="9525" cap="flat" cmpd="sng" algn="ctr">
                      <a:noFill/>
                      <a:prstDash val="solid"/>
                    </a:lnR>
                    <a:lnT>
                      <a:noFill/>
                    </a:lnT>
                    <a:lnB>
                      <a:noFill/>
                    </a:lnB>
                    <a:lnTlToBr w="12700" cmpd="sng">
                      <a:noFill/>
                      <a:prstDash val="solid"/>
                    </a:lnTlToBr>
                    <a:lnBlToTr w="12700" cmpd="sng">
                      <a:noFill/>
                      <a:prstDash val="solid"/>
                    </a:lnBlToTr>
                  </a:tcPr>
                </a:tc>
              </a:tr>
              <a:tr h="305351">
                <a:tc>
                  <a:txBody>
                    <a:bodyPr/>
                    <a:lstStyle/>
                    <a:p>
                      <a:pPr algn="l" fontAlgn="b"/>
                      <a:r>
                        <a:rPr lang="en-IN" sz="1600" u="none" strike="noStrike" dirty="0">
                          <a:effectLst/>
                          <a:latin typeface="Times New Roman" pitchFamily="18" charset="0"/>
                          <a:cs typeface="Times New Roman" pitchFamily="18" charset="0"/>
                        </a:rPr>
                        <a:t>4. Data on number of branches exclude administrative offices.</a:t>
                      </a:r>
                      <a:endParaRPr lang="en-IN" sz="1600" b="0" i="0" u="none" strike="noStrike" dirty="0">
                        <a:effectLst/>
                        <a:latin typeface="Times New Roman" pitchFamily="18" charset="0"/>
                        <a:cs typeface="Times New Roman" pitchFamily="18" charset="0"/>
                      </a:endParaRPr>
                    </a:p>
                  </a:txBody>
                  <a:tcPr marL="12700" marR="12700" marT="9525" marB="0" anchor="b">
                    <a:lnL w="9525" cap="flat" cmpd="sng" algn="ctr">
                      <a:noFill/>
                      <a:prstDash val="solid"/>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783918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latin typeface="Times New Roman" pitchFamily="18" charset="0"/>
                <a:cs typeface="Times New Roman" pitchFamily="18" charset="0"/>
              </a:rPr>
              <a:t>Factor influencing demand and supply in RRB</a:t>
            </a:r>
            <a:endParaRPr lang="en-IN" dirty="0">
              <a:latin typeface="Times New Roman" pitchFamily="18" charset="0"/>
              <a:cs typeface="Times New Roman" pitchFamily="18" charset="0"/>
            </a:endParaRPr>
          </a:p>
        </p:txBody>
      </p:sp>
      <p:sp>
        <p:nvSpPr>
          <p:cNvPr id="8" name="Text Placeholder 7"/>
          <p:cNvSpPr>
            <a:spLocks noGrp="1"/>
          </p:cNvSpPr>
          <p:nvPr>
            <p:ph type="body" idx="1"/>
          </p:nvPr>
        </p:nvSpPr>
        <p:spPr/>
        <p:txBody>
          <a:bodyPr/>
          <a:lstStyle/>
          <a:p>
            <a:r>
              <a:rPr lang="en-US" dirty="0" smtClean="0">
                <a:latin typeface="Times New Roman" pitchFamily="18" charset="0"/>
                <a:cs typeface="Times New Roman" pitchFamily="18" charset="0"/>
              </a:rPr>
              <a:t>Supply Factors :-</a:t>
            </a:r>
            <a:endParaRPr lang="en-IN" dirty="0">
              <a:latin typeface="Times New Roman" pitchFamily="18" charset="0"/>
              <a:cs typeface="Times New Roman" pitchFamily="18" charset="0"/>
            </a:endParaRPr>
          </a:p>
        </p:txBody>
      </p:sp>
      <p:sp>
        <p:nvSpPr>
          <p:cNvPr id="9" name="Content Placeholder 8"/>
          <p:cNvSpPr>
            <a:spLocks noGrp="1"/>
          </p:cNvSpPr>
          <p:nvPr>
            <p:ph sz="half" idx="2"/>
          </p:nvPr>
        </p:nvSpPr>
        <p:spPr/>
        <p:txBody>
          <a:bodyPr>
            <a:normAutofit fontScale="92500" lnSpcReduction="10000"/>
          </a:bodyPr>
          <a:lstStyle/>
          <a:p>
            <a:r>
              <a:rPr lang="en-US" dirty="0" smtClean="0">
                <a:latin typeface="Times New Roman" pitchFamily="18" charset="0"/>
                <a:cs typeface="Times New Roman" pitchFamily="18" charset="0"/>
              </a:rPr>
              <a:t>Person are un-bankable to bankers</a:t>
            </a:r>
          </a:p>
          <a:p>
            <a:r>
              <a:rPr lang="en-US" dirty="0" smtClean="0">
                <a:latin typeface="Times New Roman" pitchFamily="18" charset="0"/>
                <a:cs typeface="Times New Roman" pitchFamily="18" charset="0"/>
              </a:rPr>
              <a:t>Small loan amounts</a:t>
            </a:r>
          </a:p>
          <a:p>
            <a:r>
              <a:rPr lang="en-US" dirty="0" smtClean="0">
                <a:latin typeface="Times New Roman" pitchFamily="18" charset="0"/>
                <a:cs typeface="Times New Roman" pitchFamily="18" charset="0"/>
              </a:rPr>
              <a:t>Long distance for services/branches</a:t>
            </a:r>
          </a:p>
          <a:p>
            <a:r>
              <a:rPr lang="en-US" dirty="0" smtClean="0">
                <a:latin typeface="Times New Roman" pitchFamily="18" charset="0"/>
                <a:cs typeface="Times New Roman" pitchFamily="18" charset="0"/>
              </a:rPr>
              <a:t>High transaction cost</a:t>
            </a:r>
          </a:p>
          <a:p>
            <a:r>
              <a:rPr lang="en-US" dirty="0" smtClean="0">
                <a:latin typeface="Times New Roman" pitchFamily="18" charset="0"/>
                <a:cs typeface="Times New Roman" pitchFamily="18" charset="0"/>
              </a:rPr>
              <a:t>Lack of collateral</a:t>
            </a:r>
          </a:p>
          <a:p>
            <a:r>
              <a:rPr lang="en-US" dirty="0" smtClean="0">
                <a:latin typeface="Times New Roman" pitchFamily="18" charset="0"/>
                <a:cs typeface="Times New Roman" pitchFamily="18" charset="0"/>
              </a:rPr>
              <a:t>Information asymmetry</a:t>
            </a:r>
          </a:p>
          <a:p>
            <a:r>
              <a:rPr lang="en-US" dirty="0" smtClean="0">
                <a:latin typeface="Times New Roman" pitchFamily="18" charset="0"/>
                <a:cs typeface="Times New Roman" pitchFamily="18" charset="0"/>
              </a:rPr>
              <a:t>Human resource constraints  </a:t>
            </a:r>
            <a:endParaRPr lang="en-IN" dirty="0">
              <a:latin typeface="Times New Roman" pitchFamily="18" charset="0"/>
              <a:cs typeface="Times New Roman" pitchFamily="18" charset="0"/>
            </a:endParaRPr>
          </a:p>
        </p:txBody>
      </p:sp>
      <p:sp>
        <p:nvSpPr>
          <p:cNvPr id="10" name="Text Placeholder 9"/>
          <p:cNvSpPr>
            <a:spLocks noGrp="1"/>
          </p:cNvSpPr>
          <p:nvPr>
            <p:ph type="body" sz="quarter" idx="3"/>
          </p:nvPr>
        </p:nvSpPr>
        <p:spPr/>
        <p:txBody>
          <a:bodyPr/>
          <a:lstStyle/>
          <a:p>
            <a:r>
              <a:rPr lang="en-US" dirty="0" smtClean="0">
                <a:latin typeface="Times New Roman" pitchFamily="18" charset="0"/>
                <a:cs typeface="Times New Roman" pitchFamily="18" charset="0"/>
              </a:rPr>
              <a:t>Demand Factors :-</a:t>
            </a:r>
            <a:endParaRPr lang="en-IN" dirty="0">
              <a:latin typeface="Times New Roman" pitchFamily="18" charset="0"/>
              <a:cs typeface="Times New Roman" pitchFamily="18" charset="0"/>
            </a:endParaRPr>
          </a:p>
        </p:txBody>
      </p:sp>
      <p:sp>
        <p:nvSpPr>
          <p:cNvPr id="11" name="Content Placeholder 10"/>
          <p:cNvSpPr>
            <a:spLocks noGrp="1"/>
          </p:cNvSpPr>
          <p:nvPr>
            <p:ph sz="quarter" idx="4"/>
          </p:nvPr>
        </p:nvSpPr>
        <p:spPr/>
        <p:txBody>
          <a:bodyPr>
            <a:normAutofit fontScale="85000" lnSpcReduction="10000"/>
          </a:bodyPr>
          <a:lstStyle/>
          <a:p>
            <a:r>
              <a:rPr lang="en-US" dirty="0" smtClean="0">
                <a:latin typeface="Times New Roman" pitchFamily="18" charset="0"/>
                <a:cs typeface="Times New Roman" pitchFamily="18" charset="0"/>
              </a:rPr>
              <a:t>High transaction cost for client e.g. travel</a:t>
            </a:r>
          </a:p>
          <a:p>
            <a:r>
              <a:rPr lang="en-US" dirty="0" smtClean="0">
                <a:latin typeface="Times New Roman" pitchFamily="18" charset="0"/>
                <a:cs typeface="Times New Roman" pitchFamily="18" charset="0"/>
              </a:rPr>
              <a:t>Documentation</a:t>
            </a:r>
          </a:p>
          <a:p>
            <a:r>
              <a:rPr lang="en-US" dirty="0" smtClean="0">
                <a:latin typeface="Times New Roman" pitchFamily="18" charset="0"/>
                <a:cs typeface="Times New Roman" pitchFamily="18" charset="0"/>
              </a:rPr>
              <a:t>Lack of awareness</a:t>
            </a:r>
          </a:p>
          <a:p>
            <a:r>
              <a:rPr lang="en-US" dirty="0" smtClean="0">
                <a:latin typeface="Times New Roman" pitchFamily="18" charset="0"/>
                <a:cs typeface="Times New Roman" pitchFamily="18" charset="0"/>
              </a:rPr>
              <a:t>Lack of social capital</a:t>
            </a:r>
          </a:p>
          <a:p>
            <a:r>
              <a:rPr lang="en-US" dirty="0" smtClean="0">
                <a:latin typeface="Times New Roman" pitchFamily="18" charset="0"/>
                <a:cs typeface="Times New Roman" pitchFamily="18" charset="0"/>
              </a:rPr>
              <a:t>Non-availability of special products</a:t>
            </a:r>
          </a:p>
          <a:p>
            <a:r>
              <a:rPr lang="en-US" dirty="0" smtClean="0">
                <a:latin typeface="Times New Roman" pitchFamily="18" charset="0"/>
                <a:cs typeface="Times New Roman" pitchFamily="18" charset="0"/>
              </a:rPr>
              <a:t>Convenience of informal lending</a:t>
            </a:r>
          </a:p>
          <a:p>
            <a:r>
              <a:rPr lang="en-US" dirty="0" smtClean="0">
                <a:latin typeface="Times New Roman" pitchFamily="18" charset="0"/>
                <a:cs typeface="Times New Roman" pitchFamily="18" charset="0"/>
              </a:rPr>
              <a:t>Prior rejection by formal banking system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4617102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31" y="0"/>
            <a:ext cx="11969087" cy="698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26995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06400" y="502276"/>
            <a:ext cx="10972800" cy="1352281"/>
          </a:xfrm>
        </p:spPr>
        <p:txBody>
          <a:bodyPr/>
          <a:lstStyle/>
          <a:p>
            <a:pPr eaLnBrk="1" hangingPunct="1"/>
            <a:r>
              <a:rPr lang="en-US" sz="3600" b="1" dirty="0" smtClean="0">
                <a:latin typeface="Times New Roman" pitchFamily="18" charset="0"/>
                <a:cs typeface="Times New Roman" pitchFamily="18" charset="0"/>
              </a:rPr>
              <a:t>Market Opportunity</a:t>
            </a:r>
          </a:p>
        </p:txBody>
      </p:sp>
      <p:sp>
        <p:nvSpPr>
          <p:cNvPr id="31747" name="Content Placeholder 2"/>
          <p:cNvSpPr>
            <a:spLocks noGrp="1"/>
          </p:cNvSpPr>
          <p:nvPr>
            <p:ph idx="1"/>
          </p:nvPr>
        </p:nvSpPr>
        <p:spPr>
          <a:xfrm>
            <a:off x="156633" y="2021982"/>
            <a:ext cx="11607737" cy="4531217"/>
          </a:xfrm>
        </p:spPr>
        <p:txBody>
          <a:bodyPr>
            <a:normAutofit/>
          </a:bodyPr>
          <a:lstStyle/>
          <a:p>
            <a:pPr algn="just" eaLnBrk="1" hangingPunct="1">
              <a:lnSpc>
                <a:spcPct val="90000"/>
              </a:lnSpc>
            </a:pPr>
            <a:r>
              <a:rPr lang="en-US" sz="2000" dirty="0" smtClean="0">
                <a:latin typeface="Times New Roman" pitchFamily="18" charset="0"/>
                <a:cs typeface="Times New Roman" pitchFamily="18" charset="0"/>
              </a:rPr>
              <a:t> Money lender and informal financing are always synonymous.</a:t>
            </a:r>
          </a:p>
          <a:p>
            <a:pPr algn="just" eaLnBrk="1" hangingPunct="1">
              <a:lnSpc>
                <a:spcPct val="90000"/>
              </a:lnSpc>
            </a:pPr>
            <a:r>
              <a:rPr lang="en-US" sz="2000" dirty="0" smtClean="0">
                <a:latin typeface="Times New Roman" pitchFamily="18" charset="0"/>
                <a:cs typeface="Times New Roman" pitchFamily="18" charset="0"/>
              </a:rPr>
              <a:t> Informal markets are less significant now than before, and have to face competition or at least accept benchmarking of formal credit.</a:t>
            </a:r>
          </a:p>
          <a:p>
            <a:pPr algn="just" eaLnBrk="1" hangingPunct="1">
              <a:lnSpc>
                <a:spcPct val="90000"/>
              </a:lnSpc>
            </a:pPr>
            <a:r>
              <a:rPr lang="en-US" sz="2000" dirty="0" smtClean="0">
                <a:latin typeface="Times New Roman" pitchFamily="18" charset="0"/>
                <a:cs typeface="Times New Roman" pitchFamily="18" charset="0"/>
              </a:rPr>
              <a:t> Financing of consumption and at interest rates comparable to those prevailing in the rural  informal debt markets. </a:t>
            </a:r>
          </a:p>
          <a:p>
            <a:pPr algn="just" eaLnBrk="1" hangingPunct="1">
              <a:lnSpc>
                <a:spcPct val="90000"/>
              </a:lnSpc>
            </a:pPr>
            <a:r>
              <a:rPr lang="en-US" sz="2000" dirty="0" smtClean="0">
                <a:latin typeface="Times New Roman" pitchFamily="18" charset="0"/>
                <a:cs typeface="Times New Roman" pitchFamily="18" charset="0"/>
              </a:rPr>
              <a:t> The informal market is providing a range of financial products, which the formal banking system is not able to.</a:t>
            </a:r>
          </a:p>
          <a:p>
            <a:pPr algn="just" eaLnBrk="1" hangingPunct="1">
              <a:lnSpc>
                <a:spcPct val="9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Studies have demonstrated that expansion of literacy and education tends to increase the access of rural folk to formal credit, reduce the informal transaction costs in dealings</a:t>
            </a:r>
          </a:p>
          <a:p>
            <a:pPr eaLnBrk="1" hangingPunct="1">
              <a:lnSpc>
                <a:spcPct val="90000"/>
              </a:lnSpc>
            </a:pPr>
            <a:endParaRPr lang="en-US" sz="1800" dirty="0" smtClean="0">
              <a:latin typeface="Times New Roman" pitchFamily="18" charset="0"/>
              <a:cs typeface="Times New Roman" pitchFamily="18" charset="0"/>
            </a:endParaRPr>
          </a:p>
        </p:txBody>
      </p:sp>
      <p:sp>
        <p:nvSpPr>
          <p:cNvPr id="31748" name="AutoShape 2" descr="data:image/jpg;base64,/9j/4AAQSkZJRgABAQAAAQABAAD/2wCEAAkGBhIQEA8QDxAPDw8PDw8PDw8PDxAPDw8PFBAVFBQQFBQXGyYeFxkjGRQUHy8gJCcpLCwsFR4xNTAqNSYrLCkBCQoKDgwOGA8PGiwcHB8pLCktKSwpLCkpKSopKSkpLCkpKSwpLCkpKSkpKTUpLCwpKSksLCk1KSksKSksLCk1Kf/AABEIALcBFAMBIgACEQEDEQH/xAAcAAACAgMBAQAAAAAAAAAAAAACAwABBAUGBwj/xABBEAACAQMCAwUDCAcHBQAAAAABAgADERIEIQUxQQYTIlFhcYGRFCNygqGxsrMHJDIzQlLRFjRic8Hh8BU1Q5Ki/8QAGQEBAAMBAQAAAAAAAAAAAAAAAAECAwQF/8QAMhEAAgIBAgMFBwMFAQAAAAAAAAECEQMhMQQSMhMiQZHwBVGBobHB0VJh4RUjQnHxFP/aAAwDAQACEQMRAD8ASwizHMIpp6RwMCVeS8qSBtriDTA6yUW3jalD7ZBevEx2gkzJFKY9dIIox2gMYbRZkgEwDDIlEQADAMNoswASYJlmCYALQCYTGAZABYwCYRgGACxgGG0WYAJizDaAYAJgGEYJkAAwTCMEyQAYJhGUYJBgwjKMAqDClSAUJJYEkA9QZ4smQmCTJKMowcZDKVoA6kk22n0ua26zB0pvOn4NpQSOkpJ0dGONmnOhIF7cprtTp56LxDgqql+V95yHEgq3sJWM7NJYzmn05iyoEfqqxmCzTQ53SCap5RLNLJgmSVsomCZZMEyQCYBhmA0gAGAYZEFhAFmCYRgmAAYDQyYtpAAMAwzAMAEwTCMoiCADBIjLSrQBREEiNxgESSQCIJEMiVaALtKjLSsYAIEkYFlQD0a8EmSXaCoBEJKUsvFtUMEqkbHTMqzecP4ra1tpyK1ZmUdVYSribRyUdtX43kpF+XLectxHVXJvMX5eQecx9dqBzuPjKqNFp5E1qY1cgzFYSnriD3kvzI4+2g3Sa8yjBJhFoBljUowSZZgGAQwSJZg3kAyeGkCrTy5ZLz9s9L/SJpU7mv4FGBp42UDHxKNvKeZaepdqY8nS3/sJ6f8ApJ/car20/wAaznydUTWDSizyJ4tjDeKJnQZFGAYRgmQADBMIwYANpCIUq0AC0NaJNyOkmMeKm1v+WgGIRBKzI7r3RbLBAgrBIjSIJEkC7SQrSWkkgyQrSQDvyZWUomDJKFmVKkJkAEiKrVmXoLdDzBjZTGVkm9jPLCUl3XTMJq7HmT906bgn6OtXqlWpZKNJwGWpUcEsp6hVuT77Tnamn/l+H9Juuy/bOvoGxF6lAm70GNh6sh/hb7D1nLJSW55Sio5K4i6On4r+i+np9JVqBtTqdSqju1pILFiR/AASR57zzvUad6ZtUR0Pk6lD8DPbv7b0G0b6yiDVWliatIFVrUwWANwfK/sPQzX0f0l8PrjGsHQHmteiHX/5yEzTZ3Z+G4eTXLJR08/ieOyXm84DSpVeIqGVHpNVrGnTIslQ2c0kI8i2It62m60HCU1KpW1GmSlUtrVakn6klXuqKOjHolmYqTa3K/Iy/O0cOGOSu5Lx/H5OIMEzs37E06neGjUq7VFQBVXUUqTHTCqy1qqEAAMSuYBHL1mnfspW8ARqVSo3dB6SP85RNVM6YqZAAXHUEgHY2l1lfidSz54dSv168DQkwbzZ6ngldMs6FQBbZMELILi4Oa3WxG/Oa80vdNVlTNI8bDaSaL0x8afTT8QnrvbbTLUTUK7MqAZsVUM2KDMgAkAnw+c8ipJZ0PQMpPsBE9R7ZcSDaepXoVAQWpPTqKdiMl3F/u90xzO2qOyOSE8c6d6HE6/slVRchjVQBjdbq1gRyDWyNiDZb9fIzQ6jhxVipDIykhkcFWBHMEHcTeaftNqEYuXLMcblvIVO8I9LnnNieP0HRKRTwJ4fnwKpKd3je4/ZbwruLHl5SqlJHjwyKPRJx/Z7HD1KRHMf0izO61HZyiQpp1hdvAbFatMVQQLFr/sm4N9+fpOf4r2brUqQrtSZaRYKr2IR7rkrL5ggH4GbRyJ6M7cfESbqa+K2/g0REGGRBImx2AyWl2ktALUSZWktBtAJzhLRy5e89BBAmz4Oyg3bp8JD0CMOvpkCmxJI6nr7JhtTInSauvTx8KA385rdUikDEb9fKQmWaNVjJjMj5NvbaAUtLlBQWSMxkgHaEyrypUsQXeVeUZUgF3gEwjBtIJKvBYX5i/3ibbQcDNUgA22ueQ902L9jGA/bsdzy2tM5TjsyZYudU1aOSakRy3Hp/qIsibbXcIqUmIZTa9g1tjBo8Md1uDyNiPL1mbgt0zzpez7fddGqB8uczn43qGJZ69VyaT0b1Haoe6cWZBlewInccL7B0a9NGXLddyxIN/MdPsm1T9F2kNsjVG2+L23895g5JEf03Mulr5nly8RcUe4BsnemqbXDFimBBN+Vuk3mj7XIjrUage+buBXqCoGV1orZStMiwYkITckeHkLzptf+i/TLfDUVlt/MEcfcJxHG+B/J2IV+8X+bEL9lzC72xT/y8Ti1r6Gee0inJgzUy1DSU+6pqKaKadZWqogSwwIDN9cibL9UfNHfT1GLPUR1I2JqausFJIB3TAEdCUBnEG3nBLeoluRlLzLqjZ1Gr4bpmbDA0bHVnvEdnBWgQ1sWuLlAwBFt8fWZWr/7Mv8Al0vzBONFQjkTyI2PQixHvnY1nH/S6VNmRGdKdg7Bb2qC/ORs0dnBS70m1Whw6kjkSI3NgBcbHkSLTrOF6Lh6YmrVWowG6gO639gEnFNTpHZe7psQvXELt5ATZ5It7GuWXD1/clE5dNRaxBZTsf8Afabat2xr/I20bP3lNmQjPxFETki3HhF7Hz2ttMvUazTsgUaa5Atm9TxfYP8AWa/UU6bcqSIP8OX+plO6/A895eFg7jJ/6V6+ZzpQm5t7bDYRZWdL3Ytawta1gLX9vnKWmo5BR7AJr2qJl7TgumL+n5Oep6Zm2Ck+7b4zYJwI4ks6htrLuftm1kAvKvIzB+1J+EV68jQavQlPZ52i309lB6m9x5T0Hi/YnVaZc2pirTtcvRJqKPaLXHttaczW0SMLWt6rtJjlvc6Vx7g+XPBxZoKdPeNa42A6zLq8JYboQ3odj/SYtXJT4gVPrtNU09jux8RjydLsZSsBudz0tsIJ32G32CLFSVUqeUmjaxLQCIZEq0vRUC0kO0kkHWGVCIkCyADIBGClNk2iprRD7lmItbpKOVFlGzW1NOQAT1mTw3h4qkgtibXHK3PrCSkSRsWU+4+2b2jw+lTUVGNtgNt5nKdF4xsdwTs/Vp1C90K9L+La/pOzThwZTcdLTjOHcVTvMVc4jffrvO10uvBXYg2nJku9TphVaHO6/g2PeMxJUjle525bTH4XoQp8SAIfFYi3PlNtxPiRB2F5q6/GHIIIC3YKNt7ecK6Gh1uiqIqXXw7bAQNRxC3M7TR0uIL3eOQBUbeZ9ZzfEu0FTIKviubH38pVQbYckjf8V4oqhubFttuk844uzByCSQd9zebGtxNsj3hK33AmBqaYdAcgW3sLeLnOnHHl3OfJkVW3RqWESRMg0G/lPwgHTt/KfhN7Rz9tj/UvMPhqA1qQY2HeJv65C07bttwoVK1IZrSRFqs7sGYLlURRsoubswHvnF6PTsKlM4n94n4hO/7Ya40a6ELTcMlRWSopZGGaMLgEHZlU8+k582rRTPkg8EndrT6mk0fYhr086lQFh4lSgXIOVMHG7AOg7zxMOWJmdoOy9FyENSoz01R64Xu0QrUotUQU3a/koJYW8XpOW1XE6rNUzIJemtJjbmisjA+hJQE++Zem7TVwiUroFVcLimmbr3bU1Dta7AI7AX5XmWp47lgevL69fg6HUcI0tIapTTqu9D5MPFXHzbVgAyHBbMUa+42MytFwLTCrWFVD3VPV6ykTkxZaNPTs4tvuQReczW4tVcMrNcOlGm/hW7LS/d3Nr3HnzMdqe0WpqY51ScVdBsouHXBybDcldrneTTMlnwp3y/Je9/Y6HiPDV0dKoRToPVo0dGwdqa1EctWrKXseYZQp9wjtZrw3EPkdSnT+TV1pUMKdKnTKGtTpkVAQOYcg7+s5GrxOq64NUZkwp08SdsKZJRfYLn4wH1tRqgql3NUFSKmRzBUAKQelrD4RQlxUVpBUrX3tfG0dXwtaOs4kaddB8mo0no0abMVCJSsq7gjfmT6kzs07P8Mp/wDj0n13VvxEzxx2JJJuSSSSdySeZMG3oJDRfDx0cafNjUm3dv8A4fQdHEIuGPdhRhjbHC21rbWtPNe3mv4exZaVMPquRq0SEpqf8ZGzn2D3iaTjfbavqEFNitCgFCmnSuqsAP4iTcj05TlK/EgNkF/U8vhLQxtnfn4qXFR7PDC172vp6szWYAXJAHmdhNfqeKLuFGXqw8Pw6zBrVWY3Yk/cPYIvGdUcSW5ng9nwhrPV/IFjck7e7YQCIwrJjNj0xdpLQ8ZMYAFpIzGSCTqcZc6niHZukijFmy9SCDOdqUbTFTUti7i4sGil7Wte45+2ZOo1O6g/w749CeswpTNeTVizY1OKCwCjGw8piVuIM2xJt5dJimCTIUUiOZsyKFazAjnf2WnWaLiyIN35+c4oNIakiUOYtGdHY8Q44oAIYG/lMHVcbUp/i5i05lqpgGpKrEiXkZsl4w6liDctsSTvb0mFV1hJveY5eAxmiiinMx1XVZHxdbXM6zV6LQd1ozSqMarIve02OCHaoWLNbwnMKvPlb2ziiYaakgW2MpODexxcVinkXdSf7P6o7SnwzQu1ldsQfEzVQoC5sobcEm+I5fzX8pVDs1RqXKmogCdXVr1AoYre2xIPL1E48a3zHwMNdYvqPd/SY9nJHmSxZF1YvL+DodbwujTuUarklSkmL4nIs7eIEAWAFNveV9Zve3VIfJ6zWF1xAPUXqLyM4mhqgzKM73dNiTub7c/afjO57c/3Wv8AU/MWUpqSs9L2au7kuNbfc8zZ729JQMC8ZTpluVvebTto66XuNhw7Ts5/aAAG197zpNBwXJkvgR/F4RYicpScpY3G3S83HDuOOo229ecxnFvY0jHH4pHZLwOgNjTp3+iI6nwLTAXNKkfaonIf2pcN4x8DB1Xaon9nlaY9lI0rD+leSN/xCjpUBIo0h9UTl6+opufAiqPQTW6riT1Cbsd/WTT1VXdt+oAm0cVbmMo43/ivJAcQ0xJvY7DyNh6zXGifKbetxdidgLeUwa+oLm55+k2jYaitEYpoGB3cyM/+GVl6CXKiTT84srMgkwMZIFYyYxuMsqJIE4yRwSSKB3Gq40zctvOYNTVk7GY14JMxUUi7kw2eLLQSZV5YrZCYBMsyiIBRMomQyjJAJgNGq1j5wHA6bQBUowiJREEAGCYZEG0AAyoZEG0UBml/eU/pp+IT0rt1/ddR7U/MWebaUfOU/wDMT8QnpXbn+61/an5izny9cTfH0yPLhLBl2ktOmjAmUYtUxdpcUAy5MrODJFAl5LyWhLSJ3A2HWSALyrQrS7QQBaS0O0mMAXaS0ZjJjJAq0mMbjLxkgVaVHYyQDbwTDKwSsyLMEwYREEiCCjKMuVaSAZREO0q0AWRBMYRKIgCiIJEaRBIkgURKtGESrSQKIktGYysYBekHzlP/ADE/EJ6R23H6tX9qfmCedaVfnKf00/EJ6N22H6tX9q/mCc2brib4+mR5jaS0ZjJjOk5xdpdoeMmMAC0lozGXhAF2jqeosuNhv57wcZMYAGMzNLw7M87bX/2mOFmRRrleXWQ7rQlV4my4ZwgXyY7WNwRymBr6C3tTQhQbXPUx9LibAEHkfjMWswJ2v6SkVK7ZZtVoYxpEQwgA8yenlCCyys0KCwo8vZBKxuMmElAVhJHYSpINiTBhsIBExLlQSsKSCBZWVjGgTMocHqvyQ79SQPvhyS3CTexrcZRE3X9nqthaxa9sb8h5kxi9lK5B8K7C58Qle0j7y3JL3GgIg2mXqtI1NirizDmIgiXTKiiIBEcRKtJIE2ktGYyYySBeMrGNxkxkgrSr85T+mn4hPQ+2Y/V6/wBX8wThtNU8SCw/bTe2/wC0J3XbH+71vq/mCcuXridGPpkeb4yYRuMvGdRzicJeMdjL7v0gCMZeMdhJjAE4SYR2MmMAVhLCxuMvGALxkxjcJMYAvGTGNwl4QBWMmMbjLwgCcJcbjJAHyWklzEuDjMlKKstyQDfl1iJJD1JQ/TPg17A22uRcTpNDrQ25K7DoZzHenl0HSWlS0pKHMaRnynapqlG4Kg+2JbiYW5v8JztPihHQbQanFCdiqn3THs2a9oh/H9clYCxuV5bfGaArMhzFETpguVUc8nbsUVg4x1pVpcpQrGVaOxkwk2RQrGTGOwkxixRWmXxp9NfxCd12uHzFb6v5gnFadPGn01+8Tt+1g+Yq/V/GJhl6om+Ppkef4SYxuMmM6LMBeEsCMxl4xYFYy8YzGTGRZAvGTGNxkxk2BeMtaRPIXh4xlFypuJDbJRa8OqEXxNvcIgpaZlTVsdr7eQ2mORKpvxJdeAvGTGMtJjLWVAxkxjMZMZFki7SRmMkWKIJJJJmaFiZKa4jkF8uUkkirJWgqpXvflub8usVeSSSiGS8l5UkkElSSSQS0q0kkCi8ZdpJIBLS8ZJIFDNOPGn01/EJ2Xan9zV+r+MSSTDJ1RNYdLOItLtJJOgxolpLSSQKLxl4ySQKJjJjJJBFEtJaSSQKJJaSSBRLSSSSCaJJJJIFEkkkgmj//2Q=="/>
          <p:cNvSpPr>
            <a:spLocks noChangeAspect="1" noChangeArrowheads="1"/>
          </p:cNvSpPr>
          <p:nvPr/>
        </p:nvSpPr>
        <p:spPr bwMode="auto">
          <a:xfrm>
            <a:off x="156633" y="-842963"/>
            <a:ext cx="3505200" cy="174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993356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77780" y="528033"/>
            <a:ext cx="10972800" cy="1339403"/>
          </a:xfrm>
        </p:spPr>
        <p:txBody>
          <a:bodyPr/>
          <a:lstStyle/>
          <a:p>
            <a:pPr eaLnBrk="1" hangingPunct="1"/>
            <a:r>
              <a:rPr lang="en-US" sz="3600" b="1" dirty="0" smtClean="0">
                <a:latin typeface="Trebuchet MS" pitchFamily="34" charset="0"/>
              </a:rPr>
              <a:t>Concerns regarding current approach</a:t>
            </a:r>
          </a:p>
        </p:txBody>
      </p:sp>
      <p:sp>
        <p:nvSpPr>
          <p:cNvPr id="35843" name="Content Placeholder 2"/>
          <p:cNvSpPr>
            <a:spLocks noGrp="1"/>
          </p:cNvSpPr>
          <p:nvPr>
            <p:ph idx="1"/>
          </p:nvPr>
        </p:nvSpPr>
        <p:spPr>
          <a:xfrm>
            <a:off x="0" y="2150772"/>
            <a:ext cx="12192000" cy="4707228"/>
          </a:xfrm>
        </p:spPr>
        <p:txBody>
          <a:bodyPr>
            <a:normAutofit/>
          </a:bodyPr>
          <a:lstStyle/>
          <a:p>
            <a:pPr algn="just" eaLnBrk="1" hangingPunct="1"/>
            <a:r>
              <a:rPr lang="en-US" sz="2000" dirty="0" smtClean="0">
                <a:latin typeface="Trebuchet MS" pitchFamily="34" charset="0"/>
              </a:rPr>
              <a:t>Non Performing Assets</a:t>
            </a:r>
          </a:p>
          <a:p>
            <a:pPr algn="just" eaLnBrk="1" hangingPunct="1"/>
            <a:r>
              <a:rPr lang="en-US" sz="2000" dirty="0" smtClean="0">
                <a:latin typeface="Trebuchet MS" pitchFamily="34" charset="0"/>
              </a:rPr>
              <a:t>Difference between the cost of resources and the commercial rates of interest of cooperative banks in the deregulated interest rate regime is on the high side.</a:t>
            </a:r>
          </a:p>
          <a:p>
            <a:pPr algn="just" eaLnBrk="1" hangingPunct="1"/>
            <a:r>
              <a:rPr lang="en-US" sz="2000" dirty="0" smtClean="0">
                <a:latin typeface="Trebuchet MS" pitchFamily="34" charset="0"/>
              </a:rPr>
              <a:t>Institutional credit is more likely to be available for well to do among the rural community.</a:t>
            </a:r>
          </a:p>
          <a:p>
            <a:pPr algn="just" eaLnBrk="1" hangingPunct="1"/>
            <a:r>
              <a:rPr lang="en-US" sz="2000" dirty="0" smtClean="0">
                <a:latin typeface="Trebuchet MS" pitchFamily="34" charset="0"/>
              </a:rPr>
              <a:t>Relatively backward regions have less access to institutional credit than others do.</a:t>
            </a:r>
          </a:p>
          <a:p>
            <a:pPr algn="just" eaLnBrk="1" hangingPunct="1"/>
            <a:r>
              <a:rPr lang="en-US" sz="2000" dirty="0" smtClean="0">
                <a:latin typeface="Trebuchet MS" pitchFamily="34" charset="0"/>
              </a:rPr>
              <a:t>Non-availability of timely credit and the cumbersome procedures for obtaining credit</a:t>
            </a:r>
          </a:p>
          <a:p>
            <a:pPr algn="just" eaLnBrk="1" hangingPunct="1"/>
            <a:r>
              <a:rPr lang="en-US" sz="2000" dirty="0" smtClean="0">
                <a:latin typeface="Trebuchet MS" pitchFamily="34" charset="0"/>
              </a:rPr>
              <a:t>For Government sponsored schemes, there has been overlap in accountability.</a:t>
            </a:r>
          </a:p>
          <a:p>
            <a:pPr eaLnBrk="1" hangingPunct="1"/>
            <a:endParaRPr lang="en-US" sz="1800" dirty="0" smtClean="0"/>
          </a:p>
          <a:p>
            <a:pPr eaLnBrk="1" hangingPunct="1"/>
            <a:endParaRPr lang="en-US" dirty="0" smtClean="0"/>
          </a:p>
        </p:txBody>
      </p:sp>
    </p:spTree>
    <p:extLst>
      <p:ext uri="{BB962C8B-B14F-4D97-AF65-F5344CB8AC3E}">
        <p14:creationId xmlns:p14="http://schemas.microsoft.com/office/powerpoint/2010/main" val="12609589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31836" y="3258684"/>
            <a:ext cx="9613861" cy="3599316"/>
          </a:xfrm>
        </p:spPr>
        <p:txBody>
          <a:bodyPr/>
          <a:lstStyle/>
          <a:p>
            <a:r>
              <a:rPr lang="en-US" dirty="0" smtClean="0">
                <a:latin typeface="Times New Roman" pitchFamily="18" charset="0"/>
                <a:cs typeface="Times New Roman" pitchFamily="18" charset="0"/>
              </a:rPr>
              <a:t>RBB(Regional Rural Banks)  is initiative in service sector specially dedicated to uplift rural population by means of banking.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414528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a:xfrm>
            <a:off x="429298" y="931893"/>
            <a:ext cx="10972800" cy="838200"/>
          </a:xfrm>
        </p:spPr>
        <p:txBody>
          <a:bodyPr>
            <a:normAutofit fontScale="90000"/>
          </a:bodyPr>
          <a:lstStyle/>
          <a:p>
            <a:r>
              <a:rPr lang="en-US" sz="3600" b="1" dirty="0" smtClean="0">
                <a:latin typeface="Trebuchet MS" pitchFamily="34" charset="0"/>
              </a:rPr>
              <a:t>Concerns regarding current approach</a:t>
            </a:r>
            <a:r>
              <a:rPr lang="en-US" dirty="0">
                <a:latin typeface="Trebuchet MS" pitchFamily="34" charset="0"/>
              </a:rPr>
              <a:t/>
            </a:r>
            <a:br>
              <a:rPr lang="en-US" dirty="0">
                <a:latin typeface="Trebuchet MS" pitchFamily="34" charset="0"/>
              </a:rPr>
            </a:br>
            <a:endParaRPr lang="en-US" sz="3600" b="1" dirty="0" smtClean="0">
              <a:latin typeface="Trebuchet MS" pitchFamily="34" charset="0"/>
            </a:endParaRPr>
          </a:p>
        </p:txBody>
      </p:sp>
      <p:sp>
        <p:nvSpPr>
          <p:cNvPr id="36866" name="Content Placeholder 2"/>
          <p:cNvSpPr>
            <a:spLocks noGrp="1"/>
          </p:cNvSpPr>
          <p:nvPr>
            <p:ph idx="1"/>
          </p:nvPr>
        </p:nvSpPr>
        <p:spPr>
          <a:xfrm>
            <a:off x="0" y="2445913"/>
            <a:ext cx="12192000" cy="5638800"/>
          </a:xfrm>
        </p:spPr>
        <p:txBody>
          <a:bodyPr>
            <a:normAutofit/>
          </a:bodyPr>
          <a:lstStyle/>
          <a:p>
            <a:pPr algn="just">
              <a:lnSpc>
                <a:spcPct val="80000"/>
              </a:lnSpc>
            </a:pPr>
            <a:r>
              <a:rPr lang="en-US" sz="2000" dirty="0">
                <a:latin typeface="Trebuchet MS" pitchFamily="34" charset="0"/>
              </a:rPr>
              <a:t>Multiple financing - over financing and under financing.</a:t>
            </a:r>
            <a:endParaRPr lang="en-US" sz="2200" dirty="0" smtClean="0">
              <a:latin typeface="Trebuchet MS" pitchFamily="34" charset="0"/>
            </a:endParaRPr>
          </a:p>
          <a:p>
            <a:pPr algn="just">
              <a:lnSpc>
                <a:spcPct val="80000"/>
              </a:lnSpc>
            </a:pPr>
            <a:r>
              <a:rPr lang="en-US" sz="2200" dirty="0" smtClean="0">
                <a:latin typeface="Trebuchet MS" pitchFamily="34" charset="0"/>
              </a:rPr>
              <a:t>Different agencies often fail to formulate and develop meaningful agriculture programs in given blocks and districts.</a:t>
            </a:r>
          </a:p>
          <a:p>
            <a:pPr algn="just">
              <a:lnSpc>
                <a:spcPct val="80000"/>
              </a:lnSpc>
            </a:pPr>
            <a:r>
              <a:rPr lang="en-US" sz="2200" dirty="0" smtClean="0">
                <a:latin typeface="Trebuchet MS" pitchFamily="34" charset="0"/>
              </a:rPr>
              <a:t>Different procedures and policies in the matter of providing loans and their recovery.</a:t>
            </a:r>
          </a:p>
          <a:p>
            <a:pPr algn="just">
              <a:lnSpc>
                <a:spcPct val="80000"/>
              </a:lnSpc>
            </a:pPr>
            <a:r>
              <a:rPr lang="en-US" sz="2200" dirty="0" smtClean="0">
                <a:latin typeface="Trebuchet MS" pitchFamily="34" charset="0"/>
              </a:rPr>
              <a:t>Problems in the recovery of loans lent to same person by different agencies.</a:t>
            </a:r>
          </a:p>
          <a:p>
            <a:pPr algn="just">
              <a:lnSpc>
                <a:spcPct val="80000"/>
              </a:lnSpc>
            </a:pPr>
            <a:r>
              <a:rPr lang="en-US" sz="2200" dirty="0" smtClean="0">
                <a:latin typeface="Trebuchet MS" pitchFamily="34" charset="0"/>
              </a:rPr>
              <a:t>Flow of formal credit to agriculturally developed regions and to relatively larger farmers leaving the backward regions and small farmers.</a:t>
            </a:r>
          </a:p>
          <a:p>
            <a:pPr algn="just">
              <a:lnSpc>
                <a:spcPct val="80000"/>
              </a:lnSpc>
            </a:pPr>
            <a:r>
              <a:rPr lang="en-US" sz="2200" dirty="0" smtClean="0">
                <a:latin typeface="Trebuchet MS" pitchFamily="34" charset="0"/>
              </a:rPr>
              <a:t>The transaction costs vary with type of credit agency involved, the type of borrower and farm-size.</a:t>
            </a:r>
          </a:p>
          <a:p>
            <a:pPr algn="just">
              <a:lnSpc>
                <a:spcPct val="80000"/>
              </a:lnSpc>
            </a:pPr>
            <a:r>
              <a:rPr lang="en-US" sz="2200" dirty="0" smtClean="0">
                <a:latin typeface="Trebuchet MS" pitchFamily="34" charset="0"/>
              </a:rPr>
              <a:t>Effective cost of borrowings for smaller loans tends to be relatively higher than for a larger loan.</a:t>
            </a:r>
          </a:p>
          <a:p>
            <a:pPr algn="just" eaLnBrk="1" hangingPunct="1">
              <a:lnSpc>
                <a:spcPct val="80000"/>
              </a:lnSpc>
              <a:buFont typeface="Arial" charset="0"/>
              <a:buNone/>
            </a:pPr>
            <a:r>
              <a:rPr lang="en-US" sz="2200" dirty="0" smtClean="0">
                <a:latin typeface="Trebuchet MS" pitchFamily="34" charset="0"/>
              </a:rPr>
              <a:t> </a:t>
            </a:r>
          </a:p>
          <a:p>
            <a:pPr eaLnBrk="1" hangingPunct="1">
              <a:lnSpc>
                <a:spcPct val="80000"/>
              </a:lnSpc>
            </a:pPr>
            <a:endParaRPr lang="en-US" dirty="0" smtClean="0"/>
          </a:p>
          <a:p>
            <a:pPr eaLnBrk="1" hangingPunct="1">
              <a:lnSpc>
                <a:spcPct val="80000"/>
              </a:lnSpc>
            </a:pPr>
            <a:endParaRPr lang="en-US" sz="1500" dirty="0" smtClean="0"/>
          </a:p>
          <a:p>
            <a:pPr eaLnBrk="1" hangingPunct="1">
              <a:lnSpc>
                <a:spcPct val="80000"/>
              </a:lnSpc>
            </a:pPr>
            <a:endParaRPr lang="en-US" sz="1500" dirty="0" smtClean="0"/>
          </a:p>
        </p:txBody>
      </p:sp>
    </p:spTree>
    <p:extLst>
      <p:ext uri="{BB962C8B-B14F-4D97-AF65-F5344CB8AC3E}">
        <p14:creationId xmlns:p14="http://schemas.microsoft.com/office/powerpoint/2010/main" val="33801564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39378" y="821466"/>
            <a:ext cx="9613861" cy="1080938"/>
          </a:xfrm>
        </p:spPr>
        <p:txBody>
          <a:bodyPr/>
          <a:lstStyle/>
          <a:p>
            <a:pPr eaLnBrk="1" hangingPunct="1"/>
            <a:r>
              <a:rPr lang="en-US" sz="3200" b="1" smtClean="0">
                <a:latin typeface="Trebuchet MS" pitchFamily="34" charset="0"/>
              </a:rPr>
              <a:t>Role of RBI in RURAL CREDIT</a:t>
            </a:r>
            <a:r>
              <a:rPr lang="en-US" sz="3200" smtClean="0">
                <a:latin typeface="Trebuchet MS" pitchFamily="34" charset="0"/>
              </a:rPr>
              <a:t/>
            </a:r>
            <a:br>
              <a:rPr lang="en-US" sz="3200" smtClean="0">
                <a:latin typeface="Trebuchet MS" pitchFamily="34" charset="0"/>
              </a:rPr>
            </a:br>
            <a:endParaRPr lang="en-US" sz="3200" smtClean="0">
              <a:latin typeface="Trebuchet MS" pitchFamily="34" charset="0"/>
            </a:endParaRPr>
          </a:p>
        </p:txBody>
      </p:sp>
      <p:sp>
        <p:nvSpPr>
          <p:cNvPr id="33795" name="Content Placeholder 2"/>
          <p:cNvSpPr>
            <a:spLocks noGrp="1"/>
          </p:cNvSpPr>
          <p:nvPr>
            <p:ph idx="1"/>
          </p:nvPr>
        </p:nvSpPr>
        <p:spPr>
          <a:xfrm>
            <a:off x="408327" y="2045464"/>
            <a:ext cx="11342395" cy="4812536"/>
          </a:xfrm>
        </p:spPr>
        <p:txBody>
          <a:bodyPr>
            <a:noAutofit/>
          </a:bodyPr>
          <a:lstStyle/>
          <a:p>
            <a:pPr algn="just" eaLnBrk="1" hangingPunct="1">
              <a:lnSpc>
                <a:spcPct val="100000"/>
              </a:lnSpc>
            </a:pPr>
            <a:r>
              <a:rPr lang="en-US" sz="2200" dirty="0" smtClean="0">
                <a:latin typeface="Times New Roman" pitchFamily="18" charset="0"/>
                <a:cs typeface="Times New Roman" pitchFamily="18" charset="0"/>
              </a:rPr>
              <a:t> Providing timely and adequate credit through NABARD.</a:t>
            </a:r>
          </a:p>
          <a:p>
            <a:pPr algn="just" eaLnBrk="1" hangingPunct="1">
              <a:lnSpc>
                <a:spcPct val="100000"/>
              </a:lnSpc>
            </a:pPr>
            <a:r>
              <a:rPr lang="en-US" sz="2200" dirty="0" smtClean="0">
                <a:latin typeface="Times New Roman" pitchFamily="18" charset="0"/>
                <a:cs typeface="Times New Roman" pitchFamily="18" charset="0"/>
              </a:rPr>
              <a:t> Scheduled commercial banks excluding foreign banks have been forced to supplement NABARDs efforts-through the stipulation that 40 % of net bank credit should go to the priority sector, out of which at least 18 % of net bank credit should flow to agriculture.</a:t>
            </a:r>
          </a:p>
          <a:p>
            <a:pPr algn="just" eaLnBrk="1" hangingPunct="1">
              <a:lnSpc>
                <a:spcPct val="100000"/>
              </a:lnSpc>
            </a:pPr>
            <a:r>
              <a:rPr lang="en-US" sz="2200" dirty="0" smtClean="0">
                <a:latin typeface="Times New Roman" pitchFamily="18" charset="0"/>
                <a:cs typeface="Times New Roman" pitchFamily="18" charset="0"/>
              </a:rPr>
              <a:t> Besides, it is mandatory that any shortfall in fulfilling the 40 percent target or the 18 percent sub-target would have to go to the corpus Rural Infrastructure Development Fund(RIDF).</a:t>
            </a:r>
          </a:p>
          <a:p>
            <a:pPr algn="just" eaLnBrk="1" hangingPunct="1">
              <a:lnSpc>
                <a:spcPct val="100000"/>
              </a:lnSpc>
            </a:pPr>
            <a:r>
              <a:rPr lang="en-US" sz="2200" dirty="0" smtClean="0">
                <a:latin typeface="Times New Roman" pitchFamily="18" charset="0"/>
                <a:cs typeface="Times New Roman" pitchFamily="18" charset="0"/>
              </a:rPr>
              <a:t> Recapitalization of Regional Rural Banks (RRBs) and setting up of local area banks(LABs).</a:t>
            </a:r>
          </a:p>
          <a:p>
            <a:pPr algn="just" eaLnBrk="1" hangingPunct="1">
              <a:lnSpc>
                <a:spcPct val="100000"/>
              </a:lnSpc>
            </a:pPr>
            <a:r>
              <a:rPr lang="en-US" sz="2200" dirty="0" smtClean="0">
                <a:latin typeface="Times New Roman" pitchFamily="18" charset="0"/>
                <a:cs typeface="Times New Roman" pitchFamily="18" charset="0"/>
              </a:rPr>
              <a:t> Developing and strengthening cooperative credit structures. </a:t>
            </a:r>
          </a:p>
          <a:p>
            <a:pPr algn="just" eaLnBrk="1" hangingPunct="1">
              <a:lnSpc>
                <a:spcPct val="100000"/>
              </a:lnSpc>
            </a:pPr>
            <a:r>
              <a:rPr lang="en-US" sz="2200" dirty="0" smtClean="0">
                <a:latin typeface="Times New Roman" pitchFamily="18" charset="0"/>
                <a:cs typeface="Times New Roman" pitchFamily="18" charset="0"/>
              </a:rPr>
              <a:t> Establishment of RRBs in 1975 By 1982, to consolidate the various arrangements made by the RBI to promote/ supervise institutions and channel credit to rural areas, NABARD was established</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895154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3600" b="1" smtClean="0">
                <a:latin typeface="Trebuchet MS" pitchFamily="34" charset="0"/>
              </a:rPr>
              <a:t>Services Required for Rural Sector</a:t>
            </a:r>
          </a:p>
        </p:txBody>
      </p:sp>
      <p:sp>
        <p:nvSpPr>
          <p:cNvPr id="4" name="Cloud Callout 3"/>
          <p:cNvSpPr/>
          <p:nvPr/>
        </p:nvSpPr>
        <p:spPr>
          <a:xfrm>
            <a:off x="3149600" y="1968500"/>
            <a:ext cx="2235200" cy="1066800"/>
          </a:xfrm>
          <a:prstGeom prst="cloudCallout">
            <a:avLst>
              <a:gd name="adj1" fmla="val -13560"/>
              <a:gd name="adj2" fmla="val 1792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latin typeface="Trebuchet MS" pitchFamily="34" charset="0"/>
              </a:rPr>
              <a:t>Loans</a:t>
            </a:r>
          </a:p>
        </p:txBody>
      </p:sp>
      <p:sp>
        <p:nvSpPr>
          <p:cNvPr id="5" name="Cloud Callout 4"/>
          <p:cNvSpPr/>
          <p:nvPr/>
        </p:nvSpPr>
        <p:spPr>
          <a:xfrm>
            <a:off x="203200" y="2501900"/>
            <a:ext cx="2540000" cy="1155700"/>
          </a:xfrm>
          <a:prstGeom prst="cloudCallout">
            <a:avLst>
              <a:gd name="adj1" fmla="val -13560"/>
              <a:gd name="adj2" fmla="val 17929"/>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dirty="0">
                <a:latin typeface="Trebuchet MS" pitchFamily="34" charset="0"/>
              </a:rPr>
              <a:t>Risk Mitigation Products</a:t>
            </a:r>
          </a:p>
        </p:txBody>
      </p:sp>
      <p:sp>
        <p:nvSpPr>
          <p:cNvPr id="6" name="Cloud Callout 5"/>
          <p:cNvSpPr/>
          <p:nvPr/>
        </p:nvSpPr>
        <p:spPr>
          <a:xfrm>
            <a:off x="8534400" y="4953000"/>
            <a:ext cx="2438400" cy="1066800"/>
          </a:xfrm>
          <a:prstGeom prst="cloudCallout">
            <a:avLst>
              <a:gd name="adj1" fmla="val -13560"/>
              <a:gd name="adj2" fmla="val 17929"/>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dirty="0">
                <a:latin typeface="Trebuchet MS" pitchFamily="34" charset="0"/>
              </a:rPr>
              <a:t>Insurance</a:t>
            </a:r>
          </a:p>
        </p:txBody>
      </p:sp>
      <p:sp>
        <p:nvSpPr>
          <p:cNvPr id="7" name="Cloud Callout 6"/>
          <p:cNvSpPr/>
          <p:nvPr/>
        </p:nvSpPr>
        <p:spPr>
          <a:xfrm>
            <a:off x="1149352" y="4495800"/>
            <a:ext cx="2813049" cy="1295400"/>
          </a:xfrm>
          <a:prstGeom prst="cloudCallout">
            <a:avLst>
              <a:gd name="adj1" fmla="val -13560"/>
              <a:gd name="adj2" fmla="val 17929"/>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dirty="0">
                <a:latin typeface="Trebuchet MS" pitchFamily="34" charset="0"/>
              </a:rPr>
              <a:t>Financial Counseling</a:t>
            </a:r>
          </a:p>
        </p:txBody>
      </p:sp>
      <p:sp>
        <p:nvSpPr>
          <p:cNvPr id="8" name="Cloud Callout 7"/>
          <p:cNvSpPr/>
          <p:nvPr/>
        </p:nvSpPr>
        <p:spPr>
          <a:xfrm>
            <a:off x="4817532" y="3035300"/>
            <a:ext cx="2802467" cy="1219200"/>
          </a:xfrm>
          <a:prstGeom prst="cloudCallout">
            <a:avLst>
              <a:gd name="adj1" fmla="val -13560"/>
              <a:gd name="adj2" fmla="val 17929"/>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dirty="0">
                <a:latin typeface="Trebuchet MS" pitchFamily="34" charset="0"/>
              </a:rPr>
              <a:t>Remittance</a:t>
            </a:r>
          </a:p>
        </p:txBody>
      </p:sp>
      <p:sp>
        <p:nvSpPr>
          <p:cNvPr id="9" name="Cloud Callout 8"/>
          <p:cNvSpPr/>
          <p:nvPr/>
        </p:nvSpPr>
        <p:spPr>
          <a:xfrm>
            <a:off x="7227248" y="1968500"/>
            <a:ext cx="2235200" cy="1066800"/>
          </a:xfrm>
          <a:prstGeom prst="cloudCallout">
            <a:avLst>
              <a:gd name="adj1" fmla="val -13560"/>
              <a:gd name="adj2" fmla="val 17929"/>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latin typeface="Trebuchet MS" pitchFamily="34" charset="0"/>
              </a:rPr>
              <a:t>Savings</a:t>
            </a:r>
          </a:p>
        </p:txBody>
      </p:sp>
      <p:sp>
        <p:nvSpPr>
          <p:cNvPr id="10" name="Cloud Callout 9"/>
          <p:cNvSpPr/>
          <p:nvPr/>
        </p:nvSpPr>
        <p:spPr>
          <a:xfrm>
            <a:off x="8514486" y="3108906"/>
            <a:ext cx="2743200" cy="1219200"/>
          </a:xfrm>
          <a:prstGeom prst="cloudCallout">
            <a:avLst>
              <a:gd name="adj1" fmla="val -13560"/>
              <a:gd name="adj2" fmla="val 17929"/>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latin typeface="Trebuchet MS" pitchFamily="34" charset="0"/>
              </a:rPr>
              <a:t>Pensions</a:t>
            </a:r>
          </a:p>
        </p:txBody>
      </p:sp>
      <p:sp>
        <p:nvSpPr>
          <p:cNvPr id="11" name="Cloud Callout 10"/>
          <p:cNvSpPr/>
          <p:nvPr/>
        </p:nvSpPr>
        <p:spPr>
          <a:xfrm>
            <a:off x="4876800" y="4968875"/>
            <a:ext cx="2743200" cy="1219200"/>
          </a:xfrm>
          <a:prstGeom prst="cloudCallout">
            <a:avLst>
              <a:gd name="adj1" fmla="val -13560"/>
              <a:gd name="adj2" fmla="val 17929"/>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dirty="0">
                <a:latin typeface="Trebuchet MS" pitchFamily="34" charset="0"/>
              </a:rPr>
              <a:t>Credit Cards</a:t>
            </a:r>
          </a:p>
        </p:txBody>
      </p:sp>
    </p:spTree>
    <p:extLst>
      <p:ext uri="{BB962C8B-B14F-4D97-AF65-F5344CB8AC3E}">
        <p14:creationId xmlns:p14="http://schemas.microsoft.com/office/powerpoint/2010/main" val="41227782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378" y="835115"/>
            <a:ext cx="9613861" cy="1080938"/>
          </a:xfrm>
        </p:spPr>
        <p:txBody>
          <a:bodyPr>
            <a:noAutofit/>
          </a:bodyPr>
          <a:lstStyle/>
          <a:p>
            <a:r>
              <a:rPr lang="en-US" sz="2800" b="1" dirty="0"/>
              <a:t>6 Major Problems faced by Regional Rural Banks of India</a:t>
            </a:r>
            <a:br>
              <a:rPr lang="en-US" sz="2800" b="1" dirty="0"/>
            </a:br>
            <a:endParaRPr lang="en-US" sz="2800" dirty="0"/>
          </a:p>
        </p:txBody>
      </p:sp>
      <p:sp>
        <p:nvSpPr>
          <p:cNvPr id="3" name="Content Placeholder 2"/>
          <p:cNvSpPr>
            <a:spLocks noGrp="1"/>
          </p:cNvSpPr>
          <p:nvPr>
            <p:ph idx="1"/>
          </p:nvPr>
        </p:nvSpPr>
        <p:spPr/>
        <p:txBody>
          <a:bodyPr/>
          <a:lstStyle/>
          <a:p>
            <a:pPr marL="514350" indent="-514350">
              <a:buFont typeface="+mj-lt"/>
              <a:buAutoNum type="romanLcPeriod"/>
            </a:pPr>
            <a:r>
              <a:rPr lang="en-US" sz="2800" dirty="0" smtClean="0">
                <a:latin typeface="Times New Roman" pitchFamily="18" charset="0"/>
                <a:cs typeface="Times New Roman" pitchFamily="18" charset="0"/>
              </a:rPr>
              <a:t>Haste </a:t>
            </a:r>
            <a:r>
              <a:rPr lang="en-US" sz="2800" dirty="0">
                <a:latin typeface="Times New Roman" pitchFamily="18" charset="0"/>
                <a:cs typeface="Times New Roman" pitchFamily="18" charset="0"/>
              </a:rPr>
              <a:t>and Lack of Co-ordination in Branch </a:t>
            </a:r>
            <a:r>
              <a:rPr lang="en-US" sz="2800" dirty="0" smtClean="0">
                <a:latin typeface="Times New Roman" pitchFamily="18" charset="0"/>
                <a:cs typeface="Times New Roman" pitchFamily="18" charset="0"/>
              </a:rPr>
              <a:t>Expansion</a:t>
            </a:r>
            <a:endParaRPr lang="en-US" sz="2800" dirty="0">
              <a:latin typeface="Times New Roman" pitchFamily="18" charset="0"/>
              <a:cs typeface="Times New Roman" pitchFamily="18" charset="0"/>
            </a:endParaRPr>
          </a:p>
          <a:p>
            <a:pPr marL="514350" indent="-514350">
              <a:buFont typeface="+mj-lt"/>
              <a:buAutoNum type="romanLcPeriod"/>
            </a:pPr>
            <a:r>
              <a:rPr lang="fr-FR" sz="2800" dirty="0" err="1" smtClean="0">
                <a:latin typeface="Times New Roman" pitchFamily="18" charset="0"/>
                <a:cs typeface="Times New Roman" pitchFamily="18" charset="0"/>
              </a:rPr>
              <a:t>Difficulties</a:t>
            </a:r>
            <a:r>
              <a:rPr lang="fr-FR" sz="2800" dirty="0" smtClean="0">
                <a:latin typeface="Times New Roman" pitchFamily="18" charset="0"/>
                <a:cs typeface="Times New Roman" pitchFamily="18" charset="0"/>
              </a:rPr>
              <a:t> </a:t>
            </a:r>
            <a:r>
              <a:rPr lang="fr-FR" sz="2800" dirty="0">
                <a:latin typeface="Times New Roman" pitchFamily="18" charset="0"/>
                <a:cs typeface="Times New Roman" pitchFamily="18" charset="0"/>
              </a:rPr>
              <a:t>in </a:t>
            </a:r>
            <a:r>
              <a:rPr lang="fr-FR" sz="2800" dirty="0" err="1">
                <a:latin typeface="Times New Roman" pitchFamily="18" charset="0"/>
                <a:cs typeface="Times New Roman" pitchFamily="18" charset="0"/>
              </a:rPr>
              <a:t>Deposit</a:t>
            </a:r>
            <a:r>
              <a:rPr lang="fr-FR" sz="2800" dirty="0">
                <a:latin typeface="Times New Roman" pitchFamily="18" charset="0"/>
                <a:cs typeface="Times New Roman" pitchFamily="18" charset="0"/>
              </a:rPr>
              <a:t> </a:t>
            </a:r>
            <a:r>
              <a:rPr lang="fr-FR" sz="2800" dirty="0" smtClean="0">
                <a:latin typeface="Times New Roman" pitchFamily="18" charset="0"/>
                <a:cs typeface="Times New Roman" pitchFamily="18" charset="0"/>
              </a:rPr>
              <a:t>Mobilisation.</a:t>
            </a:r>
          </a:p>
          <a:p>
            <a:pPr marL="514350" indent="-514350">
              <a:buFont typeface="+mj-lt"/>
              <a:buAutoNum type="romanLcPeriod"/>
            </a:pPr>
            <a:r>
              <a:rPr lang="fr-FR" sz="2800" dirty="0" err="1" smtClean="0">
                <a:latin typeface="Times New Roman" pitchFamily="18" charset="0"/>
                <a:cs typeface="Times New Roman" pitchFamily="18" charset="0"/>
              </a:rPr>
              <a:t>Constraints</a:t>
            </a:r>
            <a:r>
              <a:rPr lang="fr-FR" sz="2800" dirty="0" smtClean="0">
                <a:latin typeface="Times New Roman" pitchFamily="18" charset="0"/>
                <a:cs typeface="Times New Roman" pitchFamily="18" charset="0"/>
              </a:rPr>
              <a:t> </a:t>
            </a:r>
            <a:r>
              <a:rPr lang="fr-FR" sz="2800" dirty="0">
                <a:latin typeface="Times New Roman" pitchFamily="18" charset="0"/>
                <a:cs typeface="Times New Roman" pitchFamily="18" charset="0"/>
              </a:rPr>
              <a:t>in </a:t>
            </a:r>
            <a:r>
              <a:rPr lang="fr-FR" sz="2800" dirty="0" err="1">
                <a:latin typeface="Times New Roman" pitchFamily="18" charset="0"/>
                <a:cs typeface="Times New Roman" pitchFamily="18" charset="0"/>
              </a:rPr>
              <a:t>Deposit</a:t>
            </a:r>
            <a:r>
              <a:rPr lang="fr-FR" sz="2800" dirty="0">
                <a:latin typeface="Times New Roman" pitchFamily="18" charset="0"/>
                <a:cs typeface="Times New Roman" pitchFamily="18" charset="0"/>
              </a:rPr>
              <a:t> Mobilisation</a:t>
            </a:r>
          </a:p>
          <a:p>
            <a:pPr marL="514350" indent="-514350">
              <a:buFont typeface="+mj-lt"/>
              <a:buAutoNum type="romanLcPeriod"/>
            </a:pPr>
            <a:r>
              <a:rPr lang="en-US" sz="2800" dirty="0" smtClean="0">
                <a:latin typeface="Times New Roman" pitchFamily="18" charset="0"/>
                <a:cs typeface="Times New Roman" pitchFamily="18" charset="0"/>
              </a:rPr>
              <a:t>Slow </a:t>
            </a:r>
            <a:r>
              <a:rPr lang="en-US" sz="2800" dirty="0">
                <a:latin typeface="Times New Roman" pitchFamily="18" charset="0"/>
                <a:cs typeface="Times New Roman" pitchFamily="18" charset="0"/>
              </a:rPr>
              <a:t>Progress in Lending Activity</a:t>
            </a:r>
          </a:p>
          <a:p>
            <a:pPr marL="514350" indent="-514350">
              <a:buFont typeface="+mj-lt"/>
              <a:buAutoNum type="romanLcPeriod"/>
            </a:pPr>
            <a:r>
              <a:rPr lang="en-US" sz="2800" dirty="0" smtClean="0">
                <a:latin typeface="Times New Roman" pitchFamily="18" charset="0"/>
                <a:cs typeface="Times New Roman" pitchFamily="18" charset="0"/>
              </a:rPr>
              <a:t>Urban-Orientation </a:t>
            </a:r>
            <a:r>
              <a:rPr lang="en-US" sz="2800" dirty="0">
                <a:latin typeface="Times New Roman" pitchFamily="18" charset="0"/>
                <a:cs typeface="Times New Roman" pitchFamily="18" charset="0"/>
              </a:rPr>
              <a:t>of Staff</a:t>
            </a:r>
          </a:p>
          <a:p>
            <a:pPr marL="514350" indent="-514350">
              <a:buFont typeface="+mj-lt"/>
              <a:buAutoNum type="romanLcPeriod"/>
            </a:pPr>
            <a:r>
              <a:rPr lang="en-US" sz="2800" dirty="0" smtClean="0">
                <a:latin typeface="Times New Roman" pitchFamily="18" charset="0"/>
                <a:cs typeface="Times New Roman" pitchFamily="18" charset="0"/>
              </a:rPr>
              <a:t>Procedural </a:t>
            </a:r>
            <a:r>
              <a:rPr lang="en-US" sz="2800" dirty="0">
                <a:latin typeface="Times New Roman" pitchFamily="18" charset="0"/>
                <a:cs typeface="Times New Roman" pitchFamily="18" charset="0"/>
              </a:rPr>
              <a:t>Rigidities</a:t>
            </a:r>
          </a:p>
          <a:p>
            <a:endParaRPr lang="en-US" dirty="0"/>
          </a:p>
        </p:txBody>
      </p:sp>
    </p:spTree>
    <p:extLst>
      <p:ext uri="{BB962C8B-B14F-4D97-AF65-F5344CB8AC3E}">
        <p14:creationId xmlns:p14="http://schemas.microsoft.com/office/powerpoint/2010/main" val="5482662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technology and literacy affects rural banking</a:t>
            </a:r>
            <a:endParaRPr lang="en-US" dirty="0"/>
          </a:p>
        </p:txBody>
      </p:sp>
      <p:sp>
        <p:nvSpPr>
          <p:cNvPr id="3" name="Content Placeholder 2"/>
          <p:cNvSpPr>
            <a:spLocks noGrp="1"/>
          </p:cNvSpPr>
          <p:nvPr>
            <p:ph idx="1"/>
          </p:nvPr>
        </p:nvSpPr>
        <p:spPr/>
        <p:txBody>
          <a:bodyPr/>
          <a:lstStyle/>
          <a:p>
            <a:r>
              <a:rPr lang="en-US" dirty="0" err="1" smtClean="0"/>
              <a:t>Atms</a:t>
            </a:r>
            <a:endParaRPr lang="en-US" dirty="0" smtClean="0"/>
          </a:p>
          <a:p>
            <a:r>
              <a:rPr lang="en-US" dirty="0" smtClean="0"/>
              <a:t>Net banking</a:t>
            </a:r>
          </a:p>
          <a:p>
            <a:r>
              <a:rPr lang="en-US" dirty="0" smtClean="0"/>
              <a:t>M-cash (use of virtual money)</a:t>
            </a:r>
          </a:p>
          <a:p>
            <a:r>
              <a:rPr lang="en-US" dirty="0" smtClean="0"/>
              <a:t>Credit card </a:t>
            </a:r>
          </a:p>
          <a:p>
            <a:r>
              <a:rPr lang="en-US" dirty="0" smtClean="0"/>
              <a:t>Debit card</a:t>
            </a:r>
            <a:endParaRPr lang="en-US" dirty="0"/>
          </a:p>
        </p:txBody>
      </p:sp>
    </p:spTree>
    <p:extLst>
      <p:ext uri="{BB962C8B-B14F-4D97-AF65-F5344CB8AC3E}">
        <p14:creationId xmlns:p14="http://schemas.microsoft.com/office/powerpoint/2010/main" val="221662111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t>
            </a:r>
            <a:r>
              <a:rPr lang="en-US" dirty="0" err="1"/>
              <a:t>Aadhaar</a:t>
            </a:r>
            <a:r>
              <a:rPr lang="en-US" dirty="0"/>
              <a:t> Linked Bank Accounts</a:t>
            </a:r>
            <a:r>
              <a:rPr lang="en-US" dirty="0" smtClean="0"/>
              <a:t>:</a:t>
            </a:r>
            <a:endParaRPr lang="en-US" sz="2400" dirty="0"/>
          </a:p>
        </p:txBody>
      </p:sp>
      <p:sp>
        <p:nvSpPr>
          <p:cNvPr id="3" name="Content Placeholder 2"/>
          <p:cNvSpPr>
            <a:spLocks noGrp="1"/>
          </p:cNvSpPr>
          <p:nvPr>
            <p:ph idx="1"/>
          </p:nvPr>
        </p:nvSpPr>
        <p:spPr/>
        <p:txBody>
          <a:bodyPr>
            <a:normAutofit/>
          </a:bodyPr>
          <a:lstStyle/>
          <a:p>
            <a:r>
              <a:rPr lang="en-US" dirty="0"/>
              <a:t>Boost from  </a:t>
            </a:r>
            <a:r>
              <a:rPr lang="en-US" dirty="0" err="1"/>
              <a:t>PradhanMantriJandhan</a:t>
            </a:r>
            <a:r>
              <a:rPr lang="en-US" dirty="0"/>
              <a:t> </a:t>
            </a:r>
            <a:r>
              <a:rPr lang="en-US" dirty="0" err="1"/>
              <a:t>yojna</a:t>
            </a:r>
            <a:endParaRPr lang="en-US" dirty="0"/>
          </a:p>
          <a:p>
            <a:r>
              <a:rPr lang="en-US" dirty="0"/>
              <a:t>Linking your </a:t>
            </a:r>
            <a:r>
              <a:rPr lang="en-US" dirty="0" err="1"/>
              <a:t>Aadhaar</a:t>
            </a:r>
            <a:r>
              <a:rPr lang="en-US" dirty="0"/>
              <a:t> number with your Axis bank Account lets you:</a:t>
            </a:r>
          </a:p>
          <a:p>
            <a:r>
              <a:rPr lang="en-US" dirty="0"/>
              <a:t>Have a single financial address for government subsidies</a:t>
            </a:r>
          </a:p>
          <a:p>
            <a:r>
              <a:rPr lang="en-US" dirty="0"/>
              <a:t>Receive direct credit of LPG subsidy from Government into your account</a:t>
            </a:r>
          </a:p>
          <a:p>
            <a:r>
              <a:rPr lang="en-US" dirty="0"/>
              <a:t>Receive direct credit of other </a:t>
            </a:r>
            <a:r>
              <a:rPr lang="en-US" dirty="0" err="1"/>
              <a:t>Govt</a:t>
            </a:r>
            <a:r>
              <a:rPr lang="en-US" dirty="0"/>
              <a:t> subsidies like welfare funds, pensions, scholarships, MNREGA wages etc. into your account</a:t>
            </a:r>
          </a:p>
          <a:p>
            <a:endParaRPr lang="en-US" dirty="0"/>
          </a:p>
        </p:txBody>
      </p:sp>
    </p:spTree>
    <p:extLst>
      <p:ext uri="{BB962C8B-B14F-4D97-AF65-F5344CB8AC3E}">
        <p14:creationId xmlns:p14="http://schemas.microsoft.com/office/powerpoint/2010/main" val="23521865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Performance of RRBs during 2012-13(1 April 2012 – 31 March 2013)</a:t>
            </a:r>
            <a:endParaRPr lang="en-US" dirty="0"/>
          </a:p>
        </p:txBody>
      </p:sp>
      <p:sp>
        <p:nvSpPr>
          <p:cNvPr id="3" name="Content Placeholder 2"/>
          <p:cNvSpPr>
            <a:spLocks noGrp="1"/>
          </p:cNvSpPr>
          <p:nvPr>
            <p:ph idx="1"/>
          </p:nvPr>
        </p:nvSpPr>
        <p:spPr/>
        <p:txBody>
          <a:bodyPr>
            <a:normAutofit lnSpcReduction="10000"/>
          </a:bodyPr>
          <a:lstStyle/>
          <a:p>
            <a:r>
              <a:rPr lang="en-US" dirty="0"/>
              <a:t>The sources of funds of RRBs comprise of owned fund, deposits, borrowings from NABARD, Sponsor Banks and other sources including SIDBI and National Housing Bank</a:t>
            </a:r>
            <a:r>
              <a:rPr lang="en-US" dirty="0" smtClean="0"/>
              <a:t>.</a:t>
            </a:r>
          </a:p>
          <a:p>
            <a:r>
              <a:rPr lang="en-US" dirty="0"/>
              <a:t>The owned funds of RRBs comprising of share capital, share capital deposits received from the shareholders and the reserves stood at  19304 crore as on 31 March </a:t>
            </a:r>
            <a:r>
              <a:rPr lang="en-US" dirty="0" smtClean="0"/>
              <a:t>2013.With </a:t>
            </a:r>
            <a:r>
              <a:rPr lang="en-US" dirty="0"/>
              <a:t> growth of 17.26</a:t>
            </a:r>
            <a:r>
              <a:rPr lang="en-US" dirty="0" smtClean="0"/>
              <a:t>%.</a:t>
            </a:r>
          </a:p>
          <a:p>
            <a:r>
              <a:rPr lang="en-US" dirty="0"/>
              <a:t>Deposits of RRBs increased from  186336 crore to  211458 crore during the year registering growth rate of 13.48 %. There are Thirty three (33) RRBs having deposits of more than  3000 crore each.</a:t>
            </a:r>
          </a:p>
        </p:txBody>
      </p:sp>
    </p:spTree>
    <p:extLst>
      <p:ext uri="{BB962C8B-B14F-4D97-AF65-F5344CB8AC3E}">
        <p14:creationId xmlns:p14="http://schemas.microsoft.com/office/powerpoint/2010/main" val="41192427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Growth of </a:t>
            </a:r>
            <a:r>
              <a:rPr lang="en-US" b="1" dirty="0" smtClean="0"/>
              <a:t>RRBs:-</a:t>
            </a:r>
            <a:r>
              <a:rPr lang="en-US" dirty="0"/>
              <a:t/>
            </a:r>
            <a:br>
              <a:rPr lang="en-US" dirty="0"/>
            </a:br>
            <a:endParaRPr lang="en-US" dirty="0"/>
          </a:p>
        </p:txBody>
      </p:sp>
      <p:sp>
        <p:nvSpPr>
          <p:cNvPr id="3" name="Content Placeholder 2"/>
          <p:cNvSpPr>
            <a:spLocks noGrp="1"/>
          </p:cNvSpPr>
          <p:nvPr>
            <p:ph idx="1"/>
          </p:nvPr>
        </p:nvSpPr>
        <p:spPr>
          <a:xfrm>
            <a:off x="680321" y="2336872"/>
            <a:ext cx="10305358" cy="4385899"/>
          </a:xfrm>
        </p:spPr>
        <p:txBody>
          <a:bodyPr>
            <a:normAutofit/>
          </a:bodyPr>
          <a:lstStyle/>
          <a:p>
            <a:r>
              <a:rPr lang="en-US" dirty="0" smtClean="0"/>
              <a:t>RRBs </a:t>
            </a:r>
            <a:r>
              <a:rPr lang="en-US" dirty="0"/>
              <a:t>proved instrumental in achieving the target of inclusive and sustainable economic growth. </a:t>
            </a:r>
            <a:endParaRPr lang="en-US" dirty="0" smtClean="0"/>
          </a:p>
          <a:p>
            <a:r>
              <a:rPr lang="en-US" dirty="0" smtClean="0"/>
              <a:t>The </a:t>
            </a:r>
            <a:r>
              <a:rPr lang="en-US" dirty="0"/>
              <a:t>number of RRBs' branches have increased to 16,170 during 2011-12 from 14,468 during 2000-01 i.e. an increase of 1.1 times</a:t>
            </a:r>
            <a:r>
              <a:rPr lang="en-US" dirty="0" smtClean="0"/>
              <a:t>.</a:t>
            </a:r>
          </a:p>
          <a:p>
            <a:r>
              <a:rPr lang="en-US" dirty="0" smtClean="0"/>
              <a:t> </a:t>
            </a:r>
            <a:r>
              <a:rPr lang="en-US" dirty="0"/>
              <a:t>The number of districts covered also increased to 620 during 2011-12 from 482 during 2000-01 i.e. an increase of 1.3 times. </a:t>
            </a:r>
            <a:endParaRPr lang="en-US" dirty="0" smtClean="0"/>
          </a:p>
          <a:p>
            <a:r>
              <a:rPr lang="en-US" dirty="0" smtClean="0"/>
              <a:t>The </a:t>
            </a:r>
            <a:r>
              <a:rPr lang="en-US" dirty="0"/>
              <a:t>linear and compound growth rates of it account for 0.212% and 0.208% which indicates an insignificant growth of bank branches of Regional Rural Banks in India. However, there is a 65% increase in the Credit-Deposit ratio during the same period, which indicates the willingness of Target Group to invest in RRBs.</a:t>
            </a:r>
          </a:p>
          <a:p>
            <a:endParaRPr lang="en-US" dirty="0"/>
          </a:p>
        </p:txBody>
      </p:sp>
    </p:spTree>
    <p:extLst>
      <p:ext uri="{BB962C8B-B14F-4D97-AF65-F5344CB8AC3E}">
        <p14:creationId xmlns:p14="http://schemas.microsoft.com/office/powerpoint/2010/main" val="34490132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of RRB’s functioning in country presently</a:t>
            </a:r>
            <a:endParaRPr lang="en-US" dirty="0"/>
          </a:p>
        </p:txBody>
      </p:sp>
      <p:sp>
        <p:nvSpPr>
          <p:cNvPr id="3" name="Content Placeholder 2"/>
          <p:cNvSpPr>
            <a:spLocks noGrp="1"/>
          </p:cNvSpPr>
          <p:nvPr>
            <p:ph idx="1"/>
          </p:nvPr>
        </p:nvSpPr>
        <p:spPr>
          <a:xfrm>
            <a:off x="680321" y="2336872"/>
            <a:ext cx="9613861" cy="4077575"/>
          </a:xfrm>
        </p:spPr>
        <p:txBody>
          <a:bodyPr>
            <a:normAutofit fontScale="92500" lnSpcReduction="10000"/>
          </a:bodyPr>
          <a:lstStyle/>
          <a:p>
            <a:r>
              <a:rPr lang="en-US" dirty="0" smtClean="0">
                <a:latin typeface="Times New Roman" pitchFamily="18" charset="0"/>
                <a:cs typeface="Times New Roman" pitchFamily="18" charset="0"/>
                <a:hlinkClick r:id="rId2"/>
              </a:rPr>
              <a:t>http://financialservices.gov.in/banking/List%20of%20RRBs.pdf</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are many RRB’s operating in country.</a:t>
            </a:r>
          </a:p>
          <a:p>
            <a:r>
              <a:rPr lang="en-US" dirty="0" smtClean="0">
                <a:latin typeface="Times New Roman" pitchFamily="18" charset="0"/>
                <a:cs typeface="Times New Roman" pitchFamily="18" charset="0"/>
              </a:rPr>
              <a:t>Sponsored by :-</a:t>
            </a:r>
          </a:p>
          <a:p>
            <a:r>
              <a:rPr lang="en-US" dirty="0" smtClean="0">
                <a:latin typeface="Times New Roman" pitchFamily="18" charset="0"/>
                <a:cs typeface="Times New Roman" pitchFamily="18" charset="0"/>
              </a:rPr>
              <a:t>SBI</a:t>
            </a:r>
          </a:p>
          <a:p>
            <a:r>
              <a:rPr lang="en-US" dirty="0" smtClean="0">
                <a:latin typeface="Times New Roman" pitchFamily="18" charset="0"/>
                <a:cs typeface="Times New Roman" pitchFamily="18" charset="0"/>
              </a:rPr>
              <a:t>United Bank of India</a:t>
            </a:r>
          </a:p>
          <a:p>
            <a:r>
              <a:rPr lang="en-US" dirty="0" smtClean="0">
                <a:latin typeface="Times New Roman" pitchFamily="18" charset="0"/>
                <a:cs typeface="Times New Roman" pitchFamily="18" charset="0"/>
              </a:rPr>
              <a:t>Syndicate Bank </a:t>
            </a:r>
          </a:p>
          <a:p>
            <a:r>
              <a:rPr lang="en-US" dirty="0" smtClean="0">
                <a:latin typeface="Times New Roman" pitchFamily="18" charset="0"/>
                <a:cs typeface="Times New Roman" pitchFamily="18" charset="0"/>
              </a:rPr>
              <a:t>Central Bank of India</a:t>
            </a:r>
          </a:p>
          <a:p>
            <a:r>
              <a:rPr lang="en-US" dirty="0" smtClean="0">
                <a:latin typeface="Times New Roman" pitchFamily="18" charset="0"/>
                <a:cs typeface="Times New Roman" pitchFamily="18" charset="0"/>
              </a:rPr>
              <a:t>Andhra Bank</a:t>
            </a:r>
          </a:p>
          <a:p>
            <a:r>
              <a:rPr lang="en-US" dirty="0" smtClean="0">
                <a:latin typeface="Times New Roman" pitchFamily="18" charset="0"/>
                <a:cs typeface="Times New Roman" pitchFamily="18" charset="0"/>
              </a:rPr>
              <a:t>Dena Bank</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2613570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Concluding Remarks:</a:t>
            </a:r>
            <a:endParaRPr lang="en-US" dirty="0"/>
          </a:p>
        </p:txBody>
      </p:sp>
      <p:sp>
        <p:nvSpPr>
          <p:cNvPr id="3" name="Content Placeholder 2"/>
          <p:cNvSpPr>
            <a:spLocks noGrp="1"/>
          </p:cNvSpPr>
          <p:nvPr>
            <p:ph idx="1"/>
          </p:nvPr>
        </p:nvSpPr>
        <p:spPr/>
        <p:txBody>
          <a:bodyPr>
            <a:normAutofit lnSpcReduction="10000"/>
          </a:bodyPr>
          <a:lstStyle/>
          <a:p>
            <a:r>
              <a:rPr lang="en-US" dirty="0" smtClean="0"/>
              <a:t>Despite these problems, the RRBs have been trying their level best to achieve their social objectives. They have succeeded in projecting their image of ‘small man’s bank’. They are, in fact, development banks of the rural poor. They have been trying to fill regional and functional gaps in rural finance in our country</a:t>
            </a:r>
          </a:p>
          <a:p>
            <a:r>
              <a:rPr lang="en-US" dirty="0"/>
              <a:t>Although the growth rate of RRBs is very low, the Deposits and Credits are significantly high. Credit-Deposit ratio has increased over the period of time, leading to sufficient mobilization of funds in the regional areas.</a:t>
            </a:r>
          </a:p>
          <a:p>
            <a:pPr marL="0" indent="0">
              <a:buNone/>
            </a:pPr>
            <a:r>
              <a:rPr lang="en-US" dirty="0" smtClean="0"/>
              <a:t/>
            </a:r>
            <a:br>
              <a:rPr lang="en-US" dirty="0" smtClean="0"/>
            </a:br>
            <a:endParaRPr lang="en-US" dirty="0"/>
          </a:p>
        </p:txBody>
      </p:sp>
      <p:sp>
        <p:nvSpPr>
          <p:cNvPr id="4" name="Rectangle 3"/>
          <p:cNvSpPr/>
          <p:nvPr/>
        </p:nvSpPr>
        <p:spPr>
          <a:xfrm>
            <a:off x="3048000" y="2274838"/>
            <a:ext cx="6096000" cy="369332"/>
          </a:xfrm>
          <a:prstGeom prst="rect">
            <a:avLst/>
          </a:prstGeom>
        </p:spPr>
        <p:txBody>
          <a:bodyPr>
            <a:spAutoFit/>
          </a:bodyPr>
          <a:lstStyle/>
          <a:p>
            <a:pPr fontAlgn="base"/>
            <a:r>
              <a:rPr lang="en-US" dirty="0" smtClean="0"/>
              <a:t>.</a:t>
            </a:r>
            <a:endParaRPr lang="en-US" dirty="0"/>
          </a:p>
        </p:txBody>
      </p:sp>
    </p:spTree>
    <p:extLst>
      <p:ext uri="{BB962C8B-B14F-4D97-AF65-F5344CB8AC3E}">
        <p14:creationId xmlns:p14="http://schemas.microsoft.com/office/powerpoint/2010/main" val="255281262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062" y="317612"/>
            <a:ext cx="9956800" cy="522287"/>
          </a:xfrm>
        </p:spPr>
        <p:txBody>
          <a:bodyPr>
            <a:noAutofit/>
          </a:bodyPr>
          <a:lstStyle/>
          <a:p>
            <a:r>
              <a:rPr lang="en-US" sz="3200" b="1" dirty="0" smtClean="0"/>
              <a:t>Types of bank :-</a:t>
            </a:r>
            <a:endParaRPr lang="en-IN" sz="3200" b="1" dirty="0"/>
          </a:p>
        </p:txBody>
      </p:sp>
      <p:graphicFrame>
        <p:nvGraphicFramePr>
          <p:cNvPr id="9" name="Diagram 8"/>
          <p:cNvGraphicFramePr/>
          <p:nvPr>
            <p:extLst>
              <p:ext uri="{D42A27DB-BD31-4B8C-83A1-F6EECF244321}">
                <p14:modId xmlns:p14="http://schemas.microsoft.com/office/powerpoint/2010/main" val="712395990"/>
              </p:ext>
            </p:extLst>
          </p:nvPr>
        </p:nvGraphicFramePr>
        <p:xfrm>
          <a:off x="101600" y="908720"/>
          <a:ext cx="11617291"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5140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p>
        </p:txBody>
      </p:sp>
      <p:sp>
        <p:nvSpPr>
          <p:cNvPr id="3" name="Content Placeholder 2"/>
          <p:cNvSpPr>
            <a:spLocks noGrp="1"/>
          </p:cNvSpPr>
          <p:nvPr>
            <p:ph idx="1"/>
          </p:nvPr>
        </p:nvSpPr>
        <p:spPr>
          <a:xfrm>
            <a:off x="272955" y="1960946"/>
            <a:ext cx="11919045" cy="4824484"/>
          </a:xfrm>
        </p:spPr>
        <p:txBody>
          <a:bodyPr>
            <a:noAutofit/>
          </a:bodyPr>
          <a:lstStyle/>
          <a:p>
            <a:r>
              <a:rPr lang="en-US" sz="1900" dirty="0" smtClean="0">
                <a:latin typeface="Times New Roman" pitchFamily="18" charset="0"/>
                <a:cs typeface="Times New Roman" pitchFamily="18" charset="0"/>
              </a:rPr>
              <a:t>Based </a:t>
            </a:r>
            <a:r>
              <a:rPr lang="en-US" sz="1900" dirty="0">
                <a:latin typeface="Times New Roman" pitchFamily="18" charset="0"/>
                <a:cs typeface="Times New Roman" pitchFamily="18" charset="0"/>
              </a:rPr>
              <a:t>on our study we have concluded that the following scenarios are the most probable in the year 2020 for the Indian rural retail banking industry:</a:t>
            </a:r>
          </a:p>
          <a:p>
            <a:r>
              <a:rPr lang="en-US" sz="1900" i="1" dirty="0">
                <a:latin typeface="Times New Roman" pitchFamily="18" charset="0"/>
                <a:cs typeface="Times New Roman" pitchFamily="18" charset="0"/>
              </a:rPr>
              <a:t>Consumer awareness </a:t>
            </a:r>
            <a:r>
              <a:rPr lang="en-US" sz="1900" dirty="0">
                <a:latin typeface="Times New Roman" pitchFamily="18" charset="0"/>
                <a:cs typeface="Times New Roman" pitchFamily="18" charset="0"/>
              </a:rPr>
              <a:t>– with increased education among the consumers and greater availability of information, the consumer awareness will increase regarding the financial services and products that are present in the market and they will demand one-stop shop solutions for all their financial needs.</a:t>
            </a:r>
          </a:p>
          <a:p>
            <a:r>
              <a:rPr lang="en-US" sz="1900" i="1" dirty="0">
                <a:latin typeface="Times New Roman" pitchFamily="18" charset="0"/>
                <a:cs typeface="Times New Roman" pitchFamily="18" charset="0"/>
              </a:rPr>
              <a:t>Consumer databases </a:t>
            </a:r>
            <a:r>
              <a:rPr lang="en-US" sz="1900" dirty="0">
                <a:latin typeface="Times New Roman" pitchFamily="18" charset="0"/>
                <a:cs typeface="Times New Roman" pitchFamily="18" charset="0"/>
              </a:rPr>
              <a:t>– the introduction of the UID project has led to the hope and an increasing probability of presence of extensive consumer databases in 2020. These databases will provide information about consumer credit history and financial transactions to enable the FIs to customize products suited to the consumers’ needs.</a:t>
            </a:r>
          </a:p>
          <a:p>
            <a:r>
              <a:rPr lang="en-US" sz="1900" i="1" dirty="0">
                <a:latin typeface="Times New Roman" pitchFamily="18" charset="0"/>
                <a:cs typeface="Times New Roman" pitchFamily="18" charset="0"/>
              </a:rPr>
              <a:t>Capitalization of MFIs </a:t>
            </a:r>
            <a:r>
              <a:rPr lang="en-US" sz="1900" dirty="0">
                <a:latin typeface="Times New Roman" pitchFamily="18" charset="0"/>
                <a:cs typeface="Times New Roman" pitchFamily="18" charset="0"/>
              </a:rPr>
              <a:t>- there is a low probability that international banks would be the chosen medium of capitalization for the MFIs in 2020. They will be largely capitalized by the local Indian financial markets. This could be owing to the FDI regulations in the country as well as sufficient liquidity in the Indian financial markets.</a:t>
            </a:r>
          </a:p>
          <a:p>
            <a:r>
              <a:rPr lang="en-US" sz="1900" i="1" dirty="0">
                <a:latin typeface="Times New Roman" pitchFamily="18" charset="0"/>
                <a:cs typeface="Times New Roman" pitchFamily="18" charset="0"/>
              </a:rPr>
              <a:t>Localized institutions </a:t>
            </a:r>
            <a:r>
              <a:rPr lang="en-US" sz="1900" dirty="0">
                <a:latin typeface="Times New Roman" pitchFamily="18" charset="0"/>
                <a:cs typeface="Times New Roman" pitchFamily="18" charset="0"/>
              </a:rPr>
              <a:t>– the FIs would work towards designing localized financial services that would serve to provide one-stop shop solutions and remove information asymmetry because of their local presence.</a:t>
            </a:r>
          </a:p>
          <a:p>
            <a:r>
              <a:rPr lang="en-US" sz="1900" i="1" dirty="0">
                <a:latin typeface="Times New Roman" pitchFamily="18" charset="0"/>
                <a:cs typeface="Times New Roman" pitchFamily="18" charset="0"/>
              </a:rPr>
              <a:t>Mobile-based delivery model </a:t>
            </a:r>
            <a:r>
              <a:rPr lang="en-US" sz="1900" dirty="0">
                <a:latin typeface="Times New Roman" pitchFamily="18" charset="0"/>
                <a:cs typeface="Times New Roman" pitchFamily="18" charset="0"/>
              </a:rPr>
              <a:t>– the high penetration of mobile services in the country and advances in secure transfer mechanisms will see the rise of mobile phones as delivery platforms by 2020. This will be further augmented by the low costs associated with this delivery mechanism.</a:t>
            </a:r>
          </a:p>
          <a:p>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69647107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By:</a:t>
            </a:r>
            <a:endParaRPr lang="en-US" dirty="0"/>
          </a:p>
        </p:txBody>
      </p:sp>
      <p:sp>
        <p:nvSpPr>
          <p:cNvPr id="3" name="Content Placeholder 2"/>
          <p:cNvSpPr>
            <a:spLocks noGrp="1"/>
          </p:cNvSpPr>
          <p:nvPr>
            <p:ph idx="1"/>
          </p:nvPr>
        </p:nvSpPr>
        <p:spPr/>
        <p:txBody>
          <a:bodyPr>
            <a:normAutofit lnSpcReduction="10000"/>
          </a:bodyPr>
          <a:lstStyle/>
          <a:p>
            <a:pPr marL="285750" indent="-285750"/>
            <a:r>
              <a:rPr lang="en-US" dirty="0"/>
              <a:t>Jay A Joshi (1401005)</a:t>
            </a:r>
          </a:p>
          <a:p>
            <a:pPr marL="285750" indent="-285750"/>
            <a:r>
              <a:rPr lang="en-US" dirty="0"/>
              <a:t>Nirav Akbari (1401008)</a:t>
            </a:r>
          </a:p>
          <a:p>
            <a:pPr marL="285750" indent="-285750"/>
            <a:r>
              <a:rPr lang="en-US" dirty="0" err="1"/>
              <a:t>Amee</a:t>
            </a:r>
            <a:r>
              <a:rPr lang="en-US" dirty="0"/>
              <a:t> </a:t>
            </a:r>
            <a:r>
              <a:rPr lang="en-US" dirty="0" err="1"/>
              <a:t>Bhuva</a:t>
            </a:r>
            <a:r>
              <a:rPr lang="en-US" dirty="0"/>
              <a:t> (1401009)</a:t>
            </a:r>
          </a:p>
          <a:p>
            <a:pPr marL="285750" indent="-285750"/>
            <a:r>
              <a:rPr lang="en-US" dirty="0" err="1"/>
              <a:t>Subhashi</a:t>
            </a:r>
            <a:r>
              <a:rPr lang="en-US" dirty="0"/>
              <a:t> </a:t>
            </a:r>
            <a:r>
              <a:rPr lang="en-US" dirty="0" err="1"/>
              <a:t>Dobariya</a:t>
            </a:r>
            <a:r>
              <a:rPr lang="en-US" dirty="0"/>
              <a:t> (1401012)</a:t>
            </a:r>
          </a:p>
          <a:p>
            <a:pPr marL="285750" indent="-285750"/>
            <a:r>
              <a:rPr lang="en-US" dirty="0" err="1"/>
              <a:t>Krima</a:t>
            </a:r>
            <a:r>
              <a:rPr lang="en-US" dirty="0"/>
              <a:t> </a:t>
            </a:r>
            <a:r>
              <a:rPr lang="en-US" dirty="0" err="1"/>
              <a:t>Doshi</a:t>
            </a:r>
            <a:r>
              <a:rPr lang="en-US" dirty="0"/>
              <a:t> (1401035)</a:t>
            </a:r>
          </a:p>
          <a:p>
            <a:pPr marL="285750" indent="-285750"/>
            <a:r>
              <a:rPr lang="en-US" dirty="0"/>
              <a:t>Rahul Rachh (1401057)</a:t>
            </a:r>
          </a:p>
          <a:p>
            <a:pPr marL="285750" indent="-285750"/>
            <a:r>
              <a:rPr lang="en-US" dirty="0" err="1"/>
              <a:t>Jainil</a:t>
            </a:r>
            <a:r>
              <a:rPr lang="en-US" dirty="0"/>
              <a:t> </a:t>
            </a:r>
            <a:r>
              <a:rPr lang="en-US" dirty="0" err="1"/>
              <a:t>Vachhani</a:t>
            </a:r>
            <a:r>
              <a:rPr lang="en-US" dirty="0"/>
              <a:t> (1401116)</a:t>
            </a:r>
          </a:p>
          <a:p>
            <a:pPr marL="285750" indent="-285750"/>
            <a:r>
              <a:rPr lang="en-US" dirty="0" err="1"/>
              <a:t>Yash</a:t>
            </a:r>
            <a:r>
              <a:rPr lang="en-US" dirty="0"/>
              <a:t> </a:t>
            </a:r>
            <a:r>
              <a:rPr lang="en-US" dirty="0" err="1"/>
              <a:t>Turakhia</a:t>
            </a:r>
            <a:r>
              <a:rPr lang="en-US" dirty="0"/>
              <a:t> (1401118)</a:t>
            </a:r>
            <a:endParaRPr lang="en-IN" dirty="0"/>
          </a:p>
          <a:p>
            <a:pPr marL="0" indent="0">
              <a:buNone/>
            </a:pPr>
            <a:endParaRPr lang="en-US" dirty="0"/>
          </a:p>
        </p:txBody>
      </p:sp>
    </p:spTree>
    <p:extLst>
      <p:ext uri="{BB962C8B-B14F-4D97-AF65-F5344CB8AC3E}">
        <p14:creationId xmlns:p14="http://schemas.microsoft.com/office/powerpoint/2010/main" val="41271282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680321" y="2336872"/>
            <a:ext cx="9613861" cy="4334383"/>
          </a:xfrm>
        </p:spPr>
        <p:txBody>
          <a:bodyPr>
            <a:normAutofit lnSpcReduction="10000"/>
          </a:bodyPr>
          <a:lstStyle/>
          <a:p>
            <a:r>
              <a:rPr lang="en-US" dirty="0">
                <a:latin typeface="Times New Roman" pitchFamily="18" charset="0"/>
                <a:cs typeface="Times New Roman" pitchFamily="18" charset="0"/>
              </a:rPr>
              <a:t>Regional Rural Banks are operating at the bottom rung of banking organizations in India. </a:t>
            </a:r>
            <a:r>
              <a:rPr lang="en-US" b="1" dirty="0">
                <a:solidFill>
                  <a:srgbClr val="FFFF00"/>
                </a:solidFill>
                <a:latin typeface="Times New Roman" pitchFamily="18" charset="0"/>
                <a:cs typeface="Times New Roman" pitchFamily="18" charset="0"/>
              </a:rPr>
              <a:t>They have been set-up with the basic objective of providing credit facilities to the rural population, who had very limited access to the formal credit system.</a:t>
            </a:r>
            <a:r>
              <a:rPr lang="en-US" b="1" dirty="0">
                <a:solidFill>
                  <a:srgbClr val="FF0000"/>
                </a:solidFill>
                <a:latin typeface="Times New Roman" pitchFamily="18" charset="0"/>
                <a:cs typeface="Times New Roman" pitchFamily="18" charset="0"/>
              </a:rPr>
              <a:t> </a:t>
            </a:r>
            <a:endParaRPr lang="en-US" b="1"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area of operation of RRBs is confined to what Government of India had notified, to include one or many districts in a State.</a:t>
            </a:r>
          </a:p>
          <a:p>
            <a:r>
              <a:rPr lang="en-US" dirty="0">
                <a:latin typeface="Times New Roman" pitchFamily="18" charset="0"/>
                <a:cs typeface="Times New Roman" pitchFamily="18" charset="0"/>
              </a:rPr>
              <a:t>The RRBs came into existence to facilitate the poor section of people, called as the "Target Group". In 1975, during the regime of former Prime Minister of India, Indira Gandhi, the </a:t>
            </a:r>
            <a:r>
              <a:rPr lang="en-US" dirty="0" err="1">
                <a:latin typeface="Times New Roman" pitchFamily="18" charset="0"/>
                <a:cs typeface="Times New Roman" pitchFamily="18" charset="0"/>
              </a:rPr>
              <a:t>Narasimham</a:t>
            </a:r>
            <a:r>
              <a:rPr lang="en-US" dirty="0">
                <a:latin typeface="Times New Roman" pitchFamily="18" charset="0"/>
                <a:cs typeface="Times New Roman" pitchFamily="18" charset="0"/>
              </a:rPr>
              <a:t> Working Group recommended to set up RRBs, as the major portion of the society – about 70% – in India comprised of rural areas. </a:t>
            </a:r>
            <a:endParaRPr lang="en-US" dirty="0" smtClean="0">
              <a:latin typeface="Times New Roman" pitchFamily="18" charset="0"/>
              <a:cs typeface="Times New Roman" pitchFamily="18" charset="0"/>
            </a:endParaRPr>
          </a:p>
          <a:p>
            <a:r>
              <a:rPr lang="en-US" b="1" dirty="0" smtClean="0">
                <a:solidFill>
                  <a:srgbClr val="FFFF00"/>
                </a:solidFill>
                <a:latin typeface="Times New Roman" pitchFamily="18" charset="0"/>
                <a:cs typeface="Times New Roman" pitchFamily="18" charset="0"/>
              </a:rPr>
              <a:t>The </a:t>
            </a:r>
            <a:r>
              <a:rPr lang="en-US" b="1" dirty="0">
                <a:solidFill>
                  <a:srgbClr val="FFFF00"/>
                </a:solidFill>
                <a:latin typeface="Times New Roman" pitchFamily="18" charset="0"/>
                <a:cs typeface="Times New Roman" pitchFamily="18" charset="0"/>
              </a:rPr>
              <a:t>RRBs are owned by the Governments at the center and the states and the Sponsor Banks</a:t>
            </a:r>
            <a:r>
              <a:rPr lang="en-US" b="1" dirty="0" smtClean="0">
                <a:solidFill>
                  <a:srgbClr val="FFFF00"/>
                </a:solidFill>
                <a:latin typeface="Times New Roman" pitchFamily="18" charset="0"/>
                <a:cs typeface="Times New Roman" pitchFamily="18" charset="0"/>
              </a:rPr>
              <a:t>.</a:t>
            </a:r>
            <a:endParaRPr lang="en-US" b="1"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8334643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2"/>
            <a:ext cx="9613861" cy="4269989"/>
          </a:xfrm>
        </p:spPr>
        <p:txBody>
          <a:bodyPr>
            <a:normAutofit/>
          </a:bodyPr>
          <a:lstStyle/>
          <a:p>
            <a:r>
              <a:rPr lang="en-US" dirty="0">
                <a:latin typeface="Times New Roman" pitchFamily="18" charset="0"/>
                <a:cs typeface="Times New Roman" pitchFamily="18" charset="0"/>
              </a:rPr>
              <a:t>With an objective to ensure sufficient institutional credit for agriculture and non - agricultural sectors. </a:t>
            </a:r>
            <a:endParaRPr lang="en-US" dirty="0" smtClean="0">
              <a:latin typeface="Times New Roman" pitchFamily="18" charset="0"/>
              <a:cs typeface="Times New Roman" pitchFamily="18" charset="0"/>
            </a:endParaRPr>
          </a:p>
          <a:p>
            <a:r>
              <a:rPr lang="en-US" dirty="0" smtClean="0">
                <a:solidFill>
                  <a:srgbClr val="FFFF00"/>
                </a:solidFill>
                <a:latin typeface="Times New Roman" pitchFamily="18" charset="0"/>
                <a:cs typeface="Times New Roman" pitchFamily="18" charset="0"/>
              </a:rPr>
              <a:t>The </a:t>
            </a:r>
            <a:r>
              <a:rPr lang="en-US" dirty="0">
                <a:solidFill>
                  <a:srgbClr val="FFFF00"/>
                </a:solidFill>
                <a:latin typeface="Times New Roman" pitchFamily="18" charset="0"/>
                <a:cs typeface="Times New Roman" pitchFamily="18" charset="0"/>
              </a:rPr>
              <a:t>RRBs mobilize financial resources from rural and semi-urban areas, and grant loans and advances, mostly to small and marginal farmers, agricultural laborers, and rural artisans. </a:t>
            </a:r>
          </a:p>
          <a:p>
            <a:r>
              <a:rPr lang="en-US" dirty="0">
                <a:latin typeface="Times New Roman" pitchFamily="18" charset="0"/>
                <a:cs typeface="Times New Roman" pitchFamily="18" charset="0"/>
              </a:rPr>
              <a:t>For the purpose of classification of bank branches, the Reserve Bank of India </a:t>
            </a:r>
            <a:r>
              <a:rPr lang="en-US" dirty="0">
                <a:solidFill>
                  <a:srgbClr val="FFFF00"/>
                </a:solidFill>
                <a:latin typeface="Times New Roman" pitchFamily="18" charset="0"/>
                <a:cs typeface="Times New Roman" pitchFamily="18" charset="0"/>
              </a:rPr>
              <a:t>defines a rural area as a </a:t>
            </a:r>
            <a:r>
              <a:rPr lang="en-US" dirty="0">
                <a:latin typeface="Times New Roman" pitchFamily="18" charset="0"/>
                <a:cs typeface="Times New Roman" pitchFamily="18" charset="0"/>
              </a:rPr>
              <a:t>place with a population of less than 10,000 people. </a:t>
            </a:r>
          </a:p>
        </p:txBody>
      </p:sp>
    </p:spTree>
    <p:extLst>
      <p:ext uri="{BB962C8B-B14F-4D97-AF65-F5344CB8AC3E}">
        <p14:creationId xmlns:p14="http://schemas.microsoft.com/office/powerpoint/2010/main" val="21524018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0502" y="605308"/>
            <a:ext cx="12192000" cy="1300766"/>
          </a:xfrm>
        </p:spPr>
        <p:txBody>
          <a:bodyPr/>
          <a:lstStyle/>
          <a:p>
            <a:pPr eaLnBrk="1" hangingPunct="1"/>
            <a:r>
              <a:rPr lang="en-US" sz="4000" b="1" dirty="0" smtClean="0">
                <a:latin typeface="Times New Roman" pitchFamily="18" charset="0"/>
                <a:cs typeface="Times New Roman" pitchFamily="18" charset="0"/>
              </a:rPr>
              <a:t>Rural India</a:t>
            </a:r>
          </a:p>
        </p:txBody>
      </p:sp>
      <p:sp>
        <p:nvSpPr>
          <p:cNvPr id="15363" name="Content Placeholder 2"/>
          <p:cNvSpPr>
            <a:spLocks noGrp="1"/>
          </p:cNvSpPr>
          <p:nvPr>
            <p:ph idx="1"/>
          </p:nvPr>
        </p:nvSpPr>
        <p:spPr>
          <a:xfrm>
            <a:off x="357875" y="2176531"/>
            <a:ext cx="11480800" cy="4681469"/>
          </a:xfrm>
        </p:spPr>
        <p:txBody>
          <a:bodyPr>
            <a:normAutofit/>
          </a:bodyPr>
          <a:lstStyle/>
          <a:p>
            <a:pPr eaLnBrk="1" hangingPunct="1"/>
            <a:r>
              <a:rPr lang="en-US" sz="2400" dirty="0" smtClean="0">
                <a:latin typeface="Times New Roman" pitchFamily="18" charset="0"/>
                <a:ea typeface="Calibri" pitchFamily="34" charset="0"/>
                <a:cs typeface="Times New Roman" pitchFamily="18" charset="0"/>
              </a:rPr>
              <a:t>69% - India’s Population.</a:t>
            </a:r>
          </a:p>
          <a:p>
            <a:pPr eaLnBrk="1" hangingPunct="1"/>
            <a:r>
              <a:rPr lang="en-US" sz="2400" dirty="0" smtClean="0">
                <a:latin typeface="Times New Roman" pitchFamily="18" charset="0"/>
                <a:ea typeface="Calibri" pitchFamily="34" charset="0"/>
                <a:cs typeface="Times New Roman" pitchFamily="18" charset="0"/>
              </a:rPr>
              <a:t>86% - earns less than $2/day.</a:t>
            </a:r>
          </a:p>
          <a:p>
            <a:pPr eaLnBrk="1" hangingPunct="1"/>
            <a:r>
              <a:rPr lang="en-US" sz="2400" dirty="0" smtClean="0">
                <a:latin typeface="Times New Roman" pitchFamily="18" charset="0"/>
                <a:ea typeface="Calibri" pitchFamily="34" charset="0"/>
                <a:cs typeface="Times New Roman" pitchFamily="18" charset="0"/>
              </a:rPr>
              <a:t>0.33% - reached graduation level (0.29% men &amp; 0.04% women).</a:t>
            </a:r>
          </a:p>
          <a:p>
            <a:pPr eaLnBrk="1" hangingPunct="1"/>
            <a:r>
              <a:rPr lang="en-US" sz="2400" dirty="0" smtClean="0">
                <a:latin typeface="Times New Roman" pitchFamily="18" charset="0"/>
                <a:cs typeface="Times New Roman" pitchFamily="18" charset="0"/>
              </a:rPr>
              <a:t>50% - economy contributes nearly half of the country’s GDP </a:t>
            </a:r>
          </a:p>
          <a:p>
            <a:pPr eaLnBrk="1" hangingPunct="1"/>
            <a:r>
              <a:rPr lang="en-US" sz="2400" dirty="0" smtClean="0">
                <a:latin typeface="Times New Roman" pitchFamily="18" charset="0"/>
                <a:ea typeface="Calibri" pitchFamily="34" charset="0"/>
                <a:cs typeface="Times New Roman" pitchFamily="18" charset="0"/>
              </a:rPr>
              <a:t>50% - </a:t>
            </a:r>
            <a:r>
              <a:rPr lang="en-US" sz="2400" dirty="0" smtClean="0">
                <a:latin typeface="Times New Roman" pitchFamily="18" charset="0"/>
                <a:cs typeface="Times New Roman" pitchFamily="18" charset="0"/>
              </a:rPr>
              <a:t>the sales FMCG and Durable companies come from the rural areas. </a:t>
            </a:r>
          </a:p>
          <a:p>
            <a:pPr eaLnBrk="1" hangingPunct="1"/>
            <a:r>
              <a:rPr lang="en-US" sz="2400" dirty="0" smtClean="0">
                <a:latin typeface="Times New Roman" pitchFamily="18" charset="0"/>
                <a:ea typeface="Calibri" pitchFamily="34" charset="0"/>
                <a:cs typeface="Times New Roman" pitchFamily="18" charset="0"/>
              </a:rPr>
              <a:t>2% - had to travel &gt; 30 minutes (whereas 13% in 2010).</a:t>
            </a:r>
          </a:p>
          <a:p>
            <a:pPr eaLnBrk="1" hangingPunct="1"/>
            <a:r>
              <a:rPr lang="en-US" sz="2400" dirty="0" smtClean="0">
                <a:latin typeface="Times New Roman" pitchFamily="18" charset="0"/>
                <a:ea typeface="Calibri" pitchFamily="34" charset="0"/>
                <a:cs typeface="Times New Roman" pitchFamily="18" charset="0"/>
              </a:rPr>
              <a:t>24% - don’t have a bank account today (of below poverty line and reasons like poor access or usage).</a:t>
            </a:r>
          </a:p>
          <a:p>
            <a:pPr algn="just" eaLnBrk="1" hangingPunct="1">
              <a:buFont typeface="Arial" charset="0"/>
              <a:buNone/>
            </a:pPr>
            <a:r>
              <a:rPr lang="en-US" sz="2000" i="1" dirty="0" smtClean="0">
                <a:latin typeface="Times New Roman" pitchFamily="18" charset="0"/>
                <a:cs typeface="Times New Roman" pitchFamily="18" charset="0"/>
              </a:rPr>
              <a:t>	</a:t>
            </a:r>
          </a:p>
          <a:p>
            <a:pPr algn="just" eaLnBrk="1" hangingPunct="1">
              <a:buFont typeface="Arial" charset="0"/>
              <a:buNone/>
            </a:pPr>
            <a:r>
              <a:rPr lang="en-US" sz="2000" i="1"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The McKinsey report on the rise on consumer market in India predicts that in twenty years the rural Indian market will be larger than the total consumer markets in countries such as South Korea or Canada today </a:t>
            </a:r>
          </a:p>
          <a:p>
            <a:pPr eaLnBrk="1" hangingPunct="1">
              <a:buFont typeface="Arial" charset="0"/>
              <a:buNone/>
            </a:pPr>
            <a:endParaRPr lang="en-US" sz="1800" dirty="0" smtClean="0">
              <a:latin typeface="Times New Roman" pitchFamily="18" charset="0"/>
              <a:ea typeface="Calibri" pitchFamily="34" charset="0"/>
              <a:cs typeface="Times New Roman" pitchFamily="18" charset="0"/>
            </a:endParaRPr>
          </a:p>
          <a:p>
            <a:pPr algn="just" eaLnBrk="1" hangingPunct="1">
              <a:buFont typeface="Arial" charset="0"/>
              <a:buNone/>
            </a:pPr>
            <a:endParaRPr lang="en-US" sz="1800" dirty="0" smtClean="0">
              <a:latin typeface="Times New Roman" pitchFamily="18" charset="0"/>
              <a:cs typeface="Times New Roman" pitchFamily="18" charset="0"/>
            </a:endParaRPr>
          </a:p>
          <a:p>
            <a:pPr eaLnBrk="1" hangingPunct="1">
              <a:buFont typeface="Arial" charse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939922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Rural Bank in India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0321" y="2336872"/>
            <a:ext cx="9613861" cy="4521127"/>
          </a:xfrm>
        </p:spPr>
        <p:txBody>
          <a:bodyPr>
            <a:normAutofit/>
          </a:bodyPr>
          <a:lstStyle/>
          <a:p>
            <a:r>
              <a:rPr lang="en-US" dirty="0">
                <a:latin typeface="Times New Roman" pitchFamily="18" charset="0"/>
                <a:cs typeface="Times New Roman" pitchFamily="18" charset="0"/>
              </a:rPr>
              <a:t>Rural banking in India started since the establishment of banking sector in India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India being agricultural country , development of country lies in its development of this sector </a:t>
            </a:r>
          </a:p>
          <a:p>
            <a:r>
              <a:rPr lang="en-US" b="1" dirty="0" smtClean="0">
                <a:latin typeface="Times New Roman" pitchFamily="18" charset="0"/>
                <a:cs typeface="Times New Roman" pitchFamily="18" charset="0"/>
              </a:rPr>
              <a:t>Rural </a:t>
            </a:r>
            <a:r>
              <a:rPr lang="en-US" b="1" dirty="0">
                <a:latin typeface="Times New Roman" pitchFamily="18" charset="0"/>
                <a:cs typeface="Times New Roman" pitchFamily="18" charset="0"/>
              </a:rPr>
              <a:t>Banks in those days mainly focused upon the agro sector</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Today</a:t>
            </a:r>
            <a:r>
              <a:rPr lang="en-US" dirty="0">
                <a:latin typeface="Times New Roman" pitchFamily="18" charset="0"/>
                <a:cs typeface="Times New Roman" pitchFamily="18" charset="0"/>
              </a:rPr>
              <a:t>, commercial banks and Regional Rural Banks in India are penetrating every corner of the country are extending a helping hand in the growth process of the rural sector in the country.</a:t>
            </a:r>
          </a:p>
        </p:txBody>
      </p:sp>
    </p:spTree>
    <p:extLst>
      <p:ext uri="{BB962C8B-B14F-4D97-AF65-F5344CB8AC3E}">
        <p14:creationId xmlns:p14="http://schemas.microsoft.com/office/powerpoint/2010/main" val="408115374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Banking products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Debit Cards</a:t>
            </a:r>
          </a:p>
          <a:p>
            <a:r>
              <a:rPr lang="en-IN" dirty="0" smtClean="0">
                <a:latin typeface="Times New Roman" pitchFamily="18" charset="0"/>
                <a:cs typeface="Times New Roman" pitchFamily="18" charset="0"/>
              </a:rPr>
              <a:t>Overdraft</a:t>
            </a:r>
          </a:p>
          <a:p>
            <a:r>
              <a:rPr lang="en-IN" dirty="0" smtClean="0">
                <a:latin typeface="Times New Roman" pitchFamily="18" charset="0"/>
                <a:cs typeface="Times New Roman" pitchFamily="18" charset="0"/>
              </a:rPr>
              <a:t>GIRO (General Interbank Recurring Order )</a:t>
            </a:r>
          </a:p>
          <a:p>
            <a:r>
              <a:rPr lang="en-IN" dirty="0" smtClean="0">
                <a:latin typeface="Times New Roman" pitchFamily="18" charset="0"/>
                <a:cs typeface="Times New Roman" pitchFamily="18" charset="0"/>
              </a:rPr>
              <a:t>Cheques</a:t>
            </a:r>
          </a:p>
          <a:p>
            <a:r>
              <a:rPr lang="en-IN" dirty="0" smtClean="0">
                <a:latin typeface="Times New Roman" pitchFamily="18" charset="0"/>
                <a:cs typeface="Times New Roman" pitchFamily="18" charset="0"/>
              </a:rPr>
              <a:t>Credit Cards</a:t>
            </a:r>
          </a:p>
          <a:p>
            <a:r>
              <a:rPr lang="en-IN" dirty="0" smtClean="0">
                <a:latin typeface="Times New Roman" pitchFamily="18" charset="0"/>
                <a:cs typeface="Times New Roman" pitchFamily="18" charset="0"/>
              </a:rPr>
              <a:t>Stored Value Facilities</a:t>
            </a:r>
          </a:p>
          <a:p>
            <a:r>
              <a:rPr lang="en-IN" dirty="0" smtClean="0">
                <a:latin typeface="Times New Roman" pitchFamily="18" charset="0"/>
                <a:cs typeface="Times New Roman" pitchFamily="18" charset="0"/>
              </a:rPr>
              <a:t>Money Changers</a:t>
            </a:r>
          </a:p>
          <a:p>
            <a:r>
              <a:rPr lang="en-IN" dirty="0" smtClean="0">
                <a:latin typeface="Times New Roman" pitchFamily="18" charset="0"/>
                <a:cs typeface="Times New Roman" pitchFamily="18" charset="0"/>
              </a:rPr>
              <a:t>Remittance</a:t>
            </a:r>
          </a:p>
        </p:txBody>
      </p:sp>
    </p:spTree>
    <p:extLst>
      <p:ext uri="{BB962C8B-B14F-4D97-AF65-F5344CB8AC3E}">
        <p14:creationId xmlns:p14="http://schemas.microsoft.com/office/powerpoint/2010/main" val="21985210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725</TotalTime>
  <Words>2913</Words>
  <Application>Microsoft Office PowerPoint</Application>
  <PresentationFormat>Custom</PresentationFormat>
  <Paragraphs>270</Paragraphs>
  <Slides>41</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Berlin</vt:lpstr>
      <vt:lpstr>Chart</vt:lpstr>
      <vt:lpstr>Economics</vt:lpstr>
      <vt:lpstr>Economy can be classified into 3 main sectors:</vt:lpstr>
      <vt:lpstr>PowerPoint Presentation</vt:lpstr>
      <vt:lpstr>Types of bank :-</vt:lpstr>
      <vt:lpstr>Introduction :-</vt:lpstr>
      <vt:lpstr>PowerPoint Presentation</vt:lpstr>
      <vt:lpstr>Rural India</vt:lpstr>
      <vt:lpstr>Rural Bank in India</vt:lpstr>
      <vt:lpstr>Banking products</vt:lpstr>
      <vt:lpstr>Rural Banking</vt:lpstr>
      <vt:lpstr>Scope of banking in rural </vt:lpstr>
      <vt:lpstr>PowerPoint Presentation</vt:lpstr>
      <vt:lpstr>Genesis of Regional Rural Banks</vt:lpstr>
      <vt:lpstr>PowerPoint Presentation</vt:lpstr>
      <vt:lpstr>CRAR</vt:lpstr>
      <vt:lpstr>MODERNISING RRB OPERATIONS</vt:lpstr>
      <vt:lpstr>PowerPoint Presentation</vt:lpstr>
      <vt:lpstr>TERM OF RURAL FINANCE </vt:lpstr>
      <vt:lpstr>GROUP-WISE DISTRIBUTION OF OFFICES OF COMMERCIAL BANKS - 2010</vt:lpstr>
      <vt:lpstr>GROUP-WISE DEPOSITS OF Regional Rural Banks  (Rs.in 000 crores)</vt:lpstr>
      <vt:lpstr>BANK GROUP-WISE DEPOSITS  (Rs.in 000 crores)</vt:lpstr>
      <vt:lpstr>Rural banking faces twin challenges </vt:lpstr>
      <vt:lpstr>Delphi Study Approach :-</vt:lpstr>
      <vt:lpstr>PowerPoint Presentation</vt:lpstr>
      <vt:lpstr>Branches expansion of Public Sector Banks and other commercial banks</vt:lpstr>
      <vt:lpstr>Factor influencing demand and supply in RRB</vt:lpstr>
      <vt:lpstr>PowerPoint Presentation</vt:lpstr>
      <vt:lpstr>Market Opportunity</vt:lpstr>
      <vt:lpstr>Concerns regarding current approach</vt:lpstr>
      <vt:lpstr>Concerns regarding current approach </vt:lpstr>
      <vt:lpstr>Role of RBI in RURAL CREDIT </vt:lpstr>
      <vt:lpstr>Services Required for Rural Sector</vt:lpstr>
      <vt:lpstr>6 Major Problems faced by Regional Rural Banks of India </vt:lpstr>
      <vt:lpstr>How technology and literacy affects rural banking</vt:lpstr>
      <vt:lpstr>Benefits of Aadhaar Linked Bank Accounts:</vt:lpstr>
      <vt:lpstr> Performance of RRBs during 2012-13(1 April 2012 – 31 March 2013)</vt:lpstr>
      <vt:lpstr>Growth of RRBs:- </vt:lpstr>
      <vt:lpstr>List of RRB’s functioning in country presently</vt:lpstr>
      <vt:lpstr>Concluding Remarks:</vt:lpstr>
      <vt:lpstr>Conclusion</vt:lpstr>
      <vt:lpstr>Project By: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Grade sheets in form of PDF from excel files</dc:title>
  <dc:creator>Radhe Krishna</dc:creator>
  <cp:lastModifiedBy>jay</cp:lastModifiedBy>
  <cp:revision>152</cp:revision>
  <dcterms:created xsi:type="dcterms:W3CDTF">2015-10-06T04:43:37Z</dcterms:created>
  <dcterms:modified xsi:type="dcterms:W3CDTF">2016-04-08T18:26:11Z</dcterms:modified>
</cp:coreProperties>
</file>