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3" r:id="rId1"/>
  </p:sldMasterIdLst>
  <p:sldIdLst>
    <p:sldId id="256" r:id="rId2"/>
    <p:sldId id="257" r:id="rId3"/>
    <p:sldId id="260" r:id="rId4"/>
    <p:sldId id="258" r:id="rId5"/>
    <p:sldId id="259" r:id="rId6"/>
    <p:sldId id="261" r:id="rId7"/>
    <p:sldId id="263" r:id="rId8"/>
    <p:sldId id="313" r:id="rId9"/>
    <p:sldId id="262" r:id="rId10"/>
    <p:sldId id="264" r:id="rId11"/>
    <p:sldId id="265" r:id="rId12"/>
    <p:sldId id="269" r:id="rId13"/>
    <p:sldId id="266" r:id="rId14"/>
    <p:sldId id="267" r:id="rId15"/>
    <p:sldId id="268" r:id="rId16"/>
    <p:sldId id="270" r:id="rId17"/>
    <p:sldId id="271" r:id="rId18"/>
    <p:sldId id="273" r:id="rId19"/>
    <p:sldId id="274" r:id="rId20"/>
    <p:sldId id="316" r:id="rId21"/>
    <p:sldId id="317" r:id="rId22"/>
    <p:sldId id="301" r:id="rId23"/>
    <p:sldId id="314" r:id="rId24"/>
    <p:sldId id="302" r:id="rId25"/>
    <p:sldId id="303" r:id="rId26"/>
    <p:sldId id="315" r:id="rId27"/>
    <p:sldId id="272" r:id="rId28"/>
    <p:sldId id="275" r:id="rId29"/>
    <p:sldId id="276" r:id="rId30"/>
    <p:sldId id="277" r:id="rId31"/>
    <p:sldId id="278" r:id="rId32"/>
    <p:sldId id="279" r:id="rId33"/>
    <p:sldId id="280" r:id="rId34"/>
    <p:sldId id="312" r:id="rId35"/>
    <p:sldId id="281" r:id="rId36"/>
    <p:sldId id="282" r:id="rId37"/>
    <p:sldId id="283" r:id="rId38"/>
    <p:sldId id="288" r:id="rId39"/>
    <p:sldId id="289" r:id="rId40"/>
    <p:sldId id="290" r:id="rId41"/>
    <p:sldId id="291" r:id="rId42"/>
    <p:sldId id="286" r:id="rId43"/>
    <p:sldId id="292" r:id="rId44"/>
    <p:sldId id="293" r:id="rId45"/>
    <p:sldId id="287" r:id="rId46"/>
    <p:sldId id="294" r:id="rId47"/>
    <p:sldId id="295" r:id="rId48"/>
    <p:sldId id="296" r:id="rId49"/>
    <p:sldId id="297" r:id="rId50"/>
    <p:sldId id="298" r:id="rId51"/>
    <p:sldId id="299" r:id="rId52"/>
    <p:sldId id="300" r:id="rId53"/>
    <p:sldId id="304" r:id="rId54"/>
    <p:sldId id="305" r:id="rId55"/>
    <p:sldId id="306" r:id="rId56"/>
    <p:sldId id="307" r:id="rId57"/>
    <p:sldId id="308" r:id="rId58"/>
    <p:sldId id="309" r:id="rId59"/>
    <p:sldId id="310" r:id="rId60"/>
    <p:sldId id="319" r:id="rId61"/>
    <p:sldId id="311"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5" name="Footer Placeholder 4"/>
          <p:cNvSpPr>
            <a:spLocks noGrp="1"/>
          </p:cNvSpPr>
          <p:nvPr>
            <p:ph type="ftr" sz="quarter" idx="11"/>
          </p:nvPr>
        </p:nvSpPr>
        <p:spPr>
          <a:xfrm>
            <a:off x="3520796" y="6377460"/>
            <a:ext cx="511520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16-Apr-16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B61BEF0D-F0BB-DE4B-95CE-6DB70DBA9567}" type="datetimeFigureOut">
              <a:rPr lang="en-US" smtClean="0"/>
              <a:pPr/>
              <a:t>16-Apr-16</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61BEF0D-F0BB-DE4B-95CE-6DB70DBA9567}" type="datetimeFigureOut">
              <a:rPr lang="en-US" smtClean="0"/>
              <a:pPr/>
              <a:t>16-Apr-16</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investopedia.com/articles/03/070203.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4525" y="1433021"/>
            <a:ext cx="10734492" cy="3725386"/>
          </a:xfrm>
        </p:spPr>
        <p:txBody>
          <a:bodyPr>
            <a:normAutofit/>
          </a:bodyPr>
          <a:lstStyle/>
          <a:p>
            <a:r>
              <a:rPr lang="en-US" sz="7200" dirty="0" smtClean="0">
                <a:latin typeface="Lithos Pro Regular" panose="04020505030E02020A04" pitchFamily="82" charset="0"/>
              </a:rPr>
              <a:t>Balance  </a:t>
            </a:r>
            <a:r>
              <a:rPr lang="en-US" sz="7200" dirty="0" smtClean="0">
                <a:latin typeface="Lithos Pro Regular" panose="04020505030E02020A04" pitchFamily="82" charset="0"/>
              </a:rPr>
              <a:t>of </a:t>
            </a:r>
            <a:r>
              <a:rPr lang="en-US" sz="7200" dirty="0" smtClean="0">
                <a:latin typeface="Lithos Pro Regular" panose="04020505030E02020A04" pitchFamily="82" charset="0"/>
              </a:rPr>
              <a:t> Payment </a:t>
            </a:r>
            <a:r>
              <a:rPr lang="en-US" sz="7200" dirty="0" smtClean="0">
                <a:latin typeface="Lithos Pro Regular" panose="04020505030E02020A04" pitchFamily="82" charset="0"/>
              </a:rPr>
              <a:t>:</a:t>
            </a:r>
            <a:r>
              <a:rPr lang="en-US" dirty="0" smtClean="0">
                <a:latin typeface="Lithos Pro Regular" panose="04020505030E02020A04" pitchFamily="82" charset="0"/>
              </a:rPr>
              <a:t> 											   </a:t>
            </a:r>
            <a:r>
              <a:rPr lang="en-US" sz="5400" dirty="0" smtClean="0">
                <a:latin typeface="Lithos Pro Regular" panose="04020505030E02020A04" pitchFamily="82" charset="0"/>
              </a:rPr>
              <a:t>Status  </a:t>
            </a:r>
            <a:r>
              <a:rPr lang="en-US" sz="5400" dirty="0" smtClean="0">
                <a:latin typeface="Lithos Pro Regular" panose="04020505030E02020A04" pitchFamily="82" charset="0"/>
              </a:rPr>
              <a:t>of </a:t>
            </a:r>
            <a:r>
              <a:rPr lang="en-US" sz="5400" dirty="0" smtClean="0">
                <a:latin typeface="Lithos Pro Regular" panose="04020505030E02020A04" pitchFamily="82" charset="0"/>
              </a:rPr>
              <a:t> India</a:t>
            </a:r>
            <a:endParaRPr lang="en-US" dirty="0">
              <a:latin typeface="Lithos Pro Regular" panose="04020505030E02020A04" pitchFamily="82" charset="0"/>
            </a:endParaRPr>
          </a:p>
        </p:txBody>
      </p:sp>
    </p:spTree>
    <p:extLst>
      <p:ext uri="{BB962C8B-B14F-4D97-AF65-F5344CB8AC3E}">
        <p14:creationId xmlns:p14="http://schemas.microsoft.com/office/powerpoint/2010/main" val="247048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rPr>
              <a:t>Structure </a:t>
            </a:r>
            <a:r>
              <a:rPr lang="en-US" sz="4800" b="1" dirty="0">
                <a:effectLst>
                  <a:outerShdw blurRad="38100" dist="38100" dir="2700000" algn="tl">
                    <a:srgbClr val="000000">
                      <a:alpha val="43137"/>
                    </a:srgbClr>
                  </a:outerShdw>
                </a:effectLst>
              </a:rPr>
              <a:t>of Current Account</a:t>
            </a:r>
            <a:endParaRPr lang="en-US" sz="4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17019686"/>
              </p:ext>
            </p:extLst>
          </p:nvPr>
        </p:nvGraphicFramePr>
        <p:xfrm>
          <a:off x="609600" y="1774825"/>
          <a:ext cx="10971928" cy="4664744"/>
        </p:xfrm>
        <a:graphic>
          <a:graphicData uri="http://schemas.openxmlformats.org/drawingml/2006/table">
            <a:tbl>
              <a:tblPr firstRow="1" bandRow="1">
                <a:tableStyleId>{E8034E78-7F5D-4C2E-B375-FC64B27BC917}</a:tableStyleId>
              </a:tblPr>
              <a:tblGrid>
                <a:gridCol w="3112586"/>
                <a:gridCol w="2561400"/>
                <a:gridCol w="3145008"/>
                <a:gridCol w="2152934"/>
              </a:tblGrid>
              <a:tr h="483512">
                <a:tc>
                  <a:txBody>
                    <a:bodyPr/>
                    <a:lstStyle/>
                    <a:p>
                      <a:r>
                        <a:rPr lang="en-US" dirty="0" smtClean="0"/>
                        <a:t>Transactions</a:t>
                      </a:r>
                      <a:endParaRPr lang="en-US" dirty="0"/>
                    </a:p>
                  </a:txBody>
                  <a:tcPr marL="105374" marR="105374">
                    <a:solidFill>
                      <a:srgbClr val="FFC000"/>
                    </a:solidFill>
                  </a:tcPr>
                </a:tc>
                <a:tc>
                  <a:txBody>
                    <a:bodyPr/>
                    <a:lstStyle/>
                    <a:p>
                      <a:pPr algn="ctr"/>
                      <a:r>
                        <a:rPr lang="en-US" dirty="0" smtClean="0"/>
                        <a:t>Credit</a:t>
                      </a:r>
                      <a:endParaRPr lang="en-US" dirty="0"/>
                    </a:p>
                  </a:txBody>
                  <a:tcPr marL="105374" marR="105374">
                    <a:solidFill>
                      <a:srgbClr val="FFC000"/>
                    </a:solidFill>
                  </a:tcPr>
                </a:tc>
                <a:tc>
                  <a:txBody>
                    <a:bodyPr/>
                    <a:lstStyle/>
                    <a:p>
                      <a:pPr algn="ctr"/>
                      <a:r>
                        <a:rPr lang="en-US" dirty="0" smtClean="0"/>
                        <a:t>Debit</a:t>
                      </a:r>
                      <a:endParaRPr lang="en-US" dirty="0"/>
                    </a:p>
                  </a:txBody>
                  <a:tcPr marL="105374" marR="105374">
                    <a:solidFill>
                      <a:srgbClr val="FFC000"/>
                    </a:solidFill>
                  </a:tcPr>
                </a:tc>
                <a:tc>
                  <a:txBody>
                    <a:bodyPr/>
                    <a:lstStyle/>
                    <a:p>
                      <a:pPr algn="ctr"/>
                      <a:r>
                        <a:rPr lang="en-US" dirty="0" smtClean="0"/>
                        <a:t>Net Balance</a:t>
                      </a:r>
                      <a:endParaRPr lang="en-US" dirty="0"/>
                    </a:p>
                  </a:txBody>
                  <a:tcPr marL="105374" marR="105374">
                    <a:solidFill>
                      <a:srgbClr val="FFC000"/>
                    </a:solidFill>
                  </a:tcPr>
                </a:tc>
              </a:tr>
              <a:tr h="483512">
                <a:tc>
                  <a:txBody>
                    <a:bodyPr/>
                    <a:lstStyle/>
                    <a:p>
                      <a:endParaRPr lang="en-US" dirty="0"/>
                    </a:p>
                  </a:txBody>
                  <a:tcPr marL="105374" marR="105374"/>
                </a:tc>
                <a:tc>
                  <a:txBody>
                    <a:bodyPr/>
                    <a:lstStyle/>
                    <a:p>
                      <a:endParaRPr lang="en-US"/>
                    </a:p>
                  </a:txBody>
                  <a:tcPr marL="105374" marR="105374"/>
                </a:tc>
                <a:tc>
                  <a:txBody>
                    <a:bodyPr/>
                    <a:lstStyle/>
                    <a:p>
                      <a:endParaRPr lang="en-US"/>
                    </a:p>
                  </a:txBody>
                  <a:tcPr marL="105374" marR="105374"/>
                </a:tc>
                <a:tc>
                  <a:txBody>
                    <a:bodyPr/>
                    <a:lstStyle/>
                    <a:p>
                      <a:endParaRPr lang="en-US"/>
                    </a:p>
                  </a:txBody>
                  <a:tcPr marL="105374" marR="105374"/>
                </a:tc>
              </a:tr>
              <a:tr h="483512">
                <a:tc>
                  <a:txBody>
                    <a:bodyPr/>
                    <a:lstStyle/>
                    <a:p>
                      <a:pPr algn="l"/>
                      <a:r>
                        <a:rPr lang="en-US" dirty="0" smtClean="0">
                          <a:solidFill>
                            <a:srgbClr val="002060"/>
                          </a:solidFill>
                        </a:rPr>
                        <a:t>1. Merchandise</a:t>
                      </a:r>
                      <a:endParaRPr lang="en-US" dirty="0">
                        <a:solidFill>
                          <a:srgbClr val="002060"/>
                        </a:solidFill>
                      </a:endParaRPr>
                    </a:p>
                  </a:txBody>
                  <a:tcPr marL="105374" marR="105374"/>
                </a:tc>
                <a:tc>
                  <a:txBody>
                    <a:bodyPr/>
                    <a:lstStyle/>
                    <a:p>
                      <a:pPr algn="ctr"/>
                      <a:r>
                        <a:rPr lang="en-US" dirty="0" smtClean="0">
                          <a:solidFill>
                            <a:srgbClr val="002060"/>
                          </a:solidFill>
                        </a:rPr>
                        <a:t>Export</a:t>
                      </a:r>
                      <a:endParaRPr lang="en-US" dirty="0">
                        <a:solidFill>
                          <a:srgbClr val="002060"/>
                        </a:solidFill>
                      </a:endParaRPr>
                    </a:p>
                  </a:txBody>
                  <a:tcPr marL="105374" marR="105374"/>
                </a:tc>
                <a:tc>
                  <a:txBody>
                    <a:bodyPr/>
                    <a:lstStyle/>
                    <a:p>
                      <a:pPr algn="ctr"/>
                      <a:r>
                        <a:rPr lang="en-US" dirty="0" smtClean="0">
                          <a:solidFill>
                            <a:srgbClr val="002060"/>
                          </a:solidFill>
                        </a:rPr>
                        <a:t>Import</a:t>
                      </a:r>
                      <a:endParaRPr lang="en-US" dirty="0">
                        <a:solidFill>
                          <a:srgbClr val="002060"/>
                        </a:solidFill>
                      </a:endParaRPr>
                    </a:p>
                  </a:txBody>
                  <a:tcPr marL="105374" marR="105374"/>
                </a:tc>
                <a:tc>
                  <a:txBody>
                    <a:bodyPr/>
                    <a:lstStyle/>
                    <a:p>
                      <a:pPr algn="ctr"/>
                      <a:r>
                        <a:rPr lang="en-US" dirty="0" smtClean="0">
                          <a:solidFill>
                            <a:srgbClr val="002060"/>
                          </a:solidFill>
                        </a:rPr>
                        <a:t>-</a:t>
                      </a:r>
                      <a:endParaRPr lang="en-US" dirty="0">
                        <a:solidFill>
                          <a:srgbClr val="002060"/>
                        </a:solidFill>
                      </a:endParaRPr>
                    </a:p>
                  </a:txBody>
                  <a:tcPr marL="105374" marR="105374"/>
                </a:tc>
              </a:tr>
              <a:tr h="483512">
                <a:tc>
                  <a:txBody>
                    <a:bodyPr/>
                    <a:lstStyle/>
                    <a:p>
                      <a:pPr algn="l"/>
                      <a:r>
                        <a:rPr lang="en-US" dirty="0" smtClean="0">
                          <a:solidFill>
                            <a:srgbClr val="002060"/>
                          </a:solidFill>
                        </a:rPr>
                        <a:t>2.Foreign</a:t>
                      </a:r>
                      <a:r>
                        <a:rPr lang="en-US" baseline="0" dirty="0" smtClean="0">
                          <a:solidFill>
                            <a:srgbClr val="002060"/>
                          </a:solidFill>
                        </a:rPr>
                        <a:t> Travel</a:t>
                      </a:r>
                      <a:endParaRPr lang="en-US" dirty="0">
                        <a:solidFill>
                          <a:srgbClr val="002060"/>
                        </a:solidFill>
                      </a:endParaRPr>
                    </a:p>
                  </a:txBody>
                  <a:tcPr marL="105374" marR="105374"/>
                </a:tc>
                <a:tc>
                  <a:txBody>
                    <a:bodyPr/>
                    <a:lstStyle/>
                    <a:p>
                      <a:pPr algn="ctr"/>
                      <a:r>
                        <a:rPr lang="en-US" dirty="0" smtClean="0">
                          <a:solidFill>
                            <a:srgbClr val="002060"/>
                          </a:solidFill>
                        </a:rPr>
                        <a:t>Earning</a:t>
                      </a:r>
                      <a:endParaRPr lang="en-US" dirty="0">
                        <a:solidFill>
                          <a:srgbClr val="002060"/>
                        </a:solidFill>
                      </a:endParaRPr>
                    </a:p>
                  </a:txBody>
                  <a:tcPr marL="105374" marR="105374"/>
                </a:tc>
                <a:tc>
                  <a:txBody>
                    <a:bodyPr/>
                    <a:lstStyle/>
                    <a:p>
                      <a:pPr algn="ctr"/>
                      <a:r>
                        <a:rPr lang="en-US" dirty="0" smtClean="0">
                          <a:solidFill>
                            <a:srgbClr val="002060"/>
                          </a:solidFill>
                        </a:rPr>
                        <a:t>Payment</a:t>
                      </a:r>
                      <a:endParaRPr lang="en-US" dirty="0">
                        <a:solidFill>
                          <a:srgbClr val="002060"/>
                        </a:solidFill>
                      </a:endParaRPr>
                    </a:p>
                  </a:txBody>
                  <a:tcPr marL="105374" marR="105374"/>
                </a:tc>
                <a:tc>
                  <a:txBody>
                    <a:bodyPr/>
                    <a:lstStyle/>
                    <a:p>
                      <a:pPr algn="ctr"/>
                      <a:r>
                        <a:rPr lang="en-US" dirty="0" smtClean="0">
                          <a:solidFill>
                            <a:srgbClr val="002060"/>
                          </a:solidFill>
                        </a:rPr>
                        <a:t>-</a:t>
                      </a:r>
                      <a:endParaRPr lang="en-US" dirty="0">
                        <a:solidFill>
                          <a:srgbClr val="002060"/>
                        </a:solidFill>
                      </a:endParaRPr>
                    </a:p>
                  </a:txBody>
                  <a:tcPr marL="105374" marR="105374"/>
                </a:tc>
              </a:tr>
              <a:tr h="483512">
                <a:tc>
                  <a:txBody>
                    <a:bodyPr/>
                    <a:lstStyle/>
                    <a:p>
                      <a:pPr algn="l"/>
                      <a:r>
                        <a:rPr lang="en-US" dirty="0" smtClean="0">
                          <a:solidFill>
                            <a:srgbClr val="002060"/>
                          </a:solidFill>
                        </a:rPr>
                        <a:t>3.Transportation</a:t>
                      </a:r>
                      <a:endParaRPr lang="en-US" dirty="0">
                        <a:solidFill>
                          <a:srgbClr val="002060"/>
                        </a:solidFill>
                      </a:endParaRPr>
                    </a:p>
                  </a:txBody>
                  <a:tcPr marL="105374" marR="105374"/>
                </a:tc>
                <a:tc>
                  <a:txBody>
                    <a:bodyPr/>
                    <a:lstStyle/>
                    <a:p>
                      <a:pPr algn="ctr"/>
                      <a:r>
                        <a:rPr lang="en-US" dirty="0" smtClean="0">
                          <a:solidFill>
                            <a:srgbClr val="002060"/>
                          </a:solidFill>
                        </a:rPr>
                        <a:t>Earning</a:t>
                      </a:r>
                      <a:endParaRPr lang="en-US" dirty="0">
                        <a:solidFill>
                          <a:srgbClr val="002060"/>
                        </a:solidFill>
                      </a:endParaRPr>
                    </a:p>
                  </a:txBody>
                  <a:tcPr marL="105374" marR="105374"/>
                </a:tc>
                <a:tc>
                  <a:txBody>
                    <a:bodyPr/>
                    <a:lstStyle/>
                    <a:p>
                      <a:pPr algn="ctr"/>
                      <a:r>
                        <a:rPr lang="en-US" dirty="0" smtClean="0">
                          <a:solidFill>
                            <a:srgbClr val="002060"/>
                          </a:solidFill>
                        </a:rPr>
                        <a:t>Payment</a:t>
                      </a:r>
                      <a:endParaRPr lang="en-US" dirty="0">
                        <a:solidFill>
                          <a:srgbClr val="002060"/>
                        </a:solidFill>
                      </a:endParaRPr>
                    </a:p>
                  </a:txBody>
                  <a:tcPr marL="105374" marR="105374"/>
                </a:tc>
                <a:tc>
                  <a:txBody>
                    <a:bodyPr/>
                    <a:lstStyle/>
                    <a:p>
                      <a:pPr algn="ctr"/>
                      <a:r>
                        <a:rPr lang="en-US" dirty="0" smtClean="0">
                          <a:solidFill>
                            <a:srgbClr val="002060"/>
                          </a:solidFill>
                        </a:rPr>
                        <a:t>-</a:t>
                      </a:r>
                      <a:endParaRPr lang="en-US" dirty="0">
                        <a:solidFill>
                          <a:srgbClr val="002060"/>
                        </a:solidFill>
                      </a:endParaRPr>
                    </a:p>
                  </a:txBody>
                  <a:tcPr marL="105374" marR="105374"/>
                </a:tc>
              </a:tr>
              <a:tr h="483512">
                <a:tc>
                  <a:txBody>
                    <a:bodyPr/>
                    <a:lstStyle/>
                    <a:p>
                      <a:pPr algn="l"/>
                      <a:r>
                        <a:rPr lang="en-US" dirty="0" smtClean="0">
                          <a:solidFill>
                            <a:srgbClr val="002060"/>
                          </a:solidFill>
                        </a:rPr>
                        <a:t>4.Insurance(</a:t>
                      </a:r>
                      <a:r>
                        <a:rPr lang="en-US" baseline="0" dirty="0" smtClean="0">
                          <a:solidFill>
                            <a:srgbClr val="002060"/>
                          </a:solidFill>
                        </a:rPr>
                        <a:t>Premium)</a:t>
                      </a:r>
                      <a:endParaRPr lang="en-US" dirty="0">
                        <a:solidFill>
                          <a:srgbClr val="002060"/>
                        </a:solidFill>
                      </a:endParaRPr>
                    </a:p>
                  </a:txBody>
                  <a:tcPr marL="105374" marR="105374"/>
                </a:tc>
                <a:tc>
                  <a:txBody>
                    <a:bodyPr/>
                    <a:lstStyle/>
                    <a:p>
                      <a:pPr algn="ctr"/>
                      <a:r>
                        <a:rPr lang="en-US" dirty="0" smtClean="0">
                          <a:solidFill>
                            <a:srgbClr val="002060"/>
                          </a:solidFill>
                        </a:rPr>
                        <a:t>Receipt</a:t>
                      </a:r>
                      <a:endParaRPr lang="en-US" dirty="0">
                        <a:solidFill>
                          <a:srgbClr val="002060"/>
                        </a:solidFill>
                      </a:endParaRPr>
                    </a:p>
                  </a:txBody>
                  <a:tcPr marL="105374" marR="105374"/>
                </a:tc>
                <a:tc>
                  <a:txBody>
                    <a:bodyPr/>
                    <a:lstStyle/>
                    <a:p>
                      <a:pPr algn="ctr"/>
                      <a:r>
                        <a:rPr lang="en-US" dirty="0" smtClean="0">
                          <a:solidFill>
                            <a:srgbClr val="002060"/>
                          </a:solidFill>
                        </a:rPr>
                        <a:t>Payment</a:t>
                      </a:r>
                      <a:endParaRPr lang="en-US" dirty="0">
                        <a:solidFill>
                          <a:srgbClr val="002060"/>
                        </a:solidFill>
                      </a:endParaRPr>
                    </a:p>
                  </a:txBody>
                  <a:tcPr marL="105374" marR="105374"/>
                </a:tc>
                <a:tc>
                  <a:txBody>
                    <a:bodyPr/>
                    <a:lstStyle/>
                    <a:p>
                      <a:pPr algn="ctr"/>
                      <a:r>
                        <a:rPr lang="en-US" dirty="0" smtClean="0">
                          <a:solidFill>
                            <a:srgbClr val="002060"/>
                          </a:solidFill>
                        </a:rPr>
                        <a:t>-</a:t>
                      </a:r>
                      <a:endParaRPr lang="en-US" dirty="0">
                        <a:solidFill>
                          <a:srgbClr val="002060"/>
                        </a:solidFill>
                      </a:endParaRPr>
                    </a:p>
                  </a:txBody>
                  <a:tcPr marL="105374" marR="105374"/>
                </a:tc>
              </a:tr>
              <a:tr h="483512">
                <a:tc>
                  <a:txBody>
                    <a:bodyPr/>
                    <a:lstStyle/>
                    <a:p>
                      <a:pPr algn="l"/>
                      <a:r>
                        <a:rPr lang="en-US" dirty="0" smtClean="0">
                          <a:solidFill>
                            <a:srgbClr val="002060"/>
                          </a:solidFill>
                        </a:rPr>
                        <a:t>5.Investment Income</a:t>
                      </a:r>
                      <a:endParaRPr lang="en-US" dirty="0">
                        <a:solidFill>
                          <a:srgbClr val="002060"/>
                        </a:solidFill>
                      </a:endParaRPr>
                    </a:p>
                  </a:txBody>
                  <a:tcPr marL="105374" marR="105374"/>
                </a:tc>
                <a:tc>
                  <a:txBody>
                    <a:bodyPr/>
                    <a:lstStyle/>
                    <a:p>
                      <a:pPr algn="ctr"/>
                      <a:r>
                        <a:rPr lang="en-US" dirty="0" smtClean="0">
                          <a:solidFill>
                            <a:srgbClr val="002060"/>
                          </a:solidFill>
                        </a:rPr>
                        <a:t>Dividend Receipt</a:t>
                      </a:r>
                      <a:endParaRPr lang="en-US" dirty="0">
                        <a:solidFill>
                          <a:srgbClr val="002060"/>
                        </a:solidFill>
                      </a:endParaRPr>
                    </a:p>
                  </a:txBody>
                  <a:tcPr marL="105374" marR="105374"/>
                </a:tc>
                <a:tc>
                  <a:txBody>
                    <a:bodyPr/>
                    <a:lstStyle/>
                    <a:p>
                      <a:pPr algn="ctr"/>
                      <a:r>
                        <a:rPr lang="en-US" dirty="0" smtClean="0">
                          <a:solidFill>
                            <a:srgbClr val="002060"/>
                          </a:solidFill>
                        </a:rPr>
                        <a:t>Dividend Payment</a:t>
                      </a:r>
                      <a:endParaRPr lang="en-US" dirty="0">
                        <a:solidFill>
                          <a:srgbClr val="002060"/>
                        </a:solidFill>
                      </a:endParaRPr>
                    </a:p>
                  </a:txBody>
                  <a:tcPr marL="105374" marR="105374"/>
                </a:tc>
                <a:tc>
                  <a:txBody>
                    <a:bodyPr/>
                    <a:lstStyle/>
                    <a:p>
                      <a:pPr algn="ctr"/>
                      <a:r>
                        <a:rPr lang="en-US" dirty="0" smtClean="0">
                          <a:solidFill>
                            <a:srgbClr val="002060"/>
                          </a:solidFill>
                        </a:rPr>
                        <a:t>-</a:t>
                      </a:r>
                      <a:endParaRPr lang="en-US" dirty="0">
                        <a:solidFill>
                          <a:srgbClr val="002060"/>
                        </a:solidFill>
                      </a:endParaRPr>
                    </a:p>
                  </a:txBody>
                  <a:tcPr marL="105374" marR="105374"/>
                </a:tc>
              </a:tr>
              <a:tr h="483512">
                <a:tc>
                  <a:txBody>
                    <a:bodyPr/>
                    <a:lstStyle/>
                    <a:p>
                      <a:pPr algn="l"/>
                      <a:r>
                        <a:rPr lang="en-US" dirty="0" smtClean="0">
                          <a:solidFill>
                            <a:srgbClr val="002060"/>
                          </a:solidFill>
                        </a:rPr>
                        <a:t>6.Government (purchase of goods &amp; services)</a:t>
                      </a:r>
                      <a:endParaRPr lang="en-US" dirty="0">
                        <a:solidFill>
                          <a:srgbClr val="002060"/>
                        </a:solidFill>
                      </a:endParaRPr>
                    </a:p>
                  </a:txBody>
                  <a:tcPr marL="105374" marR="105374"/>
                </a:tc>
                <a:tc>
                  <a:txBody>
                    <a:bodyPr/>
                    <a:lstStyle/>
                    <a:p>
                      <a:pPr algn="ctr"/>
                      <a:r>
                        <a:rPr lang="en-US" dirty="0" smtClean="0">
                          <a:solidFill>
                            <a:srgbClr val="002060"/>
                          </a:solidFill>
                        </a:rPr>
                        <a:t>Receipt</a:t>
                      </a:r>
                      <a:endParaRPr lang="en-US" dirty="0">
                        <a:solidFill>
                          <a:srgbClr val="002060"/>
                        </a:solidFill>
                      </a:endParaRPr>
                    </a:p>
                  </a:txBody>
                  <a:tcPr marL="105374" marR="105374"/>
                </a:tc>
                <a:tc>
                  <a:txBody>
                    <a:bodyPr/>
                    <a:lstStyle/>
                    <a:p>
                      <a:pPr algn="ctr"/>
                      <a:r>
                        <a:rPr lang="en-US" dirty="0" smtClean="0">
                          <a:solidFill>
                            <a:srgbClr val="002060"/>
                          </a:solidFill>
                        </a:rPr>
                        <a:t>Payment</a:t>
                      </a:r>
                      <a:endParaRPr lang="en-US" dirty="0">
                        <a:solidFill>
                          <a:srgbClr val="002060"/>
                        </a:solidFill>
                      </a:endParaRPr>
                    </a:p>
                  </a:txBody>
                  <a:tcPr marL="105374" marR="105374"/>
                </a:tc>
                <a:tc>
                  <a:txBody>
                    <a:bodyPr/>
                    <a:lstStyle/>
                    <a:p>
                      <a:pPr algn="ctr"/>
                      <a:r>
                        <a:rPr lang="en-US" dirty="0" smtClean="0">
                          <a:solidFill>
                            <a:srgbClr val="002060"/>
                          </a:solidFill>
                        </a:rPr>
                        <a:t>-</a:t>
                      </a:r>
                      <a:endParaRPr lang="en-US" dirty="0">
                        <a:solidFill>
                          <a:srgbClr val="002060"/>
                        </a:solidFill>
                      </a:endParaRPr>
                    </a:p>
                  </a:txBody>
                  <a:tcPr marL="105374" marR="105374"/>
                </a:tc>
              </a:tr>
              <a:tr h="483512">
                <a:tc>
                  <a:txBody>
                    <a:bodyPr/>
                    <a:lstStyle/>
                    <a:p>
                      <a:pPr algn="l"/>
                      <a:r>
                        <a:rPr lang="en-US" dirty="0" smtClean="0">
                          <a:solidFill>
                            <a:srgbClr val="002060"/>
                          </a:solidFill>
                        </a:rPr>
                        <a:t>Current A/C Balance</a:t>
                      </a:r>
                      <a:endParaRPr lang="en-US" dirty="0">
                        <a:solidFill>
                          <a:srgbClr val="002060"/>
                        </a:solidFill>
                      </a:endParaRPr>
                    </a:p>
                  </a:txBody>
                  <a:tcPr marL="105374" marR="105374"/>
                </a:tc>
                <a:tc>
                  <a:txBody>
                    <a:bodyPr/>
                    <a:lstStyle/>
                    <a:p>
                      <a:pPr algn="ctr"/>
                      <a:r>
                        <a:rPr lang="en-US" dirty="0" smtClean="0">
                          <a:solidFill>
                            <a:srgbClr val="002060"/>
                          </a:solidFill>
                        </a:rPr>
                        <a:t>-</a:t>
                      </a:r>
                      <a:endParaRPr lang="en-US" dirty="0">
                        <a:solidFill>
                          <a:srgbClr val="002060"/>
                        </a:solidFill>
                      </a:endParaRPr>
                    </a:p>
                  </a:txBody>
                  <a:tcPr marL="105374" marR="105374"/>
                </a:tc>
                <a:tc>
                  <a:txBody>
                    <a:bodyPr/>
                    <a:lstStyle/>
                    <a:p>
                      <a:pPr algn="ctr"/>
                      <a:r>
                        <a:rPr lang="en-US" dirty="0" smtClean="0">
                          <a:solidFill>
                            <a:srgbClr val="002060"/>
                          </a:solidFill>
                        </a:rPr>
                        <a:t>-</a:t>
                      </a:r>
                      <a:endParaRPr lang="en-US" dirty="0">
                        <a:solidFill>
                          <a:srgbClr val="002060"/>
                        </a:solidFill>
                      </a:endParaRPr>
                    </a:p>
                  </a:txBody>
                  <a:tcPr marL="105374" marR="105374"/>
                </a:tc>
                <a:tc>
                  <a:txBody>
                    <a:bodyPr/>
                    <a:lstStyle/>
                    <a:p>
                      <a:pPr algn="ctr"/>
                      <a:r>
                        <a:rPr lang="en-US" dirty="0" smtClean="0">
                          <a:solidFill>
                            <a:srgbClr val="002060"/>
                          </a:solidFill>
                        </a:rPr>
                        <a:t>Surplus(+)</a:t>
                      </a:r>
                    </a:p>
                    <a:p>
                      <a:pPr algn="ctr"/>
                      <a:r>
                        <a:rPr lang="en-US" dirty="0" smtClean="0">
                          <a:solidFill>
                            <a:srgbClr val="002060"/>
                          </a:solidFill>
                        </a:rPr>
                        <a:t>Deficit(-)</a:t>
                      </a:r>
                      <a:endParaRPr lang="en-US" dirty="0">
                        <a:solidFill>
                          <a:srgbClr val="002060"/>
                        </a:solidFill>
                      </a:endParaRPr>
                    </a:p>
                  </a:txBody>
                  <a:tcPr marL="105374" marR="105374"/>
                </a:tc>
              </a:tr>
            </a:tbl>
          </a:graphicData>
        </a:graphic>
      </p:graphicFrame>
    </p:spTree>
    <p:extLst>
      <p:ext uri="{BB962C8B-B14F-4D97-AF65-F5344CB8AC3E}">
        <p14:creationId xmlns:p14="http://schemas.microsoft.com/office/powerpoint/2010/main" val="3679494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effectLst>
                  <a:outerShdw blurRad="38100" dist="38100" dir="2700000" algn="tl">
                    <a:srgbClr val="000000">
                      <a:alpha val="43137"/>
                    </a:srgbClr>
                  </a:outerShdw>
                </a:effectLst>
              </a:rPr>
              <a:t>Capital Account</a:t>
            </a:r>
            <a:endParaRPr lang="en-US" sz="6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400" dirty="0" smtClean="0">
                <a:solidFill>
                  <a:schemeClr val="tx1">
                    <a:lumMod val="95000"/>
                    <a:lumOff val="5000"/>
                  </a:schemeClr>
                </a:solidFill>
                <a:latin typeface="Times New Roman" pitchFamily="18" charset="0"/>
                <a:cs typeface="Times New Roman" pitchFamily="18" charset="0"/>
              </a:rPr>
              <a:t>The capital account records all international transactions that involve a resident of the country concerned changing hos assets with or his liabilities to a resident of another country</a:t>
            </a:r>
            <a:r>
              <a:rPr lang="en-US" sz="2400" dirty="0" smtClean="0">
                <a:solidFill>
                  <a:schemeClr val="tx1">
                    <a:lumMod val="95000"/>
                    <a:lumOff val="5000"/>
                  </a:schemeClr>
                </a:solidFill>
                <a:latin typeface="Times New Roman" pitchFamily="18" charset="0"/>
                <a:cs typeface="Times New Roman" pitchFamily="18" charset="0"/>
              </a:rPr>
              <a:t>.</a:t>
            </a:r>
            <a:endParaRPr lang="en-US" sz="2400" b="1" dirty="0" smtClean="0">
              <a:solidFill>
                <a:schemeClr val="tx1">
                  <a:lumMod val="95000"/>
                  <a:lumOff val="5000"/>
                </a:schemeClr>
              </a:solidFill>
              <a:latin typeface="Times New Roman" pitchFamily="18" charset="0"/>
              <a:cs typeface="Times New Roman" pitchFamily="18" charset="0"/>
            </a:endParaRPr>
          </a:p>
          <a:p>
            <a:r>
              <a:rPr lang="en-US" sz="2400" b="1" dirty="0">
                <a:latin typeface="Times New Roman" pitchFamily="18" charset="0"/>
                <a:cs typeface="Times New Roman" pitchFamily="18" charset="0"/>
              </a:rPr>
              <a:t>The Capital account records the annual change in financial </a:t>
            </a:r>
            <a:r>
              <a:rPr lang="en-US" sz="2400" b="1" dirty="0" smtClean="0">
                <a:latin typeface="Times New Roman" pitchFamily="18" charset="0"/>
                <a:cs typeface="Times New Roman" pitchFamily="18" charset="0"/>
              </a:rPr>
              <a:t>flows.</a:t>
            </a:r>
            <a:endParaRPr lang="en-US" sz="2400" b="1" dirty="0" smtClean="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Transactions in the capital account reflect a change in a stock – either assets or liabilities.</a:t>
            </a:r>
          </a:p>
          <a:p>
            <a:r>
              <a:rPr lang="en-US" sz="2400" dirty="0" smtClean="0">
                <a:solidFill>
                  <a:schemeClr val="tx1">
                    <a:lumMod val="95000"/>
                    <a:lumOff val="5000"/>
                  </a:schemeClr>
                </a:solidFill>
                <a:latin typeface="Times New Roman" pitchFamily="18" charset="0"/>
                <a:cs typeface="Times New Roman" pitchFamily="18" charset="0"/>
              </a:rPr>
              <a:t>In short , it is a difference between the receipts and payments on account of capital account , referring to all financial transactions.</a:t>
            </a:r>
          </a:p>
          <a:p>
            <a:r>
              <a:rPr lang="en-US" sz="2400" dirty="0" smtClean="0">
                <a:solidFill>
                  <a:schemeClr val="tx1">
                    <a:lumMod val="95000"/>
                    <a:lumOff val="5000"/>
                  </a:schemeClr>
                </a:solidFill>
                <a:latin typeface="Times New Roman" pitchFamily="18" charset="0"/>
                <a:cs typeface="Times New Roman" pitchFamily="18" charset="0"/>
              </a:rPr>
              <a:t>It includes :- private foreign loan flow , movement in banking capital , official capital transactions , reserves  etc</a:t>
            </a:r>
            <a:r>
              <a:rPr lang="en-US" sz="2400" dirty="0" smtClean="0">
                <a:solidFill>
                  <a:schemeClr val="tx1">
                    <a:lumMod val="95000"/>
                    <a:lumOff val="5000"/>
                  </a:schemeClr>
                </a:solidFill>
                <a:latin typeface="Times New Roman" pitchFamily="18" charset="0"/>
                <a:cs typeface="Times New Roman" pitchFamily="18" charset="0"/>
              </a:rPr>
              <a:t>.</a:t>
            </a:r>
          </a:p>
          <a:p>
            <a:r>
              <a:rPr lang="en-US" sz="2400" dirty="0">
                <a:latin typeface="Times New Roman" pitchFamily="18" charset="0"/>
                <a:cs typeface="Times New Roman" pitchFamily="18" charset="0"/>
              </a:rPr>
              <a:t>While the BOP doesn't actually "affect" the capital stock of a country, it does record</a:t>
            </a:r>
            <a:r>
              <a:rPr lang="en-US" sz="2400" dirty="0">
                <a:latin typeface="Times New Roman" pitchFamily="18" charset="0"/>
                <a:cs typeface="Times New Roman" pitchFamily="18" charset="0"/>
                <a:hlinkClick r:id="rId2"/>
              </a:rPr>
              <a:t> </a:t>
            </a:r>
            <a:r>
              <a:rPr lang="en-US" sz="2400" dirty="0">
                <a:latin typeface="Times New Roman" pitchFamily="18" charset="0"/>
                <a:cs typeface="Times New Roman" pitchFamily="18" charset="0"/>
              </a:rPr>
              <a:t>changes in the capital account that can be tracked over time.</a:t>
            </a:r>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21000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effectLst>
                  <a:outerShdw blurRad="38100" dist="38100" dir="2700000" algn="tl">
                    <a:srgbClr val="000000">
                      <a:alpha val="43137"/>
                    </a:srgbClr>
                  </a:outerShdw>
                </a:effectLst>
              </a:rPr>
              <a:t>Capital Account</a:t>
            </a:r>
            <a:endParaRPr lang="en-US" sz="5400" dirty="0"/>
          </a:p>
        </p:txBody>
      </p:sp>
      <p:sp>
        <p:nvSpPr>
          <p:cNvPr id="3" name="Content Placeholder 2"/>
          <p:cNvSpPr>
            <a:spLocks noGrp="1"/>
          </p:cNvSpPr>
          <p:nvPr>
            <p:ph idx="1"/>
          </p:nvPr>
        </p:nvSpPr>
        <p:spPr/>
        <p:txBody>
          <a:bodyPr>
            <a:normAutofit/>
          </a:bodyPr>
          <a:lstStyle/>
          <a:p>
            <a:r>
              <a:rPr lang="en-US" sz="2000" b="1" u="sng" dirty="0" smtClean="0">
                <a:solidFill>
                  <a:schemeClr val="tx1">
                    <a:lumMod val="95000"/>
                    <a:lumOff val="5000"/>
                  </a:schemeClr>
                </a:solidFill>
                <a:latin typeface="Times New Roman" pitchFamily="18" charset="0"/>
                <a:cs typeface="Times New Roman" pitchFamily="18" charset="0"/>
              </a:rPr>
              <a:t>At high level :</a:t>
            </a:r>
          </a:p>
          <a:p>
            <a:pPr marL="0" indent="0">
              <a:buNone/>
            </a:pPr>
            <a:r>
              <a:rPr lang="en-US" dirty="0" smtClean="0">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Capital account = Change in foreign ownership of domestic assets   – 				                          Change in domestic ownership of foreign assets</a:t>
            </a:r>
          </a:p>
          <a:p>
            <a:endParaRPr lang="en-US" dirty="0">
              <a:latin typeface="Times New Roman" pitchFamily="18" charset="0"/>
              <a:cs typeface="Times New Roman" pitchFamily="18" charset="0"/>
            </a:endParaRPr>
          </a:p>
          <a:p>
            <a:r>
              <a:rPr lang="en-US" sz="2000" b="1" u="sng" dirty="0" smtClean="0">
                <a:solidFill>
                  <a:schemeClr val="tx1">
                    <a:lumMod val="95000"/>
                    <a:lumOff val="5000"/>
                  </a:schemeClr>
                </a:solidFill>
                <a:latin typeface="Times New Roman" pitchFamily="18" charset="0"/>
                <a:cs typeface="Times New Roman" pitchFamily="18" charset="0"/>
              </a:rPr>
              <a:t>Breaking this down : </a:t>
            </a:r>
          </a:p>
          <a:p>
            <a:pPr marL="0" indent="0">
              <a:buNone/>
            </a:pPr>
            <a:r>
              <a:rPr lang="en-US" dirty="0" smtClean="0">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Capital account = Foreign direct investment (long term capital investment)</a:t>
            </a:r>
          </a:p>
          <a:p>
            <a:pPr marL="0" indent="0">
              <a:buNone/>
            </a:pPr>
            <a:r>
              <a:rPr lang="en-US" sz="2000" dirty="0" smtClean="0">
                <a:solidFill>
                  <a:schemeClr val="tx1">
                    <a:lumMod val="95000"/>
                    <a:lumOff val="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Portfolio investment (purchase of shares and bonds)         </a:t>
            </a:r>
          </a:p>
          <a:p>
            <a:pPr marL="0" indent="0">
              <a:buNone/>
            </a:pPr>
            <a:r>
              <a:rPr lang="en-US" sz="2000" dirty="0" smtClean="0">
                <a:solidFill>
                  <a:schemeClr val="tx1">
                    <a:lumMod val="95000"/>
                    <a:lumOff val="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Other investment (capital flows into bank account)</a:t>
            </a:r>
          </a:p>
          <a:p>
            <a:pPr marL="0" indent="0">
              <a:buNone/>
            </a:pPr>
            <a:r>
              <a:rPr lang="en-US" sz="2000" dirty="0">
                <a:solidFill>
                  <a:schemeClr val="tx1">
                    <a:lumMod val="95000"/>
                    <a:lumOff val="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 </a:t>
            </a:r>
            <a:r>
              <a:rPr lang="en-US" sz="2000" dirty="0" smtClean="0">
                <a:solidFill>
                  <a:schemeClr val="tx1">
                    <a:lumMod val="95000"/>
                    <a:lumOff val="5000"/>
                  </a:schemeClr>
                </a:solidFill>
                <a:latin typeface="Times New Roman" pitchFamily="18" charset="0"/>
                <a:cs typeface="Times New Roman" pitchFamily="18" charset="0"/>
              </a:rPr>
              <a:t>Reserve account  (buying and selling of foreign currency)         </a:t>
            </a:r>
            <a:r>
              <a:rPr lang="en-US"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686823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effectLst>
                  <a:outerShdw blurRad="38100" dist="38100" dir="2700000" algn="tl">
                    <a:srgbClr val="000000">
                      <a:alpha val="43137"/>
                    </a:srgbClr>
                  </a:outerShdw>
                </a:effectLst>
              </a:rPr>
              <a:t>Short and Long term capital movement</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b="1" u="sng" dirty="0" smtClean="0">
                <a:solidFill>
                  <a:schemeClr val="accent6"/>
                </a:solidFill>
                <a:latin typeface="Times New Roman" pitchFamily="18" charset="0"/>
                <a:cs typeface="Times New Roman" pitchFamily="18" charset="0"/>
              </a:rPr>
              <a:t>Short </a:t>
            </a:r>
            <a:r>
              <a:rPr lang="en-US" b="1" u="sng" dirty="0">
                <a:solidFill>
                  <a:schemeClr val="accent6"/>
                </a:solidFill>
                <a:latin typeface="Times New Roman" pitchFamily="18" charset="0"/>
                <a:cs typeface="Times New Roman" pitchFamily="18" charset="0"/>
              </a:rPr>
              <a:t>term</a:t>
            </a:r>
            <a:r>
              <a:rPr lang="en-US" b="1" dirty="0">
                <a:solidFill>
                  <a:schemeClr val="accent6"/>
                </a:solidFill>
                <a:latin typeface="Times New Roman" pitchFamily="18" charset="0"/>
                <a:cs typeface="Times New Roman" pitchFamily="18" charset="0"/>
              </a:rPr>
              <a:t> </a:t>
            </a:r>
            <a:r>
              <a:rPr lang="en-US" b="1" dirty="0">
                <a:solidFill>
                  <a:schemeClr val="tx1">
                    <a:lumMod val="95000"/>
                    <a:lumOff val="5000"/>
                  </a:schemeClr>
                </a:solidFill>
                <a:latin typeface="Times New Roman" pitchFamily="18" charset="0"/>
                <a:cs typeface="Times New Roman" pitchFamily="18" charset="0"/>
              </a:rPr>
              <a:t>capital movement includes</a:t>
            </a:r>
            <a:r>
              <a:rPr lang="en-US" b="1" dirty="0" smtClean="0">
                <a:solidFill>
                  <a:schemeClr val="tx1">
                    <a:lumMod val="95000"/>
                    <a:lumOff val="5000"/>
                  </a:schemeClr>
                </a:solidFill>
                <a:latin typeface="Times New Roman" pitchFamily="18" charset="0"/>
                <a:cs typeface="Times New Roman" pitchFamily="18" charset="0"/>
              </a:rPr>
              <a:t>: </a:t>
            </a:r>
          </a:p>
          <a:p>
            <a:pPr marL="514350" indent="-514350" algn="just">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Purchase of short term securities </a:t>
            </a:r>
          </a:p>
          <a:p>
            <a:pPr marL="514350" indent="-514350" algn="just">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Speculative purchase of foreign currency</a:t>
            </a:r>
          </a:p>
          <a:p>
            <a:pPr marL="514350" indent="-514350" algn="just">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Cash balances held by foreigners </a:t>
            </a:r>
          </a:p>
          <a:p>
            <a:pPr marL="514350" indent="-514350" algn="just">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Net balance of current account </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b="1" u="sng" dirty="0" smtClean="0">
                <a:solidFill>
                  <a:schemeClr val="accent6"/>
                </a:solidFill>
                <a:latin typeface="Times New Roman" pitchFamily="18" charset="0"/>
                <a:cs typeface="Times New Roman" pitchFamily="18" charset="0"/>
              </a:rPr>
              <a:t>Long </a:t>
            </a:r>
            <a:r>
              <a:rPr lang="en-US" b="1" u="sng" dirty="0" err="1" smtClean="0">
                <a:solidFill>
                  <a:schemeClr val="accent6"/>
                </a:solidFill>
                <a:latin typeface="Times New Roman" pitchFamily="18" charset="0"/>
                <a:cs typeface="Times New Roman" pitchFamily="18" charset="0"/>
              </a:rPr>
              <a:t>term</a:t>
            </a:r>
            <a:r>
              <a:rPr lang="en-US" b="1" dirty="0" err="1" smtClean="0">
                <a:solidFill>
                  <a:schemeClr val="tx1">
                    <a:lumMod val="95000"/>
                    <a:lumOff val="5000"/>
                  </a:schemeClr>
                </a:solidFill>
                <a:latin typeface="Times New Roman" pitchFamily="18" charset="0"/>
                <a:cs typeface="Times New Roman" pitchFamily="18" charset="0"/>
              </a:rPr>
              <a:t>capital</a:t>
            </a:r>
            <a:r>
              <a:rPr lang="en-US" b="1" dirty="0" smtClean="0">
                <a:solidFill>
                  <a:schemeClr val="tx1">
                    <a:lumMod val="95000"/>
                    <a:lumOff val="5000"/>
                  </a:schemeClr>
                </a:solidFill>
                <a:latin typeface="Times New Roman" pitchFamily="18" charset="0"/>
                <a:cs typeface="Times New Roman" pitchFamily="18" charset="0"/>
              </a:rPr>
              <a:t> </a:t>
            </a:r>
            <a:r>
              <a:rPr lang="en-US" b="1" dirty="0">
                <a:solidFill>
                  <a:schemeClr val="tx1">
                    <a:lumMod val="95000"/>
                    <a:lumOff val="5000"/>
                  </a:schemeClr>
                </a:solidFill>
                <a:latin typeface="Times New Roman" pitchFamily="18" charset="0"/>
                <a:cs typeface="Times New Roman" pitchFamily="18" charset="0"/>
              </a:rPr>
              <a:t>movement includes</a:t>
            </a:r>
            <a:r>
              <a:rPr lang="en-US" b="1" dirty="0" smtClean="0">
                <a:solidFill>
                  <a:schemeClr val="tx1">
                    <a:lumMod val="95000"/>
                    <a:lumOff val="5000"/>
                  </a:schemeClr>
                </a:solidFill>
                <a:latin typeface="Times New Roman" pitchFamily="18" charset="0"/>
                <a:cs typeface="Times New Roman" pitchFamily="18" charset="0"/>
              </a:rPr>
              <a:t>:</a:t>
            </a:r>
          </a:p>
          <a:p>
            <a:pPr marL="514350" indent="-514350">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Investments </a:t>
            </a:r>
            <a:r>
              <a:rPr lang="en-US" sz="2800" dirty="0">
                <a:solidFill>
                  <a:schemeClr val="tx1">
                    <a:lumMod val="95000"/>
                    <a:lumOff val="5000"/>
                  </a:schemeClr>
                </a:solidFill>
                <a:latin typeface="Times New Roman" pitchFamily="18" charset="0"/>
                <a:cs typeface="Times New Roman" pitchFamily="18" charset="0"/>
              </a:rPr>
              <a:t>in shares, bonds, physical assets etc. </a:t>
            </a:r>
            <a:endParaRPr lang="en-US" sz="2800" dirty="0" smtClean="0">
              <a:solidFill>
                <a:schemeClr val="tx1">
                  <a:lumMod val="95000"/>
                  <a:lumOff val="5000"/>
                </a:schemeClr>
              </a:solidFill>
              <a:latin typeface="Times New Roman" pitchFamily="18" charset="0"/>
              <a:cs typeface="Times New Roman" pitchFamily="18" charset="0"/>
            </a:endParaRPr>
          </a:p>
          <a:p>
            <a:pPr marL="514350" indent="-514350">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Amortization </a:t>
            </a:r>
            <a:r>
              <a:rPr lang="en-US" sz="2800" dirty="0">
                <a:solidFill>
                  <a:schemeClr val="tx1">
                    <a:lumMod val="95000"/>
                    <a:lumOff val="5000"/>
                  </a:schemeClr>
                </a:solidFill>
                <a:latin typeface="Times New Roman" pitchFamily="18" charset="0"/>
                <a:cs typeface="Times New Roman" pitchFamily="18" charset="0"/>
              </a:rPr>
              <a:t>of capital</a:t>
            </a:r>
            <a:endParaRPr lang="en-US" sz="2800" dirty="0" smtClean="0">
              <a:solidFill>
                <a:schemeClr val="tx1">
                  <a:lumMod val="95000"/>
                  <a:lumOff val="5000"/>
                </a:schemeClr>
              </a:solidFill>
              <a:latin typeface="Times New Roman" pitchFamily="18" charset="0"/>
              <a:cs typeface="Times New Roman" pitchFamily="18" charset="0"/>
            </a:endParaRPr>
          </a:p>
          <a:p>
            <a:pPr marL="0" indent="0">
              <a:buNone/>
            </a:pPr>
            <a:endParaRPr lang="en-US" dirty="0">
              <a:solidFill>
                <a:schemeClr val="tx1">
                  <a:lumMod val="95000"/>
                  <a:lumOff val="5000"/>
                </a:schemeClr>
              </a:solidFill>
            </a:endParaRPr>
          </a:p>
        </p:txBody>
      </p:sp>
    </p:spTree>
    <p:extLst>
      <p:ext uri="{BB962C8B-B14F-4D97-AF65-F5344CB8AC3E}">
        <p14:creationId xmlns:p14="http://schemas.microsoft.com/office/powerpoint/2010/main" val="618924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Structure of </a:t>
            </a:r>
            <a:r>
              <a:rPr lang="en-US" sz="4800" b="1" dirty="0" smtClean="0">
                <a:effectLst>
                  <a:outerShdw blurRad="38100" dist="38100" dir="2700000" algn="tl">
                    <a:srgbClr val="000000">
                      <a:alpha val="43137"/>
                    </a:srgbClr>
                  </a:outerShdw>
                </a:effectLst>
              </a:rPr>
              <a:t>Capital </a:t>
            </a:r>
            <a:r>
              <a:rPr lang="en-US" sz="4800" b="1" dirty="0">
                <a:effectLst>
                  <a:outerShdw blurRad="38100" dist="38100" dir="2700000" algn="tl">
                    <a:srgbClr val="000000">
                      <a:alpha val="43137"/>
                    </a:srgbClr>
                  </a:outerShdw>
                </a:effectLst>
              </a:rPr>
              <a:t>Account</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6032943"/>
              </p:ext>
            </p:extLst>
          </p:nvPr>
        </p:nvGraphicFramePr>
        <p:xfrm>
          <a:off x="609600" y="1774825"/>
          <a:ext cx="10972806" cy="4121016"/>
        </p:xfrm>
        <a:graphic>
          <a:graphicData uri="http://schemas.openxmlformats.org/drawingml/2006/table">
            <a:tbl>
              <a:tblPr firstRow="1" bandRow="1">
                <a:tableStyleId>{EB9631B5-78F2-41C9-869B-9F39066F8104}</a:tableStyleId>
              </a:tblPr>
              <a:tblGrid>
                <a:gridCol w="5486403"/>
                <a:gridCol w="5486403"/>
              </a:tblGrid>
              <a:tr h="694007">
                <a:tc>
                  <a:txBody>
                    <a:bodyPr/>
                    <a:lstStyle/>
                    <a:p>
                      <a:pPr algn="ctr"/>
                      <a:r>
                        <a:rPr lang="en-US" sz="3200" dirty="0" smtClean="0"/>
                        <a:t>Credits</a:t>
                      </a:r>
                      <a:endParaRPr lang="en-US" sz="3200" b="1" dirty="0">
                        <a:solidFill>
                          <a:schemeClr val="tx1">
                            <a:lumMod val="95000"/>
                            <a:lumOff val="5000"/>
                          </a:schemeClr>
                        </a:solidFill>
                      </a:endParaRPr>
                    </a:p>
                  </a:txBody>
                  <a:tcPr marL="112541" marR="112541"/>
                </a:tc>
                <a:tc>
                  <a:txBody>
                    <a:bodyPr/>
                    <a:lstStyle/>
                    <a:p>
                      <a:pPr algn="ctr"/>
                      <a:r>
                        <a:rPr lang="en-US" sz="2800" dirty="0" smtClean="0"/>
                        <a:t>Debits</a:t>
                      </a:r>
                      <a:endParaRPr lang="en-US" sz="2800" dirty="0">
                        <a:solidFill>
                          <a:schemeClr val="tx1">
                            <a:lumMod val="95000"/>
                            <a:lumOff val="5000"/>
                          </a:schemeClr>
                        </a:solidFill>
                      </a:endParaRPr>
                    </a:p>
                  </a:txBody>
                  <a:tcPr marL="112541" marR="112541"/>
                </a:tc>
              </a:tr>
              <a:tr h="3427009">
                <a:tc>
                  <a:txBody>
                    <a:bodyPr/>
                    <a:lstStyle/>
                    <a:p>
                      <a:pPr marL="0" indent="0" algn="ctr">
                        <a:buFont typeface="Arial" panose="020B0604020202020204" pitchFamily="34" charset="0"/>
                        <a:buNone/>
                      </a:pPr>
                      <a:endParaRPr lang="en-US" dirty="0" smtClean="0"/>
                    </a:p>
                    <a:p>
                      <a:pPr marL="285750" indent="-285750" algn="l">
                        <a:buFont typeface="Arial" panose="020B0604020202020204" pitchFamily="34" charset="0"/>
                        <a:buChar char="•"/>
                      </a:pPr>
                      <a:r>
                        <a:rPr lang="en-US" sz="2000" dirty="0" smtClean="0"/>
                        <a:t>Borrowings</a:t>
                      </a:r>
                      <a:r>
                        <a:rPr lang="en-US" sz="2000" baseline="0" dirty="0" smtClean="0"/>
                        <a:t> from Foreign Countries</a:t>
                      </a:r>
                    </a:p>
                    <a:p>
                      <a:pPr marL="0" indent="0" algn="l">
                        <a:buFont typeface="Arial" panose="020B0604020202020204" pitchFamily="34" charset="0"/>
                        <a:buNone/>
                      </a:pPr>
                      <a:endParaRPr lang="en-US" sz="2000" baseline="0" dirty="0" smtClean="0"/>
                    </a:p>
                    <a:p>
                      <a:pPr marL="285750" indent="-285750" algn="l">
                        <a:buFont typeface="Arial" panose="020B0604020202020204" pitchFamily="34" charset="0"/>
                        <a:buChar char="•"/>
                      </a:pPr>
                      <a:r>
                        <a:rPr lang="en-US" sz="2000" baseline="0" dirty="0" smtClean="0"/>
                        <a:t>Direct Investments by Foreign Companies</a:t>
                      </a:r>
                      <a:endParaRPr lang="en-US" sz="2000" dirty="0" smtClean="0"/>
                    </a:p>
                  </a:txBody>
                  <a:tcPr marL="112541" marR="112541"/>
                </a:tc>
                <a:tc>
                  <a:txBody>
                    <a:bodyPr/>
                    <a:lstStyle/>
                    <a:p>
                      <a:pPr marL="0" indent="0" algn="ctr">
                        <a:buFont typeface="Arial" panose="020B0604020202020204" pitchFamily="34" charset="0"/>
                        <a:buNone/>
                      </a:pPr>
                      <a:endParaRPr lang="en-US" dirty="0" smtClean="0"/>
                    </a:p>
                    <a:p>
                      <a:pPr marL="285750" indent="-285750" algn="l">
                        <a:buFont typeface="Arial" panose="020B0604020202020204" pitchFamily="34" charset="0"/>
                        <a:buChar char="•"/>
                      </a:pPr>
                      <a:r>
                        <a:rPr lang="en-US" sz="2000" dirty="0" smtClean="0"/>
                        <a:t>Lending</a:t>
                      </a:r>
                      <a:r>
                        <a:rPr lang="en-US" sz="2000" baseline="0" dirty="0" smtClean="0"/>
                        <a:t> to Foreign Countries</a:t>
                      </a:r>
                    </a:p>
                    <a:p>
                      <a:pPr marL="285750" indent="-285750" algn="l">
                        <a:buFont typeface="Arial" panose="020B0604020202020204" pitchFamily="34" charset="0"/>
                        <a:buChar char="•"/>
                      </a:pPr>
                      <a:endParaRPr lang="en-US" sz="2000" baseline="0" dirty="0" smtClean="0"/>
                    </a:p>
                    <a:p>
                      <a:pPr marL="285750" indent="-285750" algn="l">
                        <a:buFont typeface="Arial" panose="020B0604020202020204" pitchFamily="34" charset="0"/>
                        <a:buChar char="•"/>
                      </a:pPr>
                      <a:r>
                        <a:rPr lang="en-US" sz="2000" baseline="0" dirty="0" smtClean="0"/>
                        <a:t>Direct investments in Foreign Countries</a:t>
                      </a:r>
                      <a:r>
                        <a:rPr lang="en-US" baseline="0" dirty="0" smtClean="0"/>
                        <a:t>.</a:t>
                      </a:r>
                      <a:endParaRPr lang="en-US" dirty="0" smtClean="0"/>
                    </a:p>
                  </a:txBody>
                  <a:tcPr marL="112541" marR="112541"/>
                </a:tc>
              </a:tr>
            </a:tbl>
          </a:graphicData>
        </a:graphic>
      </p:graphicFrame>
    </p:spTree>
    <p:extLst>
      <p:ext uri="{BB962C8B-B14F-4D97-AF65-F5344CB8AC3E}">
        <p14:creationId xmlns:p14="http://schemas.microsoft.com/office/powerpoint/2010/main" val="3914153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effectLst>
                  <a:outerShdw blurRad="38100" dist="38100" dir="2700000" algn="tl">
                    <a:srgbClr val="000000">
                      <a:alpha val="43137"/>
                    </a:srgbClr>
                  </a:outerShdw>
                </a:effectLst>
              </a:rPr>
              <a:t>Reserve Account</a:t>
            </a:r>
            <a:endParaRPr lang="en-US" sz="6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800" dirty="0" smtClean="0">
                <a:solidFill>
                  <a:schemeClr val="tx1">
                    <a:lumMod val="95000"/>
                    <a:lumOff val="5000"/>
                  </a:schemeClr>
                </a:solidFill>
                <a:latin typeface="Times New Roman" pitchFamily="18" charset="0"/>
                <a:cs typeface="Times New Roman" pitchFamily="18" charset="0"/>
              </a:rPr>
              <a:t>A subdivision of capital account , is the foreign currency and securities held by the government , usually by its central bank , and is used to balance the payments from year to year.</a:t>
            </a:r>
          </a:p>
          <a:p>
            <a:r>
              <a:rPr lang="en-US" sz="2800" dirty="0" smtClean="0">
                <a:solidFill>
                  <a:schemeClr val="tx1">
                    <a:lumMod val="95000"/>
                    <a:lumOff val="5000"/>
                  </a:schemeClr>
                </a:solidFill>
                <a:latin typeface="Times New Roman" pitchFamily="18" charset="0"/>
                <a:cs typeface="Times New Roman" pitchFamily="18" charset="0"/>
              </a:rPr>
              <a:t>The official reserves increases when there is a trade surplus and decrease when there is a deficit.</a:t>
            </a:r>
          </a:p>
          <a:p>
            <a:r>
              <a:rPr lang="en-US" sz="2800" dirty="0" smtClean="0">
                <a:solidFill>
                  <a:schemeClr val="tx1">
                    <a:lumMod val="95000"/>
                    <a:lumOff val="5000"/>
                  </a:schemeClr>
                </a:solidFill>
                <a:latin typeface="Times New Roman" pitchFamily="18" charset="0"/>
                <a:cs typeface="Times New Roman" pitchFamily="18" charset="0"/>
              </a:rPr>
              <a:t>Official reserve account has the record of foreign official holdings and increase reserves of gold and foreign currencies.</a:t>
            </a:r>
            <a:endParaRPr lang="en-US"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54842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effectLst>
                  <a:outerShdw blurRad="38100" dist="38100" dir="2700000" algn="tl">
                    <a:srgbClr val="000000">
                      <a:alpha val="43137"/>
                    </a:srgbClr>
                  </a:outerShdw>
                </a:effectLst>
              </a:rPr>
              <a:t>Errors and Omissions</a:t>
            </a:r>
            <a:endParaRPr lang="en-US" sz="5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solidFill>
                  <a:schemeClr val="tx1">
                    <a:lumMod val="95000"/>
                    <a:lumOff val="5000"/>
                  </a:schemeClr>
                </a:solidFill>
                <a:latin typeface="Times New Roman" pitchFamily="18" charset="0"/>
                <a:cs typeface="Times New Roman" pitchFamily="18" charset="0"/>
              </a:rPr>
              <a:t>The entries under this head relate mainly to leads and lags in reporting of transactions</a:t>
            </a:r>
            <a:r>
              <a:rPr lang="en-US" sz="2800" dirty="0" smtClean="0">
                <a:solidFill>
                  <a:schemeClr val="tx1">
                    <a:lumMod val="95000"/>
                    <a:lumOff val="5000"/>
                  </a:schemeClr>
                </a:solidFill>
                <a:latin typeface="Times New Roman" pitchFamily="18" charset="0"/>
                <a:cs typeface="Times New Roman" pitchFamily="18" charset="0"/>
              </a:rPr>
              <a:t>.</a:t>
            </a:r>
            <a:endParaRPr lang="en-US" sz="2800" dirty="0">
              <a:solidFill>
                <a:schemeClr val="tx1">
                  <a:lumMod val="95000"/>
                  <a:lumOff val="5000"/>
                </a:schemeClr>
              </a:solidFill>
              <a:latin typeface="Times New Roman" pitchFamily="18" charset="0"/>
              <a:cs typeface="Times New Roman" pitchFamily="18" charset="0"/>
            </a:endParaRPr>
          </a:p>
          <a:p>
            <a:r>
              <a:rPr lang="en-US" sz="2800" dirty="0" smtClean="0">
                <a:solidFill>
                  <a:schemeClr val="tx1">
                    <a:lumMod val="95000"/>
                    <a:lumOff val="5000"/>
                  </a:schemeClr>
                </a:solidFill>
                <a:latin typeface="Times New Roman" pitchFamily="18" charset="0"/>
                <a:cs typeface="Times New Roman" pitchFamily="18" charset="0"/>
              </a:rPr>
              <a:t>It is of a balancing entry and is needed to offset the overstated or understated components</a:t>
            </a:r>
            <a:r>
              <a:rPr lang="en-US" sz="2800" dirty="0" smtClean="0">
                <a:solidFill>
                  <a:schemeClr val="tx1">
                    <a:lumMod val="95000"/>
                    <a:lumOff val="5000"/>
                  </a:schemeClr>
                </a:solidFill>
                <a:latin typeface="Times New Roman" pitchFamily="18" charset="0"/>
                <a:cs typeface="Times New Roman" pitchFamily="18" charset="0"/>
              </a:rPr>
              <a:t>.</a:t>
            </a:r>
            <a:endParaRPr lang="en-US" sz="2800" dirty="0">
              <a:solidFill>
                <a:schemeClr val="tx1">
                  <a:lumMod val="95000"/>
                  <a:lumOff val="5000"/>
                </a:schemeClr>
              </a:solidFill>
              <a:latin typeface="Times New Roman" pitchFamily="18" charset="0"/>
              <a:cs typeface="Times New Roman" pitchFamily="18" charset="0"/>
            </a:endParaRPr>
          </a:p>
          <a:p>
            <a:r>
              <a:rPr lang="en-US" sz="2800" dirty="0" smtClean="0">
                <a:solidFill>
                  <a:schemeClr val="tx1">
                    <a:lumMod val="95000"/>
                    <a:lumOff val="5000"/>
                  </a:schemeClr>
                </a:solidFill>
                <a:latin typeface="Times New Roman" pitchFamily="18" charset="0"/>
                <a:cs typeface="Times New Roman" pitchFamily="18" charset="0"/>
              </a:rPr>
              <a:t>It reflects transactions that are known to have occurred but for which no specific measure was made.</a:t>
            </a:r>
          </a:p>
          <a:p>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305680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rPr>
              <a:t>Why to go for BOP Analysis ?</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800" dirty="0" smtClean="0">
                <a:solidFill>
                  <a:schemeClr val="tx1">
                    <a:lumMod val="95000"/>
                    <a:lumOff val="5000"/>
                  </a:schemeClr>
                </a:solidFill>
                <a:latin typeface="Times New Roman" pitchFamily="18" charset="0"/>
                <a:cs typeface="Times New Roman" pitchFamily="18" charset="0"/>
              </a:rPr>
              <a:t>Overview of monetary situations of the economy.</a:t>
            </a:r>
          </a:p>
          <a:p>
            <a:r>
              <a:rPr lang="en-US" sz="2800" dirty="0" smtClean="0">
                <a:solidFill>
                  <a:schemeClr val="tx1">
                    <a:lumMod val="95000"/>
                    <a:lumOff val="5000"/>
                  </a:schemeClr>
                </a:solidFill>
                <a:latin typeface="Times New Roman" pitchFamily="18" charset="0"/>
                <a:cs typeface="Times New Roman" pitchFamily="18" charset="0"/>
              </a:rPr>
              <a:t>Study on prospects  of direct investments to the nation.</a:t>
            </a:r>
          </a:p>
          <a:p>
            <a:r>
              <a:rPr lang="en-US" sz="2800" dirty="0" smtClean="0">
                <a:solidFill>
                  <a:schemeClr val="tx1">
                    <a:lumMod val="95000"/>
                    <a:lumOff val="5000"/>
                  </a:schemeClr>
                </a:solidFill>
                <a:latin typeface="Times New Roman" pitchFamily="18" charset="0"/>
                <a:cs typeface="Times New Roman" pitchFamily="18" charset="0"/>
              </a:rPr>
              <a:t>Implications on the exchange rate of the currency.</a:t>
            </a:r>
          </a:p>
          <a:p>
            <a:r>
              <a:rPr lang="en-US" sz="2800" dirty="0" smtClean="0">
                <a:solidFill>
                  <a:schemeClr val="tx1">
                    <a:lumMod val="95000"/>
                    <a:lumOff val="5000"/>
                  </a:schemeClr>
                </a:solidFill>
                <a:latin typeface="Times New Roman" pitchFamily="18" charset="0"/>
                <a:cs typeface="Times New Roman" pitchFamily="18" charset="0"/>
              </a:rPr>
              <a:t>Provides  data for economic analysis.</a:t>
            </a:r>
          </a:p>
          <a:p>
            <a:r>
              <a:rPr lang="en-US" sz="2800" dirty="0" smtClean="0">
                <a:solidFill>
                  <a:schemeClr val="tx1">
                    <a:lumMod val="95000"/>
                    <a:lumOff val="5000"/>
                  </a:schemeClr>
                </a:solidFill>
                <a:latin typeface="Times New Roman" pitchFamily="18" charset="0"/>
                <a:cs typeface="Times New Roman" pitchFamily="18" charset="0"/>
              </a:rPr>
              <a:t>Reveals changes in the composition &amp; magnitude of foreign trade.</a:t>
            </a:r>
          </a:p>
          <a:p>
            <a:r>
              <a:rPr lang="en-US" sz="2800" dirty="0" smtClean="0">
                <a:solidFill>
                  <a:schemeClr val="tx1">
                    <a:lumMod val="95000"/>
                    <a:lumOff val="5000"/>
                  </a:schemeClr>
                </a:solidFill>
                <a:latin typeface="Times New Roman" pitchFamily="18" charset="0"/>
                <a:cs typeface="Times New Roman" pitchFamily="18" charset="0"/>
              </a:rPr>
              <a:t>Provides indications of future repercussions of country’s past trade performances.</a:t>
            </a:r>
          </a:p>
          <a:p>
            <a:r>
              <a:rPr lang="en-US" sz="2800" dirty="0" smtClean="0">
                <a:solidFill>
                  <a:schemeClr val="tx1">
                    <a:lumMod val="95000"/>
                    <a:lumOff val="5000"/>
                  </a:schemeClr>
                </a:solidFill>
                <a:latin typeface="Times New Roman" pitchFamily="18" charset="0"/>
                <a:cs typeface="Times New Roman" pitchFamily="18" charset="0"/>
              </a:rPr>
              <a:t>Reveals the weak and strong points of a country’s foreign trade relations.</a:t>
            </a:r>
            <a:endParaRPr lang="en-US"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37243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155448"/>
            <a:ext cx="11682483" cy="1252728"/>
          </a:xfrm>
        </p:spPr>
        <p:txBody>
          <a:bodyPr>
            <a:noAutofit/>
          </a:bodyPr>
          <a:lstStyle/>
          <a:p>
            <a:r>
              <a:rPr lang="en-US" sz="4400" b="1" dirty="0" smtClean="0">
                <a:effectLst>
                  <a:outerShdw blurRad="38100" dist="38100" dir="2700000" algn="tl">
                    <a:srgbClr val="000000">
                      <a:alpha val="43137"/>
                    </a:srgbClr>
                  </a:outerShdw>
                </a:effectLst>
              </a:rPr>
              <a:t>Disequilibrium causing inflation </a:t>
            </a:r>
            <a:r>
              <a:rPr lang="en-US" sz="4400" b="1" dirty="0" smtClean="0">
                <a:effectLst>
                  <a:outerShdw blurRad="38100" dist="38100" dir="2700000" algn="tl">
                    <a:srgbClr val="000000">
                      <a:alpha val="43137"/>
                    </a:srgbClr>
                  </a:outerShdw>
                </a:effectLst>
              </a:rPr>
              <a:t>: Meaning and its Forms </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400" b="1" u="sng"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Meaning</a:t>
            </a:r>
            <a:r>
              <a:rPr lang="en-US" sz="2400" dirty="0" smtClean="0">
                <a:solidFill>
                  <a:schemeClr val="tx1">
                    <a:lumMod val="95000"/>
                    <a:lumOff val="5000"/>
                  </a:schemeClr>
                </a:solidFill>
                <a:latin typeface="Times New Roman" pitchFamily="18" charset="0"/>
                <a:cs typeface="Times New Roman" pitchFamily="18" charset="0"/>
              </a:rPr>
              <a:t> : Though the credit and debit are written balanced in BOP , it may not remain balanced always. Very often , debit exceeds credit or the credit exceeds debit causing an imbalance in the BOP account , which is then termed as </a:t>
            </a:r>
            <a:r>
              <a:rPr lang="en-US" sz="2400" b="1" u="sng" dirty="0" smtClean="0">
                <a:solidFill>
                  <a:srgbClr val="0070C0"/>
                </a:solidFill>
                <a:latin typeface="Times New Roman" pitchFamily="18" charset="0"/>
                <a:cs typeface="Times New Roman" pitchFamily="18" charset="0"/>
              </a:rPr>
              <a:t>Disequilibrium</a:t>
            </a:r>
            <a:r>
              <a:rPr lang="en-US" sz="2400" dirty="0" smtClean="0">
                <a:solidFill>
                  <a:schemeClr val="tx1">
                    <a:lumMod val="95000"/>
                    <a:lumOff val="5000"/>
                  </a:schemeClr>
                </a:solidFill>
                <a:latin typeface="Times New Roman" pitchFamily="18" charset="0"/>
                <a:cs typeface="Times New Roman" pitchFamily="18" charset="0"/>
              </a:rPr>
              <a:t>.</a:t>
            </a:r>
          </a:p>
          <a:p>
            <a:r>
              <a:rPr lang="en-US" sz="2400" dirty="0" smtClean="0">
                <a:solidFill>
                  <a:schemeClr val="tx1">
                    <a:lumMod val="95000"/>
                    <a:lumOff val="5000"/>
                  </a:schemeClr>
                </a:solidFill>
                <a:latin typeface="Times New Roman" pitchFamily="18" charset="0"/>
                <a:cs typeface="Times New Roman" pitchFamily="18" charset="0"/>
              </a:rPr>
              <a:t>It may take place in the form of deficit or in the form of </a:t>
            </a:r>
            <a:r>
              <a:rPr lang="en-US" sz="2400" dirty="0" smtClean="0">
                <a:solidFill>
                  <a:schemeClr val="tx1">
                    <a:lumMod val="95000"/>
                    <a:lumOff val="5000"/>
                  </a:schemeClr>
                </a:solidFill>
                <a:latin typeface="Times New Roman" pitchFamily="18" charset="0"/>
                <a:cs typeface="Times New Roman" pitchFamily="18" charset="0"/>
              </a:rPr>
              <a:t>surplus.</a:t>
            </a:r>
          </a:p>
          <a:p>
            <a:r>
              <a:rPr lang="en-US" sz="2400" b="1" u="sng" dirty="0" smtClean="0">
                <a:solidFill>
                  <a:schemeClr val="tx1">
                    <a:lumMod val="95000"/>
                    <a:lumOff val="5000"/>
                  </a:schemeClr>
                </a:solidFill>
                <a:latin typeface="Times New Roman" pitchFamily="18" charset="0"/>
                <a:cs typeface="Times New Roman" pitchFamily="18" charset="0"/>
              </a:rPr>
              <a:t>Deficit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smtClean="0">
                <a:solidFill>
                  <a:schemeClr val="tx1">
                    <a:lumMod val="95000"/>
                    <a:lumOff val="5000"/>
                  </a:schemeClr>
                </a:solidFill>
                <a:latin typeface="Times New Roman" pitchFamily="18" charset="0"/>
                <a:cs typeface="Times New Roman" pitchFamily="18" charset="0"/>
              </a:rPr>
              <a:t>:  Arises when our receipts from the foreigner fall below our payment to foreigners. It arises when the effective demand for foreign exchange of the country exceeds its supply at a given rate of exchange. This is called an “ unfavorable </a:t>
            </a:r>
            <a:r>
              <a:rPr lang="en-US" sz="2400" dirty="0" smtClean="0">
                <a:solidFill>
                  <a:schemeClr val="tx1">
                    <a:lumMod val="95000"/>
                    <a:lumOff val="5000"/>
                  </a:schemeClr>
                </a:solidFill>
                <a:latin typeface="Times New Roman" pitchFamily="18" charset="0"/>
                <a:cs typeface="Times New Roman" pitchFamily="18" charset="0"/>
              </a:rPr>
              <a:t>balance”</a:t>
            </a:r>
          </a:p>
          <a:p>
            <a:r>
              <a:rPr lang="en-US" sz="2400" b="1" u="sng" dirty="0" smtClean="0">
                <a:solidFill>
                  <a:schemeClr val="tx1">
                    <a:lumMod val="95000"/>
                    <a:lumOff val="5000"/>
                  </a:schemeClr>
                </a:solidFill>
                <a:latin typeface="Times New Roman" pitchFamily="18" charset="0"/>
                <a:cs typeface="Times New Roman" pitchFamily="18" charset="0"/>
              </a:rPr>
              <a:t>Surplus</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smtClean="0">
                <a:solidFill>
                  <a:schemeClr val="tx1">
                    <a:lumMod val="95000"/>
                    <a:lumOff val="5000"/>
                  </a:schemeClr>
                </a:solidFill>
                <a:latin typeface="Times New Roman" pitchFamily="18" charset="0"/>
                <a:cs typeface="Times New Roman" pitchFamily="18" charset="0"/>
              </a:rPr>
              <a:t>: Arises when the receipts of the country exceed its payment. Such a situation arises when the effective demand for foreign exchange is less than its supply. Such a surplus disequilibrium is termed as “favorable balance”</a:t>
            </a:r>
          </a:p>
        </p:txBody>
      </p:sp>
    </p:spTree>
    <p:extLst>
      <p:ext uri="{BB962C8B-B14F-4D97-AF65-F5344CB8AC3E}">
        <p14:creationId xmlns:p14="http://schemas.microsoft.com/office/powerpoint/2010/main" val="208889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effectLst>
                  <a:outerShdw blurRad="38100" dist="38100" dir="2700000" algn="tl">
                    <a:srgbClr val="000000">
                      <a:alpha val="43137"/>
                    </a:srgbClr>
                  </a:outerShdw>
                </a:effectLst>
              </a:rPr>
              <a:t>Disequilibrium : Causes</a:t>
            </a:r>
            <a:endParaRPr lang="en-US" sz="5400" dirty="0"/>
          </a:p>
        </p:txBody>
      </p:sp>
      <p:sp>
        <p:nvSpPr>
          <p:cNvPr id="3" name="Content Placeholder 2"/>
          <p:cNvSpPr>
            <a:spLocks noGrp="1"/>
          </p:cNvSpPr>
          <p:nvPr>
            <p:ph idx="1"/>
          </p:nvPr>
        </p:nvSpPr>
        <p:spPr/>
        <p:txBody>
          <a:bodyPr>
            <a:noAutofit/>
          </a:bodyPr>
          <a:lstStyle/>
          <a:p>
            <a:r>
              <a:rPr lang="en-US" sz="3200" dirty="0" smtClean="0">
                <a:solidFill>
                  <a:schemeClr val="tx1">
                    <a:lumMod val="95000"/>
                    <a:lumOff val="5000"/>
                  </a:schemeClr>
                </a:solidFill>
                <a:latin typeface="Times New Roman" pitchFamily="18" charset="0"/>
                <a:cs typeface="Times New Roman" pitchFamily="18" charset="0"/>
              </a:rPr>
              <a:t>Cyclic fluctuations</a:t>
            </a:r>
          </a:p>
          <a:p>
            <a:r>
              <a:rPr lang="en-US" sz="3200" dirty="0" smtClean="0">
                <a:solidFill>
                  <a:schemeClr val="tx1">
                    <a:lumMod val="95000"/>
                    <a:lumOff val="5000"/>
                  </a:schemeClr>
                </a:solidFill>
                <a:latin typeface="Times New Roman" pitchFamily="18" charset="0"/>
                <a:cs typeface="Times New Roman" pitchFamily="18" charset="0"/>
              </a:rPr>
              <a:t>Short fall in the exports</a:t>
            </a:r>
          </a:p>
          <a:p>
            <a:r>
              <a:rPr lang="en-US" sz="3200" dirty="0" smtClean="0">
                <a:solidFill>
                  <a:schemeClr val="tx1">
                    <a:lumMod val="95000"/>
                    <a:lumOff val="5000"/>
                  </a:schemeClr>
                </a:solidFill>
                <a:latin typeface="Times New Roman" pitchFamily="18" charset="0"/>
                <a:cs typeface="Times New Roman" pitchFamily="18" charset="0"/>
              </a:rPr>
              <a:t>Economic Development</a:t>
            </a:r>
          </a:p>
          <a:p>
            <a:r>
              <a:rPr lang="en-US" sz="3200" dirty="0" smtClean="0">
                <a:solidFill>
                  <a:schemeClr val="tx1">
                    <a:lumMod val="95000"/>
                    <a:lumOff val="5000"/>
                  </a:schemeClr>
                </a:solidFill>
                <a:latin typeface="Times New Roman" pitchFamily="18" charset="0"/>
                <a:cs typeface="Times New Roman" pitchFamily="18" charset="0"/>
              </a:rPr>
              <a:t>Rapid increase in population</a:t>
            </a:r>
          </a:p>
          <a:p>
            <a:r>
              <a:rPr lang="en-US" sz="3200" dirty="0" smtClean="0">
                <a:solidFill>
                  <a:schemeClr val="tx1">
                    <a:lumMod val="95000"/>
                    <a:lumOff val="5000"/>
                  </a:schemeClr>
                </a:solidFill>
                <a:latin typeface="Times New Roman" pitchFamily="18" charset="0"/>
                <a:cs typeface="Times New Roman" pitchFamily="18" charset="0"/>
              </a:rPr>
              <a:t>Structural Changes</a:t>
            </a:r>
          </a:p>
          <a:p>
            <a:r>
              <a:rPr lang="en-US" sz="3200" dirty="0" smtClean="0">
                <a:solidFill>
                  <a:schemeClr val="tx1">
                    <a:lumMod val="95000"/>
                    <a:lumOff val="5000"/>
                  </a:schemeClr>
                </a:solidFill>
                <a:latin typeface="Times New Roman" pitchFamily="18" charset="0"/>
                <a:cs typeface="Times New Roman" pitchFamily="18" charset="0"/>
              </a:rPr>
              <a:t>Natural Calamities</a:t>
            </a:r>
          </a:p>
          <a:p>
            <a:r>
              <a:rPr lang="en-US" altLang="en-US" sz="3200" dirty="0" smtClean="0">
                <a:solidFill>
                  <a:schemeClr val="tx1">
                    <a:lumMod val="95000"/>
                    <a:lumOff val="5000"/>
                  </a:schemeClr>
                </a:solidFill>
                <a:latin typeface="Times New Roman" pitchFamily="18" charset="0"/>
                <a:cs typeface="Times New Roman" pitchFamily="18" charset="0"/>
              </a:rPr>
              <a:t>Inflation</a:t>
            </a:r>
            <a:endParaRPr lang="en-US" sz="3200" dirty="0" smtClean="0">
              <a:solidFill>
                <a:schemeClr val="tx1">
                  <a:lumMod val="95000"/>
                  <a:lumOff val="5000"/>
                </a:schemeClr>
              </a:solidFill>
              <a:latin typeface="Times New Roman" pitchFamily="18" charset="0"/>
              <a:cs typeface="Times New Roman" pitchFamily="18" charset="0"/>
            </a:endParaRPr>
          </a:p>
          <a:p>
            <a:r>
              <a:rPr lang="en-US" sz="3200" dirty="0" smtClean="0">
                <a:solidFill>
                  <a:schemeClr val="tx1">
                    <a:lumMod val="95000"/>
                    <a:lumOff val="5000"/>
                  </a:schemeClr>
                </a:solidFill>
                <a:latin typeface="Times New Roman" pitchFamily="18" charset="0"/>
                <a:cs typeface="Times New Roman" pitchFamily="18" charset="0"/>
              </a:rPr>
              <a:t>International Capital Movements</a:t>
            </a:r>
            <a:endParaRPr lang="en-US" sz="32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268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effectLst>
                  <a:outerShdw blurRad="38100" dist="38100" dir="2700000" algn="tl">
                    <a:srgbClr val="000000">
                      <a:alpha val="43137"/>
                    </a:srgbClr>
                  </a:outerShdw>
                </a:effectLst>
                <a:latin typeface="Times New Roman" pitchFamily="18" charset="0"/>
                <a:cs typeface="Times New Roman" pitchFamily="18" charset="0"/>
              </a:rPr>
              <a:t>Definition : BOP</a:t>
            </a:r>
            <a:endParaRPr lang="en-US" sz="6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solidFill>
                  <a:schemeClr val="tx1">
                    <a:lumMod val="95000"/>
                    <a:lumOff val="5000"/>
                  </a:schemeClr>
                </a:solidFill>
                <a:latin typeface="Times New Roman" pitchFamily="18" charset="0"/>
                <a:cs typeface="Times New Roman" pitchFamily="18" charset="0"/>
              </a:rPr>
              <a:t>“The balance of payments of a country is </a:t>
            </a:r>
            <a:r>
              <a:rPr lang="en-US" sz="2800" dirty="0" smtClean="0">
                <a:solidFill>
                  <a:schemeClr val="accent6"/>
                </a:solidFill>
                <a:latin typeface="Times New Roman" pitchFamily="18" charset="0"/>
                <a:cs typeface="Times New Roman" pitchFamily="18" charset="0"/>
              </a:rPr>
              <a:t>a systematic record of all economic transactions </a:t>
            </a:r>
            <a:r>
              <a:rPr lang="en-US" sz="2800" dirty="0" smtClean="0">
                <a:solidFill>
                  <a:schemeClr val="tx1">
                    <a:lumMod val="95000"/>
                    <a:lumOff val="5000"/>
                  </a:schemeClr>
                </a:solidFill>
                <a:latin typeface="Times New Roman" pitchFamily="18" charset="0"/>
                <a:cs typeface="Times New Roman" pitchFamily="18" charset="0"/>
              </a:rPr>
              <a:t>between the residents of a country and the rest of the world. It presents a classified record of all receipts on account of goods exported, services rendered and capital received by residents and payments made by them on account of goods imported and services received and capital transferred to non-residents or foreigners</a:t>
            </a:r>
            <a:r>
              <a:rPr lang="en-US" sz="2400" dirty="0" smtClean="0">
                <a:solidFill>
                  <a:schemeClr val="tx1">
                    <a:lumMod val="95000"/>
                    <a:lumOff val="5000"/>
                  </a:schemeClr>
                </a:solidFill>
                <a:latin typeface="Times New Roman" pitchFamily="18" charset="0"/>
                <a:cs typeface="Times New Roman" pitchFamily="18" charset="0"/>
              </a:rPr>
              <a:t>.”</a:t>
            </a:r>
          </a:p>
          <a:p>
            <a:endParaRPr lang="en-US" dirty="0" smtClean="0">
              <a:solidFill>
                <a:schemeClr val="tx1">
                  <a:lumMod val="95000"/>
                  <a:lumOff val="5000"/>
                </a:schemeClr>
              </a:solidFill>
              <a:latin typeface="Times New Roman" pitchFamily="18" charset="0"/>
              <a:cs typeface="Times New Roman" pitchFamily="18" charset="0"/>
            </a:endParaRPr>
          </a:p>
          <a:p>
            <a:pPr marL="0" indent="0">
              <a:buNone/>
            </a:pPr>
            <a:endParaRPr lang="en-US" dirty="0">
              <a:solidFill>
                <a:schemeClr val="tx1">
                  <a:lumMod val="95000"/>
                  <a:lumOff val="5000"/>
                </a:schemeClr>
              </a:solidFill>
              <a:latin typeface="Times New Roman" pitchFamily="18" charset="0"/>
              <a:cs typeface="Times New Roman" pitchFamily="18" charset="0"/>
            </a:endParaRPr>
          </a:p>
          <a:p>
            <a:pPr marL="3657600" lvl="8" indent="0">
              <a:buNone/>
            </a:pPr>
            <a:r>
              <a:rPr lang="en-US" sz="2600" dirty="0">
                <a:solidFill>
                  <a:schemeClr val="tx1">
                    <a:lumMod val="95000"/>
                    <a:lumOff val="5000"/>
                  </a:schemeClr>
                </a:solidFill>
                <a:latin typeface="Times New Roman" pitchFamily="18" charset="0"/>
                <a:cs typeface="Times New Roman" pitchFamily="18" charset="0"/>
              </a:rPr>
              <a:t> </a:t>
            </a:r>
            <a:r>
              <a:rPr lang="en-US" sz="2600" dirty="0" smtClean="0">
                <a:solidFill>
                  <a:schemeClr val="tx1">
                    <a:lumMod val="95000"/>
                    <a:lumOff val="5000"/>
                  </a:schemeClr>
                </a:solidFill>
                <a:latin typeface="Times New Roman" pitchFamily="18" charset="0"/>
                <a:cs typeface="Times New Roman" pitchFamily="18" charset="0"/>
              </a:rPr>
              <a:t>                                                                                                                                                   			-Reserve Bank of India</a:t>
            </a:r>
            <a:endParaRPr lang="en-US" sz="26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12121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things cause inflation: </a:t>
            </a:r>
          </a:p>
        </p:txBody>
      </p:sp>
      <p:sp>
        <p:nvSpPr>
          <p:cNvPr id="3" name="Content Placeholder 2"/>
          <p:cNvSpPr>
            <a:spLocks noGrp="1"/>
          </p:cNvSpPr>
          <p:nvPr>
            <p:ph idx="1"/>
          </p:nvPr>
        </p:nvSpPr>
        <p:spPr>
          <a:xfrm>
            <a:off x="0" y="1775192"/>
            <a:ext cx="11982734" cy="4925859"/>
          </a:xfrm>
        </p:spPr>
        <p:txBody>
          <a:bodyPr>
            <a:normAutofit fontScale="92500" lnSpcReduction="20000"/>
          </a:bodyPr>
          <a:lstStyle/>
          <a:p>
            <a:pPr marL="118872" indent="0">
              <a:buNone/>
            </a:pPr>
            <a:r>
              <a:rPr lang="en-US" dirty="0"/>
              <a:t/>
            </a:r>
            <a:br>
              <a:rPr lang="en-US" dirty="0"/>
            </a:br>
            <a:r>
              <a:rPr lang="en-US" dirty="0"/>
              <a:t>1. An oversupply of the currency</a:t>
            </a:r>
            <a:r>
              <a:rPr lang="en-US" dirty="0"/>
              <a:t/>
            </a:r>
            <a:br>
              <a:rPr lang="en-US" dirty="0"/>
            </a:br>
            <a:r>
              <a:rPr lang="en-US" dirty="0"/>
              <a:t>2. The country importing more than it exports </a:t>
            </a:r>
            <a:endParaRPr lang="en-US" dirty="0" smtClean="0"/>
          </a:p>
          <a:p>
            <a:pPr marL="118872" indent="0">
              <a:buNone/>
            </a:pPr>
            <a:endParaRPr lang="en-US" dirty="0"/>
          </a:p>
          <a:p>
            <a:r>
              <a:rPr lang="en-US" dirty="0"/>
              <a:t>High inflation would certainly decrease a countries exports because businesses would be less willing to trade with them because of the risk involved with a volatile inflation rate</a:t>
            </a:r>
            <a:r>
              <a:rPr lang="en-US" dirty="0" smtClean="0"/>
              <a:t>.</a:t>
            </a:r>
          </a:p>
          <a:p>
            <a:r>
              <a:rPr lang="en-US" dirty="0"/>
              <a:t>Using the value of merchandise exports and imports to study the correlation between them and domestic inflation may not be the right way, as the prices of exports and imports are largely determined by the international forces. </a:t>
            </a:r>
            <a:endParaRPr lang="en-US" dirty="0" smtClean="0"/>
          </a:p>
          <a:p>
            <a:r>
              <a:rPr lang="en-US" dirty="0"/>
              <a:t>Exchange rate of a currency, among other factors, is influenced by the domestic inflation</a:t>
            </a:r>
          </a:p>
        </p:txBody>
      </p:sp>
    </p:spTree>
    <p:extLst>
      <p:ext uri="{BB962C8B-B14F-4D97-AF65-F5344CB8AC3E}">
        <p14:creationId xmlns:p14="http://schemas.microsoft.com/office/powerpoint/2010/main" val="1384987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Devaluation of currency :-</a:t>
            </a:r>
            <a:endParaRPr lang="en-US" dirty="0"/>
          </a:p>
        </p:txBody>
      </p:sp>
      <p:sp>
        <p:nvSpPr>
          <p:cNvPr id="3" name="Content Placeholder 2"/>
          <p:cNvSpPr>
            <a:spLocks noGrp="1"/>
          </p:cNvSpPr>
          <p:nvPr>
            <p:ph idx="1"/>
          </p:nvPr>
        </p:nvSpPr>
        <p:spPr/>
        <p:txBody>
          <a:bodyPr>
            <a:normAutofit fontScale="92500"/>
          </a:bodyPr>
          <a:lstStyle/>
          <a:p>
            <a:r>
              <a:rPr lang="en-US" b="1" dirty="0" smtClean="0"/>
              <a:t>Devaluation </a:t>
            </a:r>
            <a:r>
              <a:rPr lang="en-US" dirty="0"/>
              <a:t>refers to a deliberate reduction in the value of currency against the foreign currency. It is usually under the conditions of fixed exchange rate regime that such a step is envisaged and implemented to correct the disequilibrium in </a:t>
            </a:r>
            <a:r>
              <a:rPr lang="en-US" dirty="0" smtClean="0"/>
              <a:t>BOPs</a:t>
            </a:r>
          </a:p>
          <a:p>
            <a:r>
              <a:rPr lang="en-US" dirty="0" smtClean="0"/>
              <a:t>It </a:t>
            </a:r>
            <a:r>
              <a:rPr lang="en-US" dirty="0"/>
              <a:t>has connections with the inflation, both as a cause and </a:t>
            </a:r>
            <a:r>
              <a:rPr lang="en-US" dirty="0" smtClean="0"/>
              <a:t>effect.</a:t>
            </a:r>
          </a:p>
          <a:p>
            <a:r>
              <a:rPr lang="en-US" dirty="0" smtClean="0"/>
              <a:t>It </a:t>
            </a:r>
            <a:r>
              <a:rPr lang="en-US" dirty="0"/>
              <a:t>increases the price of imported goods and thus becomes a source of imported inflation. As an effect, devaluation is practiced to make the external value of the currency consistent with the internal value. </a:t>
            </a:r>
          </a:p>
        </p:txBody>
      </p:sp>
    </p:spTree>
    <p:extLst>
      <p:ext uri="{BB962C8B-B14F-4D97-AF65-F5344CB8AC3E}">
        <p14:creationId xmlns:p14="http://schemas.microsoft.com/office/powerpoint/2010/main" val="1662553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solidFill>
                <a:effectLst>
                  <a:outerShdw blurRad="38100" dist="38100" dir="2700000" algn="tl">
                    <a:srgbClr val="000000">
                      <a:alpha val="43137"/>
                    </a:srgbClr>
                  </a:outerShdw>
                </a:effectLst>
              </a:rPr>
              <a:t>Corrective Measures for Disequilibrium</a:t>
            </a:r>
            <a:endParaRPr lang="en-US" b="1"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solidFill>
                  <a:schemeClr val="tx1">
                    <a:lumMod val="95000"/>
                    <a:lumOff val="5000"/>
                  </a:schemeClr>
                </a:solidFill>
                <a:latin typeface="Times New Roman" pitchFamily="18" charset="0"/>
                <a:cs typeface="Times New Roman" pitchFamily="18" charset="0"/>
              </a:rPr>
              <a:t>Measures can be divided into 2 categories : </a:t>
            </a:r>
          </a:p>
          <a:p>
            <a:pPr marL="0" indent="0">
              <a:buNone/>
            </a:pPr>
            <a:endParaRPr lang="en-US" sz="2800" dirty="0" smtClean="0">
              <a:solidFill>
                <a:schemeClr val="tx1">
                  <a:lumMod val="95000"/>
                  <a:lumOff val="5000"/>
                </a:schemeClr>
              </a:solidFill>
              <a:latin typeface="Times New Roman" pitchFamily="18" charset="0"/>
              <a:cs typeface="Times New Roman" pitchFamily="18" charset="0"/>
            </a:endParaRPr>
          </a:p>
          <a:p>
            <a:pPr marL="633222" indent="-514350">
              <a:buFont typeface="+mj-lt"/>
              <a:buAutoNum type="arabicPeriod"/>
            </a:pPr>
            <a:r>
              <a:rPr lang="en-US" sz="2800" dirty="0" err="1" smtClean="0">
                <a:solidFill>
                  <a:schemeClr val="tx1">
                    <a:lumMod val="95000"/>
                    <a:lumOff val="5000"/>
                  </a:schemeClr>
                </a:solidFill>
                <a:latin typeface="Times New Roman" pitchFamily="18" charset="0"/>
                <a:cs typeface="Times New Roman" pitchFamily="18" charset="0"/>
              </a:rPr>
              <a:t>Automative</a:t>
            </a:r>
            <a:r>
              <a:rPr lang="en-US" sz="2800" dirty="0" smtClean="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Measures</a:t>
            </a:r>
          </a:p>
          <a:p>
            <a:pPr marL="633222" indent="-514350">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Deliberate </a:t>
            </a:r>
            <a:r>
              <a:rPr lang="en-US" sz="2800" dirty="0" smtClean="0">
                <a:solidFill>
                  <a:schemeClr val="tx1">
                    <a:lumMod val="95000"/>
                    <a:lumOff val="5000"/>
                  </a:schemeClr>
                </a:solidFill>
                <a:latin typeface="Times New Roman" pitchFamily="18" charset="0"/>
                <a:cs typeface="Times New Roman" pitchFamily="18" charset="0"/>
              </a:rPr>
              <a:t>Measures</a:t>
            </a:r>
          </a:p>
          <a:p>
            <a:endParaRPr lang="en-US"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55428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balance of payments always </a:t>
            </a:r>
            <a:r>
              <a:rPr lang="en-US" b="0" dirty="0" smtClean="0"/>
              <a:t>balances :-</a:t>
            </a:r>
            <a:endParaRPr lang="en-US" dirty="0"/>
          </a:p>
        </p:txBody>
      </p:sp>
      <p:sp>
        <p:nvSpPr>
          <p:cNvPr id="3" name="Content Placeholder 2"/>
          <p:cNvSpPr>
            <a:spLocks noGrp="1"/>
          </p:cNvSpPr>
          <p:nvPr>
            <p:ph idx="1"/>
          </p:nvPr>
        </p:nvSpPr>
        <p:spPr/>
        <p:txBody>
          <a:bodyPr>
            <a:normAutofit fontScale="77500" lnSpcReduction="20000"/>
          </a:bodyPr>
          <a:lstStyle/>
          <a:p>
            <a:r>
              <a:rPr lang="en-US" sz="3100" dirty="0">
                <a:latin typeface="Times New Roman" pitchFamily="18" charset="0"/>
                <a:cs typeface="Times New Roman" pitchFamily="18" charset="0"/>
              </a:rPr>
              <a:t>A </a:t>
            </a:r>
            <a:r>
              <a:rPr lang="en-US" sz="3100" i="1" dirty="0">
                <a:latin typeface="Times New Roman" pitchFamily="18" charset="0"/>
                <a:cs typeface="Times New Roman" pitchFamily="18" charset="0"/>
              </a:rPr>
              <a:t>surplus</a:t>
            </a:r>
            <a:r>
              <a:rPr lang="en-US" sz="3100" dirty="0">
                <a:latin typeface="Times New Roman" pitchFamily="18" charset="0"/>
                <a:cs typeface="Times New Roman" pitchFamily="18" charset="0"/>
              </a:rPr>
              <a:t> in the Current account is by definition offset by a </a:t>
            </a:r>
            <a:r>
              <a:rPr lang="en-US" sz="3100" i="1" dirty="0">
                <a:latin typeface="Times New Roman" pitchFamily="18" charset="0"/>
                <a:cs typeface="Times New Roman" pitchFamily="18" charset="0"/>
              </a:rPr>
              <a:t>deficit</a:t>
            </a:r>
            <a:r>
              <a:rPr lang="en-US" sz="3100" dirty="0">
                <a:latin typeface="Times New Roman" pitchFamily="18" charset="0"/>
                <a:cs typeface="Times New Roman" pitchFamily="18" charset="0"/>
              </a:rPr>
              <a:t> in the Capital account</a:t>
            </a:r>
            <a:r>
              <a:rPr lang="en-US" sz="3100" dirty="0" smtClean="0">
                <a:latin typeface="Times New Roman" pitchFamily="18" charset="0"/>
                <a:cs typeface="Times New Roman" pitchFamily="18" charset="0"/>
              </a:rPr>
              <a:t>.</a:t>
            </a:r>
          </a:p>
          <a:p>
            <a:r>
              <a:rPr lang="en-US" sz="3100" dirty="0" smtClean="0">
                <a:latin typeface="Times New Roman" pitchFamily="18" charset="0"/>
                <a:cs typeface="Times New Roman" pitchFamily="18" charset="0"/>
              </a:rPr>
              <a:t>Another </a:t>
            </a:r>
            <a:r>
              <a:rPr lang="en-US" sz="3100" dirty="0">
                <a:latin typeface="Times New Roman" pitchFamily="18" charset="0"/>
                <a:cs typeface="Times New Roman" pitchFamily="18" charset="0"/>
              </a:rPr>
              <a:t>way to think of this is that if we export goods and services, then we import financial assets of the foreigners who purchased those goods and </a:t>
            </a:r>
            <a:r>
              <a:rPr lang="en-US" sz="3100" dirty="0" smtClean="0">
                <a:latin typeface="Times New Roman" pitchFamily="18" charset="0"/>
                <a:cs typeface="Times New Roman" pitchFamily="18" charset="0"/>
              </a:rPr>
              <a:t>services.</a:t>
            </a:r>
          </a:p>
          <a:p>
            <a:r>
              <a:rPr lang="en-US" sz="3100" dirty="0" smtClean="0">
                <a:latin typeface="Times New Roman" pitchFamily="18" charset="0"/>
                <a:cs typeface="Times New Roman" pitchFamily="18" charset="0"/>
              </a:rPr>
              <a:t>Similarly</a:t>
            </a:r>
            <a:r>
              <a:rPr lang="en-US" sz="3100" dirty="0">
                <a:latin typeface="Times New Roman" pitchFamily="18" charset="0"/>
                <a:cs typeface="Times New Roman" pitchFamily="18" charset="0"/>
              </a:rPr>
              <a:t>, a </a:t>
            </a:r>
            <a:r>
              <a:rPr lang="en-US" sz="3100" i="1" dirty="0">
                <a:latin typeface="Times New Roman" pitchFamily="18" charset="0"/>
                <a:cs typeface="Times New Roman" pitchFamily="18" charset="0"/>
              </a:rPr>
              <a:t>deficit</a:t>
            </a:r>
            <a:r>
              <a:rPr lang="en-US" sz="3100" dirty="0">
                <a:latin typeface="Times New Roman" pitchFamily="18" charset="0"/>
                <a:cs typeface="Times New Roman" pitchFamily="18" charset="0"/>
              </a:rPr>
              <a:t> in the Current account must be offset by a </a:t>
            </a:r>
            <a:r>
              <a:rPr lang="en-US" sz="3100" i="1" dirty="0">
                <a:latin typeface="Times New Roman" pitchFamily="18" charset="0"/>
                <a:cs typeface="Times New Roman" pitchFamily="18" charset="0"/>
              </a:rPr>
              <a:t>surplus</a:t>
            </a:r>
            <a:r>
              <a:rPr lang="en-US" sz="3100" dirty="0">
                <a:latin typeface="Times New Roman" pitchFamily="18" charset="0"/>
                <a:cs typeface="Times New Roman" pitchFamily="18" charset="0"/>
              </a:rPr>
              <a:t> in the Capital account.</a:t>
            </a:r>
          </a:p>
          <a:p>
            <a:pPr lvl="2"/>
            <a:r>
              <a:rPr lang="en-US" sz="3100" dirty="0">
                <a:latin typeface="Times New Roman" pitchFamily="18" charset="0"/>
                <a:cs typeface="Times New Roman" pitchFamily="18" charset="0"/>
              </a:rPr>
              <a:t>In practical terms, if Americans import foreign products, then we export our financial assets to pay for </a:t>
            </a:r>
            <a:r>
              <a:rPr lang="en-US" sz="3100" dirty="0" smtClean="0">
                <a:latin typeface="Times New Roman" pitchFamily="18" charset="0"/>
                <a:cs typeface="Times New Roman" pitchFamily="18" charset="0"/>
              </a:rPr>
              <a:t>them.</a:t>
            </a:r>
          </a:p>
          <a:p>
            <a:pPr lvl="2"/>
            <a:r>
              <a:rPr lang="en-US" sz="3100" dirty="0" smtClean="0">
                <a:latin typeface="Times New Roman" pitchFamily="18" charset="0"/>
                <a:cs typeface="Times New Roman" pitchFamily="18" charset="0"/>
              </a:rPr>
              <a:t>While </a:t>
            </a:r>
            <a:r>
              <a:rPr lang="en-US" sz="3100" dirty="0">
                <a:latin typeface="Times New Roman" pitchFamily="18" charset="0"/>
                <a:cs typeface="Times New Roman" pitchFamily="18" charset="0"/>
              </a:rPr>
              <a:t>the Current account deficit of recent years has received much media attention, there is little public awareness that this trade deficit is accompanied by a surplus in the Capital account.</a:t>
            </a:r>
          </a:p>
          <a:p>
            <a:pPr marL="118872"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300430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1"/>
                </a:solidFill>
                <a:effectLst>
                  <a:outerShdw blurRad="38100" dist="38100" dir="2700000" algn="tl">
                    <a:srgbClr val="000000">
                      <a:alpha val="43137"/>
                    </a:srgbClr>
                  </a:outerShdw>
                </a:effectLst>
              </a:rPr>
              <a:t>Automatic Measures</a:t>
            </a:r>
            <a:endParaRPr lang="en-US" sz="4400" b="1"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800" dirty="0" smtClean="0">
                <a:solidFill>
                  <a:schemeClr val="tx1">
                    <a:lumMod val="95000"/>
                    <a:lumOff val="5000"/>
                  </a:schemeClr>
                </a:solidFill>
                <a:latin typeface="Times New Roman" pitchFamily="18" charset="0"/>
                <a:cs typeface="Times New Roman" pitchFamily="18" charset="0"/>
              </a:rPr>
              <a:t>This theory says that if market forces of demand and supply are allowed to have free play ,then with time equilibrium will be automatically restored</a:t>
            </a:r>
            <a:r>
              <a:rPr lang="en-US" sz="2800" dirty="0" smtClean="0">
                <a:solidFill>
                  <a:schemeClr val="tx1">
                    <a:lumMod val="95000"/>
                    <a:lumOff val="5000"/>
                  </a:schemeClr>
                </a:solidFill>
                <a:latin typeface="Times New Roman" pitchFamily="18" charset="0"/>
                <a:cs typeface="Times New Roman" pitchFamily="18" charset="0"/>
              </a:rPr>
              <a:t>.</a:t>
            </a:r>
            <a:endParaRPr lang="en-US" sz="2800" dirty="0">
              <a:solidFill>
                <a:schemeClr val="tx1">
                  <a:lumMod val="95000"/>
                  <a:lumOff val="5000"/>
                </a:schemeClr>
              </a:solidFill>
              <a:latin typeface="Times New Roman" pitchFamily="18" charset="0"/>
              <a:cs typeface="Times New Roman" pitchFamily="18" charset="0"/>
            </a:endParaRPr>
          </a:p>
          <a:p>
            <a:r>
              <a:rPr lang="en-US" sz="2800" b="1" dirty="0" smtClean="0">
                <a:solidFill>
                  <a:schemeClr val="accent6"/>
                </a:solidFill>
                <a:latin typeface="Times New Roman" pitchFamily="18" charset="0"/>
                <a:cs typeface="Times New Roman" pitchFamily="18" charset="0"/>
              </a:rPr>
              <a:t>E.g</a:t>
            </a:r>
            <a:r>
              <a:rPr lang="en-US" sz="2800" b="1" dirty="0" smtClean="0">
                <a:solidFill>
                  <a:schemeClr val="accent6"/>
                </a:solidFill>
                <a:latin typeface="Times New Roman" pitchFamily="18" charset="0"/>
                <a:cs typeface="Times New Roman" pitchFamily="18" charset="0"/>
              </a:rPr>
              <a:t>. :</a:t>
            </a:r>
          </a:p>
          <a:p>
            <a:pPr lvl="1"/>
            <a:r>
              <a:rPr lang="en-US" sz="2400" dirty="0" smtClean="0">
                <a:solidFill>
                  <a:schemeClr val="tx1">
                    <a:lumMod val="95000"/>
                    <a:lumOff val="5000"/>
                  </a:schemeClr>
                </a:solidFill>
                <a:latin typeface="Times New Roman" pitchFamily="18" charset="0"/>
                <a:cs typeface="Times New Roman" pitchFamily="18" charset="0"/>
              </a:rPr>
              <a:t> </a:t>
            </a:r>
            <a:r>
              <a:rPr lang="en-US" sz="2400" dirty="0" smtClean="0">
                <a:solidFill>
                  <a:schemeClr val="tx1">
                    <a:lumMod val="95000"/>
                    <a:lumOff val="5000"/>
                  </a:schemeClr>
                </a:solidFill>
                <a:latin typeface="Times New Roman" pitchFamily="18" charset="0"/>
                <a:cs typeface="Times New Roman" pitchFamily="18" charset="0"/>
              </a:rPr>
              <a:t>If there is a deficit BOP then the demand for foreign exchange exceeds its supply this leads to increase in exchange rates</a:t>
            </a:r>
            <a:r>
              <a:rPr lang="en-US" sz="2400" dirty="0" smtClean="0">
                <a:solidFill>
                  <a:schemeClr val="tx1">
                    <a:lumMod val="95000"/>
                    <a:lumOff val="5000"/>
                  </a:schemeClr>
                </a:solidFill>
                <a:latin typeface="Times New Roman" pitchFamily="18" charset="0"/>
                <a:cs typeface="Times New Roman" pitchFamily="18" charset="0"/>
              </a:rPr>
              <a:t>.</a:t>
            </a:r>
            <a:endParaRPr lang="en-US" sz="2400" dirty="0">
              <a:solidFill>
                <a:schemeClr val="tx1">
                  <a:lumMod val="95000"/>
                  <a:lumOff val="5000"/>
                </a:schemeClr>
              </a:solidFill>
              <a:latin typeface="Times New Roman" pitchFamily="18" charset="0"/>
              <a:cs typeface="Times New Roman" pitchFamily="18" charset="0"/>
            </a:endParaRPr>
          </a:p>
          <a:p>
            <a:r>
              <a:rPr lang="en-US" sz="2800" dirty="0" smtClean="0">
                <a:solidFill>
                  <a:schemeClr val="tx1">
                    <a:lumMod val="95000"/>
                    <a:lumOff val="5000"/>
                  </a:schemeClr>
                </a:solidFill>
                <a:latin typeface="Times New Roman" pitchFamily="18" charset="0"/>
                <a:cs typeface="Times New Roman" pitchFamily="18" charset="0"/>
              </a:rPr>
              <a:t>This means the external value of Domestic currency decreases. This increases the export and in imports is seen BOP equilibrium is established.</a:t>
            </a:r>
            <a:endParaRPr lang="en-US"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1328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1"/>
                </a:solidFill>
                <a:effectLst>
                  <a:outerShdw blurRad="38100" dist="38100" dir="2700000" algn="tl">
                    <a:srgbClr val="000000">
                      <a:alpha val="43137"/>
                    </a:srgbClr>
                  </a:outerShdw>
                </a:effectLst>
              </a:rPr>
              <a:t>Deliberate </a:t>
            </a:r>
            <a:r>
              <a:rPr lang="en-US" sz="4400" b="1" dirty="0" smtClean="0">
                <a:solidFill>
                  <a:schemeClr val="accent1"/>
                </a:solidFill>
                <a:effectLst>
                  <a:outerShdw blurRad="38100" dist="38100" dir="2700000" algn="tl">
                    <a:srgbClr val="000000">
                      <a:alpha val="43137"/>
                    </a:srgbClr>
                  </a:outerShdw>
                </a:effectLst>
              </a:rPr>
              <a:t>Measures</a:t>
            </a:r>
            <a:endParaRPr lang="en-US" sz="4400" b="1"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800" dirty="0" smtClean="0">
                <a:solidFill>
                  <a:schemeClr val="tx1">
                    <a:lumMod val="95000"/>
                    <a:lumOff val="5000"/>
                  </a:schemeClr>
                </a:solidFill>
                <a:latin typeface="Times New Roman" pitchFamily="18" charset="0"/>
                <a:cs typeface="Times New Roman" pitchFamily="18" charset="0"/>
              </a:rPr>
              <a:t>They are again divided into 3 groups : </a:t>
            </a:r>
          </a:p>
          <a:p>
            <a:pPr marL="633222" indent="-514350">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Monetary </a:t>
            </a:r>
            <a:r>
              <a:rPr lang="en-US" sz="2800" dirty="0" smtClean="0">
                <a:solidFill>
                  <a:schemeClr val="tx1">
                    <a:lumMod val="95000"/>
                    <a:lumOff val="5000"/>
                  </a:schemeClr>
                </a:solidFill>
                <a:latin typeface="Times New Roman" pitchFamily="18" charset="0"/>
                <a:cs typeface="Times New Roman" pitchFamily="18" charset="0"/>
              </a:rPr>
              <a:t>Measures</a:t>
            </a:r>
          </a:p>
          <a:p>
            <a:pPr marL="633222" indent="-514350">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Trade </a:t>
            </a:r>
            <a:r>
              <a:rPr lang="en-US" sz="2800" dirty="0" smtClean="0">
                <a:solidFill>
                  <a:schemeClr val="tx1">
                    <a:lumMod val="95000"/>
                    <a:lumOff val="5000"/>
                  </a:schemeClr>
                </a:solidFill>
                <a:latin typeface="Times New Roman" pitchFamily="18" charset="0"/>
                <a:cs typeface="Times New Roman" pitchFamily="18" charset="0"/>
              </a:rPr>
              <a:t>Measures</a:t>
            </a:r>
          </a:p>
          <a:p>
            <a:pPr marL="633222" indent="-514350">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Miscellaneous :   Population Control</a:t>
            </a:r>
          </a:p>
          <a:p>
            <a:pPr marL="0" indent="0">
              <a:buNone/>
            </a:pPr>
            <a:r>
              <a:rPr lang="en-US" sz="2800" dirty="0" smtClean="0">
                <a:solidFill>
                  <a:schemeClr val="tx1">
                    <a:lumMod val="95000"/>
                    <a:lumOff val="5000"/>
                  </a:schemeClr>
                </a:solidFill>
                <a:latin typeface="Times New Roman" pitchFamily="18" charset="0"/>
                <a:cs typeface="Times New Roman" pitchFamily="18" charset="0"/>
              </a:rPr>
              <a:t>                                      Decrease in Consumption</a:t>
            </a:r>
          </a:p>
          <a:p>
            <a:pPr marL="0" indent="0">
              <a:buNone/>
            </a:pPr>
            <a:r>
              <a:rPr lang="en-US" sz="2800" dirty="0" smtClean="0">
                <a:solidFill>
                  <a:schemeClr val="tx1">
                    <a:lumMod val="95000"/>
                    <a:lumOff val="5000"/>
                  </a:schemeClr>
                </a:solidFill>
                <a:latin typeface="Times New Roman" pitchFamily="18" charset="0"/>
                <a:cs typeface="Times New Roman" pitchFamily="18" charset="0"/>
              </a:rPr>
              <a:t>                                      Control of Smuggling    </a:t>
            </a:r>
          </a:p>
          <a:p>
            <a:endParaRPr lang="en-US" sz="2800" dirty="0">
              <a:solidFill>
                <a:schemeClr val="tx1">
                  <a:lumMod val="95000"/>
                  <a:lumOff val="5000"/>
                </a:schemeClr>
              </a:solidFill>
              <a:latin typeface="Times New Roman" pitchFamily="18" charset="0"/>
              <a:cs typeface="Times New Roman" pitchFamily="18" charset="0"/>
            </a:endParaRPr>
          </a:p>
          <a:p>
            <a:endParaRPr lang="en-US" sz="2800" dirty="0" smtClean="0">
              <a:solidFill>
                <a:schemeClr val="tx1">
                  <a:lumMod val="95000"/>
                  <a:lumOff val="5000"/>
                </a:schemeClr>
              </a:solidFill>
              <a:latin typeface="Times New Roman" pitchFamily="18" charset="0"/>
              <a:cs typeface="Times New Roman" pitchFamily="18" charset="0"/>
            </a:endParaRPr>
          </a:p>
          <a:p>
            <a:pPr marL="118872" indent="0">
              <a:buNone/>
            </a:pPr>
            <a:endParaRPr lang="en-US" sz="28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70891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Ideologies :- </a:t>
            </a:r>
            <a:endParaRPr lang="en-US" dirty="0"/>
          </a:p>
        </p:txBody>
      </p:sp>
      <p:sp>
        <p:nvSpPr>
          <p:cNvPr id="3" name="Content Placeholder 2"/>
          <p:cNvSpPr>
            <a:spLocks noGrp="1"/>
          </p:cNvSpPr>
          <p:nvPr>
            <p:ph idx="1"/>
          </p:nvPr>
        </p:nvSpPr>
        <p:spPr/>
        <p:txBody>
          <a:bodyPr>
            <a:normAutofit/>
          </a:bodyPr>
          <a:lstStyle/>
          <a:p>
            <a:pPr marL="118872" indent="0">
              <a:buNone/>
            </a:pPr>
            <a:r>
              <a:rPr lang="en-US" sz="2600" i="1" dirty="0" smtClean="0">
                <a:latin typeface="Times New Roman" pitchFamily="18" charset="0"/>
                <a:cs typeface="Times New Roman" pitchFamily="18" charset="0"/>
              </a:rPr>
              <a:t>1 ) </a:t>
            </a:r>
            <a:r>
              <a:rPr lang="en-US" sz="2600" b="1" i="1" dirty="0" smtClean="0">
                <a:latin typeface="Times New Roman" pitchFamily="18" charset="0"/>
                <a:cs typeface="Times New Roman" pitchFamily="18" charset="0"/>
              </a:rPr>
              <a:t>Neither </a:t>
            </a:r>
            <a:r>
              <a:rPr lang="en-US" sz="2600" b="1" i="1" dirty="0">
                <a:latin typeface="Times New Roman" pitchFamily="18" charset="0"/>
                <a:cs typeface="Times New Roman" pitchFamily="18" charset="0"/>
              </a:rPr>
              <a:t>Surplus Nor Deficit in the Current Account</a:t>
            </a:r>
            <a:r>
              <a:rPr lang="en-US" sz="2600" dirty="0" smtClean="0">
                <a:latin typeface="Times New Roman" pitchFamily="18" charset="0"/>
                <a:cs typeface="Times New Roman" pitchFamily="18" charset="0"/>
              </a:rPr>
              <a:t>:</a:t>
            </a:r>
          </a:p>
          <a:p>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configuration is favored by those who believe that our exports to a particular nation should always equal our imports from that nation</a:t>
            </a:r>
            <a:r>
              <a:rPr lang="en-US" sz="2600" dirty="0" smtClean="0">
                <a:latin typeface="Times New Roman" pitchFamily="18" charset="0"/>
                <a:cs typeface="Times New Roman" pitchFamily="18" charset="0"/>
              </a:rPr>
              <a:t>.</a:t>
            </a:r>
          </a:p>
          <a:p>
            <a:pPr marL="118872" indent="0">
              <a:buNone/>
            </a:pPr>
            <a:r>
              <a:rPr lang="en-US" sz="2600" dirty="0" smtClean="0">
                <a:latin typeface="Times New Roman" pitchFamily="18" charset="0"/>
                <a:cs typeface="Times New Roman" pitchFamily="18" charset="0"/>
              </a:rPr>
              <a:t>2)</a:t>
            </a:r>
            <a:r>
              <a:rPr lang="en-US" sz="2600" b="1" dirty="0" smtClean="0">
                <a:latin typeface="Times New Roman" pitchFamily="18" charset="0"/>
                <a:cs typeface="Times New Roman" pitchFamily="18" charset="0"/>
              </a:rPr>
              <a:t> </a:t>
            </a:r>
            <a:r>
              <a:rPr lang="en-US" sz="2600" b="1" i="1" dirty="0">
                <a:latin typeface="Times New Roman" pitchFamily="18" charset="0"/>
                <a:cs typeface="Times New Roman" pitchFamily="18" charset="0"/>
              </a:rPr>
              <a:t>Current Account Deficit (and Capital Account Surplus</a:t>
            </a:r>
            <a:r>
              <a:rPr lang="en-US" sz="2600" b="1" i="1" dirty="0" smtClean="0">
                <a:latin typeface="Times New Roman" pitchFamily="18" charset="0"/>
                <a:cs typeface="Times New Roman" pitchFamily="18" charset="0"/>
              </a:rPr>
              <a:t>):</a:t>
            </a:r>
          </a:p>
          <a:p>
            <a:r>
              <a:rPr lang="en-US" sz="2600" dirty="0">
                <a:latin typeface="Times New Roman" pitchFamily="18" charset="0"/>
                <a:cs typeface="Times New Roman" pitchFamily="18" charset="0"/>
              </a:rPr>
              <a:t>This configuration is favored by those who believe that we are better off if we import more than we export</a:t>
            </a:r>
            <a:r>
              <a:rPr lang="en-US" sz="2600" dirty="0" smtClean="0">
                <a:latin typeface="Times New Roman" pitchFamily="18" charset="0"/>
                <a:cs typeface="Times New Roman" pitchFamily="18" charset="0"/>
              </a:rPr>
              <a:t>.</a:t>
            </a:r>
          </a:p>
          <a:p>
            <a:pPr marL="118872" indent="0">
              <a:buNone/>
            </a:pPr>
            <a:r>
              <a:rPr lang="en-US" sz="2600" dirty="0" smtClean="0">
                <a:latin typeface="Times New Roman" pitchFamily="18" charset="0"/>
                <a:cs typeface="Times New Roman" pitchFamily="18" charset="0"/>
              </a:rPr>
              <a:t>3)</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Nations don’t </a:t>
            </a:r>
            <a:r>
              <a:rPr lang="en-US" sz="2600" b="1" dirty="0" smtClean="0">
                <a:latin typeface="Times New Roman" pitchFamily="18" charset="0"/>
                <a:cs typeface="Times New Roman" pitchFamily="18" charset="0"/>
              </a:rPr>
              <a:t>trade</a:t>
            </a:r>
            <a:r>
              <a:rPr lang="en-US" sz="2600" dirty="0" smtClean="0">
                <a:latin typeface="Times New Roman" pitchFamily="18" charset="0"/>
                <a:cs typeface="Times New Roman" pitchFamily="18" charset="0"/>
              </a:rPr>
              <a:t>:</a:t>
            </a:r>
          </a:p>
          <a:p>
            <a:r>
              <a:rPr lang="en-US" sz="2600" dirty="0">
                <a:latin typeface="Times New Roman" pitchFamily="18" charset="0"/>
                <a:cs typeface="Times New Roman" pitchFamily="18" charset="0"/>
              </a:rPr>
              <a:t>people do.  Balance-of-payments accounting is simply the aggregated record of millions of individuals’ decisions about what to produce, sell, and consume.</a:t>
            </a:r>
            <a:endParaRPr lang="en-US" sz="2600" dirty="0" smtClean="0">
              <a:latin typeface="Times New Roman" pitchFamily="18" charset="0"/>
              <a:cs typeface="Times New Roman" pitchFamily="18" charset="0"/>
            </a:endParaRPr>
          </a:p>
          <a:p>
            <a:pPr marL="118872" indent="0">
              <a:buNone/>
            </a:pPr>
            <a:endParaRPr lang="en-US" dirty="0"/>
          </a:p>
        </p:txBody>
      </p:sp>
    </p:spTree>
    <p:extLst>
      <p:ext uri="{BB962C8B-B14F-4D97-AF65-F5344CB8AC3E}">
        <p14:creationId xmlns:p14="http://schemas.microsoft.com/office/powerpoint/2010/main" val="147847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Trends in India’s Balance of Payment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solidFill>
                  <a:schemeClr val="tx1">
                    <a:lumMod val="95000"/>
                    <a:lumOff val="5000"/>
                  </a:schemeClr>
                </a:solidFill>
                <a:latin typeface="Times New Roman" pitchFamily="18" charset="0"/>
                <a:cs typeface="Times New Roman" pitchFamily="18" charset="0"/>
              </a:rPr>
              <a:t>A country , like India , which is on the path of development generally , experiences a deficit balance of payments situations.</a:t>
            </a:r>
          </a:p>
          <a:p>
            <a:r>
              <a:rPr lang="en-US" sz="2800" dirty="0" smtClean="0">
                <a:solidFill>
                  <a:schemeClr val="tx1">
                    <a:lumMod val="95000"/>
                    <a:lumOff val="5000"/>
                  </a:schemeClr>
                </a:solidFill>
                <a:latin typeface="Times New Roman" pitchFamily="18" charset="0"/>
                <a:cs typeface="Times New Roman" pitchFamily="18" charset="0"/>
              </a:rPr>
              <a:t>This is because such a country requires imported machines , technology and capital </a:t>
            </a:r>
            <a:r>
              <a:rPr lang="en-US" sz="2800" dirty="0" err="1" smtClean="0">
                <a:solidFill>
                  <a:schemeClr val="tx1">
                    <a:lumMod val="95000"/>
                    <a:lumOff val="5000"/>
                  </a:schemeClr>
                </a:solidFill>
                <a:latin typeface="Times New Roman" pitchFamily="18" charset="0"/>
                <a:cs typeface="Times New Roman" pitchFamily="18" charset="0"/>
              </a:rPr>
              <a:t>equipments</a:t>
            </a:r>
            <a:r>
              <a:rPr lang="en-US" sz="2800" dirty="0" smtClean="0">
                <a:solidFill>
                  <a:schemeClr val="tx1">
                    <a:lumMod val="95000"/>
                    <a:lumOff val="5000"/>
                  </a:schemeClr>
                </a:solidFill>
                <a:latin typeface="Times New Roman" pitchFamily="18" charset="0"/>
                <a:cs typeface="Times New Roman" pitchFamily="18" charset="0"/>
              </a:rPr>
              <a:t> in order to successfully launch and carry out the </a:t>
            </a:r>
            <a:r>
              <a:rPr lang="en-US" sz="2800" dirty="0" err="1" smtClean="0">
                <a:solidFill>
                  <a:schemeClr val="tx1">
                    <a:lumMod val="95000"/>
                    <a:lumOff val="5000"/>
                  </a:schemeClr>
                </a:solidFill>
                <a:latin typeface="Times New Roman" pitchFamily="18" charset="0"/>
                <a:cs typeface="Times New Roman" pitchFamily="18" charset="0"/>
              </a:rPr>
              <a:t>programme</a:t>
            </a:r>
            <a:r>
              <a:rPr lang="en-US" sz="2800" dirty="0" smtClean="0">
                <a:solidFill>
                  <a:schemeClr val="tx1">
                    <a:lumMod val="95000"/>
                    <a:lumOff val="5000"/>
                  </a:schemeClr>
                </a:solidFill>
                <a:latin typeface="Times New Roman" pitchFamily="18" charset="0"/>
                <a:cs typeface="Times New Roman" pitchFamily="18" charset="0"/>
              </a:rPr>
              <a:t> of industrialization.</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75416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effectLst>
                  <a:outerShdw blurRad="38100" dist="38100" dir="2700000" algn="tl">
                    <a:srgbClr val="000000">
                      <a:alpha val="43137"/>
                    </a:srgbClr>
                  </a:outerShdw>
                </a:effectLst>
              </a:rPr>
              <a:t>BOP During the First Four Plans</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400" dirty="0" smtClean="0">
                <a:solidFill>
                  <a:schemeClr val="tx1">
                    <a:lumMod val="95000"/>
                    <a:lumOff val="5000"/>
                  </a:schemeClr>
                </a:solidFill>
                <a:latin typeface="Times New Roman" pitchFamily="18" charset="0"/>
                <a:cs typeface="Times New Roman" pitchFamily="18" charset="0"/>
              </a:rPr>
              <a:t>During the first plan period , the balance of payments was affected by the Korean War boom , American recession of 1953 and favorable monsoon at home which helped to boost agricultural and industrial production. Balance of Payment during the first plan was </a:t>
            </a:r>
            <a:r>
              <a:rPr lang="en-US" sz="2400" dirty="0" err="1" smtClean="0">
                <a:solidFill>
                  <a:schemeClr val="tx1">
                    <a:lumMod val="95000"/>
                    <a:lumOff val="5000"/>
                  </a:schemeClr>
                </a:solidFill>
                <a:latin typeface="Times New Roman" pitchFamily="18" charset="0"/>
                <a:cs typeface="Times New Roman" pitchFamily="18" charset="0"/>
              </a:rPr>
              <a:t>Rs</a:t>
            </a:r>
            <a:r>
              <a:rPr lang="en-US" sz="2400" dirty="0" smtClean="0">
                <a:solidFill>
                  <a:schemeClr val="tx1">
                    <a:lumMod val="95000"/>
                    <a:lumOff val="5000"/>
                  </a:schemeClr>
                </a:solidFill>
                <a:latin typeface="Times New Roman" pitchFamily="18" charset="0"/>
                <a:cs typeface="Times New Roman" pitchFamily="18" charset="0"/>
              </a:rPr>
              <a:t>. 42 </a:t>
            </a:r>
            <a:r>
              <a:rPr lang="en-US" sz="2400" dirty="0" err="1" smtClean="0">
                <a:solidFill>
                  <a:schemeClr val="tx1">
                    <a:lumMod val="95000"/>
                    <a:lumOff val="5000"/>
                  </a:schemeClr>
                </a:solidFill>
                <a:latin typeface="Times New Roman" pitchFamily="18" charset="0"/>
                <a:cs typeface="Times New Roman" pitchFamily="18" charset="0"/>
              </a:rPr>
              <a:t>crores</a:t>
            </a:r>
            <a:r>
              <a:rPr lang="en-US" sz="2400" dirty="0" smtClean="0">
                <a:solidFill>
                  <a:schemeClr val="tx1">
                    <a:lumMod val="95000"/>
                    <a:lumOff val="5000"/>
                  </a:schemeClr>
                </a:solidFill>
                <a:latin typeface="Times New Roman" pitchFamily="18" charset="0"/>
                <a:cs typeface="Times New Roman" pitchFamily="18" charset="0"/>
              </a:rPr>
              <a:t>.</a:t>
            </a:r>
            <a:endParaRPr lang="en-US" sz="2400" dirty="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During the  Second plan , the deficit in the balance of trade was to the tune of Rs.2339 crore and the surplus of invisibles and the donations ultimately reduced the deficit in balance of payment to Rs.1725 crore. This higher deficit in the BOP ,resulted from heavy imports of capital goods , huge imports of food grains and raw materials and lesser expansion of exports and higher maintenance imports</a:t>
            </a:r>
            <a:r>
              <a:rPr lang="en-US" sz="2400" dirty="0" smtClean="0">
                <a:solidFill>
                  <a:schemeClr val="tx1">
                    <a:lumMod val="95000"/>
                    <a:lumOff val="5000"/>
                  </a:schemeClr>
                </a:solidFill>
                <a:latin typeface="Times New Roman" pitchFamily="18" charset="0"/>
                <a:cs typeface="Times New Roman" pitchFamily="18" charset="0"/>
              </a:rPr>
              <a:t>.</a:t>
            </a:r>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783302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smtClean="0">
                <a:solidFill>
                  <a:schemeClr val="tx1">
                    <a:lumMod val="95000"/>
                    <a:lumOff val="5000"/>
                  </a:schemeClr>
                </a:solidFill>
                <a:latin typeface="Times New Roman" pitchFamily="18" charset="0"/>
                <a:cs typeface="Times New Roman" pitchFamily="18" charset="0"/>
              </a:rPr>
              <a:t>During the Third Plan , the country experienced current account deficit in its BOP to the extent of Rs.1941 crore which was financed by loans from foreign countries under various schemes.</a:t>
            </a:r>
          </a:p>
          <a:p>
            <a:endParaRPr lang="en-US" sz="2400" dirty="0" smtClean="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During the Fourth Plan , the Government introduced both export promotions and import substitutions measures for wining out the deficit in the BOP. Moreover , due to sudden increase in the invisibles accounts receipts to the extent of Rs.1680 crore in 1973 -74 , the plan ended with  surplus of Rs.100 crore in its BOP.</a:t>
            </a:r>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79249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effectLst>
                  <a:outerShdw blurRad="38100" dist="38100" dir="2700000" algn="tl">
                    <a:srgbClr val="000000">
                      <a:alpha val="43137"/>
                    </a:srgbClr>
                  </a:outerShdw>
                </a:effectLst>
              </a:rPr>
              <a:t>Summing up the definition </a:t>
            </a:r>
            <a:endParaRPr lang="en-US" sz="5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Balance of payments(BOP) accounts are an accounting record of all monetary transactions between a country and the rest of the world. These transactions include payments for the country’s exports and imports of </a:t>
            </a:r>
            <a:r>
              <a:rPr lang="en-US" sz="2400" b="1" dirty="0" smtClean="0">
                <a:solidFill>
                  <a:schemeClr val="accent6"/>
                </a:solidFill>
                <a:latin typeface="Times New Roman" pitchFamily="18" charset="0"/>
                <a:cs typeface="Times New Roman" pitchFamily="18" charset="0"/>
              </a:rPr>
              <a:t>goods &amp; services </a:t>
            </a:r>
            <a:r>
              <a:rPr lang="en-US" sz="2400" b="1" u="sng" dirty="0">
                <a:latin typeface="Times New Roman" pitchFamily="18" charset="0"/>
                <a:cs typeface="Times New Roman" pitchFamily="18" charset="0"/>
              </a:rPr>
              <a:t>,</a:t>
            </a:r>
            <a:r>
              <a:rPr lang="en-US" sz="2400" b="1" dirty="0" smtClean="0">
                <a:solidFill>
                  <a:schemeClr val="accent6"/>
                </a:solidFill>
                <a:latin typeface="Times New Roman" pitchFamily="18" charset="0"/>
                <a:cs typeface="Times New Roman" pitchFamily="18" charset="0"/>
              </a:rPr>
              <a:t>financial </a:t>
            </a:r>
            <a:r>
              <a:rPr lang="en-US" sz="2400" b="1" dirty="0" smtClean="0">
                <a:solidFill>
                  <a:schemeClr val="accent6"/>
                </a:solidFill>
                <a:latin typeface="Times New Roman" pitchFamily="18" charset="0"/>
                <a:cs typeface="Times New Roman" pitchFamily="18" charset="0"/>
              </a:rPr>
              <a:t>capital </a:t>
            </a:r>
            <a:r>
              <a:rPr lang="en-US" sz="2400" dirty="0" smtClean="0">
                <a:solidFill>
                  <a:schemeClr val="tx1">
                    <a:lumMod val="95000"/>
                    <a:lumOff val="5000"/>
                  </a:schemeClr>
                </a:solidFill>
                <a:latin typeface="Times New Roman" pitchFamily="18" charset="0"/>
                <a:cs typeface="Times New Roman" pitchFamily="18" charset="0"/>
              </a:rPr>
              <a:t>and</a:t>
            </a:r>
            <a:r>
              <a:rPr lang="en-US" sz="2400" b="1" dirty="0" smtClean="0">
                <a:solidFill>
                  <a:schemeClr val="accent6"/>
                </a:solidFill>
                <a:latin typeface="Times New Roman" pitchFamily="18" charset="0"/>
                <a:cs typeface="Times New Roman" pitchFamily="18" charset="0"/>
              </a:rPr>
              <a:t> financial transfers</a:t>
            </a:r>
            <a:r>
              <a:rPr lang="en-US" sz="2400" dirty="0" smtClean="0">
                <a:solidFill>
                  <a:schemeClr val="accent6"/>
                </a:solidFill>
                <a:latin typeface="Times New Roman" pitchFamily="18" charset="0"/>
                <a:cs typeface="Times New Roman" pitchFamily="18" charset="0"/>
              </a:rPr>
              <a:t>.</a:t>
            </a:r>
          </a:p>
          <a:p>
            <a:r>
              <a:rPr lang="en-US" sz="2400" dirty="0" smtClean="0">
                <a:latin typeface="Times New Roman" pitchFamily="18" charset="0"/>
                <a:cs typeface="Times New Roman" pitchFamily="18" charset="0"/>
              </a:rPr>
              <a:t>A country has to deal with other countries in respect of 3 items </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marL="576072" indent="-457200">
              <a:buFont typeface="+mj-lt"/>
              <a:buAutoNum type="arabicPeriod"/>
            </a:pPr>
            <a:r>
              <a:rPr lang="en-US" sz="2400" b="1" dirty="0" smtClean="0">
                <a:solidFill>
                  <a:schemeClr val="accent6"/>
                </a:solidFill>
                <a:latin typeface="Times New Roman" pitchFamily="18" charset="0"/>
                <a:cs typeface="Times New Roman" pitchFamily="18" charset="0"/>
              </a:rPr>
              <a:t>Visible </a:t>
            </a:r>
            <a:r>
              <a:rPr lang="en-US" sz="2400" b="1" dirty="0" smtClean="0">
                <a:solidFill>
                  <a:schemeClr val="accent6"/>
                </a:solidFill>
                <a:latin typeface="Times New Roman" pitchFamily="18" charset="0"/>
                <a:cs typeface="Times New Roman" pitchFamily="18" charset="0"/>
              </a:rPr>
              <a:t>items </a:t>
            </a:r>
            <a:r>
              <a:rPr lang="en-US" sz="2400" dirty="0" smtClean="0">
                <a:latin typeface="Times New Roman" pitchFamily="18" charset="0"/>
                <a:cs typeface="Times New Roman" pitchFamily="18" charset="0"/>
              </a:rPr>
              <a:t>which </a:t>
            </a:r>
            <a:r>
              <a:rPr lang="en-US" sz="2400" dirty="0" smtClean="0">
                <a:latin typeface="Times New Roman" pitchFamily="18" charset="0"/>
                <a:cs typeface="Times New Roman" pitchFamily="18" charset="0"/>
              </a:rPr>
              <a:t>include all types of physical goods exported and imported.</a:t>
            </a:r>
          </a:p>
          <a:p>
            <a:pPr marL="576072" indent="-457200">
              <a:buFont typeface="+mj-lt"/>
              <a:buAutoNum type="arabicPeriod"/>
            </a:pPr>
            <a:r>
              <a:rPr lang="en-US" sz="2400" b="1" dirty="0" smtClean="0">
                <a:solidFill>
                  <a:schemeClr val="accent6"/>
                </a:solidFill>
                <a:latin typeface="Times New Roman" pitchFamily="18" charset="0"/>
                <a:cs typeface="Times New Roman" pitchFamily="18" charset="0"/>
              </a:rPr>
              <a:t>Invisible </a:t>
            </a:r>
            <a:r>
              <a:rPr lang="en-US" sz="2400" b="1" dirty="0" smtClean="0">
                <a:solidFill>
                  <a:schemeClr val="accent6"/>
                </a:solidFill>
                <a:latin typeface="Times New Roman" pitchFamily="18" charset="0"/>
                <a:cs typeface="Times New Roman" pitchFamily="18" charset="0"/>
              </a:rPr>
              <a:t>items </a:t>
            </a:r>
            <a:r>
              <a:rPr lang="en-US" sz="2400" dirty="0" smtClean="0">
                <a:latin typeface="Times New Roman" pitchFamily="18" charset="0"/>
                <a:cs typeface="Times New Roman" pitchFamily="18" charset="0"/>
              </a:rPr>
              <a:t>which include all those services whose export and import are not visible. E.g. transport services , medical services etc.</a:t>
            </a:r>
          </a:p>
          <a:p>
            <a:pPr marL="576072" indent="-457200">
              <a:buFont typeface="+mj-lt"/>
              <a:buAutoNum type="arabicPeriod"/>
            </a:pPr>
            <a:r>
              <a:rPr lang="en-US" sz="2400" b="1" dirty="0" smtClean="0">
                <a:solidFill>
                  <a:schemeClr val="accent6"/>
                </a:solidFill>
                <a:latin typeface="Times New Roman" pitchFamily="18" charset="0"/>
                <a:cs typeface="Times New Roman" pitchFamily="18" charset="0"/>
              </a:rPr>
              <a:t>Capital transfers </a:t>
            </a:r>
            <a:r>
              <a:rPr lang="en-US" sz="2400" dirty="0" smtClean="0">
                <a:latin typeface="Times New Roman" pitchFamily="18" charset="0"/>
                <a:cs typeface="Times New Roman" pitchFamily="18" charset="0"/>
              </a:rPr>
              <a:t>which are concerned with capital receipts and capital payment.</a:t>
            </a:r>
          </a:p>
        </p:txBody>
      </p:sp>
    </p:spTree>
    <p:extLst>
      <p:ext uri="{BB962C8B-B14F-4D97-AF65-F5344CB8AC3E}">
        <p14:creationId xmlns:p14="http://schemas.microsoft.com/office/powerpoint/2010/main" val="16352184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accent1"/>
                </a:solidFill>
                <a:effectLst>
                  <a:outerShdw blurRad="38100" dist="38100" dir="2700000" algn="tl">
                    <a:srgbClr val="000000">
                      <a:alpha val="43137"/>
                    </a:srgbClr>
                  </a:outerShdw>
                </a:effectLst>
              </a:rPr>
              <a:t>BOP During Fifth Plan</a:t>
            </a:r>
            <a:endParaRPr lang="en-US" sz="4800" b="1"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400" dirty="0" smtClean="0">
                <a:solidFill>
                  <a:schemeClr val="tx1">
                    <a:lumMod val="95000"/>
                    <a:lumOff val="5000"/>
                  </a:schemeClr>
                </a:solidFill>
                <a:latin typeface="Times New Roman" pitchFamily="18" charset="0"/>
                <a:cs typeface="Times New Roman" pitchFamily="18" charset="0"/>
              </a:rPr>
              <a:t>During the  Fifth Plan period , due to the applicability of two factors like hike in oil prices arid increases in the values of exports due to promotional measures , although a surplus in trade balance was attained in 1976-77(Rs.316 crore) but the plan experienced an increasing trend in trade deficit to the extent of Rs.3179 crore . But due to higher entry of net invisibles, the Fifth Plan ended with surplus of Rs.3082 crore.</a:t>
            </a:r>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60076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effectLst>
                  <a:outerShdw blurRad="38100" dist="38100" dir="2700000" algn="tl">
                    <a:srgbClr val="000000">
                      <a:alpha val="43137"/>
                    </a:srgbClr>
                  </a:outerShdw>
                </a:effectLst>
              </a:rPr>
              <a:t>BOP </a:t>
            </a:r>
            <a:r>
              <a:rPr lang="en-US" sz="4000" b="1" dirty="0">
                <a:solidFill>
                  <a:schemeClr val="accent1"/>
                </a:solidFill>
                <a:effectLst>
                  <a:outerShdw blurRad="38100" dist="38100" dir="2700000" algn="tl">
                    <a:srgbClr val="000000">
                      <a:alpha val="43137"/>
                    </a:srgbClr>
                  </a:outerShdw>
                </a:effectLst>
              </a:rPr>
              <a:t>During the Sixth to Tenth Plan</a:t>
            </a:r>
            <a:r>
              <a:rPr lang="en-US" sz="4000" b="1" dirty="0" smtClean="0">
                <a:solidFill>
                  <a:schemeClr val="accent1"/>
                </a:solidFill>
                <a:effectLst>
                  <a:outerShdw blurRad="38100" dist="38100" dir="2700000" algn="tl">
                    <a:srgbClr val="000000">
                      <a:alpha val="43137"/>
                    </a:srgbClr>
                  </a:outerShdw>
                </a:effectLst>
              </a:rPr>
              <a:t>:</a:t>
            </a:r>
            <a:endParaRPr lang="en-US" sz="4000"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800" dirty="0">
                <a:solidFill>
                  <a:schemeClr val="tx1">
                    <a:lumMod val="95000"/>
                    <a:lumOff val="5000"/>
                  </a:schemeClr>
                </a:solidFill>
                <a:latin typeface="Times New Roman" pitchFamily="18" charset="0"/>
                <a:cs typeface="Times New Roman" pitchFamily="18" charset="0"/>
              </a:rPr>
              <a:t>The balance of payments position has recorded a total change since 1979-80. India started to record a heavy deficit in its balance of payments since 1979- 80. Table 7.6 shows the growing deficit in trade balance along with the growing deficit in its balance of payments position during the Sixth to Tenth Plan.</a:t>
            </a:r>
          </a:p>
        </p:txBody>
      </p:sp>
    </p:spTree>
    <p:extLst>
      <p:ext uri="{BB962C8B-B14F-4D97-AF65-F5344CB8AC3E}">
        <p14:creationId xmlns:p14="http://schemas.microsoft.com/office/powerpoint/2010/main" val="3460741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806700" y="60716"/>
            <a:ext cx="6413500" cy="67129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2784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a:solidFill>
                  <a:schemeClr val="tx1">
                    <a:lumMod val="95000"/>
                    <a:lumOff val="5000"/>
                  </a:schemeClr>
                </a:solidFill>
                <a:latin typeface="Times New Roman" pitchFamily="18" charset="0"/>
                <a:cs typeface="Times New Roman" pitchFamily="18" charset="0"/>
              </a:rPr>
              <a:t>Thus the table reveals that due to the mounting deficit in trade balance, i.e., from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5,967 crore in 1980-81 to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6,721 crore in 1984-85, India maintained a huge deficit in its balance of payments to the extent of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11,384 crore during the Sixth Plan period. Again due to a persistent growing deficit in trade balance the cumulative deficits in the balance of payment during the Seventh Plan rose further to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38,313 crores, showing the annual average deficit of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7,662 crore.</a:t>
            </a:r>
          </a:p>
          <a:p>
            <a:r>
              <a:rPr lang="en-US" sz="2400" dirty="0">
                <a:solidFill>
                  <a:schemeClr val="tx1">
                    <a:lumMod val="95000"/>
                    <a:lumOff val="5000"/>
                  </a:schemeClr>
                </a:solidFill>
                <a:latin typeface="Times New Roman" pitchFamily="18" charset="0"/>
                <a:cs typeface="Times New Roman" pitchFamily="18" charset="0"/>
              </a:rPr>
              <a:t>Again in 1990-91, total amount of deficits in the balance of payments was as high as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17,369 crore. But in 1999-2000 and 2000-2001, the total amount of deficits in the balance of payments was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20,331 crore and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11,431 crore respectively. In 2001-02, total surplus in BOP was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16,426 crore and the total surplus further increased to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47,952 crore in 2003-04. In 2008-09, total deficit in BOP was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 1,31,614 crore</a:t>
            </a:r>
            <a:r>
              <a:rPr lang="en-US" sz="2400" dirty="0" smtClean="0">
                <a:solidFill>
                  <a:schemeClr val="tx1">
                    <a:lumMod val="95000"/>
                    <a:lumOff val="5000"/>
                  </a:schemeClr>
                </a:solidFill>
                <a:latin typeface="Times New Roman" pitchFamily="18" charset="0"/>
                <a:cs typeface="Times New Roman" pitchFamily="18" charset="0"/>
              </a:rPr>
              <a:t>.</a:t>
            </a:r>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42472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solidFill>
                  <a:schemeClr val="tx1">
                    <a:lumMod val="95000"/>
                    <a:lumOff val="5000"/>
                  </a:schemeClr>
                </a:solidFill>
                <a:latin typeface="Times New Roman" pitchFamily="18" charset="0"/>
                <a:cs typeface="Times New Roman" pitchFamily="18" charset="0"/>
              </a:rPr>
              <a:t>This huge deficit in the balance of payments position during the entire Sixth, Seventh and Eighth and Ninth Plan periods was the result of tremendous rate of growth of imports accompanied by a poor rate of growth of exports. The trade deficits during these four plans were so heavy that it could not be offset by the flow of funds under net invisibles. The following table depicts a clear picture about the amount of deficits in the balance of payments from the First Plan to the Ninth Plan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855352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46102" y="457200"/>
            <a:ext cx="10932124" cy="575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00730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solidFill>
                <a:effectLst>
                  <a:outerShdw blurRad="38100" dist="38100" dir="2700000" algn="tl">
                    <a:srgbClr val="000000">
                      <a:alpha val="43137"/>
                    </a:srgbClr>
                  </a:outerShdw>
                </a:effectLst>
              </a:rPr>
              <a:t>Recovery in BOP after Economic Reforms</a:t>
            </a:r>
            <a:endParaRPr lang="en-US" b="1"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36896" y="1488589"/>
            <a:ext cx="10972800" cy="6700068"/>
          </a:xfrm>
        </p:spPr>
        <p:txBody>
          <a:bodyPr>
            <a:noAutofit/>
          </a:bodyPr>
          <a:lstStyle/>
          <a:p>
            <a:r>
              <a:rPr lang="en-US" sz="2400" dirty="0">
                <a:solidFill>
                  <a:schemeClr val="tx1">
                    <a:lumMod val="95000"/>
                    <a:lumOff val="5000"/>
                  </a:schemeClr>
                </a:solidFill>
                <a:latin typeface="Times New Roman" pitchFamily="18" charset="0"/>
                <a:cs typeface="Times New Roman" pitchFamily="18" charset="0"/>
              </a:rPr>
              <a:t>The balance of payments position, which had reached a point of near collapse in June 1991, gradually stabilized during the course of 1991-92. In 1990-91, foreign currency reserves had declined to $ 1.1 billion despite heavy borrowing from the IMF. In order to restore international confidence, the Government negotiated a stand by arrangement with the IMF in October 1991 for $ 2.3 billion over a 20 month period, a Structural Adjustment Loan with the World Bank of $ 500 billion and a Hydrocarbon Sector Loan with ADB for $ 250 million.</a:t>
            </a:r>
          </a:p>
          <a:p>
            <a:r>
              <a:rPr lang="en-US" sz="2400" dirty="0">
                <a:solidFill>
                  <a:schemeClr val="tx1">
                    <a:lumMod val="95000"/>
                    <a:lumOff val="5000"/>
                  </a:schemeClr>
                </a:solidFill>
                <a:latin typeface="Times New Roman" pitchFamily="18" charset="0"/>
                <a:cs typeface="Times New Roman" pitchFamily="18" charset="0"/>
              </a:rPr>
              <a:t>Along with this effort, the Government also launched the India Development Bonds aimed at mobilizing NRI sources of funds. With the assurance of external support through these efforts, the balance of payments position was gradually stabilized in 1991-92 and the foreign exchange reserves were restored to the level of $ 5.6 billion at the end of March 1992</a:t>
            </a:r>
            <a:r>
              <a:rPr lang="en-US" sz="2400" dirty="0" smtClean="0">
                <a:solidFill>
                  <a:schemeClr val="tx1">
                    <a:lumMod val="95000"/>
                    <a:lumOff val="5000"/>
                  </a:schemeClr>
                </a:solidFill>
                <a:latin typeface="Times New Roman" pitchFamily="18" charset="0"/>
                <a:cs typeface="Times New Roman" pitchFamily="18" charset="0"/>
              </a:rPr>
              <a:t>.</a:t>
            </a:r>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01313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solidFill>
                  <a:schemeClr val="tx1">
                    <a:lumMod val="95000"/>
                    <a:lumOff val="5000"/>
                  </a:schemeClr>
                </a:solidFill>
                <a:latin typeface="Times New Roman" pitchFamily="18" charset="0"/>
                <a:cs typeface="Times New Roman" pitchFamily="18" charset="0"/>
              </a:rPr>
              <a:t>Thus, the balance of payments position in India showed a steady improvement since 1991-92 with exports covering a larger proportion of imports than in the earlier years. The export-import ratio has averaged nearly 90 per cent during 1991-92 to 1993-94 compared to an average of about 65 per cent for the preceding three years.</a:t>
            </a:r>
          </a:p>
        </p:txBody>
      </p:sp>
    </p:spTree>
    <p:extLst>
      <p:ext uri="{BB962C8B-B14F-4D97-AF65-F5344CB8AC3E}">
        <p14:creationId xmlns:p14="http://schemas.microsoft.com/office/powerpoint/2010/main" val="33397501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solidFill>
                <a:effectLst>
                  <a:outerShdw blurRad="38100" dist="38100" dir="2700000" algn="tl">
                    <a:srgbClr val="000000">
                      <a:alpha val="43137"/>
                    </a:srgbClr>
                  </a:outerShdw>
                </a:effectLst>
              </a:rPr>
              <a:t>BOP Analysis of the year : 2007-08</a:t>
            </a:r>
            <a:endParaRPr lang="en-US" sz="4000" b="1" dirty="0">
              <a:solidFill>
                <a:schemeClr val="accent1"/>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820862"/>
            <a:ext cx="7264400" cy="4533900"/>
          </a:xfrm>
        </p:spPr>
      </p:pic>
    </p:spTree>
    <p:extLst>
      <p:ext uri="{BB962C8B-B14F-4D97-AF65-F5344CB8AC3E}">
        <p14:creationId xmlns:p14="http://schemas.microsoft.com/office/powerpoint/2010/main" val="13469345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2400" dirty="0">
                <a:solidFill>
                  <a:schemeClr val="tx1">
                    <a:lumMod val="95000"/>
                    <a:lumOff val="5000"/>
                  </a:schemeClr>
                </a:solidFill>
                <a:latin typeface="Times New Roman" pitchFamily="18" charset="0"/>
                <a:cs typeface="Times New Roman" pitchFamily="18" charset="0"/>
              </a:rPr>
              <a:t>Chart 1 also shows the very significant role played by net invisibles, which have been growing continuously in almost every quarter</a:t>
            </a:r>
            <a:r>
              <a:rPr lang="en-US" sz="2400" dirty="0" smtClean="0">
                <a:solidFill>
                  <a:schemeClr val="tx1">
                    <a:lumMod val="95000"/>
                    <a:lumOff val="5000"/>
                  </a:schemeClr>
                </a:solidFill>
                <a:latin typeface="Times New Roman" pitchFamily="18" charset="0"/>
                <a:cs typeface="Times New Roman" pitchFamily="18" charset="0"/>
              </a:rPr>
              <a:t>.</a:t>
            </a:r>
          </a:p>
          <a:p>
            <a:r>
              <a:rPr lang="en-US" sz="2400" dirty="0" smtClean="0">
                <a:solidFill>
                  <a:schemeClr val="tx1">
                    <a:lumMod val="95000"/>
                    <a:lumOff val="5000"/>
                  </a:schemeClr>
                </a:solidFill>
                <a:latin typeface="Times New Roman" pitchFamily="18" charset="0"/>
                <a:cs typeface="Times New Roman" pitchFamily="18" charset="0"/>
              </a:rPr>
              <a:t> </a:t>
            </a:r>
            <a:r>
              <a:rPr lang="en-US" sz="2400" dirty="0">
                <a:solidFill>
                  <a:schemeClr val="tx1">
                    <a:lumMod val="95000"/>
                    <a:lumOff val="5000"/>
                  </a:schemeClr>
                </a:solidFill>
                <a:latin typeface="Times New Roman" pitchFamily="18" charset="0"/>
                <a:cs typeface="Times New Roman" pitchFamily="18" charset="0"/>
              </a:rPr>
              <a:t>The trade balance, by contrast, has been </a:t>
            </a:r>
            <a:r>
              <a:rPr lang="en-US" sz="2400" dirty="0" smtClean="0">
                <a:solidFill>
                  <a:schemeClr val="tx1">
                    <a:lumMod val="95000"/>
                    <a:lumOff val="5000"/>
                  </a:schemeClr>
                </a:solidFill>
                <a:latin typeface="Times New Roman" pitchFamily="18" charset="0"/>
                <a:cs typeface="Times New Roman" pitchFamily="18" charset="0"/>
              </a:rPr>
              <a:t>deteriorating, </a:t>
            </a:r>
            <a:r>
              <a:rPr lang="en-US" sz="2400" dirty="0">
                <a:solidFill>
                  <a:schemeClr val="tx1">
                    <a:lumMod val="95000"/>
                    <a:lumOff val="5000"/>
                  </a:schemeClr>
                </a:solidFill>
                <a:latin typeface="Times New Roman" pitchFamily="18" charset="0"/>
                <a:cs typeface="Times New Roman" pitchFamily="18" charset="0"/>
              </a:rPr>
              <a:t>and quite sharply after April 2007. This has led to a trade deficit for the entire financial year 2007-08 of more than $90 billion. </a:t>
            </a:r>
            <a:endParaRPr lang="en-US" sz="2400" dirty="0" smtClean="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The </a:t>
            </a:r>
            <a:r>
              <a:rPr lang="en-US" sz="2400" dirty="0">
                <a:solidFill>
                  <a:schemeClr val="tx1">
                    <a:lumMod val="95000"/>
                    <a:lumOff val="5000"/>
                  </a:schemeClr>
                </a:solidFill>
                <a:latin typeface="Times New Roman" pitchFamily="18" charset="0"/>
                <a:cs typeface="Times New Roman" pitchFamily="18" charset="0"/>
              </a:rPr>
              <a:t>increase in net invisibles has not been </a:t>
            </a:r>
            <a:r>
              <a:rPr lang="en-US" sz="2400" dirty="0" smtClean="0">
                <a:solidFill>
                  <a:schemeClr val="tx1">
                    <a:lumMod val="95000"/>
                    <a:lumOff val="5000"/>
                  </a:schemeClr>
                </a:solidFill>
                <a:latin typeface="Times New Roman" pitchFamily="18" charset="0"/>
                <a:cs typeface="Times New Roman" pitchFamily="18" charset="0"/>
              </a:rPr>
              <a:t>enough </a:t>
            </a:r>
            <a:r>
              <a:rPr lang="en-US" sz="2400" dirty="0">
                <a:solidFill>
                  <a:schemeClr val="tx1">
                    <a:lumMod val="95000"/>
                    <a:lumOff val="5000"/>
                  </a:schemeClr>
                </a:solidFill>
                <a:latin typeface="Times New Roman" pitchFamily="18" charset="0"/>
                <a:cs typeface="Times New Roman" pitchFamily="18" charset="0"/>
              </a:rPr>
              <a:t>to counteract this, so that the total current account deficit for the year was $17.4 billion. By the last quarter of 2007-08, this meant that the current account deficit amounted to 1.6 per cent of GDP, and the trade deficit alone amounted to 8.4 per cent of GDP!</a:t>
            </a:r>
            <a:br>
              <a:rPr lang="en-US" sz="2400" dirty="0">
                <a:solidFill>
                  <a:schemeClr val="tx1">
                    <a:lumMod val="95000"/>
                    <a:lumOff val="5000"/>
                  </a:schemeClr>
                </a:solidFill>
                <a:latin typeface="Times New Roman" pitchFamily="18" charset="0"/>
                <a:cs typeface="Times New Roman" pitchFamily="18" charset="0"/>
              </a:rPr>
            </a:br>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79349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1582400" cy="1252728"/>
          </a:xfrm>
        </p:spPr>
        <p:txBody>
          <a:bodyPr>
            <a:normAutofit fontScale="90000"/>
          </a:bodyPr>
          <a:lstStyle/>
          <a:p>
            <a:r>
              <a:rPr lang="en-US" sz="6000" dirty="0" smtClean="0">
                <a:effectLst>
                  <a:outerShdw blurRad="38100" dist="38100" dir="2700000" algn="tl">
                    <a:srgbClr val="000000">
                      <a:alpha val="43137"/>
                    </a:srgbClr>
                  </a:outerShdw>
                </a:effectLst>
              </a:rPr>
              <a:t>Why Balance of Payment is essential ?</a:t>
            </a:r>
            <a:endParaRPr lang="en-US" sz="6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000" dirty="0" smtClean="0">
                <a:solidFill>
                  <a:schemeClr val="accent6"/>
                </a:solidFill>
                <a:latin typeface="Lithos Pro Regular"/>
                <a:cs typeface="Times New Roman" pitchFamily="18" charset="0"/>
              </a:rPr>
              <a:t>The BOP is an important indicator of pressure on a country’s foreign exchange rate</a:t>
            </a:r>
            <a:r>
              <a:rPr lang="en-US" sz="2000" dirty="0" smtClean="0">
                <a:solidFill>
                  <a:schemeClr val="tx1">
                    <a:lumMod val="95000"/>
                    <a:lumOff val="5000"/>
                  </a:schemeClr>
                </a:solidFill>
                <a:latin typeface="Lithos Pro Regular"/>
                <a:cs typeface="Times New Roman" pitchFamily="18" charset="0"/>
              </a:rPr>
              <a:t> , and thus on the potential for a firm trading with or investing in that country to experience foreign exchange gains or </a:t>
            </a:r>
            <a:r>
              <a:rPr lang="en-US" sz="2000" dirty="0" smtClean="0">
                <a:solidFill>
                  <a:schemeClr val="tx1">
                    <a:lumMod val="95000"/>
                    <a:lumOff val="5000"/>
                  </a:schemeClr>
                </a:solidFill>
                <a:latin typeface="Lithos Pro Regular"/>
                <a:cs typeface="Times New Roman" pitchFamily="18" charset="0"/>
              </a:rPr>
              <a:t>losses</a:t>
            </a:r>
          </a:p>
          <a:p>
            <a:endParaRPr lang="en-US" sz="2000" dirty="0" smtClean="0">
              <a:solidFill>
                <a:schemeClr val="accent6"/>
              </a:solidFill>
              <a:latin typeface="Lithos Pro Regular"/>
              <a:cs typeface="Times New Roman" pitchFamily="18" charset="0"/>
            </a:endParaRPr>
          </a:p>
          <a:p>
            <a:r>
              <a:rPr lang="en-US" sz="2000" dirty="0" smtClean="0">
                <a:solidFill>
                  <a:schemeClr val="tx1">
                    <a:lumMod val="95000"/>
                    <a:lumOff val="5000"/>
                  </a:schemeClr>
                </a:solidFill>
                <a:latin typeface="Lithos Pro Regular"/>
                <a:cs typeface="Times New Roman" pitchFamily="18" charset="0"/>
              </a:rPr>
              <a:t>Changes in a country’s BOP may signal the </a:t>
            </a:r>
            <a:r>
              <a:rPr lang="en-US" sz="2000" dirty="0" smtClean="0">
                <a:solidFill>
                  <a:schemeClr val="accent6"/>
                </a:solidFill>
                <a:latin typeface="Lithos Pro Regular"/>
                <a:cs typeface="Times New Roman" pitchFamily="18" charset="0"/>
              </a:rPr>
              <a:t>imposition or removal of controls over payment</a:t>
            </a:r>
            <a:r>
              <a:rPr lang="en-US" sz="2000" dirty="0" smtClean="0">
                <a:solidFill>
                  <a:schemeClr val="tx1">
                    <a:lumMod val="95000"/>
                    <a:lumOff val="5000"/>
                  </a:schemeClr>
                </a:solidFill>
                <a:latin typeface="Lithos Pro Regular"/>
                <a:cs typeface="Times New Roman" pitchFamily="18" charset="0"/>
              </a:rPr>
              <a:t> of dividends and interest , license fees , royalty fees , or other cash disbursements to foreign firms or investors.</a:t>
            </a:r>
          </a:p>
          <a:p>
            <a:r>
              <a:rPr lang="en-US" sz="2000" dirty="0" smtClean="0">
                <a:solidFill>
                  <a:schemeClr val="tx1">
                    <a:lumMod val="95000"/>
                    <a:lumOff val="5000"/>
                  </a:schemeClr>
                </a:solidFill>
                <a:latin typeface="Lithos Pro Regular"/>
                <a:cs typeface="Times New Roman" pitchFamily="18" charset="0"/>
              </a:rPr>
              <a:t>The BOP </a:t>
            </a:r>
            <a:r>
              <a:rPr lang="en-US" sz="2000" dirty="0" smtClean="0">
                <a:solidFill>
                  <a:schemeClr val="accent6"/>
                </a:solidFill>
                <a:latin typeface="Lithos Pro Regular"/>
                <a:cs typeface="Times New Roman" pitchFamily="18" charset="0"/>
              </a:rPr>
              <a:t>helps to forecast a country’s market potentials</a:t>
            </a:r>
            <a:r>
              <a:rPr lang="en-US" sz="2000" dirty="0" smtClean="0">
                <a:solidFill>
                  <a:schemeClr val="tx1">
                    <a:lumMod val="95000"/>
                    <a:lumOff val="5000"/>
                  </a:schemeClr>
                </a:solidFill>
                <a:latin typeface="Lithos Pro Regular"/>
                <a:cs typeface="Times New Roman" pitchFamily="18" charset="0"/>
              </a:rPr>
              <a:t> ,especially in the short run. A country experiences a serious trade deficit is not likely to expand imports as it would if running a </a:t>
            </a:r>
            <a:r>
              <a:rPr lang="en-US" sz="2000" dirty="0">
                <a:solidFill>
                  <a:schemeClr val="tx1">
                    <a:lumMod val="95000"/>
                    <a:lumOff val="5000"/>
                  </a:schemeClr>
                </a:solidFill>
                <a:latin typeface="Lithos Pro Regular"/>
                <a:cs typeface="Times New Roman" pitchFamily="18" charset="0"/>
              </a:rPr>
              <a:t> </a:t>
            </a:r>
            <a:r>
              <a:rPr lang="en-US" sz="2000" dirty="0" smtClean="0">
                <a:solidFill>
                  <a:schemeClr val="tx1">
                    <a:lumMod val="95000"/>
                    <a:lumOff val="5000"/>
                  </a:schemeClr>
                </a:solidFill>
                <a:latin typeface="Lithos Pro Regular"/>
                <a:cs typeface="Times New Roman" pitchFamily="18" charset="0"/>
              </a:rPr>
              <a:t>surplus .It may , however ,welcome investments that increase its exports.  </a:t>
            </a:r>
            <a:endParaRPr lang="en-US" sz="2000" dirty="0">
              <a:solidFill>
                <a:schemeClr val="tx1">
                  <a:lumMod val="95000"/>
                  <a:lumOff val="5000"/>
                </a:schemeClr>
              </a:solidFill>
              <a:latin typeface="Lithos Pro Regular"/>
              <a:cs typeface="Times New Roman" pitchFamily="18" charset="0"/>
            </a:endParaRPr>
          </a:p>
        </p:txBody>
      </p:sp>
    </p:spTree>
    <p:extLst>
      <p:ext uri="{BB962C8B-B14F-4D97-AF65-F5344CB8AC3E}">
        <p14:creationId xmlns:p14="http://schemas.microsoft.com/office/powerpoint/2010/main" val="27015764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017" y="1774825"/>
            <a:ext cx="7209966" cy="4625975"/>
          </a:xfrm>
        </p:spPr>
      </p:pic>
    </p:spTree>
    <p:extLst>
      <p:ext uri="{BB962C8B-B14F-4D97-AF65-F5344CB8AC3E}">
        <p14:creationId xmlns:p14="http://schemas.microsoft.com/office/powerpoint/2010/main" val="24743797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a:solidFill>
                  <a:schemeClr val="tx1">
                    <a:lumMod val="95000"/>
                    <a:lumOff val="5000"/>
                  </a:schemeClr>
                </a:solidFill>
                <a:latin typeface="Times New Roman" pitchFamily="18" charset="0"/>
                <a:cs typeface="Times New Roman" pitchFamily="18" charset="0"/>
              </a:rPr>
              <a:t>The worsening of the trade balance has been rapid after March 2007, as indicated in Chart 2. This is essentially because of a sharp acceleration in imports, since exports continued to grow at more or less the same rate as before. </a:t>
            </a:r>
            <a:endParaRPr lang="en-US" sz="2400" dirty="0" smtClean="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Over </a:t>
            </a:r>
            <a:r>
              <a:rPr lang="en-US" sz="2400" dirty="0">
                <a:solidFill>
                  <a:schemeClr val="tx1">
                    <a:lumMod val="95000"/>
                    <a:lumOff val="5000"/>
                  </a:schemeClr>
                </a:solidFill>
                <a:latin typeface="Times New Roman" pitchFamily="18" charset="0"/>
                <a:cs typeface="Times New Roman" pitchFamily="18" charset="0"/>
              </a:rPr>
              <a:t>the year, exports increased (in dollar terms) by 24 per cent but imports increased by 30 per cent</a:t>
            </a:r>
            <a:r>
              <a:rPr lang="en-US" sz="2400" dirty="0" smtClean="0">
                <a:solidFill>
                  <a:schemeClr val="tx1">
                    <a:lumMod val="95000"/>
                    <a:lumOff val="5000"/>
                  </a:schemeClr>
                </a:solidFill>
                <a:latin typeface="Times New Roman" pitchFamily="18" charset="0"/>
                <a:cs typeface="Times New Roman" pitchFamily="18" charset="0"/>
              </a:rPr>
              <a:t>.</a:t>
            </a:r>
          </a:p>
          <a:p>
            <a:r>
              <a:rPr lang="en-US" sz="2400" dirty="0">
                <a:solidFill>
                  <a:schemeClr val="tx1">
                    <a:lumMod val="95000"/>
                    <a:lumOff val="5000"/>
                  </a:schemeClr>
                </a:solidFill>
                <a:latin typeface="Times New Roman" pitchFamily="18" charset="0"/>
                <a:cs typeface="Times New Roman" pitchFamily="18" charset="0"/>
              </a:rPr>
              <a:t>It is often believed that the rapid growth of imports in 2007-08 was essentially because of the dramatic increase in oil prices, which naturally affected the aggregate import bill. </a:t>
            </a:r>
            <a:endParaRPr lang="en-US" sz="2400" dirty="0" smtClean="0">
              <a:solidFill>
                <a:schemeClr val="tx1">
                  <a:lumMod val="95000"/>
                  <a:lumOff val="5000"/>
                </a:schemeClr>
              </a:solidFill>
              <a:latin typeface="Times New Roman" pitchFamily="18" charset="0"/>
              <a:cs typeface="Times New Roman" pitchFamily="18" charset="0"/>
            </a:endParaRPr>
          </a:p>
          <a:p>
            <a:r>
              <a:rPr lang="en-US" sz="2400" dirty="0" smtClean="0">
                <a:solidFill>
                  <a:schemeClr val="tx1">
                    <a:lumMod val="95000"/>
                    <a:lumOff val="5000"/>
                  </a:schemeClr>
                </a:solidFill>
                <a:latin typeface="Times New Roman" pitchFamily="18" charset="0"/>
                <a:cs typeface="Times New Roman" pitchFamily="18" charset="0"/>
              </a:rPr>
              <a:t>Certainly </a:t>
            </a:r>
            <a:r>
              <a:rPr lang="en-US" sz="2400" dirty="0">
                <a:solidFill>
                  <a:schemeClr val="tx1">
                    <a:lumMod val="95000"/>
                    <a:lumOff val="5000"/>
                  </a:schemeClr>
                </a:solidFill>
                <a:latin typeface="Times New Roman" pitchFamily="18" charset="0"/>
                <a:cs typeface="Times New Roman" pitchFamily="18" charset="0"/>
              </a:rPr>
              <a:t>this played a role, but some non-oil imports also increased rapidly. Therefore, while oil imports in the last quarter of 2007-08 were 89 per cent higher (in US dollar terms) than in the same quarter of the previous year, non-oil imports were also higher by 31 per cent.</a:t>
            </a:r>
            <a:br>
              <a:rPr lang="en-US" sz="2400" dirty="0">
                <a:solidFill>
                  <a:schemeClr val="tx1">
                    <a:lumMod val="95000"/>
                    <a:lumOff val="5000"/>
                  </a:schemeClr>
                </a:solidFill>
                <a:latin typeface="Times New Roman" pitchFamily="18" charset="0"/>
                <a:cs typeface="Times New Roman" pitchFamily="18" charset="0"/>
              </a:rPr>
            </a:br>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518873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795579215"/>
              </p:ext>
            </p:extLst>
          </p:nvPr>
        </p:nvGraphicFramePr>
        <p:xfrm>
          <a:off x="1597023" y="78196"/>
          <a:ext cx="8525021" cy="6731797"/>
        </p:xfrm>
        <a:graphic>
          <a:graphicData uri="http://schemas.openxmlformats.org/drawingml/2006/table">
            <a:tbl>
              <a:tblPr/>
              <a:tblGrid>
                <a:gridCol w="5009547"/>
                <a:gridCol w="1845623"/>
                <a:gridCol w="1669851"/>
              </a:tblGrid>
              <a:tr h="274721">
                <a:tc gridSpan="3">
                  <a:txBody>
                    <a:bodyPr/>
                    <a:lstStyle/>
                    <a:p>
                      <a:pPr algn="l"/>
                      <a:r>
                        <a:rPr lang="en-US" sz="1400" b="1" dirty="0">
                          <a:effectLst/>
                          <a:latin typeface="Verdana, Arial, Helvetica, sans-serif"/>
                        </a:rPr>
                        <a:t>Table 1: </a:t>
                      </a:r>
                      <a:r>
                        <a:rPr lang="en-US" sz="1400" b="1" dirty="0">
                          <a:effectLst/>
                          <a:latin typeface="Verdana" panose="020B0604030504040204" pitchFamily="34" charset="0"/>
                        </a:rPr>
                        <a:t>Important Trade Items in 2007-08</a:t>
                      </a:r>
                      <a:endParaRPr lang="en-US" sz="1400" b="0" dirty="0">
                        <a:effectLst/>
                        <a:latin typeface="Verdana" panose="020B0604030504040204" pitchFamily="34" charset="0"/>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339999"/>
                    </a:solidFill>
                  </a:tcPr>
                </a:tc>
                <a:tc hMerge="1">
                  <a:txBody>
                    <a:bodyPr/>
                    <a:lstStyle/>
                    <a:p>
                      <a:endParaRPr lang="en-US"/>
                    </a:p>
                  </a:txBody>
                  <a:tcPr/>
                </a:tc>
                <a:tc hMerge="1">
                  <a:txBody>
                    <a:bodyPr/>
                    <a:lstStyle/>
                    <a:p>
                      <a:endParaRPr lang="en-US"/>
                    </a:p>
                  </a:txBody>
                  <a:tcPr/>
                </a:tc>
              </a:tr>
              <a:tr h="481328">
                <a:tc>
                  <a:txBody>
                    <a:bodyPr/>
                    <a:lstStyle/>
                    <a:p>
                      <a:pPr algn="l"/>
                      <a:r>
                        <a:rPr lang="en-US" sz="1400" b="1" dirty="0">
                          <a:effectLst/>
                          <a:latin typeface="Verdana" panose="020B0604030504040204" pitchFamily="34" charset="0"/>
                        </a:rPr>
                        <a:t>  </a:t>
                      </a:r>
                      <a:endParaRPr lang="en-US" sz="1400" b="0" dirty="0">
                        <a:effectLst/>
                        <a:latin typeface="Verdana" panose="020B0604030504040204" pitchFamily="34" charset="0"/>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b="1">
                          <a:effectLst/>
                          <a:latin typeface="Verdana" panose="020B0604030504040204" pitchFamily="34" charset="0"/>
                        </a:rPr>
                        <a:t>Share %</a:t>
                      </a:r>
                      <a:endParaRPr lang="en-US" sz="1400" b="0">
                        <a:effectLst/>
                        <a:latin typeface="Verdana" panose="020B0604030504040204" pitchFamily="34" charset="0"/>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b="1" dirty="0">
                          <a:effectLst/>
                          <a:latin typeface="Verdana" panose="020B0604030504040204" pitchFamily="34" charset="0"/>
                        </a:rPr>
                        <a:t>Growth %</a:t>
                      </a:r>
                      <a:endParaRPr lang="en-US" sz="1400" b="0" dirty="0">
                        <a:effectLst/>
                        <a:latin typeface="Verdana" panose="020B0604030504040204" pitchFamily="34" charset="0"/>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gridSpan="3">
                  <a:txBody>
                    <a:bodyPr/>
                    <a:lstStyle/>
                    <a:p>
                      <a:pPr algn="l"/>
                      <a:r>
                        <a:rPr lang="en-US" sz="1400" b="1" dirty="0">
                          <a:solidFill>
                            <a:srgbClr val="339999"/>
                          </a:solidFill>
                          <a:effectLst/>
                          <a:latin typeface="Verdana" panose="020B0604030504040204" pitchFamily="34" charset="0"/>
                        </a:rPr>
                        <a:t>Exports</a:t>
                      </a:r>
                      <a:endParaRPr lang="en-US" sz="1400" b="1" dirty="0">
                        <a:solidFill>
                          <a:srgbClr val="339999"/>
                        </a:solidFill>
                        <a:effectLst/>
                        <a:latin typeface="Times New Roman" panose="02020603050405020304" pitchFamily="18" charset="0"/>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274721">
                <a:tc>
                  <a:txBody>
                    <a:bodyPr/>
                    <a:lstStyle/>
                    <a:p>
                      <a:pPr algn="l"/>
                      <a:r>
                        <a:rPr lang="en-IN" sz="1400" dirty="0" smtClean="0">
                          <a:solidFill>
                            <a:srgbClr val="000000"/>
                          </a:solidFill>
                          <a:effectLst/>
                          <a:latin typeface="Verdana" panose="020B0604030504040204" pitchFamily="34" charset="0"/>
                        </a:rPr>
                        <a:t>Engineering </a:t>
                      </a:r>
                      <a:r>
                        <a:rPr lang="en-IN" sz="1400" dirty="0">
                          <a:solidFill>
                            <a:srgbClr val="000000"/>
                          </a:solidFill>
                          <a:effectLst/>
                          <a:latin typeface="Verdana" panose="020B0604030504040204" pitchFamily="34" charset="0"/>
                        </a:rPr>
                        <a:t>goods</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b="0" dirty="0">
                          <a:solidFill>
                            <a:srgbClr val="000000"/>
                          </a:solidFill>
                          <a:effectLst/>
                          <a:latin typeface="Verdana" panose="020B0604030504040204" pitchFamily="34" charset="0"/>
                        </a:rPr>
                        <a:t>20.91</a:t>
                      </a:r>
                      <a:endParaRPr lang="en-IN" sz="1400" b="0" dirty="0">
                        <a:effectLst/>
                        <a:latin typeface="Verdana" panose="020B0604030504040204" pitchFamily="34" charset="0"/>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11.65</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dirty="0">
                          <a:solidFill>
                            <a:srgbClr val="000000"/>
                          </a:solidFill>
                          <a:effectLst/>
                          <a:latin typeface="Verdana" panose="020B0604030504040204" pitchFamily="34" charset="0"/>
                        </a:rPr>
                        <a:t>Petroleum products</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15.64</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18.46</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a:solidFill>
                            <a:srgbClr val="000000"/>
                          </a:solidFill>
                          <a:effectLst/>
                          <a:latin typeface="Verdana" panose="020B0604030504040204" pitchFamily="34" charset="0"/>
                        </a:rPr>
                        <a:t>Gems &amp; Jewellery</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12.36</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9.47</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a:solidFill>
                            <a:srgbClr val="000000"/>
                          </a:solidFill>
                          <a:effectLst/>
                          <a:latin typeface="Verdana" panose="020B0604030504040204" pitchFamily="34" charset="0"/>
                        </a:rPr>
                        <a:t>Chemicals &amp; related products</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13.63</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4.71</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dirty="0">
                          <a:solidFill>
                            <a:srgbClr val="000000"/>
                          </a:solidFill>
                          <a:effectLst/>
                          <a:latin typeface="Verdana" panose="020B0604030504040204" pitchFamily="34" charset="0"/>
                        </a:rPr>
                        <a:t>Textiles</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11.38</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-2.08</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dirty="0">
                          <a:solidFill>
                            <a:srgbClr val="000000"/>
                          </a:solidFill>
                          <a:effectLst/>
                          <a:latin typeface="Verdana" panose="020B0604030504040204" pitchFamily="34" charset="0"/>
                        </a:rPr>
                        <a:t>Agriculture &amp; allied products</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8.43</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37.16</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a:solidFill>
                            <a:srgbClr val="000000"/>
                          </a:solidFill>
                          <a:effectLst/>
                          <a:latin typeface="Verdana" panose="020B0604030504040204" pitchFamily="34" charset="0"/>
                        </a:rPr>
                        <a:t>Ores &amp; minerals</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5.66</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14.42</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a:solidFill>
                            <a:srgbClr val="000000"/>
                          </a:solidFill>
                          <a:effectLst/>
                          <a:latin typeface="Verdana" panose="020B0604030504040204" pitchFamily="34" charset="0"/>
                        </a:rPr>
                        <a:t>Leather &amp; leather goods</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2.16</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1.21</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dirty="0">
                          <a:solidFill>
                            <a:srgbClr val="000000"/>
                          </a:solidFill>
                          <a:effectLst/>
                          <a:latin typeface="Verdana" panose="020B0604030504040204" pitchFamily="34" charset="0"/>
                        </a:rPr>
                        <a:t>Electronic goods</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2.11</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1.48</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gridSpan="3">
                  <a:txBody>
                    <a:bodyPr/>
                    <a:lstStyle/>
                    <a:p>
                      <a:pPr algn="l"/>
                      <a:r>
                        <a:rPr lang="en-US" sz="1400" b="1" dirty="0">
                          <a:solidFill>
                            <a:srgbClr val="339999"/>
                          </a:solidFill>
                          <a:effectLst/>
                          <a:latin typeface="Verdana" panose="020B0604030504040204" pitchFamily="34" charset="0"/>
                        </a:rPr>
                        <a:t>Imports</a:t>
                      </a:r>
                      <a:endParaRPr lang="en-US" sz="1400" b="1" dirty="0">
                        <a:solidFill>
                          <a:srgbClr val="339999"/>
                        </a:solidFill>
                        <a:effectLst/>
                        <a:latin typeface="Times New Roman" panose="02020603050405020304" pitchFamily="18" charset="0"/>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274721">
                <a:tc>
                  <a:txBody>
                    <a:bodyPr/>
                    <a:lstStyle/>
                    <a:p>
                      <a:pPr algn="l"/>
                      <a:r>
                        <a:rPr lang="en-IN" sz="1400">
                          <a:solidFill>
                            <a:srgbClr val="000000"/>
                          </a:solidFill>
                          <a:effectLst/>
                          <a:latin typeface="Verdana" panose="020B0604030504040204" pitchFamily="34" charset="0"/>
                        </a:rPr>
                        <a:t>Petroleum products</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32.75</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34.97</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a:solidFill>
                            <a:srgbClr val="000000"/>
                          </a:solidFill>
                          <a:effectLst/>
                          <a:latin typeface="Verdana" panose="020B0604030504040204" pitchFamily="34" charset="0"/>
                        </a:rPr>
                        <a:t>Machinery</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13.81</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23.94</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a:solidFill>
                            <a:srgbClr val="000000"/>
                          </a:solidFill>
                          <a:effectLst/>
                          <a:latin typeface="Verdana" panose="020B0604030504040204" pitchFamily="34" charset="0"/>
                        </a:rPr>
                        <a:t>Electronic goods</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8.55</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27.77</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a:solidFill>
                            <a:srgbClr val="000000"/>
                          </a:solidFill>
                          <a:effectLst/>
                          <a:latin typeface="Verdana" panose="020B0604030504040204" pitchFamily="34" charset="0"/>
                        </a:rPr>
                        <a:t>Gold</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7.08</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17.5</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dirty="0">
                          <a:solidFill>
                            <a:srgbClr val="000000"/>
                          </a:solidFill>
                          <a:effectLst/>
                          <a:latin typeface="Verdana" panose="020B0604030504040204" pitchFamily="34" charset="0"/>
                        </a:rPr>
                        <a:t>Iron &amp; steel</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3.53</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41.12</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81328">
                <a:tc>
                  <a:txBody>
                    <a:bodyPr/>
                    <a:lstStyle/>
                    <a:p>
                      <a:pPr algn="l"/>
                      <a:r>
                        <a:rPr lang="en-IN" sz="1400" dirty="0">
                          <a:solidFill>
                            <a:srgbClr val="000000"/>
                          </a:solidFill>
                          <a:effectLst/>
                          <a:latin typeface="Verdana" panose="020B0604030504040204" pitchFamily="34" charset="0"/>
                        </a:rPr>
                        <a:t>Pearls, precious &amp; semi-precious stones</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3.33</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6.59</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IN" sz="1400" dirty="0">
                          <a:solidFill>
                            <a:srgbClr val="000000"/>
                          </a:solidFill>
                          <a:effectLst/>
                          <a:latin typeface="Verdana" panose="020B0604030504040204" pitchFamily="34" charset="0"/>
                        </a:rPr>
                        <a:t>Transport equipment</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a:solidFill>
                            <a:srgbClr val="000000"/>
                          </a:solidFill>
                          <a:effectLst/>
                          <a:latin typeface="Verdana" panose="020B0604030504040204" pitchFamily="34" charset="0"/>
                        </a:rPr>
                        <a:t>3.07</a:t>
                      </a:r>
                      <a:endParaRPr lang="en-IN"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400" dirty="0">
                          <a:solidFill>
                            <a:srgbClr val="000000"/>
                          </a:solidFill>
                          <a:effectLst/>
                          <a:latin typeface="Verdana" panose="020B0604030504040204" pitchFamily="34" charset="0"/>
                        </a:rPr>
                        <a:t>65.31</a:t>
                      </a:r>
                      <a:endParaRPr lang="en-IN"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a:txBody>
                    <a:bodyPr/>
                    <a:lstStyle/>
                    <a:p>
                      <a:pPr algn="l"/>
                      <a:r>
                        <a:rPr lang="en-US" sz="1400">
                          <a:effectLst/>
                          <a:latin typeface="Verdana, Arial, Helvetica, sans-serif"/>
                        </a:rPr>
                        <a:t>Organic chemicals</a:t>
                      </a:r>
                      <a:endParaRPr lang="en-US"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a:effectLst/>
                          <a:latin typeface="Verdana, Arial, Helvetica, sans-serif"/>
                        </a:rPr>
                        <a:t>3.05</a:t>
                      </a:r>
                      <a:endParaRPr lang="en-US" sz="140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dirty="0">
                          <a:effectLst/>
                          <a:latin typeface="Verdana, Arial, Helvetica, sans-serif"/>
                        </a:rPr>
                        <a:t>32.83</a:t>
                      </a:r>
                      <a:endParaRPr lang="en-US" sz="1400" dirty="0">
                        <a:effectLst/>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274721">
                <a:tc gridSpan="3">
                  <a:txBody>
                    <a:bodyPr/>
                    <a:lstStyle/>
                    <a:p>
                      <a:pPr algn="l"/>
                      <a:r>
                        <a:rPr lang="en-US" sz="1400" b="0" dirty="0">
                          <a:solidFill>
                            <a:srgbClr val="339999"/>
                          </a:solidFill>
                          <a:effectLst/>
                          <a:latin typeface="Verdana, Arial, Helvetica, sans-serif"/>
                        </a:rPr>
                        <a:t>Source: DGCI&amp;S</a:t>
                      </a:r>
                      <a:endParaRPr lang="en-US" sz="1400" b="0" dirty="0">
                        <a:solidFill>
                          <a:srgbClr val="339999"/>
                        </a:solidFill>
                        <a:effectLst/>
                        <a:latin typeface="Times New Roman" panose="02020603050405020304" pitchFamily="18" charset="0"/>
                      </a:endParaRPr>
                    </a:p>
                  </a:txBody>
                  <a:tcPr marL="40195" marR="40195" marT="20097" marB="2009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bl>
          </a:graphicData>
        </a:graphic>
      </p:graphicFrame>
      <p:sp>
        <p:nvSpPr>
          <p:cNvPr id="5" name="Rectangle 1"/>
          <p:cNvSpPr>
            <a:spLocks noChangeArrowheads="1"/>
          </p:cNvSpPr>
          <p:nvPr/>
        </p:nvSpPr>
        <p:spPr bwMode="auto">
          <a:xfrm>
            <a:off x="-1519310" y="-1641166"/>
            <a:ext cx="2831932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Verdana" panose="020B0604030504040204" pitchFamily="34" charset="0"/>
              </a:rPr>
              <a:t> engineering goods and ores and minerals were increasingly exported by India to China.</a:t>
            </a:r>
            <a:r>
              <a:rPr kumimoji="0" lang="en-US" altLang="en-US" sz="700" b="0" i="0" u="none" strike="noStrike" cap="none" normalizeH="0" baseline="0" smtClean="0">
                <a:ln>
                  <a:noFill/>
                </a:ln>
                <a:solidFill>
                  <a:srgbClr val="000000"/>
                </a:solidFill>
                <a:effectLst/>
                <a:latin typeface="Verdana" panose="020B0604030504040204" pitchFamily="34" charset="0"/>
              </a:rPr>
              <a:t/>
            </a:r>
            <a:br>
              <a:rPr kumimoji="0" lang="en-US" altLang="en-US" sz="700" b="0" i="0" u="none" strike="noStrike" cap="none" normalizeH="0" baseline="0" smtClean="0">
                <a:ln>
                  <a:noFill/>
                </a:ln>
                <a:solidFill>
                  <a:srgbClr val="000000"/>
                </a:solidFill>
                <a:effectLst/>
                <a:latin typeface="Verdana" panose="020B0604030504040204" pitchFamily="34" charset="0"/>
              </a:rPr>
            </a:br>
            <a:r>
              <a:rPr kumimoji="0" lang="en-US" altLang="en-US" sz="700" b="0" i="0" u="none" strike="noStrike" cap="none" normalizeH="0" baseline="0" smtClean="0">
                <a:ln>
                  <a:noFill/>
                </a:ln>
                <a:solidFill>
                  <a:srgbClr val="000000"/>
                </a:solidFill>
                <a:effectLst/>
                <a:latin typeface="Verdana" panose="020B0604030504040204" pitchFamily="34" charset="0"/>
              </a:rPr>
              <a:t/>
            </a:r>
            <a:br>
              <a:rPr kumimoji="0" lang="en-US" altLang="en-US" sz="700" b="0" i="0" u="none" strike="noStrike" cap="none" normalizeH="0" baseline="0" smtClean="0">
                <a:ln>
                  <a:noFill/>
                </a:ln>
                <a:solidFill>
                  <a:srgbClr val="000000"/>
                </a:solidFill>
                <a:effectLst/>
                <a:latin typeface="Verdana" panose="020B0604030504040204" pitchFamily="34" charset="0"/>
              </a:rPr>
            </a:b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74901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a:solidFill>
                  <a:schemeClr val="tx1">
                    <a:lumMod val="95000"/>
                    <a:lumOff val="5000"/>
                  </a:schemeClr>
                </a:solidFill>
                <a:latin typeface="Times New Roman" pitchFamily="18" charset="0"/>
                <a:cs typeface="Times New Roman" pitchFamily="18" charset="0"/>
              </a:rPr>
              <a:t>Table </a:t>
            </a:r>
            <a:r>
              <a:rPr lang="en-US" sz="2800" dirty="0" smtClean="0">
                <a:solidFill>
                  <a:schemeClr val="tx1">
                    <a:lumMod val="95000"/>
                    <a:lumOff val="5000"/>
                  </a:schemeClr>
                </a:solidFill>
                <a:latin typeface="Times New Roman" pitchFamily="18" charset="0"/>
                <a:cs typeface="Times New Roman" pitchFamily="18" charset="0"/>
              </a:rPr>
              <a:t>1 . </a:t>
            </a:r>
            <a:r>
              <a:rPr lang="en-US" sz="2800" dirty="0">
                <a:solidFill>
                  <a:schemeClr val="tx1">
                    <a:lumMod val="95000"/>
                    <a:lumOff val="5000"/>
                  </a:schemeClr>
                </a:solidFill>
                <a:latin typeface="Times New Roman" pitchFamily="18" charset="0"/>
                <a:cs typeface="Times New Roman" pitchFamily="18" charset="0"/>
              </a:rPr>
              <a:t>provides an idea of the commodity categories that were the main drivers of export and import growth over the </a:t>
            </a:r>
            <a:r>
              <a:rPr lang="en-US" sz="2800" dirty="0" smtClean="0">
                <a:solidFill>
                  <a:schemeClr val="tx1">
                    <a:lumMod val="95000"/>
                    <a:lumOff val="5000"/>
                  </a:schemeClr>
                </a:solidFill>
                <a:latin typeface="Times New Roman" pitchFamily="18" charset="0"/>
                <a:cs typeface="Times New Roman" pitchFamily="18" charset="0"/>
              </a:rPr>
              <a:t>year</a:t>
            </a:r>
            <a:r>
              <a:rPr lang="en-US" sz="2800" dirty="0">
                <a:solidFill>
                  <a:schemeClr val="tx1">
                    <a:lumMod val="95000"/>
                    <a:lumOff val="5000"/>
                  </a:schemeClr>
                </a:solidFill>
                <a:latin typeface="Times New Roman" pitchFamily="18" charset="0"/>
                <a:cs typeface="Times New Roman" pitchFamily="18" charset="0"/>
              </a:rPr>
              <a:t>. </a:t>
            </a:r>
            <a:endParaRPr lang="en-US" sz="2800" dirty="0" smtClean="0">
              <a:solidFill>
                <a:schemeClr val="tx1">
                  <a:lumMod val="95000"/>
                  <a:lumOff val="5000"/>
                </a:schemeClr>
              </a:solidFill>
              <a:latin typeface="Times New Roman" pitchFamily="18" charset="0"/>
              <a:cs typeface="Times New Roman" pitchFamily="18" charset="0"/>
            </a:endParaRPr>
          </a:p>
          <a:p>
            <a:r>
              <a:rPr lang="en-US" sz="2800" dirty="0" smtClean="0">
                <a:solidFill>
                  <a:schemeClr val="tx1">
                    <a:lumMod val="95000"/>
                    <a:lumOff val="5000"/>
                  </a:schemeClr>
                </a:solidFill>
                <a:latin typeface="Times New Roman" pitchFamily="18" charset="0"/>
                <a:cs typeface="Times New Roman" pitchFamily="18" charset="0"/>
              </a:rPr>
              <a:t>The </a:t>
            </a:r>
            <a:r>
              <a:rPr lang="en-US" sz="2800" dirty="0">
                <a:solidFill>
                  <a:schemeClr val="tx1">
                    <a:lumMod val="95000"/>
                    <a:lumOff val="5000"/>
                  </a:schemeClr>
                </a:solidFill>
                <a:latin typeface="Times New Roman" pitchFamily="18" charset="0"/>
                <a:cs typeface="Times New Roman" pitchFamily="18" charset="0"/>
              </a:rPr>
              <a:t>most rapid growth of exports was for agricultural commodities, which is a circumstance with both positive and negative features. </a:t>
            </a:r>
            <a:endParaRPr lang="en-US" sz="2800" dirty="0" smtClean="0">
              <a:solidFill>
                <a:schemeClr val="tx1">
                  <a:lumMod val="95000"/>
                  <a:lumOff val="5000"/>
                </a:schemeClr>
              </a:solidFill>
              <a:latin typeface="Times New Roman" pitchFamily="18" charset="0"/>
              <a:cs typeface="Times New Roman" pitchFamily="18" charset="0"/>
            </a:endParaRPr>
          </a:p>
          <a:p>
            <a:r>
              <a:rPr lang="en-US" sz="2800" dirty="0" smtClean="0">
                <a:solidFill>
                  <a:schemeClr val="tx1">
                    <a:lumMod val="95000"/>
                    <a:lumOff val="5000"/>
                  </a:schemeClr>
                </a:solidFill>
                <a:latin typeface="Times New Roman" pitchFamily="18" charset="0"/>
                <a:cs typeface="Times New Roman" pitchFamily="18" charset="0"/>
              </a:rPr>
              <a:t>The </a:t>
            </a:r>
            <a:r>
              <a:rPr lang="en-US" sz="2800" dirty="0">
                <a:solidFill>
                  <a:schemeClr val="tx1">
                    <a:lumMod val="95000"/>
                    <a:lumOff val="5000"/>
                  </a:schemeClr>
                </a:solidFill>
                <a:latin typeface="Times New Roman" pitchFamily="18" charset="0"/>
                <a:cs typeface="Times New Roman" pitchFamily="18" charset="0"/>
              </a:rPr>
              <a:t>export of engineering goods was also quite rapid, as were exports of gems and </a:t>
            </a:r>
            <a:r>
              <a:rPr lang="en-US" sz="2800" dirty="0" smtClean="0">
                <a:solidFill>
                  <a:schemeClr val="tx1">
                    <a:lumMod val="95000"/>
                    <a:lumOff val="5000"/>
                  </a:schemeClr>
                </a:solidFill>
                <a:latin typeface="Times New Roman" pitchFamily="18" charset="0"/>
                <a:cs typeface="Times New Roman" pitchFamily="18" charset="0"/>
              </a:rPr>
              <a:t>jewelry </a:t>
            </a:r>
            <a:r>
              <a:rPr lang="en-US" sz="2800" dirty="0">
                <a:solidFill>
                  <a:schemeClr val="tx1">
                    <a:lumMod val="95000"/>
                    <a:lumOff val="5000"/>
                  </a:schemeClr>
                </a:solidFill>
                <a:latin typeface="Times New Roman" pitchFamily="18" charset="0"/>
                <a:cs typeface="Times New Roman" pitchFamily="18" charset="0"/>
              </a:rPr>
              <a:t>and chemicals. </a:t>
            </a:r>
            <a:endParaRPr lang="en-US" sz="2800" dirty="0" smtClean="0">
              <a:solidFill>
                <a:schemeClr val="tx1">
                  <a:lumMod val="95000"/>
                  <a:lumOff val="5000"/>
                </a:schemeClr>
              </a:solidFill>
              <a:latin typeface="Times New Roman" pitchFamily="18" charset="0"/>
              <a:cs typeface="Times New Roman" pitchFamily="18" charset="0"/>
            </a:endParaRPr>
          </a:p>
          <a:p>
            <a:r>
              <a:rPr lang="en-US" sz="2800" dirty="0" smtClean="0">
                <a:solidFill>
                  <a:schemeClr val="tx1">
                    <a:lumMod val="95000"/>
                    <a:lumOff val="5000"/>
                  </a:schemeClr>
                </a:solidFill>
                <a:latin typeface="Times New Roman" pitchFamily="18" charset="0"/>
                <a:cs typeface="Times New Roman" pitchFamily="18" charset="0"/>
              </a:rPr>
              <a:t>Agricultural </a:t>
            </a:r>
            <a:r>
              <a:rPr lang="en-US" sz="2800" dirty="0">
                <a:solidFill>
                  <a:schemeClr val="tx1">
                    <a:lumMod val="95000"/>
                    <a:lumOff val="5000"/>
                  </a:schemeClr>
                </a:solidFill>
                <a:latin typeface="Times New Roman" pitchFamily="18" charset="0"/>
                <a:cs typeface="Times New Roman" pitchFamily="18" charset="0"/>
              </a:rPr>
              <a:t>goods were dominantly exported to West Asia, whereas engineering goods and ores and minerals were increasingly exported by India to China.</a:t>
            </a:r>
          </a:p>
        </p:txBody>
      </p:sp>
    </p:spTree>
    <p:extLst>
      <p:ext uri="{BB962C8B-B14F-4D97-AF65-F5344CB8AC3E}">
        <p14:creationId xmlns:p14="http://schemas.microsoft.com/office/powerpoint/2010/main" val="26347029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dirty="0">
                <a:latin typeface="Times New Roman" pitchFamily="18" charset="0"/>
                <a:cs typeface="Times New Roman" pitchFamily="18" charset="0"/>
              </a:rPr>
              <a:t>Two items of exports deserve special mention. First, the export of petroleum products has increased rapidly from 2005 when domestic private refining companies were first allowed to export, and last year amounted to more than 15 per cent of the total value of exports.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Such </a:t>
            </a:r>
            <a:r>
              <a:rPr lang="en-US" sz="2000" dirty="0">
                <a:latin typeface="Times New Roman" pitchFamily="18" charset="0"/>
                <a:cs typeface="Times New Roman" pitchFamily="18" charset="0"/>
              </a:rPr>
              <a:t>exports (mainly of high-speed diesel, motor spirit and other light oils and preparations) are dominated by one private refiner, and interestingly the UAE and Singapore have emerged as the major markets for this. Second, textiles and textile products, which were earlier among the more dynamic exports, actually declined in value over the past year, reflecting the increased competitive pressure from other developing countries, especially China, in the phase after the removal of the Multi-</a:t>
            </a:r>
            <a:r>
              <a:rPr lang="en-US" sz="2000" dirty="0" err="1">
                <a:latin typeface="Times New Roman" pitchFamily="18" charset="0"/>
                <a:cs typeface="Times New Roman" pitchFamily="18" charset="0"/>
              </a:rPr>
              <a:t>Fibre</a:t>
            </a:r>
            <a:r>
              <a:rPr lang="en-US" sz="2000" dirty="0">
                <a:latin typeface="Times New Roman" pitchFamily="18" charset="0"/>
                <a:cs typeface="Times New Roman" pitchFamily="18" charset="0"/>
              </a:rPr>
              <a:t> Arrangement.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Table </a:t>
            </a:r>
            <a:r>
              <a:rPr lang="en-US" sz="2000" dirty="0">
                <a:latin typeface="Times New Roman" pitchFamily="18" charset="0"/>
                <a:cs typeface="Times New Roman" pitchFamily="18" charset="0"/>
              </a:rPr>
              <a:t>1 makes it clear that petroleum products were not the only rapidly increasing imports. While aggregate imports grew in value by 30 per cent over the year, oil imports increased by 35 per cent.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2216420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630323727"/>
              </p:ext>
            </p:extLst>
          </p:nvPr>
        </p:nvGraphicFramePr>
        <p:xfrm>
          <a:off x="1938989" y="3"/>
          <a:ext cx="8243665" cy="6857996"/>
        </p:xfrm>
        <a:graphic>
          <a:graphicData uri="http://schemas.openxmlformats.org/drawingml/2006/table">
            <a:tbl>
              <a:tblPr/>
              <a:tblGrid>
                <a:gridCol w="3778347"/>
                <a:gridCol w="2232659"/>
                <a:gridCol w="2232659"/>
              </a:tblGrid>
              <a:tr h="409358">
                <a:tc gridSpan="3">
                  <a:txBody>
                    <a:bodyPr/>
                    <a:lstStyle/>
                    <a:p>
                      <a:pPr algn="l"/>
                      <a:r>
                        <a:rPr lang="en-US" sz="1800" b="1" dirty="0">
                          <a:effectLst/>
                          <a:latin typeface="Verdana, Arial, Helvetica, sans-serif"/>
                        </a:rPr>
                        <a:t>Table 2: Major Trading</a:t>
                      </a:r>
                      <a:r>
                        <a:rPr lang="en-US" sz="1800" b="0" dirty="0">
                          <a:effectLst/>
                          <a:latin typeface="Verdana, Arial, Helvetica, sans-serif"/>
                        </a:rPr>
                        <a:t> </a:t>
                      </a:r>
                      <a:r>
                        <a:rPr lang="en-US" sz="1800" b="1" dirty="0">
                          <a:effectLst/>
                          <a:latin typeface="Verdana" panose="020B0604030504040204" pitchFamily="34" charset="0"/>
                        </a:rPr>
                        <a:t>Partners in 2007-08</a:t>
                      </a:r>
                      <a:endParaRPr lang="en-US" sz="1800" b="0" dirty="0">
                        <a:effectLst/>
                        <a:latin typeface="Verdana" panose="020B0604030504040204" pitchFamily="34" charset="0"/>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339999"/>
                    </a:solidFill>
                  </a:tcPr>
                </a:tc>
                <a:tc hMerge="1">
                  <a:txBody>
                    <a:bodyPr/>
                    <a:lstStyle/>
                    <a:p>
                      <a:endParaRPr lang="en-US"/>
                    </a:p>
                  </a:txBody>
                  <a:tcPr/>
                </a:tc>
                <a:tc hMerge="1">
                  <a:txBody>
                    <a:bodyPr/>
                    <a:lstStyle/>
                    <a:p>
                      <a:endParaRPr lang="en-US"/>
                    </a:p>
                  </a:txBody>
                  <a:tcPr/>
                </a:tc>
              </a:tr>
              <a:tr h="717626">
                <a:tc>
                  <a:txBody>
                    <a:bodyPr/>
                    <a:lstStyle/>
                    <a:p>
                      <a:pPr algn="l"/>
                      <a:r>
                        <a:rPr lang="en-US" sz="1800" b="1" dirty="0">
                          <a:effectLst/>
                          <a:latin typeface="Verdana" panose="020B0604030504040204" pitchFamily="34" charset="0"/>
                        </a:rPr>
                        <a:t>  </a:t>
                      </a:r>
                      <a:endParaRPr lang="en-US" sz="1800" b="0" dirty="0">
                        <a:effectLst/>
                        <a:latin typeface="Verdana" panose="020B0604030504040204" pitchFamily="34" charset="0"/>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b="1">
                          <a:effectLst/>
                          <a:latin typeface="Verdana" panose="020B0604030504040204" pitchFamily="34" charset="0"/>
                        </a:rPr>
                        <a:t>Share %</a:t>
                      </a:r>
                      <a:endParaRPr lang="en-US" sz="1800" b="0">
                        <a:effectLst/>
                        <a:latin typeface="Verdana" panose="020B0604030504040204" pitchFamily="34" charset="0"/>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800" b="1">
                          <a:effectLst/>
                          <a:latin typeface="Verdana" panose="020B0604030504040204" pitchFamily="34" charset="0"/>
                        </a:rPr>
                        <a:t>Growth %</a:t>
                      </a:r>
                      <a:endParaRPr lang="en-US" sz="1800" b="0">
                        <a:effectLst/>
                        <a:latin typeface="Verdana" panose="020B0604030504040204" pitchFamily="34" charset="0"/>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gridSpan="3">
                  <a:txBody>
                    <a:bodyPr/>
                    <a:lstStyle/>
                    <a:p>
                      <a:pPr algn="l"/>
                      <a:r>
                        <a:rPr lang="en-US" sz="1800" b="1" dirty="0">
                          <a:solidFill>
                            <a:srgbClr val="339999"/>
                          </a:solidFill>
                          <a:effectLst/>
                          <a:latin typeface="Verdana" panose="020B0604030504040204" pitchFamily="34" charset="0"/>
                        </a:rPr>
                        <a:t>Exports</a:t>
                      </a:r>
                      <a:endParaRPr lang="en-US" sz="1800" b="0" dirty="0">
                        <a:solidFill>
                          <a:srgbClr val="339999"/>
                        </a:solidFill>
                        <a:effectLst/>
                        <a:latin typeface="Times New Roman" panose="02020603050405020304" pitchFamily="18" charset="0"/>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409358">
                <a:tc>
                  <a:txBody>
                    <a:bodyPr/>
                    <a:lstStyle/>
                    <a:p>
                      <a:pPr algn="l"/>
                      <a:r>
                        <a:rPr lang="en-US" sz="1800">
                          <a:solidFill>
                            <a:srgbClr val="000000"/>
                          </a:solidFill>
                          <a:effectLst/>
                          <a:latin typeface="Verdana" panose="020B0604030504040204" pitchFamily="34" charset="0"/>
                        </a:rPr>
                        <a:t>USA</a:t>
                      </a:r>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13.02</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-2.37</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a:txBody>
                    <a:bodyPr/>
                    <a:lstStyle/>
                    <a:p>
                      <a:pPr algn="l"/>
                      <a:r>
                        <a:rPr lang="en-US" sz="1800">
                          <a:solidFill>
                            <a:srgbClr val="000000"/>
                          </a:solidFill>
                          <a:effectLst/>
                          <a:latin typeface="Verdana" panose="020B0604030504040204" pitchFamily="34" charset="0"/>
                        </a:rPr>
                        <a:t>UAE</a:t>
                      </a:r>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9.66</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13.62</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a:txBody>
                    <a:bodyPr/>
                    <a:lstStyle/>
                    <a:p>
                      <a:pPr algn="l"/>
                      <a:r>
                        <a:rPr lang="en-US" sz="1800" dirty="0">
                          <a:effectLst/>
                          <a:latin typeface="Verdana" panose="020B0604030504040204" pitchFamily="34" charset="0"/>
                        </a:rPr>
                        <a:t>China</a:t>
                      </a:r>
                      <a:endParaRPr lang="en-US" sz="1800" dirty="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6.78</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15.66</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a:txBody>
                    <a:bodyPr/>
                    <a:lstStyle/>
                    <a:p>
                      <a:pPr algn="l"/>
                      <a:r>
                        <a:rPr lang="en-US" sz="1800">
                          <a:solidFill>
                            <a:srgbClr val="000000"/>
                          </a:solidFill>
                          <a:effectLst/>
                          <a:latin typeface="Verdana" panose="020B0604030504040204" pitchFamily="34" charset="0"/>
                        </a:rPr>
                        <a:t>Singapore</a:t>
                      </a:r>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4.31</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0.46</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a:txBody>
                    <a:bodyPr/>
                    <a:lstStyle/>
                    <a:p>
                      <a:pPr algn="l"/>
                      <a:r>
                        <a:rPr lang="en-US" sz="1800">
                          <a:effectLst/>
                          <a:latin typeface="Verdana" panose="020B0604030504040204" pitchFamily="34" charset="0"/>
                        </a:rPr>
                        <a:t>UK</a:t>
                      </a:r>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4.14</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dirty="0">
                          <a:solidFill>
                            <a:srgbClr val="000000"/>
                          </a:solidFill>
                          <a:effectLst/>
                          <a:latin typeface="Verdana" panose="020B0604030504040204" pitchFamily="34" charset="0"/>
                        </a:rPr>
                        <a:t>4.21</a:t>
                      </a:r>
                      <a:endParaRPr lang="en-IN" sz="1800" dirty="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a:txBody>
                    <a:bodyPr/>
                    <a:lstStyle/>
                    <a:p>
                      <a:pPr algn="l"/>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endParaRPr lang="en-IN" sz="1800" dirty="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gridSpan="3">
                  <a:txBody>
                    <a:bodyPr/>
                    <a:lstStyle/>
                    <a:p>
                      <a:pPr algn="l"/>
                      <a:r>
                        <a:rPr lang="en-US" sz="1800" b="1">
                          <a:solidFill>
                            <a:srgbClr val="339999"/>
                          </a:solidFill>
                          <a:effectLst/>
                          <a:latin typeface="Verdana" panose="020B0604030504040204" pitchFamily="34" charset="0"/>
                        </a:rPr>
                        <a:t>Imports</a:t>
                      </a:r>
                      <a:endParaRPr lang="en-US" sz="1800" b="0">
                        <a:solidFill>
                          <a:srgbClr val="339999"/>
                        </a:solidFill>
                        <a:effectLst/>
                        <a:latin typeface="Times New Roman" panose="02020603050405020304" pitchFamily="18" charset="0"/>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409358">
                <a:tc>
                  <a:txBody>
                    <a:bodyPr/>
                    <a:lstStyle/>
                    <a:p>
                      <a:pPr algn="l"/>
                      <a:r>
                        <a:rPr lang="en-US" sz="1800">
                          <a:solidFill>
                            <a:srgbClr val="000000"/>
                          </a:solidFill>
                          <a:effectLst/>
                          <a:latin typeface="Verdana" panose="020B0604030504040204" pitchFamily="34" charset="0"/>
                        </a:rPr>
                        <a:t>USA</a:t>
                      </a:r>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11.3</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37.99</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a:txBody>
                    <a:bodyPr/>
                    <a:lstStyle/>
                    <a:p>
                      <a:pPr algn="l"/>
                      <a:r>
                        <a:rPr lang="en-US" sz="1800">
                          <a:solidFill>
                            <a:srgbClr val="000000"/>
                          </a:solidFill>
                          <a:effectLst/>
                          <a:latin typeface="Verdana" panose="020B0604030504040204" pitchFamily="34" charset="0"/>
                        </a:rPr>
                        <a:t>UAE</a:t>
                      </a:r>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8.1</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28.98</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a:txBody>
                    <a:bodyPr/>
                    <a:lstStyle/>
                    <a:p>
                      <a:pPr algn="l"/>
                      <a:r>
                        <a:rPr lang="en-US" sz="1800">
                          <a:effectLst/>
                          <a:latin typeface="Verdana" panose="020B0604030504040204" pitchFamily="34" charset="0"/>
                        </a:rPr>
                        <a:t>China</a:t>
                      </a:r>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5.62</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38.44</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a:txBody>
                    <a:bodyPr/>
                    <a:lstStyle/>
                    <a:p>
                      <a:pPr algn="l"/>
                      <a:r>
                        <a:rPr lang="en-US" sz="1800">
                          <a:solidFill>
                            <a:srgbClr val="000000"/>
                          </a:solidFill>
                          <a:effectLst/>
                          <a:latin typeface="Verdana" panose="020B0604030504040204" pitchFamily="34" charset="0"/>
                        </a:rPr>
                        <a:t>Singapore</a:t>
                      </a:r>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5.51</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0.08</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a:txBody>
                    <a:bodyPr/>
                    <a:lstStyle/>
                    <a:p>
                      <a:pPr algn="l"/>
                      <a:r>
                        <a:rPr lang="en-US" sz="1800">
                          <a:effectLst/>
                          <a:latin typeface="Verdana" panose="020B0604030504040204" pitchFamily="34" charset="0"/>
                        </a:rPr>
                        <a:t>UK</a:t>
                      </a:r>
                      <a:endParaRPr lang="en-US"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4.58</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IN" sz="1800">
                          <a:solidFill>
                            <a:srgbClr val="000000"/>
                          </a:solidFill>
                          <a:effectLst/>
                          <a:latin typeface="Verdana" panose="020B0604030504040204" pitchFamily="34" charset="0"/>
                        </a:rPr>
                        <a:t>28.15</a:t>
                      </a:r>
                      <a:endParaRPr lang="en-IN" sz="1800">
                        <a:effectLst/>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409358">
                <a:tc gridSpan="3">
                  <a:txBody>
                    <a:bodyPr/>
                    <a:lstStyle/>
                    <a:p>
                      <a:pPr algn="l"/>
                      <a:r>
                        <a:rPr lang="en-US" sz="1800" b="0" dirty="0">
                          <a:solidFill>
                            <a:srgbClr val="339999"/>
                          </a:solidFill>
                          <a:effectLst/>
                          <a:latin typeface="Verdana, Arial, Helvetica, sans-serif"/>
                        </a:rPr>
                        <a:t>Source: DGCI&amp;S</a:t>
                      </a:r>
                      <a:endParaRPr lang="en-US" sz="1800" b="0" dirty="0">
                        <a:solidFill>
                          <a:srgbClr val="339999"/>
                        </a:solidFill>
                        <a:effectLst/>
                        <a:latin typeface="Times New Roman" panose="02020603050405020304" pitchFamily="18" charset="0"/>
                      </a:endParaRPr>
                    </a:p>
                  </a:txBody>
                  <a:tcPr marL="59972" marR="59972" marT="29986" marB="2998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bl>
          </a:graphicData>
        </a:graphic>
      </p:graphicFrame>
      <p:sp>
        <p:nvSpPr>
          <p:cNvPr id="5" name="Rectangle 1"/>
          <p:cNvSpPr>
            <a:spLocks noChangeArrowheads="1"/>
          </p:cNvSpPr>
          <p:nvPr/>
        </p:nvSpPr>
        <p:spPr bwMode="auto">
          <a:xfrm>
            <a:off x="5264153" y="164812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930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Developments in India’s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BOP </a:t>
            </a:r>
            <a:r>
              <a:rPr lang="en-US" b="1" dirty="0">
                <a:effectLst>
                  <a:outerShdw blurRad="38100" dist="38100" dir="2700000" algn="tl">
                    <a:srgbClr val="000000">
                      <a:alpha val="43137"/>
                    </a:srgbClr>
                  </a:outerShdw>
                </a:effectLst>
                <a:latin typeface="Times New Roman" pitchFamily="18" charset="0"/>
                <a:cs typeface="Times New Roman" pitchFamily="18" charset="0"/>
              </a:rPr>
              <a:t>during April-June 2014</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a:solidFill>
                  <a:schemeClr val="tx1">
                    <a:lumMod val="95000"/>
                    <a:lumOff val="5000"/>
                  </a:schemeClr>
                </a:solidFill>
                <a:latin typeface="Times New Roman" pitchFamily="18" charset="0"/>
                <a:cs typeface="Times New Roman" pitchFamily="18" charset="0"/>
              </a:rPr>
              <a:t>I</a:t>
            </a:r>
            <a:r>
              <a:rPr lang="en-US" sz="2000" dirty="0" smtClean="0">
                <a:solidFill>
                  <a:schemeClr val="tx1">
                    <a:lumMod val="95000"/>
                    <a:lumOff val="5000"/>
                  </a:schemeClr>
                </a:solidFill>
                <a:latin typeface="Times New Roman" pitchFamily="18" charset="0"/>
                <a:cs typeface="Times New Roman" pitchFamily="18" charset="0"/>
              </a:rPr>
              <a:t>ndia’s </a:t>
            </a:r>
            <a:r>
              <a:rPr lang="en-US" sz="2000" dirty="0">
                <a:solidFill>
                  <a:schemeClr val="tx1">
                    <a:lumMod val="95000"/>
                    <a:lumOff val="5000"/>
                  </a:schemeClr>
                </a:solidFill>
                <a:latin typeface="Times New Roman" pitchFamily="18" charset="0"/>
                <a:cs typeface="Times New Roman" pitchFamily="18" charset="0"/>
              </a:rPr>
              <a:t>current account deficit (CAD) narrowed sharply to US$ 7.8 billion (1.7 per cent of GDP) in Q1 of 2014-15 from US$ 21.8 billion (4.8 per cent of GDP) in Q1 of 2013-14. However, it was higher than US$ 1.2 billion (0.2 per cent of GDP) in Q4 of 2013-14. The lower CAD was primarily on account of a contraction in the trade deficit contributed by both a rise in exports and a decline in imports.</a:t>
            </a:r>
          </a:p>
          <a:p>
            <a:r>
              <a:rPr lang="en-US" sz="2000" dirty="0">
                <a:solidFill>
                  <a:schemeClr val="tx1">
                    <a:lumMod val="95000"/>
                    <a:lumOff val="5000"/>
                  </a:schemeClr>
                </a:solidFill>
                <a:latin typeface="Times New Roman" pitchFamily="18" charset="0"/>
                <a:cs typeface="Times New Roman" pitchFamily="18" charset="0"/>
              </a:rPr>
              <a:t>On a </a:t>
            </a:r>
            <a:r>
              <a:rPr lang="en-US" sz="2000" dirty="0" smtClean="0">
                <a:solidFill>
                  <a:schemeClr val="tx1">
                    <a:lumMod val="95000"/>
                    <a:lumOff val="5000"/>
                  </a:schemeClr>
                </a:solidFill>
                <a:latin typeface="Times New Roman" pitchFamily="18" charset="0"/>
                <a:cs typeface="Times New Roman" pitchFamily="18" charset="0"/>
              </a:rPr>
              <a:t>BOP </a:t>
            </a:r>
            <a:r>
              <a:rPr lang="en-US" sz="2000" dirty="0">
                <a:solidFill>
                  <a:schemeClr val="tx1">
                    <a:lumMod val="95000"/>
                    <a:lumOff val="5000"/>
                  </a:schemeClr>
                </a:solidFill>
                <a:latin typeface="Times New Roman" pitchFamily="18" charset="0"/>
                <a:cs typeface="Times New Roman" pitchFamily="18" charset="0"/>
              </a:rPr>
              <a:t>basis, merchandise exports at US$ 81.7 billion increased by 10.6 per cent in Q1 of 2014-15 as against a decline of 1.5 per cent in Q1 of 2013-14.</a:t>
            </a:r>
          </a:p>
          <a:p>
            <a:r>
              <a:rPr lang="en-US" sz="2000" dirty="0">
                <a:solidFill>
                  <a:schemeClr val="tx1">
                    <a:lumMod val="95000"/>
                    <a:lumOff val="5000"/>
                  </a:schemeClr>
                </a:solidFill>
                <a:latin typeface="Times New Roman" pitchFamily="18" charset="0"/>
                <a:cs typeface="Times New Roman" pitchFamily="18" charset="0"/>
              </a:rPr>
              <a:t>On the other hand, merchandise imports (on </a:t>
            </a:r>
            <a:r>
              <a:rPr lang="en-US" sz="2000" dirty="0" err="1">
                <a:solidFill>
                  <a:schemeClr val="tx1">
                    <a:lumMod val="95000"/>
                    <a:lumOff val="5000"/>
                  </a:schemeClr>
                </a:solidFill>
                <a:latin typeface="Times New Roman" pitchFamily="18" charset="0"/>
                <a:cs typeface="Times New Roman" pitchFamily="18" charset="0"/>
              </a:rPr>
              <a:t>BoP</a:t>
            </a:r>
            <a:r>
              <a:rPr lang="en-US" sz="2000" dirty="0">
                <a:solidFill>
                  <a:schemeClr val="tx1">
                    <a:lumMod val="95000"/>
                    <a:lumOff val="5000"/>
                  </a:schemeClr>
                </a:solidFill>
                <a:latin typeface="Times New Roman" pitchFamily="18" charset="0"/>
                <a:cs typeface="Times New Roman" pitchFamily="18" charset="0"/>
              </a:rPr>
              <a:t> basis) at US$ 116.4 billion moderated by 6.5 per cent in Q1 of 2014-15 as against an increase of 4.7 per cent in Q1 of 2013-14. Decline in imports was primarily led by a steep decline of 57.2 per cent in gold imports, which amounted to US$ 7.0 billion, significantly lower than US$ 16.5 billion in Q1 of 2013-14. Notably, non-gold imports recorded a modest rise of 1.3 per cent as against decline of 0.6 per cent in corresponding quarter of last year reflecting some revival in economic activity</a:t>
            </a:r>
            <a:r>
              <a:rPr lang="en-US" sz="2000" dirty="0" smtClean="0">
                <a:solidFill>
                  <a:schemeClr val="tx1">
                    <a:lumMod val="95000"/>
                    <a:lumOff val="5000"/>
                  </a:schemeClr>
                </a:solidFill>
                <a:latin typeface="Times New Roman" pitchFamily="18" charset="0"/>
                <a:cs typeface="Times New Roman" pitchFamily="18" charset="0"/>
              </a:rPr>
              <a:t>.</a:t>
            </a:r>
            <a:endParaRPr lang="en-US" sz="20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97540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solidFill>
                  <a:schemeClr val="tx1">
                    <a:lumMod val="95000"/>
                    <a:lumOff val="5000"/>
                  </a:schemeClr>
                </a:solidFill>
                <a:latin typeface="Times New Roman" pitchFamily="18" charset="0"/>
                <a:cs typeface="Times New Roman" pitchFamily="18" charset="0"/>
              </a:rPr>
              <a:t>As a result, the merchandise trade deficit (</a:t>
            </a:r>
            <a:r>
              <a:rPr lang="en-US" dirty="0" err="1">
                <a:solidFill>
                  <a:schemeClr val="tx1">
                    <a:lumMod val="95000"/>
                    <a:lumOff val="5000"/>
                  </a:schemeClr>
                </a:solidFill>
                <a:latin typeface="Times New Roman" pitchFamily="18" charset="0"/>
                <a:cs typeface="Times New Roman" pitchFamily="18" charset="0"/>
              </a:rPr>
              <a:t>BoP</a:t>
            </a:r>
            <a:r>
              <a:rPr lang="en-US" dirty="0">
                <a:solidFill>
                  <a:schemeClr val="tx1">
                    <a:lumMod val="95000"/>
                    <a:lumOff val="5000"/>
                  </a:schemeClr>
                </a:solidFill>
                <a:latin typeface="Times New Roman" pitchFamily="18" charset="0"/>
                <a:cs typeface="Times New Roman" pitchFamily="18" charset="0"/>
              </a:rPr>
              <a:t> basis) contracted by about 31.4 per cent to US$ 34.6 billion in Q1 of 2014-15 from US$ 50.5 billion in the corresponding quarter a year ago.</a:t>
            </a:r>
          </a:p>
          <a:p>
            <a:r>
              <a:rPr lang="en-US" dirty="0">
                <a:solidFill>
                  <a:schemeClr val="tx1">
                    <a:lumMod val="95000"/>
                    <a:lumOff val="5000"/>
                  </a:schemeClr>
                </a:solidFill>
                <a:latin typeface="Times New Roman" pitchFamily="18" charset="0"/>
                <a:cs typeface="Times New Roman" pitchFamily="18" charset="0"/>
              </a:rPr>
              <a:t>Net services receipts improved marginally in Q1 of 2014-15 on account of higher exports of services. Net services at US$ 17.1 billion recorded a growth of 1.2 per cent in Q1 of 2014-15.</a:t>
            </a:r>
          </a:p>
          <a:p>
            <a:r>
              <a:rPr lang="en-US" dirty="0" smtClean="0">
                <a:solidFill>
                  <a:schemeClr val="tx1">
                    <a:lumMod val="95000"/>
                    <a:lumOff val="5000"/>
                  </a:schemeClr>
                </a:solidFill>
                <a:latin typeface="Times New Roman" pitchFamily="18" charset="0"/>
                <a:cs typeface="Times New Roman" pitchFamily="18" charset="0"/>
              </a:rPr>
              <a:t>Net </a:t>
            </a:r>
            <a:r>
              <a:rPr lang="en-US" dirty="0">
                <a:solidFill>
                  <a:schemeClr val="tx1">
                    <a:lumMod val="95000"/>
                    <a:lumOff val="5000"/>
                  </a:schemeClr>
                </a:solidFill>
                <a:latin typeface="Times New Roman" pitchFamily="18" charset="0"/>
                <a:cs typeface="Times New Roman" pitchFamily="18" charset="0"/>
              </a:rPr>
              <a:t>services receipts improved marginally in Q1 of 2014-15 on account of higher exports of services. Net services at US$ 17.1 billion recorded a growth of 1.2 per cent in Q1 of 2014-15.</a:t>
            </a:r>
          </a:p>
          <a:p>
            <a:r>
              <a:rPr lang="en-US" dirty="0">
                <a:solidFill>
                  <a:schemeClr val="tx1">
                    <a:lumMod val="95000"/>
                    <a:lumOff val="5000"/>
                  </a:schemeClr>
                </a:solidFill>
                <a:latin typeface="Times New Roman" pitchFamily="18" charset="0"/>
                <a:cs typeface="Times New Roman" pitchFamily="18" charset="0"/>
              </a:rPr>
              <a:t>Net outflow on account of primary income (profit, dividend and interest) amounting to US$ 6.7 billion in Q1 of 2014-15 was higher than that of US$ 4.8 billion in the Q1 of 2013-14 as well as in the preceding quarter (US$ 6.4 billion). In Q1 of 2014-15, gross private transfer receipts at US$ 17.5 billion, however, were marginally lower as compared with the corresponding quarter of 2013-14. In fact, in Q1 of 2013-14, private transfers had shown a significant increase of around 6 per cent over the preceding quarter, possibly responding positively to the rupee depreciation</a:t>
            </a:r>
            <a:r>
              <a:rPr lang="en-US" dirty="0" smtClean="0">
                <a:solidFill>
                  <a:schemeClr val="tx1">
                    <a:lumMod val="95000"/>
                    <a:lumOff val="5000"/>
                  </a:schemeClr>
                </a:solidFill>
                <a:latin typeface="Times New Roman" pitchFamily="18" charset="0"/>
                <a:cs typeface="Times New Roman" pitchFamily="18" charset="0"/>
              </a:rPr>
              <a:t>.</a:t>
            </a:r>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7555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dirty="0">
                <a:solidFill>
                  <a:schemeClr val="tx1">
                    <a:lumMod val="95000"/>
                    <a:lumOff val="5000"/>
                  </a:schemeClr>
                </a:solidFill>
                <a:latin typeface="Times New Roman" pitchFamily="18" charset="0"/>
                <a:cs typeface="Times New Roman" pitchFamily="18" charset="0"/>
              </a:rPr>
              <a:t>In the financial account, on net basis, both foreign direct investment and portfolio investment recorded inflows in Q1 of 2014-15. While net inflow on account of portfolio investment was US$ 12.4 billion as against an outflow of US$ 0.2 billion in Q1 of 2013-14, net FDI inflow was substantially higher at US$ 8.2 billion (US$ 6.5 billion in Q1 of 2013-14).</a:t>
            </a:r>
          </a:p>
          <a:p>
            <a:r>
              <a:rPr lang="en-US" sz="2000" dirty="0">
                <a:solidFill>
                  <a:schemeClr val="tx1">
                    <a:lumMod val="95000"/>
                    <a:lumOff val="5000"/>
                  </a:schemeClr>
                </a:solidFill>
                <a:latin typeface="Times New Roman" pitchFamily="18" charset="0"/>
                <a:cs typeface="Times New Roman" pitchFamily="18" charset="0"/>
              </a:rPr>
              <a:t>‘Loans’(net) availed by deposit taking corporations (commercial banks) witnessed an outflow of US$ 2.6 billion in Q1 of 2014-15 owing to higher repayments of overseas borrowings and a build-up of their overseas foreign currency assets. Under ‘currency &amp; deposits’, net inflows of NRI deposits amounted to US$ 2.4 billion in Q1 of 2014-15 as compared to US$ 5.5 billion in Q1 of 2013-14. The amount of loans (net) of other sectors (</a:t>
            </a:r>
            <a:r>
              <a:rPr lang="en-US" sz="2000" i="1" dirty="0">
                <a:solidFill>
                  <a:schemeClr val="tx1">
                    <a:lumMod val="95000"/>
                    <a:lumOff val="5000"/>
                  </a:schemeClr>
                </a:solidFill>
                <a:latin typeface="Times New Roman" pitchFamily="18" charset="0"/>
                <a:cs typeface="Times New Roman" pitchFamily="18" charset="0"/>
              </a:rPr>
              <a:t>i.e.,</a:t>
            </a:r>
            <a:r>
              <a:rPr lang="en-US" sz="2000" dirty="0">
                <a:solidFill>
                  <a:schemeClr val="tx1">
                    <a:lumMod val="95000"/>
                    <a:lumOff val="5000"/>
                  </a:schemeClr>
                </a:solidFill>
                <a:latin typeface="Times New Roman" pitchFamily="18" charset="0"/>
                <a:cs typeface="Times New Roman" pitchFamily="18" charset="0"/>
              </a:rPr>
              <a:t> external commercial borrowings) at US$ 1.7 billion was much higher than US$ 0.9 billion in Q1 of 2013-14. After recording a net outflow in the three preceding quarters, net trade credits and advances recorded a net inflow of US$ 0.2 billion </a:t>
            </a:r>
            <a:r>
              <a:rPr lang="en-US" sz="2000" i="1" dirty="0">
                <a:solidFill>
                  <a:schemeClr val="tx1">
                    <a:lumMod val="95000"/>
                    <a:lumOff val="5000"/>
                  </a:schemeClr>
                </a:solidFill>
                <a:latin typeface="Times New Roman" pitchFamily="18" charset="0"/>
                <a:cs typeface="Times New Roman" pitchFamily="18" charset="0"/>
              </a:rPr>
              <a:t>albeit</a:t>
            </a:r>
            <a:r>
              <a:rPr lang="en-US" sz="2000" dirty="0">
                <a:solidFill>
                  <a:schemeClr val="tx1">
                    <a:lumMod val="95000"/>
                    <a:lumOff val="5000"/>
                  </a:schemeClr>
                </a:solidFill>
                <a:latin typeface="Times New Roman" pitchFamily="18" charset="0"/>
                <a:cs typeface="Times New Roman" pitchFamily="18" charset="0"/>
              </a:rPr>
              <a:t> lower than that of US$ 2.5 billion in Q1 of 2013-14.</a:t>
            </a:r>
          </a:p>
          <a:p>
            <a:r>
              <a:rPr lang="en-US" sz="2000" dirty="0">
                <a:solidFill>
                  <a:schemeClr val="tx1">
                    <a:lumMod val="95000"/>
                    <a:lumOff val="5000"/>
                  </a:schemeClr>
                </a:solidFill>
                <a:latin typeface="Times New Roman" pitchFamily="18" charset="0"/>
                <a:cs typeface="Times New Roman" pitchFamily="18" charset="0"/>
              </a:rPr>
              <a:t>On a </a:t>
            </a:r>
            <a:r>
              <a:rPr lang="en-US" sz="2000" dirty="0" err="1">
                <a:solidFill>
                  <a:schemeClr val="tx1">
                    <a:lumMod val="95000"/>
                    <a:lumOff val="5000"/>
                  </a:schemeClr>
                </a:solidFill>
                <a:latin typeface="Times New Roman" pitchFamily="18" charset="0"/>
                <a:cs typeface="Times New Roman" pitchFamily="18" charset="0"/>
              </a:rPr>
              <a:t>BoP</a:t>
            </a:r>
            <a:r>
              <a:rPr lang="en-US" sz="2000" dirty="0">
                <a:solidFill>
                  <a:schemeClr val="tx1">
                    <a:lumMod val="95000"/>
                    <a:lumOff val="5000"/>
                  </a:schemeClr>
                </a:solidFill>
                <a:latin typeface="Times New Roman" pitchFamily="18" charset="0"/>
                <a:cs typeface="Times New Roman" pitchFamily="18" charset="0"/>
              </a:rPr>
              <a:t> basis, there was a net accretion of US$ 11.2 billion to India’s foreign exchange reserves in Q1 of 2014-15 as against a drawdown of US$ 0.3 billion in Q1 of 2013-14 </a:t>
            </a:r>
          </a:p>
          <a:p>
            <a:endParaRPr lang="en-US" sz="20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48439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259715844"/>
              </p:ext>
            </p:extLst>
          </p:nvPr>
        </p:nvGraphicFramePr>
        <p:xfrm>
          <a:off x="1106945" y="266700"/>
          <a:ext cx="9861456" cy="6382900"/>
        </p:xfrm>
        <a:graphic>
          <a:graphicData uri="http://schemas.openxmlformats.org/drawingml/2006/table">
            <a:tbl>
              <a:tblPr/>
              <a:tblGrid>
                <a:gridCol w="3973255"/>
                <a:gridCol w="1034276"/>
                <a:gridCol w="1034276"/>
                <a:gridCol w="993315"/>
                <a:gridCol w="993315"/>
                <a:gridCol w="931871"/>
                <a:gridCol w="901148"/>
              </a:tblGrid>
              <a:tr h="520780">
                <a:tc gridSpan="7">
                  <a:txBody>
                    <a:bodyPr/>
                    <a:lstStyle/>
                    <a:p>
                      <a:pPr algn="ctr"/>
                      <a:r>
                        <a:rPr lang="en-US" sz="1600" b="1" dirty="0">
                          <a:solidFill>
                            <a:srgbClr val="000000"/>
                          </a:solidFill>
                          <a:effectLst/>
                          <a:latin typeface="Arial" panose="020B0604020202020204" pitchFamily="34" charset="0"/>
                        </a:rPr>
                        <a:t>Major Items of India's Balance of Payments</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3121">
                <a:tc gridSpan="7">
                  <a:txBody>
                    <a:bodyPr/>
                    <a:lstStyle/>
                    <a:p>
                      <a:pPr algn="ctr"/>
                      <a:r>
                        <a:rPr lang="en-US" sz="1600" dirty="0">
                          <a:solidFill>
                            <a:srgbClr val="000000"/>
                          </a:solidFill>
                          <a:effectLst/>
                        </a:rPr>
                        <a:t>(</a:t>
                      </a:r>
                      <a:r>
                        <a:rPr lang="en-US" sz="1600" dirty="0" smtClean="0">
                          <a:solidFill>
                            <a:srgbClr val="000000"/>
                          </a:solidFill>
                          <a:effectLst/>
                        </a:rPr>
                        <a:t>US$ </a:t>
                      </a:r>
                      <a:r>
                        <a:rPr lang="en-US" sz="1600" dirty="0">
                          <a:solidFill>
                            <a:srgbClr val="000000"/>
                          </a:solidFill>
                          <a:effectLst/>
                        </a:rPr>
                        <a:t>Billion)</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1846">
                <a:tc rowSpan="2">
                  <a:txBody>
                    <a:bodyPr/>
                    <a:lstStyle/>
                    <a:p>
                      <a:pPr algn="ctr"/>
                      <a:endParaRPr lang="en-US" sz="1600" dirty="0">
                        <a:solidFill>
                          <a:srgbClr val="000000"/>
                        </a:solidFill>
                        <a:effectLst/>
                      </a:endParaRP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gridSpan="3">
                  <a:txBody>
                    <a:bodyPr/>
                    <a:lstStyle/>
                    <a:p>
                      <a:pPr algn="ctr"/>
                      <a:r>
                        <a:rPr lang="en-US" sz="1600" b="1">
                          <a:solidFill>
                            <a:srgbClr val="000000"/>
                          </a:solidFill>
                          <a:effectLst/>
                          <a:latin typeface="Arial" panose="020B0604020202020204" pitchFamily="34" charset="0"/>
                        </a:rPr>
                        <a:t>Apr-Jun 2014 (P)</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3">
                  <a:txBody>
                    <a:bodyPr/>
                    <a:lstStyle/>
                    <a:p>
                      <a:pPr algn="ctr"/>
                      <a:r>
                        <a:rPr lang="en-US" sz="1600" b="1">
                          <a:solidFill>
                            <a:srgbClr val="000000"/>
                          </a:solidFill>
                          <a:effectLst/>
                          <a:latin typeface="Arial" panose="020B0604020202020204" pitchFamily="34" charset="0"/>
                        </a:rPr>
                        <a:t>Apr-Jun 2013 (PR)</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401846">
                <a:tc vMerge="1">
                  <a:txBody>
                    <a:bodyPr/>
                    <a:lstStyle/>
                    <a:p>
                      <a:endParaRPr lang="en-US"/>
                    </a:p>
                  </a:txBody>
                  <a:tcPr/>
                </a:tc>
                <a:tc>
                  <a:txBody>
                    <a:bodyPr/>
                    <a:lstStyle/>
                    <a:p>
                      <a:pPr algn="ctr"/>
                      <a:r>
                        <a:rPr lang="en-US" sz="1600" b="1">
                          <a:solidFill>
                            <a:srgbClr val="000000"/>
                          </a:solidFill>
                          <a:effectLst/>
                          <a:latin typeface="Arial" panose="020B0604020202020204" pitchFamily="34" charset="0"/>
                        </a:rPr>
                        <a:t>Credit</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b="1">
                          <a:solidFill>
                            <a:srgbClr val="000000"/>
                          </a:solidFill>
                          <a:effectLst/>
                          <a:latin typeface="Arial" panose="020B0604020202020204" pitchFamily="34" charset="0"/>
                        </a:rPr>
                        <a:t>Debit</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b="1">
                          <a:solidFill>
                            <a:srgbClr val="000000"/>
                          </a:solidFill>
                          <a:effectLst/>
                          <a:latin typeface="Arial" panose="020B0604020202020204" pitchFamily="34" charset="0"/>
                        </a:rPr>
                        <a:t>Net</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b="1">
                          <a:solidFill>
                            <a:srgbClr val="000000"/>
                          </a:solidFill>
                          <a:effectLst/>
                          <a:latin typeface="Arial" panose="020B0604020202020204" pitchFamily="34" charset="0"/>
                        </a:rPr>
                        <a:t>Credit</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b="1">
                          <a:solidFill>
                            <a:srgbClr val="000000"/>
                          </a:solidFill>
                          <a:effectLst/>
                          <a:latin typeface="Arial" panose="020B0604020202020204" pitchFamily="34" charset="0"/>
                        </a:rPr>
                        <a:t>Debit</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b="1">
                          <a:solidFill>
                            <a:srgbClr val="000000"/>
                          </a:solidFill>
                          <a:effectLst/>
                          <a:latin typeface="Arial" panose="020B0604020202020204" pitchFamily="34" charset="0"/>
                        </a:rPr>
                        <a:t>Net</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401846">
                <a:tc>
                  <a:txBody>
                    <a:bodyPr/>
                    <a:lstStyle/>
                    <a:p>
                      <a:pPr algn="ctr"/>
                      <a:r>
                        <a:rPr lang="en-US" sz="1600" dirty="0">
                          <a:solidFill>
                            <a:srgbClr val="000000"/>
                          </a:solidFill>
                          <a:effectLst/>
                        </a:rPr>
                        <a:t>A. </a:t>
                      </a:r>
                      <a:r>
                        <a:rPr lang="en-US" sz="1600" b="0" dirty="0">
                          <a:solidFill>
                            <a:srgbClr val="000000"/>
                          </a:solidFill>
                          <a:effectLst/>
                        </a:rPr>
                        <a:t>Current </a:t>
                      </a:r>
                      <a:r>
                        <a:rPr lang="en-US" sz="1600" dirty="0">
                          <a:solidFill>
                            <a:srgbClr val="000000"/>
                          </a:solidFill>
                          <a:effectLst/>
                        </a:rPr>
                        <a:t>Account</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139.2</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147.0</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-7.8</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130.9</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152.7</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-21.8</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401846">
                <a:tc>
                  <a:txBody>
                    <a:bodyPr/>
                    <a:lstStyle/>
                    <a:p>
                      <a:pPr algn="ctr"/>
                      <a:r>
                        <a:rPr lang="en-US" sz="1600">
                          <a:solidFill>
                            <a:srgbClr val="000000"/>
                          </a:solidFill>
                          <a:effectLst/>
                        </a:rPr>
                        <a:t>1. Goods</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81.7</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116.4</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-34.6</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73.9</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124.4</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-50.5</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223121">
                <a:tc>
                  <a:txBody>
                    <a:bodyPr/>
                    <a:lstStyle/>
                    <a:p>
                      <a:pPr algn="ctr"/>
                      <a:r>
                        <a:rPr lang="en-US" sz="1600" i="1">
                          <a:solidFill>
                            <a:srgbClr val="000000"/>
                          </a:solidFill>
                          <a:effectLst/>
                        </a:rPr>
                        <a:t>Of which:</a:t>
                      </a:r>
                      <a:endParaRPr lang="en-US" sz="1600">
                        <a:solidFill>
                          <a:srgbClr val="000000"/>
                        </a:solidFill>
                        <a:effectLst/>
                      </a:endParaRP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401846">
                <a:tc>
                  <a:txBody>
                    <a:bodyPr/>
                    <a:lstStyle/>
                    <a:p>
                      <a:pPr algn="ctr"/>
                      <a:r>
                        <a:rPr lang="en-US" sz="1600">
                          <a:solidFill>
                            <a:srgbClr val="000000"/>
                          </a:solidFill>
                          <a:effectLst/>
                        </a:rPr>
                        <a:t>POL</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15.8</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40.8</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-25.0</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14.2</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39.2</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-25.0</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223121">
                <a:tc>
                  <a:txBody>
                    <a:bodyPr/>
                    <a:lstStyle/>
                    <a:p>
                      <a:pPr algn="ctr"/>
                      <a:r>
                        <a:rPr lang="en-US" sz="1600">
                          <a:solidFill>
                            <a:srgbClr val="000000"/>
                          </a:solidFill>
                          <a:effectLst/>
                        </a:rPr>
                        <a:t>2. Services</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37.6</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20.5</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17.1</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36.5</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19.7</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16.9</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223121">
                <a:tc>
                  <a:txBody>
                    <a:bodyPr/>
                    <a:lstStyle/>
                    <a:p>
                      <a:pPr algn="ctr"/>
                      <a:r>
                        <a:rPr lang="en-US" sz="1600">
                          <a:solidFill>
                            <a:srgbClr val="000000"/>
                          </a:solidFill>
                          <a:effectLst/>
                        </a:rPr>
                        <a:t>3. Primary Income</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2.3</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9.0</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-6.7</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2.5</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7.4</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-4.8</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223121">
                <a:tc>
                  <a:txBody>
                    <a:bodyPr/>
                    <a:lstStyle/>
                    <a:p>
                      <a:pPr algn="ctr"/>
                      <a:r>
                        <a:rPr lang="en-US" sz="1600">
                          <a:solidFill>
                            <a:srgbClr val="000000"/>
                          </a:solidFill>
                          <a:effectLst/>
                        </a:rPr>
                        <a:t>4. Secondary Income</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17.6</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1.1</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16.4</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18.0</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1.3</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16.7</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583813">
                <a:tc>
                  <a:txBody>
                    <a:bodyPr/>
                    <a:lstStyle/>
                    <a:p>
                      <a:pPr algn="ctr"/>
                      <a:r>
                        <a:rPr lang="en-US" sz="1600" dirty="0">
                          <a:solidFill>
                            <a:srgbClr val="000000"/>
                          </a:solidFill>
                          <a:effectLst/>
                        </a:rPr>
                        <a:t>B. Capital Account and Financial Account</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147.3</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dirty="0">
                          <a:solidFill>
                            <a:srgbClr val="000000"/>
                          </a:solidFill>
                          <a:effectLst/>
                        </a:rPr>
                        <a:t>138.6</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8.6</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135.1</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114.2</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20.9</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223121">
                <a:tc>
                  <a:txBody>
                    <a:bodyPr/>
                    <a:lstStyle/>
                    <a:p>
                      <a:pPr algn="ctr"/>
                      <a:r>
                        <a:rPr lang="en-US" sz="1600" i="1">
                          <a:solidFill>
                            <a:srgbClr val="000000"/>
                          </a:solidFill>
                          <a:effectLst/>
                        </a:rPr>
                        <a:t>Of which:</a:t>
                      </a:r>
                      <a:endParaRPr lang="en-US" sz="1600">
                        <a:solidFill>
                          <a:srgbClr val="000000"/>
                        </a:solidFill>
                        <a:effectLst/>
                      </a:endParaRP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583813">
                <a:tc>
                  <a:txBody>
                    <a:bodyPr/>
                    <a:lstStyle/>
                    <a:p>
                      <a:pPr algn="ctr"/>
                      <a:r>
                        <a:rPr lang="en-US" sz="1600">
                          <a:solidFill>
                            <a:srgbClr val="000000"/>
                          </a:solidFill>
                          <a:effectLst/>
                        </a:rPr>
                        <a:t>Change in Reserve (Increase (-)/Decrease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11.2</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-11.2</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dirty="0">
                          <a:solidFill>
                            <a:srgbClr val="000000"/>
                          </a:solidFill>
                          <a:effectLst/>
                        </a:rPr>
                        <a:t>0.3</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0.3</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401846">
                <a:tc>
                  <a:txBody>
                    <a:bodyPr/>
                    <a:lstStyle/>
                    <a:p>
                      <a:pPr algn="ctr"/>
                      <a:r>
                        <a:rPr lang="en-US" sz="1600">
                          <a:solidFill>
                            <a:srgbClr val="000000"/>
                          </a:solidFill>
                          <a:effectLst/>
                        </a:rPr>
                        <a:t>C. Errors &amp; Omissions (-) (A+B)</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dirty="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-0.8</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0.9</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223121">
                <a:tc gridSpan="3">
                  <a:txBody>
                    <a:bodyPr/>
                    <a:lstStyle/>
                    <a:p>
                      <a:pPr algn="ctr"/>
                      <a:r>
                        <a:rPr lang="en-US" sz="1600">
                          <a:solidFill>
                            <a:srgbClr val="000000"/>
                          </a:solidFill>
                          <a:effectLst/>
                        </a:rPr>
                        <a:t>P: Preliminary; PR: Partially Revised</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ctr"/>
                      <a:endParaRPr lang="en-US" sz="1600">
                        <a:solidFill>
                          <a:srgbClr val="000000"/>
                        </a:solidFill>
                        <a:effectLst/>
                      </a:endParaRP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600">
                          <a:solidFill>
                            <a:srgbClr val="000000"/>
                          </a:solidFill>
                          <a:effectLst/>
                        </a:rPr>
                        <a:t> </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401846">
                <a:tc gridSpan="5">
                  <a:txBody>
                    <a:bodyPr/>
                    <a:lstStyle/>
                    <a:p>
                      <a:pPr algn="ctr"/>
                      <a:r>
                        <a:rPr lang="en-US" sz="1600" dirty="0">
                          <a:solidFill>
                            <a:srgbClr val="000000"/>
                          </a:solidFill>
                          <a:effectLst/>
                        </a:rPr>
                        <a:t>Note: Total of subcomponents may not tally with aggregate due to rounding off.</a:t>
                      </a:r>
                    </a:p>
                  </a:txBody>
                  <a:tcPr marL="12479" marR="12479" marT="12478" marB="12478"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endParaRPr lang="en-US" sz="1600"/>
                    </a:p>
                  </a:txBody>
                  <a:tcPr marL="39929" marR="39929" marT="19964" marB="19964">
                    <a:lnL w="9525" cap="flat" cmpd="sng" algn="ctr">
                      <a:solidFill>
                        <a:srgbClr val="EFD1AA"/>
                      </a:solidFill>
                      <a:prstDash val="solid"/>
                      <a:round/>
                      <a:headEnd type="none" w="med" len="med"/>
                      <a:tailEnd type="none" w="med" len="med"/>
                    </a:lnL>
                    <a:lnT w="9525" cap="flat" cmpd="sng" algn="ctr">
                      <a:solidFill>
                        <a:srgbClr val="EFD1AA"/>
                      </a:solidFill>
                      <a:prstDash val="solid"/>
                      <a:round/>
                      <a:headEnd type="none" w="med" len="med"/>
                      <a:tailEnd type="none" w="med" len="med"/>
                    </a:lnT>
                  </a:tcPr>
                </a:tc>
                <a:tc>
                  <a:txBody>
                    <a:bodyPr/>
                    <a:lstStyle/>
                    <a:p>
                      <a:pPr algn="ctr"/>
                      <a:endParaRPr lang="en-US" sz="1600" dirty="0"/>
                    </a:p>
                  </a:txBody>
                  <a:tcPr marL="39929" marR="39929" marT="19964" marB="19964">
                    <a:lnT w="9525" cap="flat" cmpd="sng" algn="ctr">
                      <a:solidFill>
                        <a:srgbClr val="EFD1AA"/>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739532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effectLst>
                  <a:outerShdw blurRad="38100" dist="38100" dir="2700000" algn="tl">
                    <a:srgbClr val="000000">
                      <a:alpha val="43137"/>
                    </a:srgbClr>
                  </a:outerShdw>
                </a:effectLst>
              </a:rPr>
              <a:t>Types of BOP</a:t>
            </a:r>
            <a:endParaRPr lang="en-US" sz="6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571500" indent="-571500" algn="just">
              <a:buFont typeface="+mj-lt"/>
              <a:buAutoNum type="romanLcPeriod"/>
            </a:pPr>
            <a:r>
              <a:rPr lang="en-US" sz="3200" dirty="0" smtClean="0">
                <a:solidFill>
                  <a:schemeClr val="tx1">
                    <a:lumMod val="95000"/>
                    <a:lumOff val="5000"/>
                  </a:schemeClr>
                </a:solidFill>
                <a:latin typeface="Times New Roman" pitchFamily="18" charset="0"/>
                <a:cs typeface="Times New Roman" pitchFamily="18" charset="0"/>
              </a:rPr>
              <a:t>Current Account</a:t>
            </a:r>
          </a:p>
          <a:p>
            <a:pPr marL="571500" indent="-571500" algn="just">
              <a:buFont typeface="+mj-lt"/>
              <a:buAutoNum type="romanLcPeriod"/>
            </a:pPr>
            <a:r>
              <a:rPr lang="en-US" sz="3200" dirty="0" smtClean="0">
                <a:solidFill>
                  <a:schemeClr val="tx1">
                    <a:lumMod val="95000"/>
                    <a:lumOff val="5000"/>
                  </a:schemeClr>
                </a:solidFill>
                <a:latin typeface="Times New Roman" pitchFamily="18" charset="0"/>
                <a:cs typeface="Times New Roman" pitchFamily="18" charset="0"/>
              </a:rPr>
              <a:t>Capital Account</a:t>
            </a:r>
          </a:p>
          <a:p>
            <a:pPr marL="571500" indent="-571500" algn="just">
              <a:buFont typeface="+mj-lt"/>
              <a:buAutoNum type="romanLcPeriod"/>
            </a:pPr>
            <a:r>
              <a:rPr lang="en-US" sz="3200" dirty="0" smtClean="0">
                <a:solidFill>
                  <a:schemeClr val="tx1">
                    <a:lumMod val="95000"/>
                    <a:lumOff val="5000"/>
                  </a:schemeClr>
                </a:solidFill>
                <a:latin typeface="Times New Roman" pitchFamily="18" charset="0"/>
                <a:cs typeface="Times New Roman" pitchFamily="18" charset="0"/>
              </a:rPr>
              <a:t>Reserve Account</a:t>
            </a:r>
          </a:p>
          <a:p>
            <a:pPr marL="571500" indent="-571500" algn="just">
              <a:buFont typeface="+mj-lt"/>
              <a:buAutoNum type="romanLcPeriod"/>
            </a:pPr>
            <a:r>
              <a:rPr lang="en-US" sz="3200" dirty="0" smtClean="0">
                <a:solidFill>
                  <a:schemeClr val="tx1">
                    <a:lumMod val="95000"/>
                    <a:lumOff val="5000"/>
                  </a:schemeClr>
                </a:solidFill>
                <a:latin typeface="Times New Roman" pitchFamily="18" charset="0"/>
                <a:cs typeface="Times New Roman" pitchFamily="18" charset="0"/>
              </a:rPr>
              <a:t>Errors &amp; Omissions</a:t>
            </a:r>
            <a:endParaRPr lang="en-US" sz="32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98375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Key Features of India’s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BOP  </a:t>
            </a:r>
            <a:r>
              <a:rPr lang="en-US" b="1" dirty="0">
                <a:effectLst>
                  <a:outerShdw blurRad="38100" dist="38100" dir="2700000" algn="tl">
                    <a:srgbClr val="000000">
                      <a:alpha val="43137"/>
                    </a:srgbClr>
                  </a:outerShdw>
                </a:effectLst>
                <a:latin typeface="Times New Roman" pitchFamily="18" charset="0"/>
                <a:cs typeface="Times New Roman" pitchFamily="18" charset="0"/>
              </a:rPr>
              <a:t>of 2015-16</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solidFill>
                  <a:schemeClr val="tx1">
                    <a:lumMod val="95000"/>
                    <a:lumOff val="5000"/>
                  </a:schemeClr>
                </a:solidFill>
                <a:latin typeface="Times New Roman" pitchFamily="18" charset="0"/>
                <a:cs typeface="Times New Roman" pitchFamily="18" charset="0"/>
              </a:rPr>
              <a:t>India’s </a:t>
            </a:r>
            <a:r>
              <a:rPr lang="en-US" sz="2400" dirty="0">
                <a:solidFill>
                  <a:schemeClr val="tx1">
                    <a:lumMod val="95000"/>
                    <a:lumOff val="5000"/>
                  </a:schemeClr>
                </a:solidFill>
                <a:latin typeface="Times New Roman" pitchFamily="18" charset="0"/>
                <a:cs typeface="Times New Roman" pitchFamily="18" charset="0"/>
              </a:rPr>
              <a:t>current account deficit (CAD) narrowed to US$ 6.2 billion (1.2 per cent of GDP) in Q1 of 2015-16 from US$ 7.8 billion (1.6 per cent of GDP) a year ago.</a:t>
            </a:r>
          </a:p>
          <a:p>
            <a:r>
              <a:rPr lang="en-US" sz="2400" dirty="0">
                <a:solidFill>
                  <a:schemeClr val="tx1">
                    <a:lumMod val="95000"/>
                    <a:lumOff val="5000"/>
                  </a:schemeClr>
                </a:solidFill>
                <a:latin typeface="Times New Roman" pitchFamily="18" charset="0"/>
                <a:cs typeface="Times New Roman" pitchFamily="18" charset="0"/>
              </a:rPr>
              <a:t>This improvement was mainly on account of the merchandise trade deficit (US$ 34.2 billion during Q1 of 2015-16) which contracted on a year-on-year (y-o-y) basis due to a larger absolute decline in merchandise imports relative to merchandise exports.</a:t>
            </a:r>
          </a:p>
          <a:p>
            <a:r>
              <a:rPr lang="en-US" sz="2400" dirty="0">
                <a:solidFill>
                  <a:schemeClr val="tx1">
                    <a:lumMod val="95000"/>
                    <a:lumOff val="5000"/>
                  </a:schemeClr>
                </a:solidFill>
                <a:latin typeface="Times New Roman" pitchFamily="18" charset="0"/>
                <a:cs typeface="Times New Roman" pitchFamily="18" charset="0"/>
              </a:rPr>
              <a:t>The reduction in the CAD was also enabled by higher net earnings through services and lower outflow on account of primary income (profit, dividend and interest).</a:t>
            </a:r>
          </a:p>
          <a:p>
            <a:r>
              <a:rPr lang="en-US" sz="2400" dirty="0">
                <a:solidFill>
                  <a:schemeClr val="tx1">
                    <a:lumMod val="95000"/>
                    <a:lumOff val="5000"/>
                  </a:schemeClr>
                </a:solidFill>
                <a:latin typeface="Times New Roman" pitchFamily="18" charset="0"/>
                <a:cs typeface="Times New Roman" pitchFamily="18" charset="0"/>
              </a:rPr>
              <a:t>Private transfer receipts, mainly representing remittances by Indians employed overseas, amounted to US$ 16.2 billion, a marginal decline from their level a year ago.</a:t>
            </a:r>
          </a:p>
          <a:p>
            <a:pPr marL="0" indent="0">
              <a:buNone/>
            </a:pPr>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628337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a:solidFill>
                  <a:schemeClr val="tx1">
                    <a:lumMod val="95000"/>
                    <a:lumOff val="5000"/>
                  </a:schemeClr>
                </a:solidFill>
                <a:latin typeface="Times New Roman" pitchFamily="18" charset="0"/>
                <a:cs typeface="Times New Roman" pitchFamily="18" charset="0"/>
              </a:rPr>
              <a:t>In the financial account, net inflows of foreign direct investment were higher on a y-o-y basis, however, portfolio investment declined sharply, almost entirely in the debt segment.</a:t>
            </a:r>
          </a:p>
          <a:p>
            <a:r>
              <a:rPr lang="en-US" sz="2400" dirty="0">
                <a:solidFill>
                  <a:schemeClr val="tx1">
                    <a:lumMod val="95000"/>
                    <a:lumOff val="5000"/>
                  </a:schemeClr>
                </a:solidFill>
                <a:latin typeface="Times New Roman" pitchFamily="18" charset="0"/>
                <a:cs typeface="Times New Roman" pitchFamily="18" charset="0"/>
              </a:rPr>
              <a:t>Non-resident Indian (NRI) deposits received by commercial banks during the quarter at US$ 5.9 billion were more than double the net inflow into these accounts in Q1 of last year.</a:t>
            </a:r>
          </a:p>
          <a:p>
            <a:r>
              <a:rPr lang="en-US" sz="2400" dirty="0">
                <a:solidFill>
                  <a:schemeClr val="tx1">
                    <a:lumMod val="95000"/>
                    <a:lumOff val="5000"/>
                  </a:schemeClr>
                </a:solidFill>
                <a:latin typeface="Times New Roman" pitchFamily="18" charset="0"/>
                <a:cs typeface="Times New Roman" pitchFamily="18" charset="0"/>
              </a:rPr>
              <a:t>Net loans availed by banks witnessed an inflow of US$ 5.4 billion, mainly on account of a fall in foreign currency assets held abroad by banks.</a:t>
            </a:r>
          </a:p>
          <a:p>
            <a:r>
              <a:rPr lang="en-US" sz="2400" dirty="0">
                <a:solidFill>
                  <a:schemeClr val="tx1">
                    <a:lumMod val="95000"/>
                    <a:lumOff val="5000"/>
                  </a:schemeClr>
                </a:solidFill>
                <a:latin typeface="Times New Roman" pitchFamily="18" charset="0"/>
                <a:cs typeface="Times New Roman" pitchFamily="18" charset="0"/>
              </a:rPr>
              <a:t>In April-June 2015 there was net accretion of US$ 11.4 billion to India’s foreign exchange reserves on a </a:t>
            </a:r>
            <a:r>
              <a:rPr lang="en-US" sz="2400" dirty="0" err="1">
                <a:solidFill>
                  <a:schemeClr val="tx1">
                    <a:lumMod val="95000"/>
                    <a:lumOff val="5000"/>
                  </a:schemeClr>
                </a:solidFill>
                <a:latin typeface="Times New Roman" pitchFamily="18" charset="0"/>
                <a:cs typeface="Times New Roman" pitchFamily="18" charset="0"/>
              </a:rPr>
              <a:t>BoP</a:t>
            </a:r>
            <a:r>
              <a:rPr lang="en-US" sz="2400" dirty="0">
                <a:solidFill>
                  <a:schemeClr val="tx1">
                    <a:lumMod val="95000"/>
                    <a:lumOff val="5000"/>
                  </a:schemeClr>
                </a:solidFill>
                <a:latin typeface="Times New Roman" pitchFamily="18" charset="0"/>
                <a:cs typeface="Times New Roman" pitchFamily="18" charset="0"/>
              </a:rPr>
              <a:t> basis; which was marginally higher than the accretion in the corresponding quarter of last year </a:t>
            </a:r>
          </a:p>
          <a:p>
            <a:endParaRPr lang="en-US" sz="24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060422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53739235"/>
              </p:ext>
            </p:extLst>
          </p:nvPr>
        </p:nvGraphicFramePr>
        <p:xfrm>
          <a:off x="1285080" y="62605"/>
          <a:ext cx="9594165" cy="6731385"/>
        </p:xfrm>
        <a:graphic>
          <a:graphicData uri="http://schemas.openxmlformats.org/drawingml/2006/table">
            <a:tbl>
              <a:tblPr/>
              <a:tblGrid>
                <a:gridCol w="1370595"/>
                <a:gridCol w="1370595"/>
                <a:gridCol w="1370595"/>
                <a:gridCol w="1370595"/>
                <a:gridCol w="1370595"/>
                <a:gridCol w="1370595"/>
                <a:gridCol w="1370595"/>
              </a:tblGrid>
              <a:tr h="109025">
                <a:tc gridSpan="7">
                  <a:txBody>
                    <a:bodyPr/>
                    <a:lstStyle/>
                    <a:p>
                      <a:pPr algn="ctr"/>
                      <a:r>
                        <a:rPr lang="en-US" sz="1400" b="1" dirty="0">
                          <a:solidFill>
                            <a:srgbClr val="000000"/>
                          </a:solidFill>
                          <a:effectLst/>
                          <a:latin typeface="Arial" panose="020B0604020202020204" pitchFamily="34" charset="0"/>
                        </a:rPr>
                        <a:t> Major Items of India's Balance of Payments</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025">
                <a:tc gridSpan="7">
                  <a:txBody>
                    <a:bodyPr/>
                    <a:lstStyle/>
                    <a:p>
                      <a:pPr algn="ctr"/>
                      <a:r>
                        <a:rPr lang="en-US" sz="1400">
                          <a:solidFill>
                            <a:srgbClr val="000000"/>
                          </a:solidFill>
                          <a:effectLst/>
                        </a:rPr>
                        <a:t>(US$ Billion)</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025">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gridSpan="3">
                  <a:txBody>
                    <a:bodyPr/>
                    <a:lstStyle/>
                    <a:p>
                      <a:pPr algn="ctr"/>
                      <a:r>
                        <a:rPr lang="en-US" sz="1400" b="1">
                          <a:solidFill>
                            <a:srgbClr val="000000"/>
                          </a:solidFill>
                          <a:effectLst/>
                          <a:latin typeface="Arial" panose="020B0604020202020204" pitchFamily="34" charset="0"/>
                        </a:rPr>
                        <a:t>Apr-Jun 2015 P</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3">
                  <a:txBody>
                    <a:bodyPr/>
                    <a:lstStyle/>
                    <a:p>
                      <a:pPr algn="ctr"/>
                      <a:r>
                        <a:rPr lang="en-US" sz="1400" b="1">
                          <a:solidFill>
                            <a:srgbClr val="000000"/>
                          </a:solidFill>
                          <a:effectLst/>
                          <a:latin typeface="Arial" panose="020B0604020202020204" pitchFamily="34" charset="0"/>
                        </a:rPr>
                        <a:t>Apr-Jun 2014 PR</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109025">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b="1">
                          <a:solidFill>
                            <a:srgbClr val="000000"/>
                          </a:solidFill>
                          <a:effectLst/>
                          <a:latin typeface="Arial" panose="020B0604020202020204" pitchFamily="34" charset="0"/>
                        </a:rPr>
                        <a:t>Credit</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b="1">
                          <a:solidFill>
                            <a:srgbClr val="000000"/>
                          </a:solidFill>
                          <a:effectLst/>
                          <a:latin typeface="Arial" panose="020B0604020202020204" pitchFamily="34" charset="0"/>
                        </a:rPr>
                        <a:t>Debit</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b="1">
                          <a:solidFill>
                            <a:srgbClr val="000000"/>
                          </a:solidFill>
                          <a:effectLst/>
                          <a:latin typeface="Arial" panose="020B0604020202020204" pitchFamily="34" charset="0"/>
                        </a:rPr>
                        <a:t>Net</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b="1">
                          <a:solidFill>
                            <a:srgbClr val="000000"/>
                          </a:solidFill>
                          <a:effectLst/>
                          <a:latin typeface="Arial" panose="020B0604020202020204" pitchFamily="34" charset="0"/>
                        </a:rPr>
                        <a:t>Credit</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b="1">
                          <a:solidFill>
                            <a:srgbClr val="000000"/>
                          </a:solidFill>
                          <a:effectLst/>
                          <a:latin typeface="Arial" panose="020B0604020202020204" pitchFamily="34" charset="0"/>
                        </a:rPr>
                        <a:t>Debit</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b="1">
                          <a:solidFill>
                            <a:srgbClr val="000000"/>
                          </a:solidFill>
                          <a:effectLst/>
                          <a:latin typeface="Arial" panose="020B0604020202020204" pitchFamily="34" charset="0"/>
                        </a:rPr>
                        <a:t>Net</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545123">
                <a:tc>
                  <a:txBody>
                    <a:bodyPr/>
                    <a:lstStyle/>
                    <a:p>
                      <a:pPr algn="ctr"/>
                      <a:r>
                        <a:rPr lang="en-US" sz="1400">
                          <a:solidFill>
                            <a:srgbClr val="000000"/>
                          </a:solidFill>
                          <a:effectLst/>
                        </a:rPr>
                        <a:t>A. Current Account</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126.6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132.7</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-6.2</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139.2</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147.0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-7.8</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218048">
                <a:tc>
                  <a:txBody>
                    <a:bodyPr/>
                    <a:lstStyle/>
                    <a:p>
                      <a:pPr algn="ctr"/>
                      <a:r>
                        <a:rPr lang="en-US" sz="1400">
                          <a:solidFill>
                            <a:srgbClr val="000000"/>
                          </a:solidFill>
                          <a:effectLst/>
                        </a:rPr>
                        <a:t>1. Goods</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68.0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102.2</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-34.2</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81.7</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116.3</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-34.6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218048">
                <a:tc>
                  <a:txBody>
                    <a:bodyPr/>
                    <a:lstStyle/>
                    <a:p>
                      <a:pPr algn="ctr"/>
                      <a:r>
                        <a:rPr lang="en-US" sz="1400" i="1">
                          <a:solidFill>
                            <a:srgbClr val="000000"/>
                          </a:solidFill>
                          <a:effectLst/>
                        </a:rPr>
                        <a:t>Of which:</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dirty="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109025">
                <a:tc>
                  <a:txBody>
                    <a:bodyPr/>
                    <a:lstStyle/>
                    <a:p>
                      <a:pPr algn="ctr"/>
                      <a:r>
                        <a:rPr lang="en-US" sz="1400">
                          <a:solidFill>
                            <a:srgbClr val="000000"/>
                          </a:solidFill>
                          <a:effectLst/>
                        </a:rPr>
                        <a:t>POL</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8.2</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24.7</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-16.5</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16.8</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40.4</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-23.6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327074">
                <a:tc>
                  <a:txBody>
                    <a:bodyPr/>
                    <a:lstStyle/>
                    <a:p>
                      <a:pPr algn="ctr"/>
                      <a:r>
                        <a:rPr lang="en-US" sz="1400">
                          <a:solidFill>
                            <a:srgbClr val="000000"/>
                          </a:solidFill>
                          <a:effectLst/>
                        </a:rPr>
                        <a:t>2. Services</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38.0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20.6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17.4</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37.6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20.6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17.0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545123">
                <a:tc>
                  <a:txBody>
                    <a:bodyPr/>
                    <a:lstStyle/>
                    <a:p>
                      <a:pPr algn="ctr"/>
                      <a:r>
                        <a:rPr lang="en-US" sz="1400">
                          <a:solidFill>
                            <a:srgbClr val="000000"/>
                          </a:solidFill>
                          <a:effectLst/>
                        </a:rPr>
                        <a:t>3. Primary Income</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3.2</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8.8</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-5.6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2.3</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9.0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-6.7</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545123">
                <a:tc>
                  <a:txBody>
                    <a:bodyPr/>
                    <a:lstStyle/>
                    <a:p>
                      <a:pPr algn="ctr"/>
                      <a:r>
                        <a:rPr lang="en-US" sz="1400" dirty="0">
                          <a:solidFill>
                            <a:srgbClr val="000000"/>
                          </a:solidFill>
                          <a:effectLst/>
                        </a:rPr>
                        <a:t>4. Secondary </a:t>
                      </a:r>
                      <a:r>
                        <a:rPr lang="en-US" sz="1400" dirty="0" smtClean="0">
                          <a:solidFill>
                            <a:srgbClr val="000000"/>
                          </a:solidFill>
                          <a:effectLst/>
                        </a:rPr>
                        <a:t>Income</a:t>
                      </a:r>
                      <a:endParaRPr lang="en-US" sz="1400" dirty="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17.3</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1.1</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16.2</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17.6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1.1</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16.4</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981222">
                <a:tc>
                  <a:txBody>
                    <a:bodyPr/>
                    <a:lstStyle/>
                    <a:p>
                      <a:pPr algn="ctr"/>
                      <a:r>
                        <a:rPr lang="en-US" sz="1400">
                          <a:solidFill>
                            <a:srgbClr val="000000"/>
                          </a:solidFill>
                          <a:effectLst/>
                        </a:rPr>
                        <a:t>B. Capital Account and Financial Account</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140.3</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133.6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dirty="0">
                          <a:solidFill>
                            <a:srgbClr val="000000"/>
                          </a:solidFill>
                          <a:effectLst/>
                        </a:rPr>
                        <a:t>6.6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144.6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136.6</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8.0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218048">
                <a:tc>
                  <a:txBody>
                    <a:bodyPr/>
                    <a:lstStyle/>
                    <a:p>
                      <a:pPr algn="ctr"/>
                      <a:r>
                        <a:rPr lang="en-US" sz="1400" i="1">
                          <a:solidFill>
                            <a:srgbClr val="000000"/>
                          </a:solidFill>
                          <a:effectLst/>
                        </a:rPr>
                        <a:t>Of which:</a:t>
                      </a: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endParaRPr lang="en-US" sz="1400">
                        <a:solidFill>
                          <a:srgbClr val="000000"/>
                        </a:solidFill>
                        <a:effectLst/>
                      </a:endParaRP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981222">
                <a:tc>
                  <a:txBody>
                    <a:bodyPr/>
                    <a:lstStyle/>
                    <a:p>
                      <a:pPr algn="ctr"/>
                      <a:r>
                        <a:rPr lang="en-US" sz="1400">
                          <a:solidFill>
                            <a:srgbClr val="000000"/>
                          </a:solidFill>
                          <a:effectLst/>
                        </a:rPr>
                        <a:t>Change in Reserve (Increase (-)/Decrease (+))</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0.0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11.4</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-11.4</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dirty="0">
                          <a:solidFill>
                            <a:srgbClr val="000000"/>
                          </a:solidFill>
                          <a:effectLst/>
                        </a:rPr>
                        <a:t>0.0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11.2</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-11.2</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654146">
                <a:tc>
                  <a:txBody>
                    <a:bodyPr/>
                    <a:lstStyle/>
                    <a:p>
                      <a:pPr algn="ctr"/>
                      <a:r>
                        <a:rPr lang="en-US" sz="1400">
                          <a:solidFill>
                            <a:srgbClr val="000000"/>
                          </a:solidFill>
                          <a:effectLst/>
                        </a:rPr>
                        <a:t>C. Errors &amp; Omissions (-) (A+B)</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0.0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0.5</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-0.5</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0.0</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0.1</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a:txBody>
                    <a:bodyPr/>
                    <a:lstStyle/>
                    <a:p>
                      <a:pPr algn="ctr"/>
                      <a:r>
                        <a:rPr lang="en-US" sz="1400">
                          <a:solidFill>
                            <a:srgbClr val="000000"/>
                          </a:solidFill>
                          <a:effectLst/>
                        </a:rPr>
                        <a:t>-0.1</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r>
              <a:tr h="109025">
                <a:tc gridSpan="7">
                  <a:txBody>
                    <a:bodyPr/>
                    <a:lstStyle/>
                    <a:p>
                      <a:pPr algn="ctr"/>
                      <a:r>
                        <a:rPr lang="en-US" sz="1400">
                          <a:solidFill>
                            <a:srgbClr val="000000"/>
                          </a:solidFill>
                          <a:effectLst/>
                        </a:rPr>
                        <a:t>P: Preliminary; PR: Partially Revised</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048">
                <a:tc gridSpan="7">
                  <a:txBody>
                    <a:bodyPr/>
                    <a:lstStyle/>
                    <a:p>
                      <a:pPr algn="ctr"/>
                      <a:r>
                        <a:rPr lang="en-US" sz="1400" dirty="0">
                          <a:solidFill>
                            <a:srgbClr val="000000"/>
                          </a:solidFill>
                          <a:effectLst/>
                        </a:rPr>
                        <a:t>Note: Total of subcomponents may not tally with aggregate due to rounding off.</a:t>
                      </a:r>
                    </a:p>
                  </a:txBody>
                  <a:tcPr marL="7028" marR="7028" marT="0" marB="0" anchor="ctr">
                    <a:lnL w="9525" cap="flat" cmpd="sng" algn="ctr">
                      <a:solidFill>
                        <a:srgbClr val="EFD1AA"/>
                      </a:solidFill>
                      <a:prstDash val="solid"/>
                      <a:round/>
                      <a:headEnd type="none" w="med" len="med"/>
                      <a:tailEnd type="none" w="med" len="med"/>
                    </a:lnL>
                    <a:lnR w="9525" cap="flat" cmpd="sng" algn="ctr">
                      <a:solidFill>
                        <a:srgbClr val="EFD1AA"/>
                      </a:solidFill>
                      <a:prstDash val="solid"/>
                      <a:round/>
                      <a:headEnd type="none" w="med" len="med"/>
                      <a:tailEnd type="none" w="med" len="med"/>
                    </a:lnR>
                    <a:lnT w="9525" cap="flat" cmpd="sng" algn="ctr">
                      <a:solidFill>
                        <a:srgbClr val="EFD1AA"/>
                      </a:solidFill>
                      <a:prstDash val="solid"/>
                      <a:round/>
                      <a:headEnd type="none" w="med" len="med"/>
                      <a:tailEnd type="none" w="med" len="med"/>
                    </a:lnT>
                    <a:lnB w="9525" cap="flat" cmpd="sng" algn="ctr">
                      <a:solidFill>
                        <a:srgbClr val="EFD1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0683294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rPr>
              <a:t>Balance of Payments Crisis</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800" dirty="0" smtClean="0">
                <a:solidFill>
                  <a:schemeClr val="tx1">
                    <a:lumMod val="95000"/>
                    <a:lumOff val="5000"/>
                  </a:schemeClr>
                </a:solidFill>
                <a:latin typeface="Times New Roman" pitchFamily="18" charset="0"/>
                <a:cs typeface="Times New Roman" pitchFamily="18" charset="0"/>
              </a:rPr>
              <a:t>This occurs when the current account deficit cannot be maintained.</a:t>
            </a:r>
          </a:p>
          <a:p>
            <a:r>
              <a:rPr lang="en-US" sz="2800" dirty="0" smtClean="0">
                <a:solidFill>
                  <a:schemeClr val="tx1">
                    <a:lumMod val="95000"/>
                    <a:lumOff val="5000"/>
                  </a:schemeClr>
                </a:solidFill>
                <a:latin typeface="Times New Roman" pitchFamily="18" charset="0"/>
                <a:cs typeface="Times New Roman" pitchFamily="18" charset="0"/>
              </a:rPr>
              <a:t>This means there will be a fall in foreign exchange reserves and the country can no longer attract sufficient capital flows to finance the current account deficit.</a:t>
            </a:r>
          </a:p>
          <a:p>
            <a:r>
              <a:rPr lang="en-US" sz="2800" dirty="0">
                <a:solidFill>
                  <a:schemeClr val="tx1">
                    <a:lumMod val="95000"/>
                    <a:lumOff val="5000"/>
                  </a:schemeClr>
                </a:solidFill>
                <a:latin typeface="Times New Roman" pitchFamily="18" charset="0"/>
                <a:cs typeface="Times New Roman" pitchFamily="18" charset="0"/>
              </a:rPr>
              <a:t> </a:t>
            </a:r>
            <a:r>
              <a:rPr lang="en-US" sz="2800" dirty="0" smtClean="0">
                <a:solidFill>
                  <a:schemeClr val="tx1">
                    <a:lumMod val="95000"/>
                    <a:lumOff val="5000"/>
                  </a:schemeClr>
                </a:solidFill>
                <a:latin typeface="Times New Roman" pitchFamily="18" charset="0"/>
                <a:cs typeface="Times New Roman" pitchFamily="18" charset="0"/>
              </a:rPr>
              <a:t>A BOP crisis becomes acute in circumstances like an exceptionally large budget deficit that lasts for an extended period of time or a default on interest payment on publicly –held debt.</a:t>
            </a:r>
            <a:endParaRPr lang="en-US"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627978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effectLst>
                  <a:outerShdw blurRad="38100" dist="38100" dir="2700000" algn="tl">
                    <a:srgbClr val="000000">
                      <a:alpha val="43137"/>
                    </a:srgbClr>
                  </a:outerShdw>
                </a:effectLst>
              </a:rPr>
              <a:t>Factors Responsible for Balance </a:t>
            </a:r>
            <a:r>
              <a:rPr lang="en-US" b="1" dirty="0" smtClean="0">
                <a:effectLst>
                  <a:outerShdw blurRad="38100" dist="38100" dir="2700000" algn="tl">
                    <a:srgbClr val="000000">
                      <a:alpha val="43137"/>
                    </a:srgbClr>
                  </a:outerShdw>
                </a:effectLst>
              </a:rPr>
              <a:t>of Payment </a:t>
            </a:r>
            <a:r>
              <a:rPr lang="en-US" b="1" dirty="0" smtClean="0">
                <a:effectLst>
                  <a:outerShdw blurRad="38100" dist="38100" dir="2700000" algn="tl">
                    <a:srgbClr val="000000">
                      <a:alpha val="43137"/>
                    </a:srgbClr>
                  </a:outerShdw>
                </a:effectLst>
              </a:rPr>
              <a:t>Crisis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fontAlgn="base"/>
            <a:r>
              <a:rPr lang="en-US" sz="2400" dirty="0" smtClean="0">
                <a:solidFill>
                  <a:schemeClr val="tx1">
                    <a:lumMod val="95000"/>
                    <a:lumOff val="5000"/>
                  </a:schemeClr>
                </a:solidFill>
                <a:latin typeface="Times New Roman" pitchFamily="18" charset="0"/>
                <a:cs typeface="Times New Roman" pitchFamily="18" charset="0"/>
              </a:rPr>
              <a:t>The </a:t>
            </a:r>
            <a:r>
              <a:rPr lang="en-US" sz="2400" dirty="0">
                <a:solidFill>
                  <a:schemeClr val="tx1">
                    <a:lumMod val="95000"/>
                    <a:lumOff val="5000"/>
                  </a:schemeClr>
                </a:solidFill>
                <a:latin typeface="Times New Roman" pitchFamily="18" charset="0"/>
                <a:cs typeface="Times New Roman" pitchFamily="18" charset="0"/>
              </a:rPr>
              <a:t>first important factor responsible for this growing crisis in BOP was the policy of import </a:t>
            </a:r>
            <a:r>
              <a:rPr lang="en-US" sz="2400" dirty="0" err="1">
                <a:solidFill>
                  <a:schemeClr val="tx1">
                    <a:lumMod val="95000"/>
                    <a:lumOff val="5000"/>
                  </a:schemeClr>
                </a:solidFill>
                <a:latin typeface="Times New Roman" pitchFamily="18" charset="0"/>
                <a:cs typeface="Times New Roman" pitchFamily="18" charset="0"/>
              </a:rPr>
              <a:t>liberalisation</a:t>
            </a:r>
            <a:r>
              <a:rPr lang="en-US" sz="2400" dirty="0">
                <a:solidFill>
                  <a:schemeClr val="tx1">
                    <a:lumMod val="95000"/>
                    <a:lumOff val="5000"/>
                  </a:schemeClr>
                </a:solidFill>
                <a:latin typeface="Times New Roman" pitchFamily="18" charset="0"/>
                <a:cs typeface="Times New Roman" pitchFamily="18" charset="0"/>
              </a:rPr>
              <a:t> introduced by the Congress (I) Government headed by Late Rajiv Gandhi resulting in a huge inflow of imports particularly after the announcement of Exim Policy in 1985.</a:t>
            </a:r>
          </a:p>
          <a:p>
            <a:pPr fontAlgn="base"/>
            <a:r>
              <a:rPr lang="en-US" sz="2400" dirty="0" smtClean="0">
                <a:solidFill>
                  <a:schemeClr val="tx1">
                    <a:lumMod val="95000"/>
                    <a:lumOff val="5000"/>
                  </a:schemeClr>
                </a:solidFill>
                <a:latin typeface="Times New Roman" pitchFamily="18" charset="0"/>
                <a:cs typeface="Times New Roman" pitchFamily="18" charset="0"/>
              </a:rPr>
              <a:t>The </a:t>
            </a:r>
            <a:r>
              <a:rPr lang="en-US" sz="2400" dirty="0">
                <a:solidFill>
                  <a:schemeClr val="tx1">
                    <a:lumMod val="95000"/>
                    <a:lumOff val="5000"/>
                  </a:schemeClr>
                </a:solidFill>
                <a:latin typeface="Times New Roman" pitchFamily="18" charset="0"/>
                <a:cs typeface="Times New Roman" pitchFamily="18" charset="0"/>
              </a:rPr>
              <a:t>second factor responsible for the crisis was the existing heavy import base of the country. In-spite of attaining an encouraging 18.7 per cent annual growth rate of exports during Seventh Plan, which was even higher than the annual growth rate of imports (16.8 per cent), the BOP position deteriorate to a serious point as the country started with larger volume imports.</a:t>
            </a:r>
          </a:p>
          <a:p>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536778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775192"/>
            <a:ext cx="10972800" cy="4939507"/>
          </a:xfrm>
        </p:spPr>
        <p:txBody>
          <a:bodyPr>
            <a:noAutofit/>
          </a:bodyPr>
          <a:lstStyle/>
          <a:p>
            <a:pPr fontAlgn="base"/>
            <a:r>
              <a:rPr lang="en-US" sz="2400" dirty="0" smtClean="0">
                <a:solidFill>
                  <a:schemeClr val="tx1">
                    <a:lumMod val="95000"/>
                    <a:lumOff val="5000"/>
                  </a:schemeClr>
                </a:solidFill>
                <a:latin typeface="Times New Roman" pitchFamily="18" charset="0"/>
                <a:cs typeface="Times New Roman" pitchFamily="18" charset="0"/>
              </a:rPr>
              <a:t> </a:t>
            </a:r>
            <a:r>
              <a:rPr lang="en-US" sz="2400" dirty="0">
                <a:solidFill>
                  <a:schemeClr val="tx1">
                    <a:lumMod val="95000"/>
                    <a:lumOff val="5000"/>
                  </a:schemeClr>
                </a:solidFill>
                <a:latin typeface="Times New Roman" pitchFamily="18" charset="0"/>
                <a:cs typeface="Times New Roman" pitchFamily="18" charset="0"/>
              </a:rPr>
              <a:t>The third factor responsible for this BOP crisis is the higher import intensity in the industrial development resulting from import intensive </a:t>
            </a:r>
            <a:r>
              <a:rPr lang="en-US" sz="2400" dirty="0" smtClean="0">
                <a:solidFill>
                  <a:schemeClr val="tx1">
                    <a:lumMod val="95000"/>
                    <a:lumOff val="5000"/>
                  </a:schemeClr>
                </a:solidFill>
                <a:latin typeface="Times New Roman" pitchFamily="18" charset="0"/>
                <a:cs typeface="Times New Roman" pitchFamily="18" charset="0"/>
              </a:rPr>
              <a:t>industrialization </a:t>
            </a:r>
            <a:r>
              <a:rPr lang="en-US" sz="2400" dirty="0">
                <a:solidFill>
                  <a:schemeClr val="tx1">
                    <a:lumMod val="95000"/>
                    <a:lumOff val="5000"/>
                  </a:schemeClr>
                </a:solidFill>
                <a:latin typeface="Times New Roman" pitchFamily="18" charset="0"/>
                <a:cs typeface="Times New Roman" pitchFamily="18" charset="0"/>
              </a:rPr>
              <a:t>process followed in the country for meeting the requirements of elitist consumption (viz., </a:t>
            </a:r>
            <a:r>
              <a:rPr lang="en-US" sz="2400" dirty="0" smtClean="0">
                <a:solidFill>
                  <a:schemeClr val="tx1">
                    <a:lumMod val="95000"/>
                    <a:lumOff val="5000"/>
                  </a:schemeClr>
                </a:solidFill>
                <a:latin typeface="Times New Roman" pitchFamily="18" charset="0"/>
                <a:cs typeface="Times New Roman" pitchFamily="18" charset="0"/>
              </a:rPr>
              <a:t>color </a:t>
            </a:r>
            <a:r>
              <a:rPr lang="en-US" sz="2400" dirty="0">
                <a:solidFill>
                  <a:schemeClr val="tx1">
                    <a:lumMod val="95000"/>
                    <a:lumOff val="5000"/>
                  </a:schemeClr>
                </a:solidFill>
                <a:latin typeface="Times New Roman" pitchFamily="18" charset="0"/>
                <a:cs typeface="Times New Roman" pitchFamily="18" charset="0"/>
              </a:rPr>
              <a:t>TVs, VCRs, refrigerators, motor cycles, cars) etc.</a:t>
            </a:r>
          </a:p>
          <a:p>
            <a:pPr fontAlgn="base"/>
            <a:r>
              <a:rPr lang="en-US" sz="2400" dirty="0" smtClean="0">
                <a:solidFill>
                  <a:schemeClr val="tx1">
                    <a:lumMod val="95000"/>
                    <a:lumOff val="5000"/>
                  </a:schemeClr>
                </a:solidFill>
                <a:latin typeface="Times New Roman" pitchFamily="18" charset="0"/>
                <a:cs typeface="Times New Roman" pitchFamily="18" charset="0"/>
              </a:rPr>
              <a:t> </a:t>
            </a:r>
            <a:r>
              <a:rPr lang="en-US" sz="2400" dirty="0">
                <a:solidFill>
                  <a:schemeClr val="tx1">
                    <a:lumMod val="95000"/>
                    <a:lumOff val="5000"/>
                  </a:schemeClr>
                </a:solidFill>
                <a:latin typeface="Times New Roman" pitchFamily="18" charset="0"/>
                <a:cs typeface="Times New Roman" pitchFamily="18" charset="0"/>
              </a:rPr>
              <a:t>The steep depreciation of rupee with dollar and other currencies during 1987-91 (from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12.82 per dollar in 1987 to </a:t>
            </a:r>
            <a:r>
              <a:rPr lang="en-US" sz="2400" dirty="0" err="1">
                <a:solidFill>
                  <a:schemeClr val="tx1">
                    <a:lumMod val="95000"/>
                    <a:lumOff val="5000"/>
                  </a:schemeClr>
                </a:solidFill>
                <a:latin typeface="Times New Roman" pitchFamily="18" charset="0"/>
                <a:cs typeface="Times New Roman" pitchFamily="18" charset="0"/>
              </a:rPr>
              <a:t>Rs</a:t>
            </a:r>
            <a:r>
              <a:rPr lang="en-US" sz="2400" dirty="0">
                <a:solidFill>
                  <a:schemeClr val="tx1">
                    <a:lumMod val="95000"/>
                    <a:lumOff val="5000"/>
                  </a:schemeClr>
                </a:solidFill>
                <a:latin typeface="Times New Roman" pitchFamily="18" charset="0"/>
                <a:cs typeface="Times New Roman" pitchFamily="18" charset="0"/>
              </a:rPr>
              <a:t>. 20.64 in April, 1991) had resulted in a considerable increase- in the value of imports.</a:t>
            </a:r>
          </a:p>
          <a:p>
            <a:pPr fontAlgn="base"/>
            <a:r>
              <a:rPr lang="en-US" sz="2400" dirty="0" smtClean="0">
                <a:solidFill>
                  <a:schemeClr val="tx1">
                    <a:lumMod val="95000"/>
                    <a:lumOff val="5000"/>
                  </a:schemeClr>
                </a:solidFill>
                <a:latin typeface="Times New Roman" pitchFamily="18" charset="0"/>
                <a:cs typeface="Times New Roman" pitchFamily="18" charset="0"/>
              </a:rPr>
              <a:t> </a:t>
            </a:r>
            <a:r>
              <a:rPr lang="en-US" sz="2400" dirty="0">
                <a:solidFill>
                  <a:schemeClr val="tx1">
                    <a:lumMod val="95000"/>
                    <a:lumOff val="5000"/>
                  </a:schemeClr>
                </a:solidFill>
                <a:latin typeface="Times New Roman" pitchFamily="18" charset="0"/>
                <a:cs typeface="Times New Roman" pitchFamily="18" charset="0"/>
              </a:rPr>
              <a:t>The worsening of the current account deficit in BOP in 1990-91 and therefore was partly on account of Gulf war and the higher price of POL imports and higher volume of POL imports continuously.</a:t>
            </a:r>
          </a:p>
          <a:p>
            <a:pPr fontAlgn="base"/>
            <a:r>
              <a:rPr lang="en-US" sz="2400" dirty="0" smtClean="0">
                <a:solidFill>
                  <a:schemeClr val="tx1">
                    <a:lumMod val="95000"/>
                    <a:lumOff val="5000"/>
                  </a:schemeClr>
                </a:solidFill>
                <a:latin typeface="Times New Roman" pitchFamily="18" charset="0"/>
                <a:cs typeface="Times New Roman" pitchFamily="18" charset="0"/>
              </a:rPr>
              <a:t> </a:t>
            </a:r>
            <a:r>
              <a:rPr lang="en-US" sz="2400" dirty="0">
                <a:solidFill>
                  <a:schemeClr val="tx1">
                    <a:lumMod val="95000"/>
                    <a:lumOff val="5000"/>
                  </a:schemeClr>
                </a:solidFill>
                <a:latin typeface="Times New Roman" pitchFamily="18" charset="0"/>
                <a:cs typeface="Times New Roman" pitchFamily="18" charset="0"/>
              </a:rPr>
              <a:t>The aggravation in trade deficit in recent years was also resulted from a deterioration in the invisibles account because of lower remittances and higher interest payments.</a:t>
            </a:r>
          </a:p>
          <a:p>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467622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473958"/>
            <a:ext cx="10972800" cy="5384042"/>
          </a:xfrm>
        </p:spPr>
        <p:txBody>
          <a:bodyPr>
            <a:noAutofit/>
          </a:bodyPr>
          <a:lstStyle/>
          <a:p>
            <a:pPr fontAlgn="base"/>
            <a:r>
              <a:rPr lang="en-US" sz="2200" dirty="0" smtClean="0">
                <a:solidFill>
                  <a:schemeClr val="tx1">
                    <a:lumMod val="95000"/>
                    <a:lumOff val="5000"/>
                  </a:schemeClr>
                </a:solidFill>
                <a:latin typeface="Times New Roman" pitchFamily="18" charset="0"/>
                <a:cs typeface="Times New Roman" pitchFamily="18" charset="0"/>
              </a:rPr>
              <a:t>The </a:t>
            </a:r>
            <a:r>
              <a:rPr lang="en-US" sz="2200" dirty="0">
                <a:solidFill>
                  <a:schemeClr val="tx1">
                    <a:lumMod val="95000"/>
                    <a:lumOff val="5000"/>
                  </a:schemeClr>
                </a:solidFill>
                <a:latin typeface="Times New Roman" pitchFamily="18" charset="0"/>
                <a:cs typeface="Times New Roman" pitchFamily="18" charset="0"/>
              </a:rPr>
              <a:t>current account deficit in 1990-91 weakened the ability to finance deficit massively. Political uncertainty at home, copied with rising inflation and widening fiscal deficits, led to a loss of international confidence. This had resulted drying up of commercial borrowing and an outflow of NRI deposits.</a:t>
            </a:r>
          </a:p>
          <a:p>
            <a:pPr fontAlgn="base"/>
            <a:r>
              <a:rPr lang="en-US" sz="2200" dirty="0">
                <a:solidFill>
                  <a:schemeClr val="tx1">
                    <a:lumMod val="95000"/>
                    <a:lumOff val="5000"/>
                  </a:schemeClr>
                </a:solidFill>
                <a:latin typeface="Times New Roman" pitchFamily="18" charset="0"/>
                <a:cs typeface="Times New Roman" pitchFamily="18" charset="0"/>
              </a:rPr>
              <a:t>This forced substantial recourse to the IMF with net borrowing of $ 1.2 billion and a large reserve drawdown ($ 1.3 billion). After a further deterioration in the first quarter of 1991-92, the new government took a series of measures to restore viability in external payments.</a:t>
            </a:r>
          </a:p>
          <a:p>
            <a:pPr fontAlgn="base"/>
            <a:r>
              <a:rPr lang="en-US" sz="2200" dirty="0" smtClean="0">
                <a:solidFill>
                  <a:schemeClr val="tx1">
                    <a:lumMod val="95000"/>
                    <a:lumOff val="5000"/>
                  </a:schemeClr>
                </a:solidFill>
                <a:latin typeface="Times New Roman" pitchFamily="18" charset="0"/>
                <a:cs typeface="Times New Roman" pitchFamily="18" charset="0"/>
              </a:rPr>
              <a:t> </a:t>
            </a:r>
            <a:r>
              <a:rPr lang="en-US" sz="2200" dirty="0">
                <a:solidFill>
                  <a:schemeClr val="tx1">
                    <a:lumMod val="95000"/>
                    <a:lumOff val="5000"/>
                  </a:schemeClr>
                </a:solidFill>
                <a:latin typeface="Times New Roman" pitchFamily="18" charset="0"/>
                <a:cs typeface="Times New Roman" pitchFamily="18" charset="0"/>
              </a:rPr>
              <a:t>Although there was a severe import compression during 1991-92 but the export performance in 1991-92 was disappointing with a marginal fall in exports in dollar terms reflecting depressed conditions in world markets and a virtual collapse in exports to the former Soviet Union. Thus in-spite of serious attempts, the trade deficit declined marginally by $ 4.7 billion compared with the previous year. However, the foreign exchange reserves of the country at the same time increased by S 3.57 billion.</a:t>
            </a:r>
          </a:p>
          <a:p>
            <a:pPr fontAlgn="base"/>
            <a:r>
              <a:rPr lang="en-US" sz="2200" dirty="0" smtClean="0">
                <a:solidFill>
                  <a:schemeClr val="tx1">
                    <a:lumMod val="95000"/>
                    <a:lumOff val="5000"/>
                  </a:schemeClr>
                </a:solidFill>
                <a:latin typeface="Times New Roman" pitchFamily="18" charset="0"/>
                <a:cs typeface="Times New Roman" pitchFamily="18" charset="0"/>
              </a:rPr>
              <a:t>The </a:t>
            </a:r>
            <a:r>
              <a:rPr lang="en-US" sz="2200" dirty="0">
                <a:solidFill>
                  <a:schemeClr val="tx1">
                    <a:lumMod val="95000"/>
                    <a:lumOff val="5000"/>
                  </a:schemeClr>
                </a:solidFill>
                <a:latin typeface="Times New Roman" pitchFamily="18" charset="0"/>
                <a:cs typeface="Times New Roman" pitchFamily="18" charset="0"/>
              </a:rPr>
              <a:t>current global economic slowdown is mostly responsible for growing trade deficit and </a:t>
            </a:r>
            <a:r>
              <a:rPr lang="en-US" sz="2200" dirty="0" smtClean="0">
                <a:solidFill>
                  <a:schemeClr val="tx1">
                    <a:lumMod val="95000"/>
                    <a:lumOff val="5000"/>
                  </a:schemeClr>
                </a:solidFill>
                <a:latin typeface="Times New Roman" pitchFamily="18" charset="0"/>
                <a:cs typeface="Times New Roman" pitchFamily="18" charset="0"/>
              </a:rPr>
              <a:t>unfavorable </a:t>
            </a:r>
            <a:r>
              <a:rPr lang="en-US" sz="2200" dirty="0">
                <a:solidFill>
                  <a:schemeClr val="tx1">
                    <a:lumMod val="95000"/>
                    <a:lumOff val="5000"/>
                  </a:schemeClr>
                </a:solidFill>
                <a:latin typeface="Times New Roman" pitchFamily="18" charset="0"/>
                <a:cs typeface="Times New Roman" pitchFamily="18" charset="0"/>
              </a:rPr>
              <a:t>balance of payments situation arising out of reduction in exports.</a:t>
            </a:r>
          </a:p>
          <a:p>
            <a:endParaRPr lang="en-US" sz="20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50074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effectLst>
                  <a:outerShdw blurRad="38100" dist="38100" dir="2700000" algn="tl">
                    <a:srgbClr val="000000">
                      <a:alpha val="43137"/>
                    </a:srgbClr>
                  </a:outerShdw>
                </a:effectLst>
              </a:rPr>
              <a:t>Solution to the Growing Problem of Deficits in Balance of Payments </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pPr marL="118872" indent="0" fontAlgn="base">
              <a:buNone/>
            </a:pPr>
            <a:r>
              <a:rPr lang="en-US" b="1" u="sng" dirty="0" smtClean="0">
                <a:solidFill>
                  <a:schemeClr val="tx1">
                    <a:lumMod val="95000"/>
                    <a:lumOff val="5000"/>
                  </a:schemeClr>
                </a:solidFill>
                <a:latin typeface="Times New Roman" pitchFamily="18" charset="0"/>
                <a:cs typeface="Times New Roman" pitchFamily="18" charset="0"/>
              </a:rPr>
              <a:t>1. Import Control:</a:t>
            </a:r>
          </a:p>
          <a:p>
            <a:pPr fontAlgn="base"/>
            <a:r>
              <a:rPr lang="en-US" sz="2200" dirty="0">
                <a:solidFill>
                  <a:schemeClr val="tx1">
                    <a:lumMod val="95000"/>
                    <a:lumOff val="5000"/>
                  </a:schemeClr>
                </a:solidFill>
                <a:latin typeface="Times New Roman" pitchFamily="18" charset="0"/>
                <a:cs typeface="Times New Roman" pitchFamily="18" charset="0"/>
              </a:rPr>
              <a:t>Under the present circumstances, the country should reduce its dependence on those commodities in which it has its productive capacities. Accordingly, the country should try to increase the production of food grains, edible oils and completely stop its import of these commodities.</a:t>
            </a:r>
          </a:p>
          <a:p>
            <a:pPr fontAlgn="base"/>
            <a:r>
              <a:rPr lang="en-US" sz="2200" dirty="0" smtClean="0">
                <a:solidFill>
                  <a:schemeClr val="tx1">
                    <a:lumMod val="95000"/>
                    <a:lumOff val="5000"/>
                  </a:schemeClr>
                </a:solidFill>
                <a:latin typeface="Times New Roman" pitchFamily="18" charset="0"/>
                <a:cs typeface="Times New Roman" pitchFamily="18" charset="0"/>
              </a:rPr>
              <a:t>The </a:t>
            </a:r>
            <a:r>
              <a:rPr lang="en-US" sz="2200" dirty="0">
                <a:solidFill>
                  <a:schemeClr val="tx1">
                    <a:lumMod val="95000"/>
                    <a:lumOff val="5000"/>
                  </a:schemeClr>
                </a:solidFill>
                <a:latin typeface="Times New Roman" pitchFamily="18" charset="0"/>
                <a:cs typeface="Times New Roman" pitchFamily="18" charset="0"/>
              </a:rPr>
              <a:t>country should increase the production of iron and steel, paper, fertilizers etc. by a higher degree of capacity </a:t>
            </a:r>
            <a:r>
              <a:rPr lang="en-US" sz="2200" dirty="0" smtClean="0">
                <a:solidFill>
                  <a:schemeClr val="tx1">
                    <a:lumMod val="95000"/>
                    <a:lumOff val="5000"/>
                  </a:schemeClr>
                </a:solidFill>
                <a:latin typeface="Times New Roman" pitchFamily="18" charset="0"/>
                <a:cs typeface="Times New Roman" pitchFamily="18" charset="0"/>
              </a:rPr>
              <a:t>utilization </a:t>
            </a:r>
            <a:r>
              <a:rPr lang="en-US" sz="2200" dirty="0">
                <a:solidFill>
                  <a:schemeClr val="tx1">
                    <a:lumMod val="95000"/>
                    <a:lumOff val="5000"/>
                  </a:schemeClr>
                </a:solidFill>
                <a:latin typeface="Times New Roman" pitchFamily="18" charset="0"/>
                <a:cs typeface="Times New Roman" pitchFamily="18" charset="0"/>
              </a:rPr>
              <a:t>of these existing industrial units and thus reduce its imports. The country should also put a check on the ever increasing import of POL through both increased domestic production and curtailment of its wasteful and unlimited consumption.</a:t>
            </a:r>
          </a:p>
          <a:p>
            <a:pPr fontAlgn="base"/>
            <a:r>
              <a:rPr lang="en-US" sz="2200" dirty="0">
                <a:solidFill>
                  <a:schemeClr val="tx1">
                    <a:lumMod val="95000"/>
                    <a:lumOff val="5000"/>
                  </a:schemeClr>
                </a:solidFill>
                <a:latin typeface="Times New Roman" pitchFamily="18" charset="0"/>
                <a:cs typeface="Times New Roman" pitchFamily="18" charset="0"/>
              </a:rPr>
              <a:t>Moreover, there should be a severe curb on the imports of luxuries. Besides, the country should try to adopt import substitution measures progressively and also discourage indiscriminate grant of licenses of foreign collaborations</a:t>
            </a:r>
            <a:r>
              <a:rPr lang="en-US" dirty="0">
                <a:solidFill>
                  <a:schemeClr val="tx1">
                    <a:lumMod val="95000"/>
                    <a:lumOff val="5000"/>
                  </a:schemeClr>
                </a:solidFill>
                <a:latin typeface="Times New Roman" pitchFamily="18" charset="0"/>
                <a:cs typeface="Times New Roman" pitchFamily="18" charset="0"/>
              </a:rPr>
              <a:t>.</a:t>
            </a: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563049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fontAlgn="base">
              <a:buNone/>
            </a:pPr>
            <a:r>
              <a:rPr lang="en-US" sz="2400" b="1" u="sng" dirty="0">
                <a:solidFill>
                  <a:schemeClr val="tx1">
                    <a:lumMod val="95000"/>
                    <a:lumOff val="5000"/>
                  </a:schemeClr>
                </a:solidFill>
                <a:latin typeface="Times New Roman" pitchFamily="18" charset="0"/>
                <a:cs typeface="Times New Roman" pitchFamily="18" charset="0"/>
              </a:rPr>
              <a:t>2. Export Promotion:</a:t>
            </a:r>
          </a:p>
          <a:p>
            <a:pPr fontAlgn="base"/>
            <a:r>
              <a:rPr lang="en-US" sz="2400" dirty="0">
                <a:solidFill>
                  <a:schemeClr val="tx1">
                    <a:lumMod val="95000"/>
                    <a:lumOff val="5000"/>
                  </a:schemeClr>
                </a:solidFill>
                <a:latin typeface="Times New Roman" pitchFamily="18" charset="0"/>
                <a:cs typeface="Times New Roman" pitchFamily="18" charset="0"/>
              </a:rPr>
              <a:t>In order to tackle the balance of payments crisis more effectively, the country should try to promote exports of non-traditional items like engineering goods, processed foods (fish and meat preparation), fruits and handicrafts etc. Moreover, the country should try to diversify its export markets into some non-traditional areas and should derive sufficient export surplus by containing home consumption of those commodities.</a:t>
            </a:r>
          </a:p>
          <a:p>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658469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These timely actions should be taken in the following manner:</a:t>
            </a:r>
            <a:endParaRPr lang="en-US" dirty="0"/>
          </a:p>
        </p:txBody>
      </p:sp>
      <p:sp>
        <p:nvSpPr>
          <p:cNvPr id="3" name="Content Placeholder 2"/>
          <p:cNvSpPr>
            <a:spLocks noGrp="1"/>
          </p:cNvSpPr>
          <p:nvPr>
            <p:ph idx="1"/>
          </p:nvPr>
        </p:nvSpPr>
        <p:spPr/>
        <p:txBody>
          <a:bodyPr>
            <a:noAutofit/>
          </a:bodyPr>
          <a:lstStyle/>
          <a:p>
            <a:pPr marL="633222" indent="-514350" fontAlgn="base">
              <a:buFont typeface="+mj-lt"/>
              <a:buAutoNum type="romanLcPeriod"/>
            </a:pPr>
            <a:r>
              <a:rPr lang="en-US" sz="2800" dirty="0" smtClean="0">
                <a:solidFill>
                  <a:schemeClr val="tx1">
                    <a:lumMod val="95000"/>
                    <a:lumOff val="5000"/>
                  </a:schemeClr>
                </a:solidFill>
                <a:latin typeface="Times New Roman" pitchFamily="18" charset="0"/>
                <a:cs typeface="Times New Roman" pitchFamily="18" charset="0"/>
              </a:rPr>
              <a:t>Careful </a:t>
            </a:r>
            <a:r>
              <a:rPr lang="en-US" sz="2800" dirty="0">
                <a:solidFill>
                  <a:schemeClr val="tx1">
                    <a:lumMod val="95000"/>
                    <a:lumOff val="5000"/>
                  </a:schemeClr>
                </a:solidFill>
                <a:latin typeface="Times New Roman" pitchFamily="18" charset="0"/>
                <a:cs typeface="Times New Roman" pitchFamily="18" charset="0"/>
              </a:rPr>
              <a:t>screening of imports as essential and non-essential and then strictly curtail the non­essential imports;</a:t>
            </a:r>
          </a:p>
          <a:p>
            <a:pPr marL="633222" indent="-514350" fontAlgn="base">
              <a:buFont typeface="+mj-lt"/>
              <a:buAutoNum type="romanLcPeriod"/>
            </a:pPr>
            <a:r>
              <a:rPr lang="en-US" sz="2800" dirty="0" smtClean="0">
                <a:solidFill>
                  <a:schemeClr val="tx1">
                    <a:lumMod val="95000"/>
                    <a:lumOff val="5000"/>
                  </a:schemeClr>
                </a:solidFill>
                <a:latin typeface="Times New Roman" pitchFamily="18" charset="0"/>
                <a:cs typeface="Times New Roman" pitchFamily="18" charset="0"/>
              </a:rPr>
              <a:t>Intensifying </a:t>
            </a:r>
            <a:r>
              <a:rPr lang="en-US" sz="2800" dirty="0">
                <a:solidFill>
                  <a:schemeClr val="tx1">
                    <a:lumMod val="95000"/>
                    <a:lumOff val="5000"/>
                  </a:schemeClr>
                </a:solidFill>
                <a:latin typeface="Times New Roman" pitchFamily="18" charset="0"/>
                <a:cs typeface="Times New Roman" pitchFamily="18" charset="0"/>
              </a:rPr>
              <a:t>drive towards export promotion seriously and also to diversify the exports of the country;</a:t>
            </a:r>
          </a:p>
          <a:p>
            <a:pPr marL="633222" indent="-514350" fontAlgn="base">
              <a:buFont typeface="+mj-lt"/>
              <a:buAutoNum type="romanLcPeriod"/>
            </a:pPr>
            <a:r>
              <a:rPr lang="en-US" sz="2800" dirty="0" smtClean="0">
                <a:solidFill>
                  <a:schemeClr val="tx1">
                    <a:lumMod val="95000"/>
                    <a:lumOff val="5000"/>
                  </a:schemeClr>
                </a:solidFill>
                <a:latin typeface="Times New Roman" pitchFamily="18" charset="0"/>
                <a:cs typeface="Times New Roman" pitchFamily="18" charset="0"/>
              </a:rPr>
              <a:t>Encouraging </a:t>
            </a:r>
            <a:r>
              <a:rPr lang="en-US" sz="2800" dirty="0">
                <a:solidFill>
                  <a:schemeClr val="tx1">
                    <a:lumMod val="95000"/>
                    <a:lumOff val="5000"/>
                  </a:schemeClr>
                </a:solidFill>
                <a:latin typeface="Times New Roman" pitchFamily="18" charset="0"/>
                <a:cs typeface="Times New Roman" pitchFamily="18" charset="0"/>
              </a:rPr>
              <a:t>implementation of measures towards import substitution and to attain self- reliance, and</a:t>
            </a:r>
          </a:p>
          <a:p>
            <a:pPr marL="633222" indent="-514350" fontAlgn="base">
              <a:buFont typeface="+mj-lt"/>
              <a:buAutoNum type="romanLcPeriod"/>
            </a:pPr>
            <a:r>
              <a:rPr lang="en-US" sz="2800" dirty="0" smtClean="0">
                <a:solidFill>
                  <a:schemeClr val="tx1">
                    <a:lumMod val="95000"/>
                    <a:lumOff val="5000"/>
                  </a:schemeClr>
                </a:solidFill>
                <a:latin typeface="Times New Roman" pitchFamily="18" charset="0"/>
                <a:cs typeface="Times New Roman" pitchFamily="18" charset="0"/>
              </a:rPr>
              <a:t>To </a:t>
            </a:r>
            <a:r>
              <a:rPr lang="en-US" sz="2800" dirty="0">
                <a:solidFill>
                  <a:schemeClr val="tx1">
                    <a:lumMod val="95000"/>
                    <a:lumOff val="5000"/>
                  </a:schemeClr>
                </a:solidFill>
                <a:latin typeface="Times New Roman" pitchFamily="18" charset="0"/>
                <a:cs typeface="Times New Roman" pitchFamily="18" charset="0"/>
              </a:rPr>
              <a:t>discourage indiscriminate grant of </a:t>
            </a:r>
            <a:r>
              <a:rPr lang="en-US" sz="2800" dirty="0" smtClean="0">
                <a:solidFill>
                  <a:schemeClr val="tx1">
                    <a:lumMod val="95000"/>
                    <a:lumOff val="5000"/>
                  </a:schemeClr>
                </a:solidFill>
                <a:latin typeface="Times New Roman" pitchFamily="18" charset="0"/>
                <a:cs typeface="Times New Roman" pitchFamily="18" charset="0"/>
              </a:rPr>
              <a:t>licenses </a:t>
            </a:r>
            <a:r>
              <a:rPr lang="en-US" sz="2800" dirty="0">
                <a:solidFill>
                  <a:schemeClr val="tx1">
                    <a:lumMod val="95000"/>
                    <a:lumOff val="5000"/>
                  </a:schemeClr>
                </a:solidFill>
                <a:latin typeface="Times New Roman" pitchFamily="18" charset="0"/>
                <a:cs typeface="Times New Roman" pitchFamily="18" charset="0"/>
              </a:rPr>
              <a:t>to foreign collaborations excluding the areas of adopting sophisticated technology.</a:t>
            </a:r>
          </a:p>
          <a:p>
            <a:pPr marL="633222" indent="-514350">
              <a:buFont typeface="+mj-lt"/>
              <a:buAutoNum type="romanLcPeriod"/>
            </a:pPr>
            <a:endParaRPr lang="en-US"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56664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effectLst>
                  <a:outerShdw blurRad="38100" dist="38100" dir="2700000" algn="tl">
                    <a:srgbClr val="000000">
                      <a:alpha val="43137"/>
                    </a:srgbClr>
                  </a:outerShdw>
                </a:effectLst>
              </a:rPr>
              <a:t>Current Account</a:t>
            </a:r>
            <a:endParaRPr lang="en-US" sz="6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r>
              <a:rPr lang="en-US" dirty="0" smtClean="0">
                <a:solidFill>
                  <a:schemeClr val="tx1">
                    <a:lumMod val="95000"/>
                    <a:lumOff val="5000"/>
                  </a:schemeClr>
                </a:solidFill>
                <a:latin typeface="Times New Roman" pitchFamily="18" charset="0"/>
                <a:cs typeface="Times New Roman" pitchFamily="18" charset="0"/>
              </a:rPr>
              <a:t>The current account shows the net amount a country is earning if it is in surplus , or spending if it is in deficit. It is the sum of the balance of trade ( net earnings on exports minus payments for imports) , factor income ( earnings on foreign investments minus payment made to foreign investors ) and cash transfers</a:t>
            </a:r>
            <a:r>
              <a:rPr lang="en-US" dirty="0" smtClean="0">
                <a:solidFill>
                  <a:schemeClr val="tx1">
                    <a:lumMod val="95000"/>
                    <a:lumOff val="5000"/>
                  </a:schemeClr>
                </a:solidFill>
                <a:latin typeface="Times New Roman" pitchFamily="18" charset="0"/>
                <a:cs typeface="Times New Roman" pitchFamily="18" charset="0"/>
              </a:rPr>
              <a:t>.</a:t>
            </a:r>
            <a:endParaRPr lang="en-US" sz="2800" b="1" dirty="0" smtClean="0">
              <a:solidFill>
                <a:schemeClr val="tx1">
                  <a:lumMod val="95000"/>
                  <a:lumOff val="5000"/>
                </a:schemeClr>
              </a:solidFill>
              <a:latin typeface="Times New Roman" pitchFamily="18" charset="0"/>
              <a:cs typeface="Times New Roman" pitchFamily="18" charset="0"/>
            </a:endParaRPr>
          </a:p>
          <a:p>
            <a:r>
              <a:rPr lang="en-US" sz="2800" b="1" dirty="0">
                <a:latin typeface="Times New Roman" pitchFamily="18" charset="0"/>
                <a:cs typeface="Times New Roman" pitchFamily="18" charset="0"/>
              </a:rPr>
              <a:t>The Current account records the flows of goods and services.</a:t>
            </a:r>
            <a:endParaRPr lang="en-US" sz="2800" b="1"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It can be calculated by a formula </a:t>
            </a:r>
            <a:r>
              <a:rPr lang="en-US" dirty="0" smtClean="0">
                <a:solidFill>
                  <a:schemeClr val="tx1">
                    <a:lumMod val="95000"/>
                    <a:lumOff val="5000"/>
                  </a:schemeClr>
                </a:solidFill>
                <a:latin typeface="Times New Roman" pitchFamily="18" charset="0"/>
                <a:cs typeface="Times New Roman" pitchFamily="18" charset="0"/>
              </a:rPr>
              <a:t>:</a:t>
            </a:r>
          </a:p>
          <a:p>
            <a:pPr marL="118872" indent="0">
              <a:buNone/>
            </a:pPr>
            <a:endParaRPr lang="en-US" dirty="0" smtClean="0">
              <a:solidFill>
                <a:schemeClr val="tx1">
                  <a:lumMod val="95000"/>
                  <a:lumOff val="5000"/>
                </a:schemeClr>
              </a:solidFill>
              <a:latin typeface="Times New Roman" pitchFamily="18" charset="0"/>
              <a:cs typeface="Times New Roman" pitchFamily="18" charset="0"/>
            </a:endParaRPr>
          </a:p>
          <a:p>
            <a:pPr marL="1371600" lvl="3" indent="0">
              <a:buNone/>
            </a:pPr>
            <a:r>
              <a:rPr lang="en-US" sz="2800" b="1" dirty="0" smtClean="0">
                <a:solidFill>
                  <a:srgbClr val="002060"/>
                </a:solidFill>
              </a:rPr>
              <a:t>CA  = (X – M ) + NY + NCT</a:t>
            </a:r>
          </a:p>
          <a:p>
            <a:pPr marL="1371600" lvl="3" indent="0">
              <a:buNone/>
            </a:pPr>
            <a:r>
              <a:rPr lang="en-US" sz="1800" b="1" dirty="0" smtClean="0">
                <a:solidFill>
                  <a:schemeClr val="tx1"/>
                </a:solidFill>
              </a:rPr>
              <a:t>Where,</a:t>
            </a:r>
          </a:p>
          <a:p>
            <a:pPr marL="1371600" lvl="3" indent="0">
              <a:buNone/>
            </a:pPr>
            <a:r>
              <a:rPr lang="en-US" sz="1800" b="1" dirty="0" smtClean="0">
                <a:solidFill>
                  <a:schemeClr val="tx1"/>
                </a:solidFill>
              </a:rPr>
              <a:t>CA  : current account</a:t>
            </a:r>
          </a:p>
          <a:p>
            <a:pPr marL="1371600" lvl="3" indent="0">
              <a:buNone/>
            </a:pPr>
            <a:r>
              <a:rPr lang="en-US" sz="1800" b="1" dirty="0" smtClean="0">
                <a:solidFill>
                  <a:schemeClr val="tx1"/>
                </a:solidFill>
              </a:rPr>
              <a:t>X and M : export and import of goods and services respectively</a:t>
            </a:r>
          </a:p>
          <a:p>
            <a:pPr marL="1371600" lvl="3" indent="0">
              <a:buNone/>
            </a:pPr>
            <a:r>
              <a:rPr lang="en-US" sz="1800" b="1" dirty="0" smtClean="0">
                <a:solidFill>
                  <a:schemeClr val="tx1"/>
                </a:solidFill>
              </a:rPr>
              <a:t>NY : net income from abroad</a:t>
            </a:r>
          </a:p>
          <a:p>
            <a:pPr marL="1371600" lvl="3" indent="0">
              <a:buNone/>
            </a:pPr>
            <a:r>
              <a:rPr lang="en-US" sz="1800" b="1" dirty="0" smtClean="0">
                <a:solidFill>
                  <a:schemeClr val="tx1"/>
                </a:solidFill>
              </a:rPr>
              <a:t>NCT : net current transfers </a:t>
            </a:r>
            <a:endParaRPr lang="en-US" sz="1800" b="1" dirty="0">
              <a:solidFill>
                <a:schemeClr val="tx1"/>
              </a:solidFill>
            </a:endParaRPr>
          </a:p>
        </p:txBody>
      </p:sp>
      <p:sp>
        <p:nvSpPr>
          <p:cNvPr id="4" name="Rectangle 3"/>
          <p:cNvSpPr/>
          <p:nvPr/>
        </p:nvSpPr>
        <p:spPr>
          <a:xfrm>
            <a:off x="1905821" y="4256888"/>
            <a:ext cx="4642339" cy="576776"/>
          </a:xfrm>
          <a:prstGeom prst="rect">
            <a:avLst/>
          </a:prstGeom>
          <a:solidFill>
            <a:schemeClr val="accent3">
              <a:lumMod val="5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7805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By:</a:t>
            </a:r>
            <a:endParaRPr lang="en-US" dirty="0"/>
          </a:p>
        </p:txBody>
      </p:sp>
      <p:sp>
        <p:nvSpPr>
          <p:cNvPr id="3" name="Content Placeholder 2"/>
          <p:cNvSpPr>
            <a:spLocks noGrp="1"/>
          </p:cNvSpPr>
          <p:nvPr>
            <p:ph idx="1"/>
          </p:nvPr>
        </p:nvSpPr>
        <p:spPr/>
        <p:txBody>
          <a:bodyPr>
            <a:normAutofit/>
          </a:bodyPr>
          <a:lstStyle/>
          <a:p>
            <a:pPr marL="285750" indent="-285750"/>
            <a:r>
              <a:rPr lang="en-US" dirty="0"/>
              <a:t>Jay A Joshi (1401005)</a:t>
            </a:r>
          </a:p>
          <a:p>
            <a:pPr marL="285750" indent="-285750"/>
            <a:r>
              <a:rPr lang="en-US" dirty="0"/>
              <a:t>Nirav Akbari (1401008)</a:t>
            </a:r>
          </a:p>
          <a:p>
            <a:pPr marL="285750" indent="-285750"/>
            <a:r>
              <a:rPr lang="en-US" dirty="0" err="1"/>
              <a:t>Amee</a:t>
            </a:r>
            <a:r>
              <a:rPr lang="en-US" dirty="0"/>
              <a:t> </a:t>
            </a:r>
            <a:r>
              <a:rPr lang="en-US" dirty="0" err="1"/>
              <a:t>Bhuva</a:t>
            </a:r>
            <a:r>
              <a:rPr lang="en-US" dirty="0"/>
              <a:t> (1401009)</a:t>
            </a:r>
          </a:p>
          <a:p>
            <a:pPr marL="285750" indent="-285750"/>
            <a:r>
              <a:rPr lang="en-US" dirty="0" err="1"/>
              <a:t>Subhashi</a:t>
            </a:r>
            <a:r>
              <a:rPr lang="en-US" dirty="0"/>
              <a:t> </a:t>
            </a:r>
            <a:r>
              <a:rPr lang="en-US" dirty="0" err="1"/>
              <a:t>Dobariya</a:t>
            </a:r>
            <a:r>
              <a:rPr lang="en-US" dirty="0"/>
              <a:t> (1401012)</a:t>
            </a:r>
          </a:p>
          <a:p>
            <a:pPr marL="285750" indent="-285750"/>
            <a:r>
              <a:rPr lang="en-US" dirty="0" err="1"/>
              <a:t>Krima</a:t>
            </a:r>
            <a:r>
              <a:rPr lang="en-US" dirty="0"/>
              <a:t> </a:t>
            </a:r>
            <a:r>
              <a:rPr lang="en-US" dirty="0" err="1"/>
              <a:t>Doshi</a:t>
            </a:r>
            <a:r>
              <a:rPr lang="en-US" dirty="0"/>
              <a:t> (1401035)</a:t>
            </a:r>
          </a:p>
          <a:p>
            <a:pPr marL="285750" indent="-285750"/>
            <a:r>
              <a:rPr lang="en-US" dirty="0"/>
              <a:t>Rahul Rachh (1401057)</a:t>
            </a:r>
          </a:p>
          <a:p>
            <a:pPr marL="285750" indent="-285750"/>
            <a:r>
              <a:rPr lang="en-US" dirty="0" err="1"/>
              <a:t>Jainil</a:t>
            </a:r>
            <a:r>
              <a:rPr lang="en-US" dirty="0"/>
              <a:t> </a:t>
            </a:r>
            <a:r>
              <a:rPr lang="en-US" dirty="0" err="1"/>
              <a:t>Vachhani</a:t>
            </a:r>
            <a:r>
              <a:rPr lang="en-US" dirty="0"/>
              <a:t> (1401116)</a:t>
            </a:r>
          </a:p>
          <a:p>
            <a:pPr marL="285750" indent="-285750"/>
            <a:r>
              <a:rPr lang="en-US" dirty="0" err="1"/>
              <a:t>Yash</a:t>
            </a:r>
            <a:r>
              <a:rPr lang="en-US" dirty="0"/>
              <a:t> </a:t>
            </a:r>
            <a:r>
              <a:rPr lang="en-US" dirty="0" err="1"/>
              <a:t>Turakhia</a:t>
            </a:r>
            <a:r>
              <a:rPr lang="en-US" dirty="0"/>
              <a:t> (1401118)</a:t>
            </a:r>
            <a:endParaRPr lang="en-IN" dirty="0"/>
          </a:p>
          <a:p>
            <a:pPr marL="0" indent="0">
              <a:buNone/>
            </a:pPr>
            <a:endParaRPr lang="en-US" dirty="0"/>
          </a:p>
        </p:txBody>
      </p:sp>
    </p:spTree>
    <p:extLst>
      <p:ext uri="{BB962C8B-B14F-4D97-AF65-F5344CB8AC3E}">
        <p14:creationId xmlns:p14="http://schemas.microsoft.com/office/powerpoint/2010/main" val="268836181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730" y="2900430"/>
            <a:ext cx="9426559" cy="1557270"/>
          </a:xfrm>
        </p:spPr>
        <p:txBody>
          <a:bodyPr>
            <a:normAutofit/>
          </a:bodyPr>
          <a:lstStyle/>
          <a:p>
            <a:pPr algn="ctr"/>
            <a:r>
              <a:rPr lang="en-US" sz="8000" dirty="0">
                <a:effectLst>
                  <a:outerShdw blurRad="38100" dist="38100" dir="2700000" algn="tl">
                    <a:srgbClr val="000000">
                      <a:alpha val="43137"/>
                    </a:srgbClr>
                  </a:outerShdw>
                </a:effectLst>
              </a:rPr>
              <a:t>THANK YOU</a:t>
            </a:r>
            <a:endParaRPr lang="en-US"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87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Balance of Current Account</a:t>
            </a:r>
            <a:endParaRPr lang="en-US" sz="4800" dirty="0"/>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Thus, the BOP on current account includes imports and exports of merchandise ( trade balances) , military transactions and service transactions.</a:t>
            </a:r>
          </a:p>
          <a:p>
            <a:r>
              <a:rPr lang="en-US" sz="2400" dirty="0" smtClean="0">
                <a:latin typeface="Times New Roman" pitchFamily="18" charset="0"/>
                <a:cs typeface="Times New Roman" pitchFamily="18" charset="0"/>
              </a:rPr>
              <a:t>The service account includes investment income( interest and dividends) , tourism , financial charges ( banking and insurances) and transportation expenses ( shipping and air travel).</a:t>
            </a:r>
          </a:p>
          <a:p>
            <a:r>
              <a:rPr lang="en-US" sz="2400" dirty="0" smtClean="0">
                <a:latin typeface="Times New Roman" pitchFamily="18" charset="0"/>
                <a:cs typeface="Times New Roman" pitchFamily="18" charset="0"/>
              </a:rPr>
              <a:t>Unilateral transfers includes pensions , remittances and other transfers for which no specific services are rendered.</a:t>
            </a:r>
          </a:p>
          <a:p>
            <a:r>
              <a:rPr lang="en-US" sz="2400" dirty="0" smtClean="0">
                <a:latin typeface="Times New Roman" pitchFamily="18" charset="0"/>
                <a:cs typeface="Times New Roman" pitchFamily="18" charset="0"/>
              </a:rPr>
              <a:t>It is worth remembering that BOP on current account covers all the receipts on account of earnings ( or opposed to borrowings ) and all the payments arising out of spending ( as opposed to lending).</a:t>
            </a:r>
          </a:p>
          <a:p>
            <a:r>
              <a:rPr lang="en-US" sz="2400" dirty="0" smtClean="0">
                <a:latin typeface="Times New Roman" pitchFamily="18" charset="0"/>
                <a:cs typeface="Times New Roman" pitchFamily="18" charset="0"/>
              </a:rPr>
              <a:t>There is no reverse flow entailed in the BOP on current account transactions.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0515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Current Account Deficit :-</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existence of a current account deficit is not in itself a sign of bad economic policy or bad economic conditions. If the United States has a current account deficit, all this means is that the United States is importing capital.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And </a:t>
            </a:r>
            <a:r>
              <a:rPr lang="en-US" sz="2800" dirty="0">
                <a:latin typeface="Times New Roman" pitchFamily="18" charset="0"/>
                <a:cs typeface="Times New Roman" pitchFamily="18" charset="0"/>
              </a:rPr>
              <a:t>importing capital is no more unnatural or dangerous than importing coffee. The deficit is a response to conditions in the country. It may be a response to excessive</a:t>
            </a:r>
            <a:r>
              <a:rPr lang="en-US" sz="2800" u="sng" dirty="0">
                <a:latin typeface="Times New Roman" pitchFamily="18" charset="0"/>
                <a:cs typeface="Times New Roman" pitchFamily="18" charset="0"/>
              </a:rPr>
              <a:t> </a:t>
            </a:r>
            <a:r>
              <a:rPr lang="en-US" sz="2800" b="1" u="sng" cap="small" dirty="0">
                <a:latin typeface="Times New Roman" pitchFamily="18" charset="0"/>
                <a:cs typeface="Times New Roman" pitchFamily="18" charset="0"/>
              </a:rPr>
              <a:t>inflation</a:t>
            </a:r>
            <a:r>
              <a:rPr lang="en-US" sz="2800" dirty="0">
                <a:latin typeface="Times New Roman" pitchFamily="18" charset="0"/>
                <a:cs typeface="Times New Roman" pitchFamily="18" charset="0"/>
              </a:rPr>
              <a:t>, to low </a:t>
            </a:r>
            <a:r>
              <a:rPr lang="en-US" sz="2800" b="1" cap="small" dirty="0">
                <a:latin typeface="Times New Roman" pitchFamily="18" charset="0"/>
                <a:cs typeface="Times New Roman" pitchFamily="18" charset="0"/>
              </a:rPr>
              <a:t>productivity</a:t>
            </a:r>
            <a:r>
              <a:rPr lang="en-US" sz="2800" dirty="0">
                <a:latin typeface="Times New Roman" pitchFamily="18" charset="0"/>
                <a:cs typeface="Times New Roman" pitchFamily="18" charset="0"/>
              </a:rPr>
              <a:t>, or to </a:t>
            </a:r>
            <a:r>
              <a:rPr lang="en-US" sz="2800" dirty="0" smtClean="0">
                <a:latin typeface="Times New Roman" pitchFamily="18" charset="0"/>
                <a:cs typeface="Times New Roman" pitchFamily="18" charset="0"/>
              </a:rPr>
              <a:t>inadequate </a:t>
            </a:r>
            <a:r>
              <a:rPr lang="en-US" sz="2800" b="1" cap="small" dirty="0" smtClean="0">
                <a:latin typeface="Times New Roman" pitchFamily="18" charset="0"/>
                <a:cs typeface="Times New Roman" pitchFamily="18" charset="0"/>
              </a:rPr>
              <a:t>saving</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It may just as easily occur because investments in the United States are secure and profitable. Furthermore, the conditions to which the deficit responds may be good or bad and may be the results of good or bad policy; but if there is a problem, it is in the underlying conditions and not in the deficit per se</a:t>
            </a:r>
            <a:r>
              <a:rPr lang="en-US" dirty="0"/>
              <a:t>.</a:t>
            </a:r>
            <a:endParaRPr lang="en-US" dirty="0"/>
          </a:p>
        </p:txBody>
      </p:sp>
    </p:spTree>
    <p:extLst>
      <p:ext uri="{BB962C8B-B14F-4D97-AF65-F5344CB8AC3E}">
        <p14:creationId xmlns:p14="http://schemas.microsoft.com/office/powerpoint/2010/main" val="321347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rPr>
              <a:t>Balance of Current Account</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US" sz="3000" dirty="0" smtClean="0">
                <a:solidFill>
                  <a:schemeClr val="tx1">
                    <a:lumMod val="95000"/>
                    <a:lumOff val="5000"/>
                  </a:schemeClr>
                </a:solidFill>
                <a:latin typeface="Times New Roman" pitchFamily="18" charset="0"/>
                <a:cs typeface="Times New Roman" pitchFamily="18" charset="0"/>
              </a:rPr>
              <a:t>BOP on current account refers to the inclusion of three balances of namely:</a:t>
            </a:r>
          </a:p>
          <a:p>
            <a:pPr marL="2628900" lvl="5" indent="-342900">
              <a:buClr>
                <a:srgbClr val="FF0000"/>
              </a:buClr>
              <a:buFont typeface="+mj-lt"/>
              <a:buAutoNum type="arabicPeriod"/>
            </a:pPr>
            <a:endParaRPr lang="en-US" sz="3000" dirty="0" smtClean="0">
              <a:solidFill>
                <a:schemeClr val="tx1">
                  <a:lumMod val="95000"/>
                  <a:lumOff val="5000"/>
                </a:schemeClr>
              </a:solidFill>
              <a:latin typeface="Times New Roman" pitchFamily="18" charset="0"/>
              <a:cs typeface="Times New Roman" pitchFamily="18" charset="0"/>
            </a:endParaRPr>
          </a:p>
          <a:p>
            <a:pPr marL="2628900" lvl="5" indent="-342900">
              <a:buClr>
                <a:srgbClr val="FF0000"/>
              </a:buClr>
              <a:buFont typeface="+mj-lt"/>
              <a:buAutoNum type="arabicPeriod"/>
            </a:pPr>
            <a:endParaRPr lang="en-US" sz="3000" dirty="0">
              <a:solidFill>
                <a:schemeClr val="tx1">
                  <a:lumMod val="95000"/>
                  <a:lumOff val="5000"/>
                </a:schemeClr>
              </a:solidFill>
              <a:latin typeface="Times New Roman" pitchFamily="18" charset="0"/>
              <a:cs typeface="Times New Roman" pitchFamily="18" charset="0"/>
            </a:endParaRPr>
          </a:p>
          <a:p>
            <a:pPr marL="2628900" lvl="5" indent="-342900" algn="just">
              <a:buClr>
                <a:srgbClr val="FF0000"/>
              </a:buClr>
              <a:buFont typeface="+mj-lt"/>
              <a:buAutoNum type="arabicPeriod"/>
            </a:pPr>
            <a:r>
              <a:rPr lang="en-US" sz="3000" dirty="0" smtClean="0">
                <a:solidFill>
                  <a:schemeClr val="tx1">
                    <a:lumMod val="95000"/>
                    <a:lumOff val="5000"/>
                  </a:schemeClr>
                </a:solidFill>
                <a:latin typeface="Times New Roman" pitchFamily="18" charset="0"/>
                <a:cs typeface="Times New Roman" pitchFamily="18" charset="0"/>
              </a:rPr>
              <a:t>Merchandise Balance (Goods)</a:t>
            </a:r>
          </a:p>
          <a:p>
            <a:pPr marL="2628900" lvl="5" indent="-342900" algn="just">
              <a:buClr>
                <a:srgbClr val="FF0000"/>
              </a:buClr>
              <a:buFont typeface="+mj-lt"/>
              <a:buAutoNum type="arabicPeriod"/>
            </a:pPr>
            <a:r>
              <a:rPr lang="en-US" sz="3000" dirty="0" smtClean="0">
                <a:solidFill>
                  <a:schemeClr val="tx1">
                    <a:lumMod val="95000"/>
                    <a:lumOff val="5000"/>
                  </a:schemeClr>
                </a:solidFill>
                <a:latin typeface="Times New Roman" pitchFamily="18" charset="0"/>
                <a:cs typeface="Times New Roman" pitchFamily="18" charset="0"/>
              </a:rPr>
              <a:t>Services Balance</a:t>
            </a:r>
          </a:p>
          <a:p>
            <a:pPr marL="2628900" lvl="5" indent="-342900" algn="just">
              <a:buClr>
                <a:srgbClr val="FF0000"/>
              </a:buClr>
              <a:buFont typeface="+mj-lt"/>
              <a:buAutoNum type="arabicPeriod"/>
            </a:pPr>
            <a:r>
              <a:rPr lang="en-US" sz="3000" dirty="0" smtClean="0">
                <a:solidFill>
                  <a:schemeClr val="tx1">
                    <a:lumMod val="95000"/>
                    <a:lumOff val="5000"/>
                  </a:schemeClr>
                </a:solidFill>
                <a:latin typeface="Times New Roman" pitchFamily="18" charset="0"/>
                <a:cs typeface="Times New Roman" pitchFamily="18" charset="0"/>
              </a:rPr>
              <a:t>Unilateral Transfer Balance   (Gifts)</a:t>
            </a:r>
          </a:p>
          <a:p>
            <a:pPr marL="2286000" lvl="5" indent="0">
              <a:buNone/>
            </a:pPr>
            <a:endParaRPr lang="en-US" sz="3600" dirty="0">
              <a:solidFill>
                <a:schemeClr val="tx1">
                  <a:lumMod val="95000"/>
                  <a:lumOff val="5000"/>
                </a:schemeClr>
              </a:solidFill>
              <a:latin typeface="Lithos Pro Regular" panose="04020505030E02020A04" pitchFamily="82" charset="0"/>
            </a:endParaRPr>
          </a:p>
          <a:p>
            <a:pPr lvl="5"/>
            <a:endParaRPr lang="en-US" sz="1800" dirty="0" smtClean="0"/>
          </a:p>
          <a:p>
            <a:pPr marL="2286000" lvl="5" indent="0">
              <a:buNone/>
            </a:pPr>
            <a:r>
              <a:rPr lang="en-US" sz="1800" dirty="0" smtClean="0"/>
              <a:t>                                                                                                                     </a:t>
            </a:r>
          </a:p>
        </p:txBody>
      </p:sp>
    </p:spTree>
    <p:extLst>
      <p:ext uri="{BB962C8B-B14F-4D97-AF65-F5344CB8AC3E}">
        <p14:creationId xmlns:p14="http://schemas.microsoft.com/office/powerpoint/2010/main" val="42098783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862</TotalTime>
  <Words>5107</Words>
  <Application>Microsoft Office PowerPoint</Application>
  <PresentationFormat>Custom</PresentationFormat>
  <Paragraphs>556</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Module</vt:lpstr>
      <vt:lpstr>Balance  of  Payment :               Status  of  India</vt:lpstr>
      <vt:lpstr>Definition : BOP</vt:lpstr>
      <vt:lpstr>Summing up the definition </vt:lpstr>
      <vt:lpstr>Why Balance of Payment is essential ?</vt:lpstr>
      <vt:lpstr>Types of BOP</vt:lpstr>
      <vt:lpstr>Current Account</vt:lpstr>
      <vt:lpstr>Balance of Current Account</vt:lpstr>
      <vt:lpstr>Impact of Current Account Deficit :-</vt:lpstr>
      <vt:lpstr>Balance of Current Account</vt:lpstr>
      <vt:lpstr>Structure of Current Account</vt:lpstr>
      <vt:lpstr>Capital Account</vt:lpstr>
      <vt:lpstr>Capital Account</vt:lpstr>
      <vt:lpstr>Short and Long term capital movement</vt:lpstr>
      <vt:lpstr>Structure of Capital Account</vt:lpstr>
      <vt:lpstr>Reserve Account</vt:lpstr>
      <vt:lpstr>Errors and Omissions</vt:lpstr>
      <vt:lpstr>Why to go for BOP Analysis ?</vt:lpstr>
      <vt:lpstr>Disequilibrium causing inflation : Meaning and its Forms </vt:lpstr>
      <vt:lpstr>Disequilibrium : Causes</vt:lpstr>
      <vt:lpstr>Two things cause inflation: </vt:lpstr>
      <vt:lpstr>Devaluation of currency :-</vt:lpstr>
      <vt:lpstr>Corrective Measures for Disequilibrium</vt:lpstr>
      <vt:lpstr>The balance of payments always balances :-</vt:lpstr>
      <vt:lpstr>Automatic Measures</vt:lpstr>
      <vt:lpstr>Deliberate Measures</vt:lpstr>
      <vt:lpstr>Ideologies :- </vt:lpstr>
      <vt:lpstr>Trends in India’s Balance of Payment</vt:lpstr>
      <vt:lpstr>BOP During the First Four Plans</vt:lpstr>
      <vt:lpstr>PowerPoint Presentation</vt:lpstr>
      <vt:lpstr>BOP During Fifth Plan</vt:lpstr>
      <vt:lpstr>BOP During the Sixth to Tenth Plan:</vt:lpstr>
      <vt:lpstr>PowerPoint Presentation</vt:lpstr>
      <vt:lpstr>PowerPoint Presentation</vt:lpstr>
      <vt:lpstr>PowerPoint Presentation</vt:lpstr>
      <vt:lpstr>PowerPoint Presentation</vt:lpstr>
      <vt:lpstr>Recovery in BOP after Economic Reforms</vt:lpstr>
      <vt:lpstr>PowerPoint Presentation</vt:lpstr>
      <vt:lpstr>BOP Analysis of the year : 2007-08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Developments in India’s BOP during April-June 2014</vt:lpstr>
      <vt:lpstr>PowerPoint Presentation</vt:lpstr>
      <vt:lpstr>PowerPoint Presentation</vt:lpstr>
      <vt:lpstr>PowerPoint Presentation</vt:lpstr>
      <vt:lpstr>Key Features of India’s BOP  of 2015-16</vt:lpstr>
      <vt:lpstr>PowerPoint Presentation</vt:lpstr>
      <vt:lpstr>PowerPoint Presentation</vt:lpstr>
      <vt:lpstr>Balance of Payments Crisis</vt:lpstr>
      <vt:lpstr>Factors Responsible for Balance of Payment Crisis</vt:lpstr>
      <vt:lpstr>PowerPoint Presentation</vt:lpstr>
      <vt:lpstr>PowerPoint Presentation</vt:lpstr>
      <vt:lpstr>Solution to the Growing Problem of Deficits in Balance of Payments </vt:lpstr>
      <vt:lpstr>PowerPoint Presentation</vt:lpstr>
      <vt:lpstr>These timely actions should be taken in the following manner:</vt:lpstr>
      <vt:lpstr>Project By: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 of Payment :                      Status of India</dc:title>
  <dc:creator>Amee Bhuva</dc:creator>
  <cp:lastModifiedBy>jay</cp:lastModifiedBy>
  <cp:revision>83</cp:revision>
  <dcterms:created xsi:type="dcterms:W3CDTF">2016-04-16T03:48:49Z</dcterms:created>
  <dcterms:modified xsi:type="dcterms:W3CDTF">2016-04-16T18:19:23Z</dcterms:modified>
</cp:coreProperties>
</file>