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charts/style2.xml" ContentType="application/vnd.ms-office.chartstyl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charts/colors4.xml" ContentType="application/vnd.ms-office.chartcolor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charts/colors2.xml" ContentType="application/vnd.ms-office.chartcolorstyle+xml"/>
  <Override PartName="/ppt/charts/colors3.xml" ContentType="application/vnd.ms-office.chartcolorstyl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harts/colors1.xml" ContentType="application/vnd.ms-office.chartcolorstyle+xml"/>
  <Override PartName="/ppt/slideLayouts/slideLayout10.xml" ContentType="application/vnd.openxmlformats-officedocument.presentationml.slideLayout+xml"/>
  <Default Extension="gif" ContentType="image/gif"/>
  <Default Extension="xlsx" ContentType="application/vnd.openxmlformats-officedocument.spreadsheetml.sheet"/>
  <Override PartName="/ppt/charts/chart3.xml" ContentType="application/vnd.openxmlformats-officedocument.drawingml.chart+xml"/>
  <Override PartName="/ppt/charts/chart4.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charts/style4.xml" ContentType="application/vnd.ms-office.chartstyle+xml"/>
  <Override PartName="/ppt/charts/style3.xml" ContentType="application/vnd.ms-office.chartstyle+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charts/style1.xml" ContentType="application/vnd.ms-office.chartstyl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3" r:id="rId7"/>
    <p:sldId id="264" r:id="rId8"/>
    <p:sldId id="265" r:id="rId9"/>
    <p:sldId id="266" r:id="rId10"/>
    <p:sldId id="267" r:id="rId11"/>
    <p:sldId id="278" r:id="rId12"/>
    <p:sldId id="268" r:id="rId13"/>
    <p:sldId id="269" r:id="rId14"/>
    <p:sldId id="280" r:id="rId15"/>
    <p:sldId id="270" r:id="rId16"/>
    <p:sldId id="281" r:id="rId17"/>
    <p:sldId id="282" r:id="rId18"/>
    <p:sldId id="271"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110" d="100"/>
          <a:sy n="110" d="100"/>
        </p:scale>
        <p:origin x="-528" y="-9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package" Target="../embeddings/Microsoft_Office_Excel_Worksheet2.xlsx"/></Relationships>
</file>

<file path=ppt/charts/_rels/chart3.xml.rels><?xml version="1.0" encoding="UTF-8" standalone="yes"?>
<Relationships xmlns="http://schemas.openxmlformats.org/package/2006/relationships"><Relationship Id="rId3" Type="http://schemas.microsoft.com/office/2011/relationships/chartStyle" Target="style3.xml"/><Relationship Id="rId2" Type="http://schemas.microsoft.com/office/2011/relationships/chartColorStyle" Target="colors3.xml"/><Relationship Id="rId1" Type="http://schemas.openxmlformats.org/officeDocument/2006/relationships/package" Target="../embeddings/Microsoft_Office_Excel_Worksheet3.xlsx"/></Relationships>
</file>

<file path=ppt/charts/_rels/chart4.xml.rels><?xml version="1.0" encoding="UTF-8" standalone="yes"?>
<Relationships xmlns="http://schemas.openxmlformats.org/package/2006/relationships"><Relationship Id="rId3" Type="http://schemas.microsoft.com/office/2011/relationships/chartStyle" Target="style4.xml"/><Relationship Id="rId2" Type="http://schemas.microsoft.com/office/2011/relationships/chartColorStyle" Target="colors4.xml"/><Relationship Id="rId1" Type="http://schemas.openxmlformats.org/officeDocument/2006/relationships/package" Target="../embeddings/Microsoft_Office_Excel_Worksheet4.xlsx"/></Relationships>
</file>

<file path=ppt/charts/chart1.xml><?xml version="1.0" encoding="utf-8"?>
<c:chartSpace xmlns:c="http://schemas.openxmlformats.org/drawingml/2006/chart" xmlns:a="http://schemas.openxmlformats.org/drawingml/2006/main" xmlns:r="http://schemas.openxmlformats.org/officeDocument/2006/relationships">
  <c:lang val="en-US"/>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Demand Curve</a:t>
            </a:r>
            <a:r>
              <a:rPr lang="en-IN" baseline="0"/>
              <a:t> of kayam Churna</a:t>
            </a:r>
            <a:endParaRPr lang="en-IN"/>
          </a:p>
        </c:rich>
      </c:tx>
      <c:layout/>
      <c:spPr>
        <a:noFill/>
        <a:ln>
          <a:noFill/>
        </a:ln>
        <a:effectLst/>
      </c:spPr>
    </c:title>
    <c:plotArea>
      <c:layout/>
      <c:lineChart>
        <c:grouping val="standard"/>
        <c:ser>
          <c:idx val="0"/>
          <c:order val="0"/>
          <c:tx>
            <c:strRef>
              <c:f>Sheet1!$B$1</c:f>
              <c:strCache>
                <c:ptCount val="1"/>
                <c:pt idx="0">
                  <c:v>Kaayam (Price)</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Val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2005</c:v>
                </c:pt>
                <c:pt idx="1">
                  <c:v>2006</c:v>
                </c:pt>
                <c:pt idx="2">
                  <c:v>2007</c:v>
                </c:pt>
                <c:pt idx="3">
                  <c:v>2008</c:v>
                </c:pt>
                <c:pt idx="4">
                  <c:v>2009</c:v>
                </c:pt>
                <c:pt idx="5">
                  <c:v>2010</c:v>
                </c:pt>
                <c:pt idx="6">
                  <c:v>2011</c:v>
                </c:pt>
                <c:pt idx="7">
                  <c:v>2012</c:v>
                </c:pt>
                <c:pt idx="8">
                  <c:v>2013</c:v>
                </c:pt>
                <c:pt idx="9">
                  <c:v>2014</c:v>
                </c:pt>
                <c:pt idx="10">
                  <c:v>2015</c:v>
                </c:pt>
              </c:numCache>
            </c:numRef>
          </c:cat>
          <c:val>
            <c:numRef>
              <c:f>Sheet1!$B$2:$B$12</c:f>
              <c:numCache>
                <c:formatCode>General</c:formatCode>
                <c:ptCount val="11"/>
                <c:pt idx="0">
                  <c:v>50</c:v>
                </c:pt>
                <c:pt idx="1">
                  <c:v>55</c:v>
                </c:pt>
                <c:pt idx="2">
                  <c:v>55</c:v>
                </c:pt>
                <c:pt idx="3">
                  <c:v>60</c:v>
                </c:pt>
                <c:pt idx="4">
                  <c:v>60</c:v>
                </c:pt>
                <c:pt idx="5">
                  <c:v>55</c:v>
                </c:pt>
                <c:pt idx="6">
                  <c:v>44</c:v>
                </c:pt>
                <c:pt idx="7">
                  <c:v>50</c:v>
                </c:pt>
                <c:pt idx="8">
                  <c:v>60</c:v>
                </c:pt>
                <c:pt idx="9">
                  <c:v>65</c:v>
                </c:pt>
                <c:pt idx="10">
                  <c:v>65</c:v>
                </c:pt>
              </c:numCache>
            </c:numRef>
          </c:val>
        </c:ser>
        <c:ser>
          <c:idx val="1"/>
          <c:order val="1"/>
          <c:tx>
            <c:strRef>
              <c:f>Sheet1!$C$1</c:f>
              <c:strCache>
                <c:ptCount val="1"/>
                <c:pt idx="0">
                  <c:v>Kaayam (QD)</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Val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2005</c:v>
                </c:pt>
                <c:pt idx="1">
                  <c:v>2006</c:v>
                </c:pt>
                <c:pt idx="2">
                  <c:v>2007</c:v>
                </c:pt>
                <c:pt idx="3">
                  <c:v>2008</c:v>
                </c:pt>
                <c:pt idx="4">
                  <c:v>2009</c:v>
                </c:pt>
                <c:pt idx="5">
                  <c:v>2010</c:v>
                </c:pt>
                <c:pt idx="6">
                  <c:v>2011</c:v>
                </c:pt>
                <c:pt idx="7">
                  <c:v>2012</c:v>
                </c:pt>
                <c:pt idx="8">
                  <c:v>2013</c:v>
                </c:pt>
                <c:pt idx="9">
                  <c:v>2014</c:v>
                </c:pt>
                <c:pt idx="10">
                  <c:v>2015</c:v>
                </c:pt>
              </c:numCache>
            </c:numRef>
          </c:cat>
          <c:val>
            <c:numRef>
              <c:f>Sheet1!$C$2:$C$12</c:f>
              <c:numCache>
                <c:formatCode>General</c:formatCode>
                <c:ptCount val="11"/>
                <c:pt idx="0">
                  <c:v>72</c:v>
                </c:pt>
                <c:pt idx="1">
                  <c:v>80</c:v>
                </c:pt>
                <c:pt idx="2">
                  <c:v>90</c:v>
                </c:pt>
                <c:pt idx="3">
                  <c:v>100</c:v>
                </c:pt>
                <c:pt idx="4">
                  <c:v>105</c:v>
                </c:pt>
                <c:pt idx="5">
                  <c:v>115</c:v>
                </c:pt>
                <c:pt idx="6">
                  <c:v>80</c:v>
                </c:pt>
                <c:pt idx="7">
                  <c:v>90</c:v>
                </c:pt>
                <c:pt idx="8">
                  <c:v>105</c:v>
                </c:pt>
                <c:pt idx="9">
                  <c:v>115</c:v>
                </c:pt>
                <c:pt idx="10">
                  <c:v>125</c:v>
                </c:pt>
              </c:numCache>
            </c:numRef>
          </c:val>
        </c:ser>
        <c:dLbls>
          <c:showVal val="1"/>
        </c:dLbls>
        <c:marker val="1"/>
        <c:axId val="53932416"/>
        <c:axId val="53934336"/>
      </c:lineChart>
      <c:catAx>
        <c:axId val="53932416"/>
        <c:scaling>
          <c:orientation val="minMax"/>
        </c:scaling>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Year</a:t>
                </a:r>
              </a:p>
            </c:rich>
          </c:tx>
          <c:layout/>
          <c:spPr>
            <a:noFill/>
            <a:ln>
              <a:noFill/>
            </a:ln>
            <a:effectLst/>
          </c:spPr>
        </c:title>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934336"/>
        <c:crosses val="autoZero"/>
        <c:auto val="1"/>
        <c:lblAlgn val="ctr"/>
        <c:lblOffset val="100"/>
      </c:catAx>
      <c:valAx>
        <c:axId val="53934336"/>
        <c:scaling>
          <c:orientation val="minMax"/>
        </c:scaling>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QD,Price</a:t>
                </a:r>
                <a:r>
                  <a:rPr lang="en-IN" baseline="0"/>
                  <a:t> Values</a:t>
                </a:r>
                <a:endParaRPr lang="en-IN"/>
              </a:p>
            </c:rich>
          </c:tx>
          <c:layout/>
          <c:spPr>
            <a:noFill/>
            <a:ln>
              <a:noFill/>
            </a:ln>
            <a:effectLst/>
          </c:spPr>
        </c:title>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932416"/>
        <c:crosses val="autoZero"/>
        <c:crossBetween val="between"/>
      </c:valAx>
      <c:spPr>
        <a:noFill/>
        <a:ln>
          <a:noFill/>
        </a:ln>
        <a:effectLst/>
      </c:spPr>
    </c:plotArea>
    <c:legend>
      <c:legendPos val="b"/>
      <c:layout/>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chart>
  <c:spPr>
    <a:noFill/>
    <a:ln>
      <a:solidFill>
        <a:schemeClr val="tx1"/>
      </a:solidFill>
    </a:ln>
    <a:effectLst/>
  </c:spPr>
  <c:txPr>
    <a:bodyPr/>
    <a:lstStyle/>
    <a:p>
      <a:pPr>
        <a:defRPr/>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Demand</a:t>
            </a:r>
            <a:r>
              <a:rPr lang="en-IN" baseline="0"/>
              <a:t> Curve of Nityam Churna</a:t>
            </a:r>
            <a:endParaRPr lang="en-IN"/>
          </a:p>
        </c:rich>
      </c:tx>
      <c:layout/>
      <c:spPr>
        <a:noFill/>
        <a:ln>
          <a:noFill/>
        </a:ln>
        <a:effectLst/>
      </c:spPr>
    </c:title>
    <c:plotArea>
      <c:layout/>
      <c:lineChart>
        <c:grouping val="standard"/>
        <c:ser>
          <c:idx val="0"/>
          <c:order val="0"/>
          <c:tx>
            <c:strRef>
              <c:f>Sheet1!$B$1</c:f>
              <c:strCache>
                <c:ptCount val="1"/>
                <c:pt idx="0">
                  <c:v>Zandu (Price)</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Val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50</c:v>
                </c:pt>
                <c:pt idx="1">
                  <c:v>60</c:v>
                </c:pt>
                <c:pt idx="2">
                  <c:v>70</c:v>
                </c:pt>
                <c:pt idx="3">
                  <c:v>85</c:v>
                </c:pt>
                <c:pt idx="4">
                  <c:v>100</c:v>
                </c:pt>
              </c:numCache>
            </c:numRef>
          </c:cat>
          <c:val>
            <c:numRef>
              <c:f>Sheet1!$B$2:$B$6</c:f>
              <c:numCache>
                <c:formatCode>General</c:formatCode>
                <c:ptCount val="5"/>
                <c:pt idx="0">
                  <c:v>40</c:v>
                </c:pt>
                <c:pt idx="1">
                  <c:v>45</c:v>
                </c:pt>
                <c:pt idx="2">
                  <c:v>50</c:v>
                </c:pt>
                <c:pt idx="3">
                  <c:v>50</c:v>
                </c:pt>
                <c:pt idx="4">
                  <c:v>54</c:v>
                </c:pt>
              </c:numCache>
            </c:numRef>
          </c:val>
        </c:ser>
        <c:ser>
          <c:idx val="1"/>
          <c:order val="1"/>
          <c:tx>
            <c:strRef>
              <c:f>Sheet1!$C$1</c:f>
              <c:strCache>
                <c:ptCount val="1"/>
                <c:pt idx="0">
                  <c:v>Zandu (QD)</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Val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50</c:v>
                </c:pt>
                <c:pt idx="1">
                  <c:v>60</c:v>
                </c:pt>
                <c:pt idx="2">
                  <c:v>70</c:v>
                </c:pt>
                <c:pt idx="3">
                  <c:v>85</c:v>
                </c:pt>
                <c:pt idx="4">
                  <c:v>100</c:v>
                </c:pt>
              </c:numCache>
            </c:numRef>
          </c:cat>
          <c:val>
            <c:numRef>
              <c:f>Sheet1!$C$2:$C$6</c:f>
              <c:numCache>
                <c:formatCode>General</c:formatCode>
                <c:ptCount val="5"/>
                <c:pt idx="0">
                  <c:v>50</c:v>
                </c:pt>
                <c:pt idx="1">
                  <c:v>60</c:v>
                </c:pt>
                <c:pt idx="2">
                  <c:v>70</c:v>
                </c:pt>
                <c:pt idx="3">
                  <c:v>85</c:v>
                </c:pt>
                <c:pt idx="4">
                  <c:v>100</c:v>
                </c:pt>
              </c:numCache>
            </c:numRef>
          </c:val>
        </c:ser>
        <c:dLbls>
          <c:showVal val="1"/>
        </c:dLbls>
        <c:marker val="1"/>
        <c:axId val="120660736"/>
        <c:axId val="120670080"/>
      </c:lineChart>
      <c:catAx>
        <c:axId val="120660736"/>
        <c:scaling>
          <c:orientation val="minMax"/>
        </c:scaling>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Quantity</a:t>
                </a:r>
                <a:r>
                  <a:rPr lang="en-IN" baseline="0"/>
                  <a:t> demanded</a:t>
                </a:r>
                <a:endParaRPr lang="en-IN"/>
              </a:p>
            </c:rich>
          </c:tx>
          <c:layout/>
          <c:spPr>
            <a:noFill/>
            <a:ln>
              <a:noFill/>
            </a:ln>
            <a:effectLst/>
          </c:spPr>
        </c:title>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670080"/>
        <c:crosses val="autoZero"/>
        <c:auto val="1"/>
        <c:lblAlgn val="ctr"/>
        <c:lblOffset val="100"/>
      </c:catAx>
      <c:valAx>
        <c:axId val="120670080"/>
        <c:scaling>
          <c:orientation val="minMax"/>
        </c:scaling>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Price</a:t>
                </a:r>
              </a:p>
            </c:rich>
          </c:tx>
          <c:layout/>
          <c:spPr>
            <a:noFill/>
            <a:ln>
              <a:noFill/>
            </a:ln>
            <a:effectLst/>
          </c:spPr>
        </c:title>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660736"/>
        <c:crosses val="autoZero"/>
        <c:crossBetween val="between"/>
      </c:valAx>
      <c:spPr>
        <a:noFill/>
        <a:ln>
          <a:noFill/>
        </a:ln>
        <a:effectLst/>
      </c:spPr>
    </c:plotArea>
    <c:legend>
      <c:legendPos val="b"/>
      <c:layout/>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chart>
  <c:spPr>
    <a:noFill/>
    <a:ln>
      <a:solidFill>
        <a:schemeClr val="tx1"/>
      </a:solidFill>
    </a:ln>
    <a:effectLst/>
  </c:spPr>
  <c:txPr>
    <a:bodyPr/>
    <a:lstStyle/>
    <a:p>
      <a:pPr>
        <a:defRPr/>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Trends in sales</a:t>
            </a:r>
            <a:r>
              <a:rPr lang="en-IN" baseline="0"/>
              <a:t> of Kayam Churna</a:t>
            </a:r>
          </a:p>
        </c:rich>
      </c:tx>
      <c:layout/>
      <c:spPr>
        <a:noFill/>
        <a:ln>
          <a:noFill/>
        </a:ln>
        <a:effectLst/>
      </c:spPr>
    </c:title>
    <c:plotArea>
      <c:layout/>
      <c:lineChart>
        <c:grouping val="standard"/>
        <c:ser>
          <c:idx val="0"/>
          <c:order val="0"/>
          <c:tx>
            <c:strRef>
              <c:f>Sheet1!$B$1</c:f>
              <c:strCache>
                <c:ptCount val="1"/>
                <c:pt idx="0">
                  <c:v>Kayam(sold)</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Val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2005</c:v>
                </c:pt>
                <c:pt idx="1">
                  <c:v>2006</c:v>
                </c:pt>
                <c:pt idx="2">
                  <c:v>2007</c:v>
                </c:pt>
                <c:pt idx="3">
                  <c:v>2008</c:v>
                </c:pt>
                <c:pt idx="4">
                  <c:v>2009</c:v>
                </c:pt>
                <c:pt idx="5">
                  <c:v>2010</c:v>
                </c:pt>
                <c:pt idx="6">
                  <c:v>2011</c:v>
                </c:pt>
                <c:pt idx="7">
                  <c:v>2012</c:v>
                </c:pt>
                <c:pt idx="8">
                  <c:v>2013</c:v>
                </c:pt>
                <c:pt idx="9">
                  <c:v>2014</c:v>
                </c:pt>
                <c:pt idx="10">
                  <c:v>2015</c:v>
                </c:pt>
              </c:numCache>
            </c:numRef>
          </c:cat>
          <c:val>
            <c:numRef>
              <c:f>Sheet1!$B$2:$B$12</c:f>
              <c:numCache>
                <c:formatCode>General</c:formatCode>
                <c:ptCount val="11"/>
                <c:pt idx="0">
                  <c:v>72</c:v>
                </c:pt>
                <c:pt idx="1">
                  <c:v>80</c:v>
                </c:pt>
                <c:pt idx="2">
                  <c:v>90</c:v>
                </c:pt>
                <c:pt idx="3">
                  <c:v>100</c:v>
                </c:pt>
                <c:pt idx="4">
                  <c:v>105</c:v>
                </c:pt>
                <c:pt idx="5">
                  <c:v>115</c:v>
                </c:pt>
                <c:pt idx="6">
                  <c:v>80</c:v>
                </c:pt>
                <c:pt idx="7">
                  <c:v>90</c:v>
                </c:pt>
                <c:pt idx="8">
                  <c:v>105</c:v>
                </c:pt>
                <c:pt idx="9">
                  <c:v>115</c:v>
                </c:pt>
                <c:pt idx="10">
                  <c:v>125</c:v>
                </c:pt>
              </c:numCache>
            </c:numRef>
          </c:val>
        </c:ser>
        <c:ser>
          <c:idx val="1"/>
          <c:order val="1"/>
          <c:tx>
            <c:strRef>
              <c:f>Sheet1!$C$1</c:f>
              <c:strCache>
                <c:ptCount val="1"/>
                <c:pt idx="0">
                  <c:v>Kayam(Price)</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Val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2005</c:v>
                </c:pt>
                <c:pt idx="1">
                  <c:v>2006</c:v>
                </c:pt>
                <c:pt idx="2">
                  <c:v>2007</c:v>
                </c:pt>
                <c:pt idx="3">
                  <c:v>2008</c:v>
                </c:pt>
                <c:pt idx="4">
                  <c:v>2009</c:v>
                </c:pt>
                <c:pt idx="5">
                  <c:v>2010</c:v>
                </c:pt>
                <c:pt idx="6">
                  <c:v>2011</c:v>
                </c:pt>
                <c:pt idx="7">
                  <c:v>2012</c:v>
                </c:pt>
                <c:pt idx="8">
                  <c:v>2013</c:v>
                </c:pt>
                <c:pt idx="9">
                  <c:v>2014</c:v>
                </c:pt>
                <c:pt idx="10">
                  <c:v>2015</c:v>
                </c:pt>
              </c:numCache>
            </c:numRef>
          </c:cat>
          <c:val>
            <c:numRef>
              <c:f>Sheet1!$C$2:$C$12</c:f>
              <c:numCache>
                <c:formatCode>General</c:formatCode>
                <c:ptCount val="11"/>
                <c:pt idx="0">
                  <c:v>50</c:v>
                </c:pt>
                <c:pt idx="1">
                  <c:v>55</c:v>
                </c:pt>
                <c:pt idx="2">
                  <c:v>55</c:v>
                </c:pt>
                <c:pt idx="3">
                  <c:v>60</c:v>
                </c:pt>
                <c:pt idx="4">
                  <c:v>60</c:v>
                </c:pt>
                <c:pt idx="5">
                  <c:v>55</c:v>
                </c:pt>
                <c:pt idx="6">
                  <c:v>44</c:v>
                </c:pt>
                <c:pt idx="7">
                  <c:v>50</c:v>
                </c:pt>
                <c:pt idx="8">
                  <c:v>60</c:v>
                </c:pt>
                <c:pt idx="9">
                  <c:v>65</c:v>
                </c:pt>
                <c:pt idx="10">
                  <c:v>65</c:v>
                </c:pt>
              </c:numCache>
            </c:numRef>
          </c:val>
        </c:ser>
        <c:ser>
          <c:idx val="2"/>
          <c:order val="2"/>
          <c:tx>
            <c:strRef>
              <c:f>Sheet1!$D$1</c:f>
              <c:strCache>
                <c:ptCount val="1"/>
                <c:pt idx="0">
                  <c:v>Kayam(Profit%)</c:v>
                </c:pt>
              </c:strCache>
            </c:strRef>
          </c:tx>
          <c:spPr>
            <a:ln w="28575" cap="rnd">
              <a:solidFill>
                <a:schemeClr val="accent3"/>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Val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2005</c:v>
                </c:pt>
                <c:pt idx="1">
                  <c:v>2006</c:v>
                </c:pt>
                <c:pt idx="2">
                  <c:v>2007</c:v>
                </c:pt>
                <c:pt idx="3">
                  <c:v>2008</c:v>
                </c:pt>
                <c:pt idx="4">
                  <c:v>2009</c:v>
                </c:pt>
                <c:pt idx="5">
                  <c:v>2010</c:v>
                </c:pt>
                <c:pt idx="6">
                  <c:v>2011</c:v>
                </c:pt>
                <c:pt idx="7">
                  <c:v>2012</c:v>
                </c:pt>
                <c:pt idx="8">
                  <c:v>2013</c:v>
                </c:pt>
                <c:pt idx="9">
                  <c:v>2014</c:v>
                </c:pt>
                <c:pt idx="10">
                  <c:v>2015</c:v>
                </c:pt>
              </c:numCache>
            </c:numRef>
          </c:cat>
          <c:val>
            <c:numRef>
              <c:f>Sheet1!$D$2:$D$12</c:f>
              <c:numCache>
                <c:formatCode>General</c:formatCode>
                <c:ptCount val="11"/>
                <c:pt idx="0">
                  <c:v>20</c:v>
                </c:pt>
                <c:pt idx="1">
                  <c:v>20</c:v>
                </c:pt>
                <c:pt idx="2">
                  <c:v>20</c:v>
                </c:pt>
                <c:pt idx="3">
                  <c:v>20</c:v>
                </c:pt>
                <c:pt idx="4">
                  <c:v>20</c:v>
                </c:pt>
                <c:pt idx="5">
                  <c:v>20</c:v>
                </c:pt>
                <c:pt idx="6">
                  <c:v>15</c:v>
                </c:pt>
                <c:pt idx="7">
                  <c:v>15</c:v>
                </c:pt>
                <c:pt idx="8">
                  <c:v>15</c:v>
                </c:pt>
                <c:pt idx="9">
                  <c:v>20</c:v>
                </c:pt>
                <c:pt idx="10">
                  <c:v>20</c:v>
                </c:pt>
              </c:numCache>
            </c:numRef>
          </c:val>
        </c:ser>
        <c:dLbls>
          <c:showVal val="1"/>
        </c:dLbls>
        <c:marker val="1"/>
        <c:axId val="119433472"/>
        <c:axId val="119603584"/>
      </c:lineChart>
      <c:catAx>
        <c:axId val="119433472"/>
        <c:scaling>
          <c:orientation val="minMax"/>
        </c:scaling>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Year</a:t>
                </a:r>
              </a:p>
            </c:rich>
          </c:tx>
          <c:layout/>
          <c:spPr>
            <a:noFill/>
            <a:ln>
              <a:noFill/>
            </a:ln>
            <a:effectLst/>
          </c:spPr>
        </c:title>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9603584"/>
        <c:crosses val="autoZero"/>
        <c:auto val="1"/>
        <c:lblAlgn val="ctr"/>
        <c:lblOffset val="100"/>
      </c:catAx>
      <c:valAx>
        <c:axId val="119603584"/>
        <c:scaling>
          <c:orientation val="minMax"/>
        </c:scaling>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Units</a:t>
                </a:r>
              </a:p>
            </c:rich>
          </c:tx>
          <c:layout/>
          <c:spPr>
            <a:noFill/>
            <a:ln>
              <a:noFill/>
            </a:ln>
            <a:effectLst/>
          </c:spPr>
        </c:title>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9433472"/>
        <c:crosses val="autoZero"/>
        <c:crossBetween val="between"/>
      </c:valAx>
      <c:spPr>
        <a:noFill/>
        <a:ln>
          <a:noFill/>
        </a:ln>
        <a:effectLst/>
      </c:spPr>
    </c:plotArea>
    <c:legend>
      <c:legendPos val="r"/>
      <c:layout/>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chart>
  <c:spPr>
    <a:noFill/>
    <a:ln>
      <a:solidFill>
        <a:schemeClr val="tx1"/>
      </a:solidFill>
    </a:ln>
    <a:effectLst/>
  </c:spPr>
  <c:txPr>
    <a:bodyPr/>
    <a:lstStyle/>
    <a:p>
      <a:pPr>
        <a:defRPr/>
      </a:pPr>
      <a:endParaRPr lang="en-US"/>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Trends in sales</a:t>
            </a:r>
            <a:r>
              <a:rPr lang="en-IN" baseline="0"/>
              <a:t> of Zandu Churna</a:t>
            </a:r>
          </a:p>
        </c:rich>
      </c:tx>
      <c:layout/>
      <c:spPr>
        <a:noFill/>
        <a:ln>
          <a:noFill/>
        </a:ln>
        <a:effectLst/>
      </c:spPr>
    </c:title>
    <c:plotArea>
      <c:layout/>
      <c:lineChart>
        <c:grouping val="standard"/>
        <c:ser>
          <c:idx val="0"/>
          <c:order val="0"/>
          <c:tx>
            <c:strRef>
              <c:f>Sheet1!$B$1</c:f>
              <c:strCache>
                <c:ptCount val="1"/>
                <c:pt idx="0">
                  <c:v>Zandu(sold)</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Val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2005</c:v>
                </c:pt>
                <c:pt idx="1">
                  <c:v>2006</c:v>
                </c:pt>
                <c:pt idx="2">
                  <c:v>2007</c:v>
                </c:pt>
                <c:pt idx="3">
                  <c:v>2008</c:v>
                </c:pt>
                <c:pt idx="4">
                  <c:v>2009</c:v>
                </c:pt>
                <c:pt idx="5">
                  <c:v>2010</c:v>
                </c:pt>
                <c:pt idx="6">
                  <c:v>2011</c:v>
                </c:pt>
                <c:pt idx="7">
                  <c:v>2012</c:v>
                </c:pt>
                <c:pt idx="8">
                  <c:v>2013</c:v>
                </c:pt>
                <c:pt idx="9">
                  <c:v>2014</c:v>
                </c:pt>
                <c:pt idx="10">
                  <c:v>2015</c:v>
                </c:pt>
              </c:numCache>
            </c:numRef>
          </c:cat>
          <c:val>
            <c:numRef>
              <c:f>Sheet1!$B$2:$B$12</c:f>
              <c:numCache>
                <c:formatCode>General</c:formatCode>
                <c:ptCount val="11"/>
                <c:pt idx="6">
                  <c:v>50</c:v>
                </c:pt>
                <c:pt idx="7">
                  <c:v>60</c:v>
                </c:pt>
                <c:pt idx="8">
                  <c:v>70</c:v>
                </c:pt>
                <c:pt idx="9">
                  <c:v>85</c:v>
                </c:pt>
                <c:pt idx="10">
                  <c:v>100</c:v>
                </c:pt>
              </c:numCache>
            </c:numRef>
          </c:val>
        </c:ser>
        <c:ser>
          <c:idx val="1"/>
          <c:order val="1"/>
          <c:tx>
            <c:strRef>
              <c:f>Sheet1!$C$1</c:f>
              <c:strCache>
                <c:ptCount val="1"/>
                <c:pt idx="0">
                  <c:v>Zandu(Price)</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Val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2005</c:v>
                </c:pt>
                <c:pt idx="1">
                  <c:v>2006</c:v>
                </c:pt>
                <c:pt idx="2">
                  <c:v>2007</c:v>
                </c:pt>
                <c:pt idx="3">
                  <c:v>2008</c:v>
                </c:pt>
                <c:pt idx="4">
                  <c:v>2009</c:v>
                </c:pt>
                <c:pt idx="5">
                  <c:v>2010</c:v>
                </c:pt>
                <c:pt idx="6">
                  <c:v>2011</c:v>
                </c:pt>
                <c:pt idx="7">
                  <c:v>2012</c:v>
                </c:pt>
                <c:pt idx="8">
                  <c:v>2013</c:v>
                </c:pt>
                <c:pt idx="9">
                  <c:v>2014</c:v>
                </c:pt>
                <c:pt idx="10">
                  <c:v>2015</c:v>
                </c:pt>
              </c:numCache>
            </c:numRef>
          </c:cat>
          <c:val>
            <c:numRef>
              <c:f>Sheet1!$C$2:$C$12</c:f>
              <c:numCache>
                <c:formatCode>General</c:formatCode>
                <c:ptCount val="11"/>
                <c:pt idx="6">
                  <c:v>40</c:v>
                </c:pt>
                <c:pt idx="7">
                  <c:v>45</c:v>
                </c:pt>
                <c:pt idx="8">
                  <c:v>50</c:v>
                </c:pt>
                <c:pt idx="9">
                  <c:v>50</c:v>
                </c:pt>
                <c:pt idx="10">
                  <c:v>54</c:v>
                </c:pt>
              </c:numCache>
            </c:numRef>
          </c:val>
        </c:ser>
        <c:ser>
          <c:idx val="2"/>
          <c:order val="2"/>
          <c:tx>
            <c:strRef>
              <c:f>Sheet1!$D$1</c:f>
              <c:strCache>
                <c:ptCount val="1"/>
                <c:pt idx="0">
                  <c:v>Zandu(Profit%)</c:v>
                </c:pt>
              </c:strCache>
            </c:strRef>
          </c:tx>
          <c:spPr>
            <a:ln w="28575" cap="rnd">
              <a:solidFill>
                <a:schemeClr val="accent3"/>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Val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2005</c:v>
                </c:pt>
                <c:pt idx="1">
                  <c:v>2006</c:v>
                </c:pt>
                <c:pt idx="2">
                  <c:v>2007</c:v>
                </c:pt>
                <c:pt idx="3">
                  <c:v>2008</c:v>
                </c:pt>
                <c:pt idx="4">
                  <c:v>2009</c:v>
                </c:pt>
                <c:pt idx="5">
                  <c:v>2010</c:v>
                </c:pt>
                <c:pt idx="6">
                  <c:v>2011</c:v>
                </c:pt>
                <c:pt idx="7">
                  <c:v>2012</c:v>
                </c:pt>
                <c:pt idx="8">
                  <c:v>2013</c:v>
                </c:pt>
                <c:pt idx="9">
                  <c:v>2014</c:v>
                </c:pt>
                <c:pt idx="10">
                  <c:v>2015</c:v>
                </c:pt>
              </c:numCache>
            </c:numRef>
          </c:cat>
          <c:val>
            <c:numRef>
              <c:f>Sheet1!$D$2:$D$12</c:f>
              <c:numCache>
                <c:formatCode>General</c:formatCode>
                <c:ptCount val="11"/>
                <c:pt idx="6" formatCode="0">
                  <c:v>15</c:v>
                </c:pt>
                <c:pt idx="7" formatCode="0">
                  <c:v>15</c:v>
                </c:pt>
                <c:pt idx="8" formatCode="0">
                  <c:v>15</c:v>
                </c:pt>
                <c:pt idx="9" formatCode="0">
                  <c:v>15</c:v>
                </c:pt>
                <c:pt idx="10" formatCode="0">
                  <c:v>20</c:v>
                </c:pt>
              </c:numCache>
            </c:numRef>
          </c:val>
        </c:ser>
        <c:dLbls>
          <c:showVal val="1"/>
        </c:dLbls>
        <c:marker val="1"/>
        <c:axId val="120692096"/>
        <c:axId val="120710656"/>
      </c:lineChart>
      <c:catAx>
        <c:axId val="120692096"/>
        <c:scaling>
          <c:orientation val="minMax"/>
        </c:scaling>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Year</a:t>
                </a:r>
              </a:p>
            </c:rich>
          </c:tx>
          <c:layout/>
          <c:spPr>
            <a:noFill/>
            <a:ln>
              <a:noFill/>
            </a:ln>
            <a:effectLst/>
          </c:spPr>
        </c:title>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710656"/>
        <c:crosses val="autoZero"/>
        <c:auto val="1"/>
        <c:lblAlgn val="ctr"/>
        <c:lblOffset val="100"/>
      </c:catAx>
      <c:valAx>
        <c:axId val="120710656"/>
        <c:scaling>
          <c:orientation val="minMax"/>
        </c:scaling>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Units</a:t>
                </a:r>
              </a:p>
            </c:rich>
          </c:tx>
          <c:layout/>
          <c:spPr>
            <a:noFill/>
            <a:ln>
              <a:noFill/>
            </a:ln>
            <a:effectLst/>
          </c:spPr>
        </c:title>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692096"/>
        <c:crosses val="autoZero"/>
        <c:crossBetween val="between"/>
      </c:valAx>
      <c:spPr>
        <a:noFill/>
        <a:ln>
          <a:noFill/>
        </a:ln>
        <a:effectLst/>
      </c:spPr>
    </c:plotArea>
    <c:legend>
      <c:legendPos val="r"/>
      <c:layout/>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chart>
  <c:spPr>
    <a:noFill/>
    <a:ln>
      <a:solidFill>
        <a:schemeClr val="tx1"/>
      </a:solidFill>
    </a:ln>
    <a:effectLst/>
  </c:spPr>
  <c:txPr>
    <a:bodyPr/>
    <a:lstStyle/>
    <a:p>
      <a:pPr>
        <a:defRPr/>
      </a:pPr>
      <a:endParaRPr lang="en-US"/>
    </a:p>
  </c:txPr>
  <c:externalData r:id="rId1"/>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15CCCD7-03BD-41C8-8E7C-60202FD1B24B}" type="datetimeFigureOut">
              <a:rPr lang="en-IN" smtClean="0"/>
              <a:pPr/>
              <a:t>15-02-2016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1B09B3-C5C2-4BA3-8FDC-0191526F5137}" type="slidenum">
              <a:rPr lang="en-IN" smtClean="0"/>
              <a:pPr/>
              <a:t>‹#›</a:t>
            </a:fld>
            <a:endParaRPr lang="en-IN"/>
          </a:p>
        </p:txBody>
      </p:sp>
    </p:spTree>
    <p:extLst>
      <p:ext uri="{BB962C8B-B14F-4D97-AF65-F5344CB8AC3E}">
        <p14:creationId xmlns="" xmlns:p14="http://schemas.microsoft.com/office/powerpoint/2010/main" val="3423732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15CCCD7-03BD-41C8-8E7C-60202FD1B24B}" type="datetimeFigureOut">
              <a:rPr lang="en-IN" smtClean="0"/>
              <a:pPr/>
              <a:t>15-02-2016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1B09B3-C5C2-4BA3-8FDC-0191526F5137}" type="slidenum">
              <a:rPr lang="en-IN" smtClean="0"/>
              <a:pPr/>
              <a:t>‹#›</a:t>
            </a:fld>
            <a:endParaRPr lang="en-IN"/>
          </a:p>
        </p:txBody>
      </p:sp>
    </p:spTree>
    <p:extLst>
      <p:ext uri="{BB962C8B-B14F-4D97-AF65-F5344CB8AC3E}">
        <p14:creationId xmlns="" xmlns:p14="http://schemas.microsoft.com/office/powerpoint/2010/main" val="2869576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15CCCD7-03BD-41C8-8E7C-60202FD1B24B}" type="datetimeFigureOut">
              <a:rPr lang="en-IN" smtClean="0"/>
              <a:pPr/>
              <a:t>15-02-2016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1B09B3-C5C2-4BA3-8FDC-0191526F5137}" type="slidenum">
              <a:rPr lang="en-IN" smtClean="0"/>
              <a:pPr/>
              <a:t>‹#›</a:t>
            </a:fld>
            <a:endParaRPr lang="en-IN"/>
          </a:p>
        </p:txBody>
      </p:sp>
    </p:spTree>
    <p:extLst>
      <p:ext uri="{BB962C8B-B14F-4D97-AF65-F5344CB8AC3E}">
        <p14:creationId xmlns="" xmlns:p14="http://schemas.microsoft.com/office/powerpoint/2010/main" val="4208419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15CCCD7-03BD-41C8-8E7C-60202FD1B24B}" type="datetimeFigureOut">
              <a:rPr lang="en-IN" smtClean="0"/>
              <a:pPr/>
              <a:t>15-02-2016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1B09B3-C5C2-4BA3-8FDC-0191526F5137}" type="slidenum">
              <a:rPr lang="en-IN" smtClean="0"/>
              <a:pPr/>
              <a:t>‹#›</a:t>
            </a:fld>
            <a:endParaRPr lang="en-IN"/>
          </a:p>
        </p:txBody>
      </p:sp>
    </p:spTree>
    <p:extLst>
      <p:ext uri="{BB962C8B-B14F-4D97-AF65-F5344CB8AC3E}">
        <p14:creationId xmlns="" xmlns:p14="http://schemas.microsoft.com/office/powerpoint/2010/main" val="2389378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5CCCD7-03BD-41C8-8E7C-60202FD1B24B}" type="datetimeFigureOut">
              <a:rPr lang="en-IN" smtClean="0"/>
              <a:pPr/>
              <a:t>15-02-2016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1B09B3-C5C2-4BA3-8FDC-0191526F5137}" type="slidenum">
              <a:rPr lang="en-IN" smtClean="0"/>
              <a:pPr/>
              <a:t>‹#›</a:t>
            </a:fld>
            <a:endParaRPr lang="en-IN"/>
          </a:p>
        </p:txBody>
      </p:sp>
    </p:spTree>
    <p:extLst>
      <p:ext uri="{BB962C8B-B14F-4D97-AF65-F5344CB8AC3E}">
        <p14:creationId xmlns="" xmlns:p14="http://schemas.microsoft.com/office/powerpoint/2010/main" val="3424091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15CCCD7-03BD-41C8-8E7C-60202FD1B24B}" type="datetimeFigureOut">
              <a:rPr lang="en-IN" smtClean="0"/>
              <a:pPr/>
              <a:t>15-02-2016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1B09B3-C5C2-4BA3-8FDC-0191526F5137}" type="slidenum">
              <a:rPr lang="en-IN" smtClean="0"/>
              <a:pPr/>
              <a:t>‹#›</a:t>
            </a:fld>
            <a:endParaRPr lang="en-IN"/>
          </a:p>
        </p:txBody>
      </p:sp>
    </p:spTree>
    <p:extLst>
      <p:ext uri="{BB962C8B-B14F-4D97-AF65-F5344CB8AC3E}">
        <p14:creationId xmlns="" xmlns:p14="http://schemas.microsoft.com/office/powerpoint/2010/main" val="1623875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15CCCD7-03BD-41C8-8E7C-60202FD1B24B}" type="datetimeFigureOut">
              <a:rPr lang="en-IN" smtClean="0"/>
              <a:pPr/>
              <a:t>15-02-2016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1B09B3-C5C2-4BA3-8FDC-0191526F5137}" type="slidenum">
              <a:rPr lang="en-IN" smtClean="0"/>
              <a:pPr/>
              <a:t>‹#›</a:t>
            </a:fld>
            <a:endParaRPr lang="en-IN"/>
          </a:p>
        </p:txBody>
      </p:sp>
    </p:spTree>
    <p:extLst>
      <p:ext uri="{BB962C8B-B14F-4D97-AF65-F5344CB8AC3E}">
        <p14:creationId xmlns="" xmlns:p14="http://schemas.microsoft.com/office/powerpoint/2010/main" val="731097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15CCCD7-03BD-41C8-8E7C-60202FD1B24B}" type="datetimeFigureOut">
              <a:rPr lang="en-IN" smtClean="0"/>
              <a:pPr/>
              <a:t>15-02-2016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1B09B3-C5C2-4BA3-8FDC-0191526F5137}" type="slidenum">
              <a:rPr lang="en-IN" smtClean="0"/>
              <a:pPr/>
              <a:t>‹#›</a:t>
            </a:fld>
            <a:endParaRPr lang="en-IN"/>
          </a:p>
        </p:txBody>
      </p:sp>
    </p:spTree>
    <p:extLst>
      <p:ext uri="{BB962C8B-B14F-4D97-AF65-F5344CB8AC3E}">
        <p14:creationId xmlns="" xmlns:p14="http://schemas.microsoft.com/office/powerpoint/2010/main" val="3903276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5CCCD7-03BD-41C8-8E7C-60202FD1B24B}" type="datetimeFigureOut">
              <a:rPr lang="en-IN" smtClean="0"/>
              <a:pPr/>
              <a:t>15-02-2016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21B09B3-C5C2-4BA3-8FDC-0191526F5137}" type="slidenum">
              <a:rPr lang="en-IN" smtClean="0"/>
              <a:pPr/>
              <a:t>‹#›</a:t>
            </a:fld>
            <a:endParaRPr lang="en-IN"/>
          </a:p>
        </p:txBody>
      </p:sp>
    </p:spTree>
    <p:extLst>
      <p:ext uri="{BB962C8B-B14F-4D97-AF65-F5344CB8AC3E}">
        <p14:creationId xmlns="" xmlns:p14="http://schemas.microsoft.com/office/powerpoint/2010/main" val="416897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5CCCD7-03BD-41C8-8E7C-60202FD1B24B}" type="datetimeFigureOut">
              <a:rPr lang="en-IN" smtClean="0"/>
              <a:pPr/>
              <a:t>15-02-2016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1B09B3-C5C2-4BA3-8FDC-0191526F5137}" type="slidenum">
              <a:rPr lang="en-IN" smtClean="0"/>
              <a:pPr/>
              <a:t>‹#›</a:t>
            </a:fld>
            <a:endParaRPr lang="en-IN"/>
          </a:p>
        </p:txBody>
      </p:sp>
    </p:spTree>
    <p:extLst>
      <p:ext uri="{BB962C8B-B14F-4D97-AF65-F5344CB8AC3E}">
        <p14:creationId xmlns="" xmlns:p14="http://schemas.microsoft.com/office/powerpoint/2010/main" val="174642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5CCCD7-03BD-41C8-8E7C-60202FD1B24B}" type="datetimeFigureOut">
              <a:rPr lang="en-IN" smtClean="0"/>
              <a:pPr/>
              <a:t>15-02-2016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1B09B3-C5C2-4BA3-8FDC-0191526F5137}" type="slidenum">
              <a:rPr lang="en-IN" smtClean="0"/>
              <a:pPr/>
              <a:t>‹#›</a:t>
            </a:fld>
            <a:endParaRPr lang="en-IN"/>
          </a:p>
        </p:txBody>
      </p:sp>
    </p:spTree>
    <p:extLst>
      <p:ext uri="{BB962C8B-B14F-4D97-AF65-F5344CB8AC3E}">
        <p14:creationId xmlns="" xmlns:p14="http://schemas.microsoft.com/office/powerpoint/2010/main" val="2688521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5CCCD7-03BD-41C8-8E7C-60202FD1B24B}" type="datetimeFigureOut">
              <a:rPr lang="en-IN" smtClean="0"/>
              <a:pPr/>
              <a:t>15-02-2016</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1B09B3-C5C2-4BA3-8FDC-0191526F5137}" type="slidenum">
              <a:rPr lang="en-IN" smtClean="0"/>
              <a:pPr/>
              <a:t>‹#›</a:t>
            </a:fld>
            <a:endParaRPr lang="en-IN"/>
          </a:p>
        </p:txBody>
      </p:sp>
    </p:spTree>
    <p:extLst>
      <p:ext uri="{BB962C8B-B14F-4D97-AF65-F5344CB8AC3E}">
        <p14:creationId xmlns="" xmlns:p14="http://schemas.microsoft.com/office/powerpoint/2010/main" val="18795107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econport.org/content/handbook/Demand/Graph.html" TargetMode="External"/><Relationship Id="rId2" Type="http://schemas.openxmlformats.org/officeDocument/2006/relationships/hyperlink" Target="http://kdkchadha.blogspot.in/2009/11/theory-of-supply-level-economics.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2722" y="1267308"/>
            <a:ext cx="9144000" cy="1292856"/>
          </a:xfrm>
        </p:spPr>
        <p:txBody>
          <a:bodyPr>
            <a:normAutofit/>
          </a:bodyPr>
          <a:lstStyle/>
          <a:p>
            <a:r>
              <a:rPr lang="en-IN" sz="2800" dirty="0" smtClean="0">
                <a:latin typeface="+mn-lt"/>
              </a:rPr>
              <a:t>Economics</a:t>
            </a:r>
            <a:br>
              <a:rPr lang="en-IN" sz="2800" dirty="0" smtClean="0">
                <a:latin typeface="+mn-lt"/>
              </a:rPr>
            </a:br>
            <a:r>
              <a:rPr lang="en-IN" sz="2800" dirty="0" smtClean="0">
                <a:latin typeface="+mn-lt"/>
              </a:rPr>
              <a:t>Case study on the product ‘</a:t>
            </a:r>
            <a:r>
              <a:rPr lang="en-IN" sz="2800" i="1" dirty="0" smtClean="0">
                <a:latin typeface="+mn-lt"/>
              </a:rPr>
              <a:t>Kayam</a:t>
            </a:r>
            <a:r>
              <a:rPr lang="en-IN" sz="2800" dirty="0" smtClean="0">
                <a:latin typeface="+mn-lt"/>
              </a:rPr>
              <a:t> </a:t>
            </a:r>
            <a:r>
              <a:rPr lang="en-IN" sz="2800" i="1" dirty="0" err="1" smtClean="0">
                <a:latin typeface="+mn-lt"/>
              </a:rPr>
              <a:t>Churna</a:t>
            </a:r>
            <a:r>
              <a:rPr lang="en-IN" sz="2800" dirty="0" smtClean="0">
                <a:latin typeface="+mn-lt"/>
              </a:rPr>
              <a:t>’, changes in supply/demand/prices over a time period</a:t>
            </a:r>
            <a:endParaRPr lang="en-IN" sz="2800" dirty="0">
              <a:latin typeface="+mn-lt"/>
            </a:endParaRPr>
          </a:p>
        </p:txBody>
      </p:sp>
      <p:sp>
        <p:nvSpPr>
          <p:cNvPr id="3" name="Subtitle 2"/>
          <p:cNvSpPr>
            <a:spLocks noGrp="1"/>
          </p:cNvSpPr>
          <p:nvPr>
            <p:ph type="subTitle" idx="1"/>
          </p:nvPr>
        </p:nvSpPr>
        <p:spPr>
          <a:xfrm>
            <a:off x="203504" y="2925463"/>
            <a:ext cx="2990271" cy="3813268"/>
          </a:xfrm>
        </p:spPr>
        <p:txBody>
          <a:bodyPr>
            <a:normAutofit/>
          </a:bodyPr>
          <a:lstStyle/>
          <a:p>
            <a:pPr algn="l"/>
            <a:r>
              <a:rPr lang="en-GB" sz="1800" dirty="0" smtClean="0">
                <a:latin typeface="+mj-lt"/>
              </a:rPr>
              <a:t>Made by: Group 10</a:t>
            </a:r>
          </a:p>
          <a:p>
            <a:pPr algn="l"/>
            <a:r>
              <a:rPr lang="en-GB" sz="1800" dirty="0" err="1" smtClean="0">
                <a:latin typeface="+mj-lt"/>
              </a:rPr>
              <a:t>Yash</a:t>
            </a:r>
            <a:r>
              <a:rPr lang="en-GB" sz="1800" dirty="0" smtClean="0">
                <a:latin typeface="+mj-lt"/>
              </a:rPr>
              <a:t> Patel (131063)</a:t>
            </a:r>
          </a:p>
          <a:p>
            <a:pPr algn="l"/>
            <a:r>
              <a:rPr lang="en-GB" sz="1800" dirty="0" smtClean="0">
                <a:latin typeface="+mj-lt"/>
              </a:rPr>
              <a:t>Atman </a:t>
            </a:r>
            <a:r>
              <a:rPr lang="en-GB" sz="1800" dirty="0" err="1" smtClean="0">
                <a:latin typeface="+mj-lt"/>
              </a:rPr>
              <a:t>Dholakia</a:t>
            </a:r>
            <a:r>
              <a:rPr lang="en-GB" sz="1800" dirty="0" smtClean="0">
                <a:latin typeface="+mj-lt"/>
              </a:rPr>
              <a:t> (1401013)</a:t>
            </a:r>
          </a:p>
          <a:p>
            <a:pPr algn="l"/>
            <a:r>
              <a:rPr lang="en-GB" sz="1800" dirty="0" smtClean="0">
                <a:latin typeface="+mj-lt"/>
              </a:rPr>
              <a:t>Neel </a:t>
            </a:r>
            <a:r>
              <a:rPr lang="en-GB" sz="1800" dirty="0" err="1" smtClean="0">
                <a:latin typeface="+mj-lt"/>
              </a:rPr>
              <a:t>Puniwala</a:t>
            </a:r>
            <a:r>
              <a:rPr lang="en-GB" sz="1800" dirty="0" smtClean="0">
                <a:latin typeface="+mj-lt"/>
              </a:rPr>
              <a:t> (1401024)</a:t>
            </a:r>
          </a:p>
          <a:p>
            <a:pPr algn="l"/>
            <a:r>
              <a:rPr lang="en-GB" sz="1800" dirty="0" err="1" smtClean="0">
                <a:latin typeface="+mj-lt"/>
              </a:rPr>
              <a:t>Chintan</a:t>
            </a:r>
            <a:r>
              <a:rPr lang="en-GB" sz="1800" dirty="0" smtClean="0">
                <a:latin typeface="+mj-lt"/>
              </a:rPr>
              <a:t> </a:t>
            </a:r>
            <a:r>
              <a:rPr lang="en-GB" sz="1800" dirty="0" err="1" smtClean="0">
                <a:latin typeface="+mj-lt"/>
              </a:rPr>
              <a:t>Saraviya</a:t>
            </a:r>
            <a:r>
              <a:rPr lang="en-GB" sz="1800" dirty="0" smtClean="0">
                <a:latin typeface="+mj-lt"/>
              </a:rPr>
              <a:t> (1401026)</a:t>
            </a:r>
          </a:p>
          <a:p>
            <a:pPr algn="l"/>
            <a:r>
              <a:rPr lang="en-GB" sz="1800" dirty="0" smtClean="0">
                <a:latin typeface="+mj-lt"/>
              </a:rPr>
              <a:t>Raj Derasari (1401029)</a:t>
            </a:r>
          </a:p>
          <a:p>
            <a:pPr algn="l"/>
            <a:r>
              <a:rPr lang="en-GB" sz="1800" dirty="0" err="1" smtClean="0">
                <a:latin typeface="+mj-lt"/>
              </a:rPr>
              <a:t>Parth</a:t>
            </a:r>
            <a:r>
              <a:rPr lang="en-GB" sz="1800" dirty="0" smtClean="0">
                <a:latin typeface="+mj-lt"/>
              </a:rPr>
              <a:t> </a:t>
            </a:r>
            <a:r>
              <a:rPr lang="en-GB" sz="1800" dirty="0" err="1" smtClean="0">
                <a:latin typeface="+mj-lt"/>
              </a:rPr>
              <a:t>Satodiya</a:t>
            </a:r>
            <a:r>
              <a:rPr lang="en-GB" sz="1800" dirty="0" smtClean="0">
                <a:latin typeface="+mj-lt"/>
              </a:rPr>
              <a:t> (1401056)</a:t>
            </a:r>
          </a:p>
          <a:p>
            <a:pPr algn="l"/>
            <a:r>
              <a:rPr lang="en-GB" sz="1800" dirty="0" smtClean="0">
                <a:latin typeface="+mj-lt"/>
              </a:rPr>
              <a:t>Ravi Patel (1401058)</a:t>
            </a:r>
          </a:p>
          <a:p>
            <a:pPr algn="l"/>
            <a:r>
              <a:rPr lang="en-GB" sz="1800" dirty="0" err="1" smtClean="0">
                <a:latin typeface="+mj-lt"/>
              </a:rPr>
              <a:t>Charvik</a:t>
            </a:r>
            <a:r>
              <a:rPr lang="en-GB" sz="1800" dirty="0" smtClean="0">
                <a:latin typeface="+mj-lt"/>
              </a:rPr>
              <a:t> Patel (1401079)</a:t>
            </a:r>
          </a:p>
          <a:p>
            <a:pPr algn="l"/>
            <a:r>
              <a:rPr lang="en-GB" sz="1800" dirty="0" smtClean="0">
                <a:latin typeface="+mj-lt"/>
              </a:rPr>
              <a:t>Assisted By: </a:t>
            </a:r>
            <a:r>
              <a:rPr lang="en-GB" sz="1800" dirty="0" err="1" smtClean="0">
                <a:latin typeface="+mj-lt"/>
              </a:rPr>
              <a:t>Prof.</a:t>
            </a:r>
            <a:r>
              <a:rPr lang="en-GB" sz="1800" dirty="0" smtClean="0">
                <a:latin typeface="+mj-lt"/>
              </a:rPr>
              <a:t> Rita Sharma</a:t>
            </a:r>
            <a:endParaRPr lang="en-US" sz="1800" dirty="0" smtClean="0">
              <a:latin typeface="+mj-lt"/>
            </a:endParaRPr>
          </a:p>
        </p:txBody>
      </p:sp>
    </p:spTree>
    <p:extLst>
      <p:ext uri="{BB962C8B-B14F-4D97-AF65-F5344CB8AC3E}">
        <p14:creationId xmlns="" xmlns:p14="http://schemas.microsoft.com/office/powerpoint/2010/main" val="3493728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Observations and Notes</a:t>
            </a:r>
            <a:endParaRPr lang="en-IN" dirty="0"/>
          </a:p>
        </p:txBody>
      </p:sp>
      <p:sp>
        <p:nvSpPr>
          <p:cNvPr id="3" name="Content Placeholder 2"/>
          <p:cNvSpPr>
            <a:spLocks noGrp="1"/>
          </p:cNvSpPr>
          <p:nvPr>
            <p:ph idx="1"/>
          </p:nvPr>
        </p:nvSpPr>
        <p:spPr/>
        <p:txBody>
          <a:bodyPr>
            <a:normAutofit/>
          </a:bodyPr>
          <a:lstStyle/>
          <a:p>
            <a:r>
              <a:rPr lang="en-IN" sz="2400" dirty="0" smtClean="0"/>
              <a:t>Zandu </a:t>
            </a:r>
            <a:r>
              <a:rPr lang="en-IN" sz="2400" dirty="0" err="1" smtClean="0"/>
              <a:t>Nitya</a:t>
            </a:r>
            <a:r>
              <a:rPr lang="en-IN" sz="2400" dirty="0" smtClean="0"/>
              <a:t> </a:t>
            </a:r>
            <a:r>
              <a:rPr lang="en-IN" sz="2400" dirty="0" err="1" smtClean="0"/>
              <a:t>Churna</a:t>
            </a:r>
            <a:r>
              <a:rPr lang="en-IN" sz="2400" dirty="0" smtClean="0"/>
              <a:t> </a:t>
            </a:r>
          </a:p>
          <a:p>
            <a:pPr lvl="1"/>
            <a:r>
              <a:rPr lang="en-IN" dirty="0" smtClean="0"/>
              <a:t>Introduced later, in 2011, at an introductory price tag of </a:t>
            </a:r>
            <a:r>
              <a:rPr lang="en-IN" dirty="0" err="1" smtClean="0"/>
              <a:t>Rs</a:t>
            </a:r>
            <a:r>
              <a:rPr lang="en-IN" dirty="0" smtClean="0"/>
              <a:t>. 40/- for 100gms box, at 15% profit margin. It was in direct competition against Kayam </a:t>
            </a:r>
            <a:r>
              <a:rPr lang="en-IN" dirty="0" err="1" smtClean="0"/>
              <a:t>Churna</a:t>
            </a:r>
            <a:endParaRPr lang="en-IN" dirty="0" smtClean="0"/>
          </a:p>
          <a:p>
            <a:pPr lvl="1"/>
            <a:r>
              <a:rPr lang="en-IN" dirty="0" smtClean="0"/>
              <a:t>Prices steadily increase with time, but due to average income increase in the population and such, sales do not decline, but rather, grow marginally, due to the increasing popularity of the product with good brand value.</a:t>
            </a:r>
          </a:p>
          <a:p>
            <a:pPr lvl="1"/>
            <a:r>
              <a:rPr lang="en-IN" dirty="0" smtClean="0"/>
              <a:t>The product has been mostly stable, there have been no major upsets in the trends since its introduction. At the end of 2015 it costs </a:t>
            </a:r>
            <a:r>
              <a:rPr lang="en-IN" dirty="0" err="1" smtClean="0"/>
              <a:t>Rs</a:t>
            </a:r>
            <a:r>
              <a:rPr lang="en-IN" dirty="0" smtClean="0"/>
              <a:t>. 54 for 100gms.</a:t>
            </a:r>
          </a:p>
        </p:txBody>
      </p:sp>
    </p:spTree>
    <p:extLst>
      <p:ext uri="{BB962C8B-B14F-4D97-AF65-F5344CB8AC3E}">
        <p14:creationId xmlns="" xmlns:p14="http://schemas.microsoft.com/office/powerpoint/2010/main" val="1190534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Graph from Observations </a:t>
            </a:r>
            <a:r>
              <a:rPr lang="en-IN" dirty="0"/>
              <a:t>and Notes</a:t>
            </a:r>
          </a:p>
        </p:txBody>
      </p:sp>
      <p:sp>
        <p:nvSpPr>
          <p:cNvPr id="6" name="Content Placeholder 2"/>
          <p:cNvSpPr txBox="1">
            <a:spLocks/>
          </p:cNvSpPr>
          <p:nvPr/>
        </p:nvSpPr>
        <p:spPr>
          <a:xfrm>
            <a:off x="838200" y="1362162"/>
            <a:ext cx="2618984" cy="56684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i="1" dirty="0" smtClean="0"/>
              <a:t>‘</a:t>
            </a:r>
            <a:r>
              <a:rPr lang="en-IN" i="1" dirty="0" err="1" smtClean="0"/>
              <a:t>Nityam</a:t>
            </a:r>
            <a:r>
              <a:rPr lang="en-IN" i="1" dirty="0" smtClean="0"/>
              <a:t> </a:t>
            </a:r>
            <a:r>
              <a:rPr lang="en-IN" i="1" dirty="0" err="1" smtClean="0"/>
              <a:t>Churna</a:t>
            </a:r>
            <a:r>
              <a:rPr lang="en-IN" i="1" dirty="0" smtClean="0"/>
              <a:t>‘</a:t>
            </a:r>
          </a:p>
        </p:txBody>
      </p:sp>
      <p:sp>
        <p:nvSpPr>
          <p:cNvPr id="7" name="TextBox 6"/>
          <p:cNvSpPr txBox="1"/>
          <p:nvPr/>
        </p:nvSpPr>
        <p:spPr>
          <a:xfrm>
            <a:off x="8060073" y="2305853"/>
            <a:ext cx="4002156" cy="3139321"/>
          </a:xfrm>
          <a:prstGeom prst="rect">
            <a:avLst/>
          </a:prstGeom>
          <a:noFill/>
        </p:spPr>
        <p:txBody>
          <a:bodyPr wrap="square" rtlCol="0">
            <a:spAutoFit/>
          </a:bodyPr>
          <a:lstStyle/>
          <a:p>
            <a:pPr marL="285750" indent="-285750">
              <a:buFont typeface="Arial" panose="020B0604020202020204" pitchFamily="34" charset="0"/>
              <a:buChar char="•"/>
            </a:pPr>
            <a:r>
              <a:rPr lang="en-IN" dirty="0" smtClean="0"/>
              <a:t>This graph presents the representative data for sales of ‘</a:t>
            </a:r>
            <a:r>
              <a:rPr lang="en-IN" i="1" dirty="0" err="1" smtClean="0"/>
              <a:t>Nityam</a:t>
            </a:r>
            <a:r>
              <a:rPr lang="en-IN" i="1" dirty="0" smtClean="0"/>
              <a:t> </a:t>
            </a:r>
            <a:r>
              <a:rPr lang="en-IN" i="1" dirty="0" err="1" smtClean="0"/>
              <a:t>Churna</a:t>
            </a:r>
            <a:r>
              <a:rPr lang="en-IN" dirty="0" smtClean="0"/>
              <a:t>’ over 2010 to 2015.</a:t>
            </a:r>
          </a:p>
          <a:p>
            <a:pPr marL="285750" indent="-285750">
              <a:buFont typeface="Arial" panose="020B0604020202020204" pitchFamily="34" charset="0"/>
              <a:buChar char="•"/>
            </a:pPr>
            <a:r>
              <a:rPr lang="en-IN" dirty="0" smtClean="0"/>
              <a:t>So far it has an almost stable price, with no change in quality/quantity of the product, and demand has been gradually increasing lead by the promotion and advertisement of the product, and because of high brand value for ‘</a:t>
            </a:r>
            <a:r>
              <a:rPr lang="en-IN" i="1" dirty="0" smtClean="0"/>
              <a:t>Zandu</a:t>
            </a:r>
            <a:r>
              <a:rPr lang="en-IN" dirty="0" smtClean="0"/>
              <a:t>’</a:t>
            </a:r>
          </a:p>
          <a:p>
            <a:pPr marL="285750" indent="-285750">
              <a:buFont typeface="Arial" panose="020B0604020202020204" pitchFamily="34" charset="0"/>
              <a:buChar char="•"/>
            </a:pPr>
            <a:endParaRPr lang="en-IN" dirty="0"/>
          </a:p>
        </p:txBody>
      </p:sp>
      <p:graphicFrame>
        <p:nvGraphicFramePr>
          <p:cNvPr id="8" name="Chart 7"/>
          <p:cNvGraphicFramePr/>
          <p:nvPr>
            <p:extLst>
              <p:ext uri="{D42A27DB-BD31-4B8C-83A1-F6EECF244321}">
                <p14:modId xmlns="" xmlns:p14="http://schemas.microsoft.com/office/powerpoint/2010/main" val="3895041913"/>
              </p:ext>
            </p:extLst>
          </p:nvPr>
        </p:nvGraphicFramePr>
        <p:xfrm>
          <a:off x="318051" y="2027583"/>
          <a:ext cx="7673010" cy="445273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 xmlns:p14="http://schemas.microsoft.com/office/powerpoint/2010/main" val="1105136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Observations and Notes</a:t>
            </a:r>
            <a:endParaRPr lang="en-IN" dirty="0"/>
          </a:p>
        </p:txBody>
      </p:sp>
      <p:sp>
        <p:nvSpPr>
          <p:cNvPr id="3" name="Content Placeholder 2"/>
          <p:cNvSpPr>
            <a:spLocks noGrp="1"/>
          </p:cNvSpPr>
          <p:nvPr>
            <p:ph idx="1"/>
          </p:nvPr>
        </p:nvSpPr>
        <p:spPr/>
        <p:txBody>
          <a:bodyPr/>
          <a:lstStyle/>
          <a:p>
            <a:r>
              <a:rPr lang="en-IN" dirty="0" smtClean="0"/>
              <a:t>Relatively new brands of ‘</a:t>
            </a:r>
            <a:r>
              <a:rPr lang="en-IN" i="1" dirty="0" err="1" smtClean="0"/>
              <a:t>churna</a:t>
            </a:r>
            <a:r>
              <a:rPr lang="en-IN" dirty="0" smtClean="0"/>
              <a:t>’:</a:t>
            </a:r>
            <a:br>
              <a:rPr lang="en-IN" dirty="0" smtClean="0"/>
            </a:br>
            <a:endParaRPr lang="en-IN" dirty="0" smtClean="0"/>
          </a:p>
          <a:p>
            <a:pPr lvl="1"/>
            <a:r>
              <a:rPr lang="en-IN" i="1" dirty="0" err="1" smtClean="0"/>
              <a:t>Patanjali</a:t>
            </a:r>
            <a:r>
              <a:rPr lang="en-IN" i="1" dirty="0"/>
              <a:t> </a:t>
            </a:r>
            <a:r>
              <a:rPr lang="en-IN" dirty="0" smtClean="0"/>
              <a:t>brand has recently released a range of ‘</a:t>
            </a:r>
            <a:r>
              <a:rPr lang="en-IN" i="1" dirty="0" err="1" smtClean="0"/>
              <a:t>churna</a:t>
            </a:r>
            <a:r>
              <a:rPr lang="en-IN" i="1" dirty="0" smtClean="0"/>
              <a:t>’</a:t>
            </a:r>
            <a:r>
              <a:rPr lang="en-IN" dirty="0" smtClean="0"/>
              <a:t>, all within the range of Rs.35 to Rs.50 per box (all 100gms), as time passes we may be able to tell how this impacts the products of the other two brands.</a:t>
            </a:r>
            <a:br>
              <a:rPr lang="en-IN" dirty="0" smtClean="0"/>
            </a:br>
            <a:endParaRPr lang="en-IN" dirty="0" smtClean="0"/>
          </a:p>
          <a:p>
            <a:pPr lvl="1"/>
            <a:r>
              <a:rPr lang="en-IN" i="1" dirty="0" err="1" smtClean="0"/>
              <a:t>Kranti</a:t>
            </a:r>
            <a:r>
              <a:rPr lang="en-IN" dirty="0" smtClean="0"/>
              <a:t> pharmaceuticals, (inception in 2008) have recently released their brand of ‘</a:t>
            </a:r>
            <a:r>
              <a:rPr lang="en-IN" i="1" dirty="0" err="1" smtClean="0"/>
              <a:t>churna</a:t>
            </a:r>
            <a:r>
              <a:rPr lang="en-IN" i="1" dirty="0" smtClean="0"/>
              <a:t>’, </a:t>
            </a:r>
            <a:r>
              <a:rPr lang="en-IN" dirty="0" smtClean="0"/>
              <a:t>expected to be @Rs.40 per 100gms box, and upto Rs.150 per 400gms. The brand is relatively unknown but as the popularity increases, there should be a positive change in quantity demand</a:t>
            </a:r>
          </a:p>
        </p:txBody>
      </p:sp>
    </p:spTree>
    <p:extLst>
      <p:ext uri="{BB962C8B-B14F-4D97-AF65-F5344CB8AC3E}">
        <p14:creationId xmlns="" xmlns:p14="http://schemas.microsoft.com/office/powerpoint/2010/main" val="941045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815" y="114959"/>
            <a:ext cx="10515600" cy="1325563"/>
          </a:xfrm>
        </p:spPr>
        <p:txBody>
          <a:bodyPr/>
          <a:lstStyle/>
          <a:p>
            <a:r>
              <a:rPr lang="en-IN" dirty="0" smtClean="0"/>
              <a:t>Observed Trends: Kayam/</a:t>
            </a:r>
            <a:r>
              <a:rPr lang="en-IN" dirty="0" err="1" smtClean="0"/>
              <a:t>Nityam</a:t>
            </a:r>
            <a:r>
              <a:rPr lang="en-IN" dirty="0" smtClean="0"/>
              <a:t> </a:t>
            </a:r>
            <a:r>
              <a:rPr lang="en-IN" dirty="0" err="1" smtClean="0"/>
              <a:t>Churna</a:t>
            </a:r>
            <a:endParaRPr lang="en-IN" dirty="0"/>
          </a:p>
        </p:txBody>
      </p:sp>
      <p:sp>
        <p:nvSpPr>
          <p:cNvPr id="7" name="TextBox 6"/>
          <p:cNvSpPr txBox="1"/>
          <p:nvPr/>
        </p:nvSpPr>
        <p:spPr>
          <a:xfrm>
            <a:off x="7792278" y="1690688"/>
            <a:ext cx="4280452" cy="2862322"/>
          </a:xfrm>
          <a:prstGeom prst="rect">
            <a:avLst/>
          </a:prstGeom>
          <a:noFill/>
        </p:spPr>
        <p:txBody>
          <a:bodyPr wrap="square" rtlCol="0">
            <a:spAutoFit/>
          </a:bodyPr>
          <a:lstStyle/>
          <a:p>
            <a:r>
              <a:rPr lang="en-IN" dirty="0" smtClean="0"/>
              <a:t>Notes:</a:t>
            </a:r>
          </a:p>
          <a:p>
            <a:pPr marL="285750" indent="-285750">
              <a:buFont typeface="Arial" panose="020B0604020202020204" pitchFamily="34" charset="0"/>
              <a:buChar char="•"/>
            </a:pPr>
            <a:r>
              <a:rPr lang="en-IN" dirty="0" smtClean="0"/>
              <a:t>Zandu trends begin from 2011</a:t>
            </a:r>
          </a:p>
          <a:p>
            <a:pPr marL="285750" indent="-285750">
              <a:buFont typeface="Arial" panose="020B0604020202020204" pitchFamily="34" charset="0"/>
              <a:buChar char="•"/>
            </a:pPr>
            <a:r>
              <a:rPr lang="en-IN" dirty="0" smtClean="0"/>
              <a:t>Kayam prices decrease in 2009-2010, following recession, to maintain profit margin they reduce weight per box from 120gms to 100gms</a:t>
            </a:r>
          </a:p>
          <a:p>
            <a:pPr marL="285750" indent="-285750">
              <a:buFont typeface="Arial" panose="020B0604020202020204" pitchFamily="34" charset="0"/>
              <a:buChar char="•"/>
            </a:pPr>
            <a:r>
              <a:rPr lang="en-IN" dirty="0" smtClean="0"/>
              <a:t>After stabilising the quantity demand and price gradually increase</a:t>
            </a:r>
          </a:p>
          <a:p>
            <a:pPr marL="285750" indent="-285750">
              <a:buFont typeface="Arial" panose="020B0604020202020204" pitchFamily="34" charset="0"/>
              <a:buChar char="•"/>
            </a:pPr>
            <a:r>
              <a:rPr lang="en-IN" dirty="0" smtClean="0"/>
              <a:t>Price values are in </a:t>
            </a:r>
            <a:r>
              <a:rPr lang="en-IN" dirty="0" err="1" smtClean="0"/>
              <a:t>Rs</a:t>
            </a:r>
            <a:r>
              <a:rPr lang="en-IN" dirty="0" smtClean="0"/>
              <a:t>.,and</a:t>
            </a:r>
            <a:br>
              <a:rPr lang="en-IN" dirty="0" smtClean="0"/>
            </a:br>
            <a:r>
              <a:rPr lang="en-IN" dirty="0" smtClean="0"/>
              <a:t>Quantity demanded are in units/month</a:t>
            </a:r>
          </a:p>
        </p:txBody>
      </p:sp>
      <p:graphicFrame>
        <p:nvGraphicFramePr>
          <p:cNvPr id="5" name="Chart 4"/>
          <p:cNvGraphicFramePr/>
          <p:nvPr>
            <p:extLst>
              <p:ext uri="{D42A27DB-BD31-4B8C-83A1-F6EECF244321}">
                <p14:modId xmlns="" xmlns:p14="http://schemas.microsoft.com/office/powerpoint/2010/main" val="460443965"/>
              </p:ext>
            </p:extLst>
          </p:nvPr>
        </p:nvGraphicFramePr>
        <p:xfrm>
          <a:off x="222001" y="1391133"/>
          <a:ext cx="7291981" cy="510243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 xmlns:p14="http://schemas.microsoft.com/office/powerpoint/2010/main" val="1897379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Observed Trends: Kayam/</a:t>
            </a:r>
            <a:r>
              <a:rPr lang="en-IN" dirty="0" err="1" smtClean="0"/>
              <a:t>Nityam</a:t>
            </a:r>
            <a:r>
              <a:rPr lang="en-IN" dirty="0" smtClean="0"/>
              <a:t> </a:t>
            </a:r>
            <a:r>
              <a:rPr lang="en-IN" dirty="0" err="1" smtClean="0"/>
              <a:t>Churna</a:t>
            </a:r>
            <a:endParaRPr lang="en-IN" dirty="0"/>
          </a:p>
        </p:txBody>
      </p:sp>
      <p:sp>
        <p:nvSpPr>
          <p:cNvPr id="7" name="TextBox 6"/>
          <p:cNvSpPr txBox="1"/>
          <p:nvPr/>
        </p:nvSpPr>
        <p:spPr>
          <a:xfrm>
            <a:off x="7792278" y="1690688"/>
            <a:ext cx="4280452" cy="2862322"/>
          </a:xfrm>
          <a:prstGeom prst="rect">
            <a:avLst/>
          </a:prstGeom>
          <a:noFill/>
        </p:spPr>
        <p:txBody>
          <a:bodyPr wrap="square" rtlCol="0">
            <a:spAutoFit/>
          </a:bodyPr>
          <a:lstStyle/>
          <a:p>
            <a:r>
              <a:rPr lang="en-IN" dirty="0" smtClean="0"/>
              <a:t>Notes:</a:t>
            </a:r>
          </a:p>
          <a:p>
            <a:pPr marL="285750" indent="-285750">
              <a:buFont typeface="Arial" panose="020B0604020202020204" pitchFamily="34" charset="0"/>
              <a:buChar char="•"/>
            </a:pPr>
            <a:r>
              <a:rPr lang="en-IN" dirty="0" smtClean="0"/>
              <a:t>Zandu trends begin from 2011</a:t>
            </a:r>
          </a:p>
          <a:p>
            <a:pPr marL="285750" indent="-285750">
              <a:buFont typeface="Arial" panose="020B0604020202020204" pitchFamily="34" charset="0"/>
              <a:buChar char="•"/>
            </a:pPr>
            <a:r>
              <a:rPr lang="en-IN" dirty="0" smtClean="0"/>
              <a:t>Kayam prices decrease in 2009-2010, following recession, to maintain profit margin they reduce weight per box from 120gms to 100gms</a:t>
            </a:r>
          </a:p>
          <a:p>
            <a:pPr marL="285750" indent="-285750">
              <a:buFont typeface="Arial" panose="020B0604020202020204" pitchFamily="34" charset="0"/>
              <a:buChar char="•"/>
            </a:pPr>
            <a:r>
              <a:rPr lang="en-IN" dirty="0" smtClean="0"/>
              <a:t>After stabilising the quantity demand and price gradually increase</a:t>
            </a:r>
          </a:p>
          <a:p>
            <a:pPr marL="285750" indent="-285750">
              <a:buFont typeface="Arial" panose="020B0604020202020204" pitchFamily="34" charset="0"/>
              <a:buChar char="•"/>
            </a:pPr>
            <a:r>
              <a:rPr lang="en-IN" dirty="0" smtClean="0"/>
              <a:t>Price values are in </a:t>
            </a:r>
            <a:r>
              <a:rPr lang="en-IN" dirty="0" err="1" smtClean="0"/>
              <a:t>Rs</a:t>
            </a:r>
            <a:r>
              <a:rPr lang="en-IN" dirty="0" smtClean="0"/>
              <a:t>.,and</a:t>
            </a:r>
            <a:br>
              <a:rPr lang="en-IN" dirty="0" smtClean="0"/>
            </a:br>
            <a:r>
              <a:rPr lang="en-IN" dirty="0" smtClean="0"/>
              <a:t>Quantity demanded are in units/month</a:t>
            </a:r>
          </a:p>
        </p:txBody>
      </p:sp>
      <p:graphicFrame>
        <p:nvGraphicFramePr>
          <p:cNvPr id="8" name="Chart 7"/>
          <p:cNvGraphicFramePr/>
          <p:nvPr>
            <p:extLst>
              <p:ext uri="{D42A27DB-BD31-4B8C-83A1-F6EECF244321}">
                <p14:modId xmlns="" xmlns:p14="http://schemas.microsoft.com/office/powerpoint/2010/main" val="1949041858"/>
              </p:ext>
            </p:extLst>
          </p:nvPr>
        </p:nvGraphicFramePr>
        <p:xfrm>
          <a:off x="251792" y="1404136"/>
          <a:ext cx="7275444" cy="510268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 xmlns:p14="http://schemas.microsoft.com/office/powerpoint/2010/main" val="3774989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Elasticity of the product under given conditions</a:t>
            </a:r>
            <a:endParaRPr lang="en-IN" dirty="0"/>
          </a:p>
        </p:txBody>
      </p:sp>
      <p:graphicFrame>
        <p:nvGraphicFramePr>
          <p:cNvPr id="5" name="Content Placeholder 3"/>
          <p:cNvGraphicFramePr>
            <a:graphicFrameLocks/>
          </p:cNvGraphicFramePr>
          <p:nvPr>
            <p:extLst/>
          </p:nvPr>
        </p:nvGraphicFramePr>
        <p:xfrm>
          <a:off x="7546433" y="2380380"/>
          <a:ext cx="2205630" cy="2219960"/>
        </p:xfrm>
        <a:graphic>
          <a:graphicData uri="http://schemas.openxmlformats.org/drawingml/2006/table">
            <a:tbl>
              <a:tblPr firstRow="1" bandRow="1">
                <a:tableStyleId>{2D5ABB26-0587-4C30-8999-92F81FD0307C}</a:tableStyleId>
              </a:tblPr>
              <a:tblGrid>
                <a:gridCol w="1340294"/>
                <a:gridCol w="865336"/>
              </a:tblGrid>
              <a:tr h="0">
                <a:tc>
                  <a:txBody>
                    <a:bodyPr/>
                    <a:lstStyle/>
                    <a:p>
                      <a:r>
                        <a:rPr lang="en-IN" dirty="0" smtClean="0"/>
                        <a:t>Price/</a:t>
                      </a:r>
                      <a:r>
                        <a:rPr lang="en-IN" dirty="0" err="1" smtClean="0"/>
                        <a:t>Yr</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err="1" smtClean="0"/>
                        <a:t>Qd</a:t>
                      </a:r>
                      <a:r>
                        <a:rPr lang="en-IN" dirty="0" smtClean="0"/>
                        <a:t>/</a:t>
                      </a:r>
                      <a:r>
                        <a:rPr lang="en-IN" dirty="0" err="1" smtClean="0"/>
                        <a:t>Yr</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IN" dirty="0" smtClean="0"/>
                        <a:t>Rs.50(2011)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50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Rs.45(2012)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60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IN" dirty="0" smtClean="0"/>
                        <a:t>Rs.50(2013)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70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IN" dirty="0" smtClean="0"/>
                        <a:t>Rs.50(2014)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85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IN" dirty="0" smtClean="0"/>
                        <a:t>Rs.54(2015)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100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TextBox 5"/>
          <p:cNvSpPr txBox="1"/>
          <p:nvPr/>
        </p:nvSpPr>
        <p:spPr>
          <a:xfrm>
            <a:off x="2692879" y="1966497"/>
            <a:ext cx="1903956" cy="369332"/>
          </a:xfrm>
          <a:prstGeom prst="rect">
            <a:avLst/>
          </a:prstGeom>
          <a:noFill/>
        </p:spPr>
        <p:txBody>
          <a:bodyPr wrap="square" rtlCol="0">
            <a:spAutoFit/>
          </a:bodyPr>
          <a:lstStyle/>
          <a:p>
            <a:r>
              <a:rPr lang="en-IN" dirty="0" smtClean="0"/>
              <a:t>Kayam </a:t>
            </a:r>
            <a:r>
              <a:rPr lang="en-IN" dirty="0" err="1" smtClean="0"/>
              <a:t>Churna</a:t>
            </a:r>
            <a:endParaRPr lang="en-IN" dirty="0"/>
          </a:p>
        </p:txBody>
      </p:sp>
      <p:sp>
        <p:nvSpPr>
          <p:cNvPr id="7" name="TextBox 6"/>
          <p:cNvSpPr txBox="1"/>
          <p:nvPr/>
        </p:nvSpPr>
        <p:spPr>
          <a:xfrm>
            <a:off x="7584017" y="1935567"/>
            <a:ext cx="1903956" cy="369332"/>
          </a:xfrm>
          <a:prstGeom prst="rect">
            <a:avLst/>
          </a:prstGeom>
          <a:noFill/>
        </p:spPr>
        <p:txBody>
          <a:bodyPr wrap="square" rtlCol="0">
            <a:spAutoFit/>
          </a:bodyPr>
          <a:lstStyle/>
          <a:p>
            <a:r>
              <a:rPr lang="en-IN" dirty="0" err="1" smtClean="0"/>
              <a:t>Nityam</a:t>
            </a:r>
            <a:r>
              <a:rPr lang="en-IN" dirty="0" smtClean="0"/>
              <a:t> </a:t>
            </a:r>
            <a:r>
              <a:rPr lang="en-IN" dirty="0" err="1" smtClean="0"/>
              <a:t>Churna</a:t>
            </a:r>
            <a:endParaRPr lang="en-IN" dirty="0"/>
          </a:p>
        </p:txBody>
      </p:sp>
      <p:graphicFrame>
        <p:nvGraphicFramePr>
          <p:cNvPr id="10" name="Content Placeholder 3"/>
          <p:cNvGraphicFramePr>
            <a:graphicFrameLocks/>
          </p:cNvGraphicFramePr>
          <p:nvPr>
            <p:extLst/>
          </p:nvPr>
        </p:nvGraphicFramePr>
        <p:xfrm>
          <a:off x="2246113" y="2426178"/>
          <a:ext cx="2205630" cy="2219960"/>
        </p:xfrm>
        <a:graphic>
          <a:graphicData uri="http://schemas.openxmlformats.org/drawingml/2006/table">
            <a:tbl>
              <a:tblPr firstRow="1" bandRow="1">
                <a:tableStyleId>{2D5ABB26-0587-4C30-8999-92F81FD0307C}</a:tableStyleId>
              </a:tblPr>
              <a:tblGrid>
                <a:gridCol w="1340294"/>
                <a:gridCol w="865336"/>
              </a:tblGrid>
              <a:tr h="0">
                <a:tc>
                  <a:txBody>
                    <a:bodyPr/>
                    <a:lstStyle/>
                    <a:p>
                      <a:r>
                        <a:rPr lang="en-IN" dirty="0" smtClean="0"/>
                        <a:t>Price/</a:t>
                      </a:r>
                      <a:r>
                        <a:rPr lang="en-IN" dirty="0" err="1" smtClean="0"/>
                        <a:t>Yr</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err="1" smtClean="0"/>
                        <a:t>Qd</a:t>
                      </a:r>
                      <a:r>
                        <a:rPr lang="en-IN" dirty="0" smtClean="0"/>
                        <a:t>/</a:t>
                      </a:r>
                      <a:r>
                        <a:rPr lang="en-IN" dirty="0" err="1" smtClean="0"/>
                        <a:t>Yr</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IN" dirty="0" smtClean="0"/>
                        <a:t>Rs.44(2011)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80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Rs.50(2012)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90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IN" dirty="0" smtClean="0"/>
                        <a:t>Rs.50(2013)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105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IN" dirty="0" smtClean="0"/>
                        <a:t>Rs.60(2014)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IN" dirty="0" smtClean="0"/>
                        <a:t>Rs.65(2015)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125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1920495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Price elasticity</a:t>
            </a:r>
            <a:endParaRPr lang="en-US" dirty="0"/>
          </a:p>
        </p:txBody>
      </p:sp>
      <p:sp>
        <p:nvSpPr>
          <p:cNvPr id="4" name="Content Placeholder 3"/>
          <p:cNvSpPr txBox="1">
            <a:spLocks noGrp="1" noRot="1" noChangeAspect="1" noMove="1" noResize="1" noEditPoints="1" noAdjustHandles="1" noChangeArrowheads="1" noChangeShapeType="1" noTextEdit="1"/>
          </p:cNvSpPr>
          <p:nvPr>
            <p:ph idx="1"/>
          </p:nvPr>
        </p:nvSpPr>
        <p:spPr>
          <a:prstGeom prst="rect">
            <a:avLst/>
          </a:prstGeom>
          <a:blipFill rotWithShape="0">
            <a:blip r:embed="rId2"/>
            <a:stretch>
              <a:fillRect l="-821" t="-833" b="-1875"/>
            </a:stretch>
          </a:blipFill>
          <a:ln>
            <a:solidFill>
              <a:schemeClr val="tx1"/>
            </a:solidFill>
          </a:ln>
        </p:spPr>
        <p:txBody>
          <a:bodyPr/>
          <a:lstStyle/>
          <a:p>
            <a:r>
              <a:rPr lang="en-IN">
                <a:noFill/>
              </a:rPr>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elasticity</a:t>
            </a:r>
            <a:endParaRPr lang="en-US" dirty="0"/>
          </a:p>
        </p:txBody>
      </p:sp>
      <p:sp>
        <p:nvSpPr>
          <p:cNvPr id="4" name="Content Placeholder 3"/>
          <p:cNvSpPr txBox="1">
            <a:spLocks noGrp="1" noRot="1" noChangeAspect="1" noMove="1" noResize="1" noEditPoints="1" noAdjustHandles="1" noChangeArrowheads="1" noChangeShapeType="1" noTextEdit="1"/>
          </p:cNvSpPr>
          <p:nvPr>
            <p:ph idx="1"/>
          </p:nvPr>
        </p:nvSpPr>
        <p:spPr>
          <a:prstGeom prst="rect">
            <a:avLst/>
          </a:prstGeom>
          <a:blipFill rotWithShape="0">
            <a:blip r:embed="rId2"/>
            <a:stretch>
              <a:fillRect l="-429" t="-1678" b="-671"/>
            </a:stretch>
          </a:blipFill>
          <a:ln>
            <a:solidFill>
              <a:schemeClr val="tx1"/>
            </a:solidFill>
          </a:ln>
        </p:spPr>
        <p:txBody>
          <a:bodyPr/>
          <a:lstStyle/>
          <a:p>
            <a:r>
              <a:rPr lang="en-IN">
                <a:noFill/>
              </a:rPr>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 sources</a:t>
            </a:r>
            <a:endParaRPr lang="en-IN" dirty="0"/>
          </a:p>
        </p:txBody>
      </p:sp>
      <p:sp>
        <p:nvSpPr>
          <p:cNvPr id="3" name="Content Placeholder 2"/>
          <p:cNvSpPr>
            <a:spLocks noGrp="1"/>
          </p:cNvSpPr>
          <p:nvPr>
            <p:ph idx="1"/>
          </p:nvPr>
        </p:nvSpPr>
        <p:spPr/>
        <p:txBody>
          <a:bodyPr>
            <a:normAutofit/>
          </a:bodyPr>
          <a:lstStyle/>
          <a:p>
            <a:r>
              <a:rPr lang="en-IN" dirty="0" smtClean="0"/>
              <a:t>“</a:t>
            </a:r>
            <a:r>
              <a:rPr lang="en-IN" dirty="0" err="1" smtClean="0"/>
              <a:t>Dholakia</a:t>
            </a:r>
            <a:r>
              <a:rPr lang="en-IN" dirty="0" smtClean="0"/>
              <a:t> brothers” pharmacy for representative data in sales figures and cost prices of both products since 2005 to 2015, courtesy of Atman </a:t>
            </a:r>
            <a:r>
              <a:rPr lang="en-IN" dirty="0" err="1" smtClean="0"/>
              <a:t>Dholakia</a:t>
            </a:r>
            <a:endParaRPr lang="en-IN" dirty="0"/>
          </a:p>
          <a:p>
            <a:r>
              <a:rPr lang="en-IN" dirty="0" smtClean="0"/>
              <a:t>“Managerial Economics”, textbook for various definitions on economics concepts</a:t>
            </a:r>
          </a:p>
          <a:p>
            <a:r>
              <a:rPr lang="en-IN" dirty="0">
                <a:hlinkClick r:id="rId2"/>
              </a:rPr>
              <a:t>http://</a:t>
            </a:r>
            <a:r>
              <a:rPr lang="en-IN" dirty="0" smtClean="0">
                <a:hlinkClick r:id="rId2"/>
              </a:rPr>
              <a:t>kdkchadha.blogspot.in/2009/11/theory-of-supply-level-economics.html</a:t>
            </a:r>
            <a:r>
              <a:rPr lang="en-IN" dirty="0" smtClean="0"/>
              <a:t> </a:t>
            </a:r>
          </a:p>
          <a:p>
            <a:r>
              <a:rPr lang="en-IN" dirty="0" smtClean="0">
                <a:hlinkClick r:id="rId3"/>
              </a:rPr>
              <a:t>http</a:t>
            </a:r>
            <a:r>
              <a:rPr lang="en-IN" dirty="0">
                <a:hlinkClick r:id="rId3"/>
              </a:rPr>
              <a:t>://</a:t>
            </a:r>
            <a:r>
              <a:rPr lang="en-IN" dirty="0" smtClean="0">
                <a:hlinkClick r:id="rId3"/>
              </a:rPr>
              <a:t>www.econport.org/content/handbook/Demand/Graph.html</a:t>
            </a:r>
            <a:r>
              <a:rPr lang="en-IN" dirty="0" smtClean="0"/>
              <a:t/>
            </a:r>
            <a:br>
              <a:rPr lang="en-IN" dirty="0" smtClean="0"/>
            </a:br>
            <a:endParaRPr lang="en-IN" dirty="0"/>
          </a:p>
        </p:txBody>
      </p:sp>
    </p:spTree>
    <p:extLst>
      <p:ext uri="{BB962C8B-B14F-4D97-AF65-F5344CB8AC3E}">
        <p14:creationId xmlns="" xmlns:p14="http://schemas.microsoft.com/office/powerpoint/2010/main" val="32984497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82817" y="3193775"/>
            <a:ext cx="1908312" cy="437321"/>
          </a:xfrm>
        </p:spPr>
        <p:txBody>
          <a:bodyPr>
            <a:noAutofit/>
          </a:bodyPr>
          <a:lstStyle/>
          <a:p>
            <a:pPr marL="0" indent="0" algn="ctr">
              <a:buNone/>
            </a:pPr>
            <a:r>
              <a:rPr lang="en-IN" dirty="0" smtClean="0"/>
              <a:t>THANK YOU</a:t>
            </a:r>
            <a:endParaRPr lang="en-IN" dirty="0"/>
          </a:p>
        </p:txBody>
      </p:sp>
    </p:spTree>
    <p:extLst>
      <p:ext uri="{BB962C8B-B14F-4D97-AF65-F5344CB8AC3E}">
        <p14:creationId xmlns="" xmlns:p14="http://schemas.microsoft.com/office/powerpoint/2010/main" val="3194524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a:xfrm>
            <a:off x="838200" y="1690688"/>
            <a:ext cx="9320408" cy="4667941"/>
          </a:xfrm>
        </p:spPr>
        <p:txBody>
          <a:bodyPr>
            <a:normAutofit/>
          </a:bodyPr>
          <a:lstStyle/>
          <a:p>
            <a:r>
              <a:rPr lang="en-IN" dirty="0" smtClean="0"/>
              <a:t>We have tried to analyse changes in demand/supply with price for the product ‘</a:t>
            </a:r>
            <a:r>
              <a:rPr lang="en-IN" i="1" dirty="0" smtClean="0"/>
              <a:t>Kayam </a:t>
            </a:r>
            <a:r>
              <a:rPr lang="en-IN" i="1" dirty="0" err="1" smtClean="0"/>
              <a:t>Churna</a:t>
            </a:r>
            <a:r>
              <a:rPr lang="en-IN" dirty="0" smtClean="0"/>
              <a:t>’, and see how it performed after the introduction of ‘</a:t>
            </a:r>
            <a:r>
              <a:rPr lang="en-IN" i="1" dirty="0" err="1" smtClean="0"/>
              <a:t>Nityam</a:t>
            </a:r>
            <a:r>
              <a:rPr lang="en-IN" i="1" dirty="0" smtClean="0"/>
              <a:t> </a:t>
            </a:r>
            <a:r>
              <a:rPr lang="en-IN" i="1" dirty="0" err="1" smtClean="0"/>
              <a:t>Churna</a:t>
            </a:r>
            <a:r>
              <a:rPr lang="en-IN" dirty="0" smtClean="0"/>
              <a:t>’ by ‘</a:t>
            </a:r>
            <a:r>
              <a:rPr lang="en-IN" i="1" dirty="0" smtClean="0"/>
              <a:t>Zandu</a:t>
            </a:r>
            <a:r>
              <a:rPr lang="en-IN" dirty="0" smtClean="0"/>
              <a:t>’ brand.</a:t>
            </a:r>
          </a:p>
          <a:p>
            <a:pPr lvl="1"/>
            <a:r>
              <a:rPr lang="en-IN" dirty="0" smtClean="0"/>
              <a:t>Study </a:t>
            </a:r>
            <a:r>
              <a:rPr lang="en-IN" dirty="0"/>
              <a:t>the trend in price change, profit earned, </a:t>
            </a:r>
            <a:r>
              <a:rPr lang="en-IN" dirty="0" smtClean="0"/>
              <a:t>quantity supplied and demanded</a:t>
            </a:r>
            <a:r>
              <a:rPr lang="en-IN" dirty="0"/>
              <a:t>, changes in the quality of product, over a time period of </a:t>
            </a:r>
            <a:r>
              <a:rPr lang="en-IN" dirty="0" smtClean="0"/>
              <a:t>~10 years</a:t>
            </a:r>
            <a:endParaRPr lang="en-IN" dirty="0"/>
          </a:p>
          <a:p>
            <a:pPr lvl="1"/>
            <a:r>
              <a:rPr lang="en-IN" dirty="0" smtClean="0"/>
              <a:t>Economics concepts applied:</a:t>
            </a:r>
          </a:p>
          <a:p>
            <a:pPr lvl="2"/>
            <a:r>
              <a:rPr lang="en-IN" dirty="0" smtClean="0"/>
              <a:t>Demand Theory</a:t>
            </a:r>
          </a:p>
          <a:p>
            <a:pPr lvl="2"/>
            <a:r>
              <a:rPr lang="en-IN" dirty="0" smtClean="0"/>
              <a:t>Supply Theory</a:t>
            </a:r>
          </a:p>
          <a:p>
            <a:pPr lvl="2"/>
            <a:r>
              <a:rPr lang="en-IN" dirty="0" smtClean="0"/>
              <a:t>Price Elasticity of demand</a:t>
            </a:r>
          </a:p>
          <a:p>
            <a:pPr lvl="2"/>
            <a:r>
              <a:rPr lang="en-IN" dirty="0" smtClean="0"/>
              <a:t>Cross Elasticity of demand</a:t>
            </a:r>
            <a:endParaRPr lang="en-IN" dirty="0"/>
          </a:p>
          <a:p>
            <a:pPr lvl="1"/>
            <a:endParaRPr lang="en-IN" dirty="0" smtClean="0"/>
          </a:p>
        </p:txBody>
      </p:sp>
    </p:spTree>
    <p:extLst>
      <p:ext uri="{BB962C8B-B14F-4D97-AF65-F5344CB8AC3E}">
        <p14:creationId xmlns="" xmlns:p14="http://schemas.microsoft.com/office/powerpoint/2010/main" val="4053406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Demand Theory</a:t>
            </a:r>
            <a:endParaRPr lang="en-IN" dirty="0"/>
          </a:p>
        </p:txBody>
      </p:sp>
      <p:sp>
        <p:nvSpPr>
          <p:cNvPr id="3" name="Content Placeholder 2"/>
          <p:cNvSpPr>
            <a:spLocks noGrp="1"/>
          </p:cNvSpPr>
          <p:nvPr>
            <p:ph idx="1"/>
          </p:nvPr>
        </p:nvSpPr>
        <p:spPr/>
        <p:txBody>
          <a:bodyPr>
            <a:normAutofit/>
          </a:bodyPr>
          <a:lstStyle/>
          <a:p>
            <a:pPr marL="0" indent="-457200"/>
            <a:r>
              <a:rPr lang="en-IN" sz="2000" dirty="0" smtClean="0"/>
              <a:t>Law of demand: </a:t>
            </a:r>
            <a:r>
              <a:rPr lang="en-IN" sz="2000" dirty="0"/>
              <a:t>Keeping other factors constant, the quantity demanded for a </a:t>
            </a:r>
            <a:r>
              <a:rPr lang="en-IN" sz="2000" dirty="0" smtClean="0"/>
              <a:t>product </a:t>
            </a:r>
            <a:r>
              <a:rPr lang="en-IN" sz="2000" dirty="0"/>
              <a:t>is inversely proportional to the change in the price of the </a:t>
            </a:r>
            <a:r>
              <a:rPr lang="en-IN" sz="2000" dirty="0" smtClean="0"/>
              <a:t>product.</a:t>
            </a:r>
          </a:p>
          <a:p>
            <a:pPr marL="0" indent="-457200"/>
            <a:r>
              <a:rPr lang="en-IN" sz="2000" dirty="0" smtClean="0"/>
              <a:t>Hence when the price of the product increases there should be a decrease in the quantity demand of the product</a:t>
            </a:r>
          </a:p>
          <a:p>
            <a:pPr marL="0" indent="-457200"/>
            <a:r>
              <a:rPr lang="en-IN" sz="2000" dirty="0" smtClean="0"/>
              <a:t>It can be represented by the graph</a:t>
            </a:r>
            <a:endParaRPr lang="en-IN" sz="2000" dirty="0"/>
          </a:p>
          <a:p>
            <a:endParaRPr lang="en-IN" sz="2000" dirty="0"/>
          </a:p>
        </p:txBody>
      </p:sp>
      <p:pic>
        <p:nvPicPr>
          <p:cNvPr id="1026" name="Picture 2" descr="http://www.econport.org/content/handbook/Demand/Graph/mainColumnParagraphs/0/content_files/file3/demand_graph2.gif"/>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427964" y="3693901"/>
            <a:ext cx="3364239" cy="2865834"/>
          </a:xfrm>
          <a:prstGeom prst="rect">
            <a:avLst/>
          </a:prstGeom>
          <a:noFill/>
          <a:ln>
            <a:solidFill>
              <a:schemeClr val="tx1"/>
            </a:solidFill>
          </a:ln>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067149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Supply Theory</a:t>
            </a:r>
            <a:endParaRPr lang="en-IN" dirty="0"/>
          </a:p>
        </p:txBody>
      </p:sp>
      <p:sp>
        <p:nvSpPr>
          <p:cNvPr id="3" name="Content Placeholder 2"/>
          <p:cNvSpPr>
            <a:spLocks noGrp="1"/>
          </p:cNvSpPr>
          <p:nvPr>
            <p:ph idx="1"/>
          </p:nvPr>
        </p:nvSpPr>
        <p:spPr/>
        <p:txBody>
          <a:bodyPr>
            <a:normAutofit/>
          </a:bodyPr>
          <a:lstStyle/>
          <a:p>
            <a:pPr marL="0" indent="-457200"/>
            <a:r>
              <a:rPr lang="en-IN" sz="2000" dirty="0"/>
              <a:t>Law of </a:t>
            </a:r>
            <a:r>
              <a:rPr lang="en-IN" sz="2000" dirty="0" smtClean="0"/>
              <a:t>supply: </a:t>
            </a:r>
            <a:r>
              <a:rPr lang="en-IN" sz="2000" dirty="0"/>
              <a:t>Keeping other factors constant, the quantity </a:t>
            </a:r>
            <a:r>
              <a:rPr lang="en-IN" sz="2000" dirty="0" smtClean="0"/>
              <a:t>supplied for </a:t>
            </a:r>
            <a:r>
              <a:rPr lang="en-IN" sz="2000" dirty="0"/>
              <a:t>a product is </a:t>
            </a:r>
            <a:r>
              <a:rPr lang="en-IN" sz="2000" dirty="0" smtClean="0"/>
              <a:t>directly proportional </a:t>
            </a:r>
            <a:r>
              <a:rPr lang="en-IN" sz="2000" dirty="0"/>
              <a:t>to the change in the price of the product.</a:t>
            </a:r>
          </a:p>
          <a:p>
            <a:pPr marL="0" indent="-457200"/>
            <a:r>
              <a:rPr lang="en-IN" sz="2000" dirty="0"/>
              <a:t>Hence when the price of the product increases there should be a </a:t>
            </a:r>
            <a:r>
              <a:rPr lang="en-IN" sz="2000" dirty="0" smtClean="0"/>
              <a:t>increase in the net </a:t>
            </a:r>
            <a:r>
              <a:rPr lang="en-IN" sz="2000" dirty="0"/>
              <a:t>quantity </a:t>
            </a:r>
            <a:r>
              <a:rPr lang="en-IN" sz="2000" dirty="0" smtClean="0"/>
              <a:t>supply of </a:t>
            </a:r>
            <a:r>
              <a:rPr lang="en-IN" sz="2000" dirty="0"/>
              <a:t>the product</a:t>
            </a:r>
          </a:p>
          <a:p>
            <a:pPr marL="0" indent="-457200"/>
            <a:r>
              <a:rPr lang="en-IN" sz="2000" dirty="0"/>
              <a:t>It can be represented by the </a:t>
            </a:r>
            <a:r>
              <a:rPr lang="en-IN" sz="2000" dirty="0" smtClean="0"/>
              <a:t>graph</a:t>
            </a:r>
            <a:endParaRPr lang="en-IN" sz="2000" dirty="0"/>
          </a:p>
        </p:txBody>
      </p:sp>
      <p:pic>
        <p:nvPicPr>
          <p:cNvPr id="1026" name="Picture 2" descr="http://www.freeworldacademy.com/newbizzadviser/pictseco/8.gif"/>
          <p:cNvPicPr>
            <a:picLocks noChangeAspect="1" noChangeArrowheads="1"/>
          </p:cNvPicPr>
          <p:nvPr/>
        </p:nvPicPr>
        <p:blipFill rotWithShape="1">
          <a:blip r:embed="rId2">
            <a:extLst>
              <a:ext uri="{28A0092B-C50C-407E-A947-70E740481C1C}">
                <a14:useLocalDpi xmlns="" xmlns:a14="http://schemas.microsoft.com/office/drawing/2010/main" val="0"/>
              </a:ext>
            </a:extLst>
          </a:blip>
          <a:srcRect l="10738" t="13096" r="2721"/>
          <a:stretch/>
        </p:blipFill>
        <p:spPr bwMode="auto">
          <a:xfrm>
            <a:off x="1378227" y="3704466"/>
            <a:ext cx="3445566" cy="2607434"/>
          </a:xfrm>
          <a:prstGeom prst="rect">
            <a:avLst/>
          </a:prstGeom>
          <a:noFill/>
          <a:ln>
            <a:solidFill>
              <a:schemeClr val="tx1"/>
            </a:solidFill>
          </a:ln>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152456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Price elasticity definitions</a:t>
            </a:r>
            <a:endParaRPr lang="en-IN" dirty="0"/>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a:xfrm>
                <a:off x="838200" y="1825624"/>
                <a:ext cx="10515600" cy="4588427"/>
              </a:xfrm>
            </p:spPr>
            <p:txBody>
              <a:bodyPr>
                <a:normAutofit fontScale="92500" lnSpcReduction="10000"/>
              </a:bodyPr>
              <a:lstStyle/>
              <a:p>
                <a:r>
                  <a:rPr lang="en-IN" sz="2400" i="1" u="sng" dirty="0" smtClean="0"/>
                  <a:t>Price elasticity of demand</a:t>
                </a:r>
                <a:r>
                  <a:rPr lang="en-IN" sz="2400" i="1" dirty="0"/>
                  <a:t/>
                </a:r>
                <a:r>
                  <a:rPr lang="en-IN" sz="2400" dirty="0" smtClean="0"/>
                  <a:t>is </a:t>
                </a:r>
                <a:r>
                  <a:rPr lang="en-IN" sz="2400" dirty="0"/>
                  <a:t>the responsiveness of the quantity </a:t>
                </a:r>
                <a:r>
                  <a:rPr lang="en-IN" sz="2400" dirty="0" smtClean="0"/>
                  <a:t>demanded of </a:t>
                </a:r>
                <a:r>
                  <a:rPr lang="en-IN" sz="2400" dirty="0"/>
                  <a:t>a product factored to a change in the price of the same</a:t>
                </a:r>
                <a:r>
                  <a:rPr lang="en-IN" sz="2400" dirty="0" smtClean="0"/>
                  <a:t>.</a:t>
                </a:r>
                <a:br>
                  <a:rPr lang="en-IN" sz="2400" dirty="0" smtClean="0"/>
                </a:br>
                <a:r>
                  <a:rPr lang="en-IN" sz="2400" dirty="0" smtClean="0"/>
                  <a:t>PED of a product X can be given by:</a:t>
                </a:r>
                <a:br>
                  <a:rPr lang="en-IN" sz="2400" dirty="0" smtClean="0"/>
                </a:br>
                <a:r>
                  <a:rPr lang="en-IN" sz="2400" dirty="0" smtClean="0"/>
                  <a:t/>
                </a:r>
                <a:br>
                  <a:rPr lang="en-IN" sz="2400" dirty="0" smtClean="0"/>
                </a:br>
                <a:r>
                  <a:rPr lang="en-IN" sz="2400" dirty="0" smtClean="0"/>
                  <a:t>PED(X) </a:t>
                </a:r>
                <a:r>
                  <a:rPr lang="en-IN" sz="2400" dirty="0"/>
                  <a:t>= </a:t>
                </a:r>
                <a14:m>
                  <m:oMath xmlns:m="http://schemas.openxmlformats.org/officeDocument/2006/math">
                    <m:f>
                      <m:fPr>
                        <m:ctrlPr>
                          <a:rPr lang="en-IN" sz="2400" i="1">
                            <a:latin typeface="Cambria Math" panose="02040503050406030204" pitchFamily="18" charset="0"/>
                          </a:rPr>
                        </m:ctrlPr>
                      </m:fPr>
                      <m:num>
                        <m:r>
                          <a:rPr lang="en-IN" sz="2400" i="1">
                            <a:latin typeface="Cambria Math" panose="02040503050406030204" pitchFamily="18" charset="0"/>
                          </a:rPr>
                          <m:t>%</m:t>
                        </m:r>
                        <m:r>
                          <a:rPr lang="en-IN" sz="2400" i="1">
                            <a:latin typeface="Cambria Math" panose="02040503050406030204" pitchFamily="18" charset="0"/>
                          </a:rPr>
                          <m:t>𝐶h𝑎𝑛𝑔𝑒</m:t>
                        </m:r>
                        <m:r>
                          <a:rPr lang="en-IN" sz="2400" i="1">
                            <a:latin typeface="Cambria Math" panose="02040503050406030204" pitchFamily="18" charset="0"/>
                          </a:rPr>
                          <m:t> </m:t>
                        </m:r>
                        <m:r>
                          <a:rPr lang="en-IN" sz="2400" i="1">
                            <a:latin typeface="Cambria Math" panose="02040503050406030204" pitchFamily="18" charset="0"/>
                          </a:rPr>
                          <m:t>𝑖𝑛</m:t>
                        </m:r>
                        <m:r>
                          <a:rPr lang="en-IN" sz="2400" i="1">
                            <a:latin typeface="Cambria Math" panose="02040503050406030204" pitchFamily="18" charset="0"/>
                          </a:rPr>
                          <m:t> </m:t>
                        </m:r>
                        <m:r>
                          <a:rPr lang="en-IN" sz="2400" i="1">
                            <a:latin typeface="Cambria Math" panose="02040503050406030204" pitchFamily="18" charset="0"/>
                          </a:rPr>
                          <m:t>𝑄𝐷</m:t>
                        </m:r>
                        <m:r>
                          <a:rPr lang="en-IN" sz="2400" i="1">
                            <a:latin typeface="Cambria Math" panose="02040503050406030204" pitchFamily="18" charset="0"/>
                          </a:rPr>
                          <m:t> (</m:t>
                        </m:r>
                        <m:r>
                          <a:rPr lang="en-IN" sz="2400" b="0" i="1" smtClean="0">
                            <a:latin typeface="Cambria Math" panose="02040503050406030204" pitchFamily="18" charset="0"/>
                          </a:rPr>
                          <m:t>𝑋</m:t>
                        </m:r>
                        <m:r>
                          <a:rPr lang="en-IN" sz="2400" i="1">
                            <a:latin typeface="Cambria Math" panose="02040503050406030204" pitchFamily="18" charset="0"/>
                          </a:rPr>
                          <m:t>)</m:t>
                        </m:r>
                      </m:num>
                      <m:den>
                        <m:r>
                          <a:rPr lang="en-IN" sz="2400" i="1">
                            <a:latin typeface="Cambria Math" panose="02040503050406030204" pitchFamily="18" charset="0"/>
                          </a:rPr>
                          <m:t>%</m:t>
                        </m:r>
                        <m:r>
                          <a:rPr lang="en-IN" sz="2400" i="1">
                            <a:latin typeface="Cambria Math" panose="02040503050406030204" pitchFamily="18" charset="0"/>
                          </a:rPr>
                          <m:t>𝐶h𝑎𝑛𝑔𝑒</m:t>
                        </m:r>
                        <m:r>
                          <a:rPr lang="en-IN" sz="2400" i="1">
                            <a:latin typeface="Cambria Math" panose="02040503050406030204" pitchFamily="18" charset="0"/>
                          </a:rPr>
                          <m:t> </m:t>
                        </m:r>
                        <m:r>
                          <a:rPr lang="en-IN" sz="2400" i="1">
                            <a:latin typeface="Cambria Math" panose="02040503050406030204" pitchFamily="18" charset="0"/>
                          </a:rPr>
                          <m:t>𝑖𝑛</m:t>
                        </m:r>
                        <m:r>
                          <a:rPr lang="en-IN" sz="2400" i="1">
                            <a:latin typeface="Cambria Math" panose="02040503050406030204" pitchFamily="18" charset="0"/>
                          </a:rPr>
                          <m:t> </m:t>
                        </m:r>
                        <m:r>
                          <a:rPr lang="en-IN" sz="2400" i="1">
                            <a:latin typeface="Cambria Math" panose="02040503050406030204" pitchFamily="18" charset="0"/>
                          </a:rPr>
                          <m:t>𝑃𝑟𝑖𝑐𝑒</m:t>
                        </m:r>
                        <m:r>
                          <a:rPr lang="en-IN" sz="2400" i="1">
                            <a:latin typeface="Cambria Math" panose="02040503050406030204" pitchFamily="18" charset="0"/>
                          </a:rPr>
                          <m:t> (</m:t>
                        </m:r>
                        <m:r>
                          <a:rPr lang="en-IN" sz="2400" b="0" i="1" smtClean="0">
                            <a:latin typeface="Cambria Math" panose="02040503050406030204" pitchFamily="18" charset="0"/>
                          </a:rPr>
                          <m:t>𝑋</m:t>
                        </m:r>
                        <m:r>
                          <a:rPr lang="en-IN" sz="2400" i="1">
                            <a:latin typeface="Cambria Math" panose="02040503050406030204" pitchFamily="18" charset="0"/>
                          </a:rPr>
                          <m:t>)</m:t>
                        </m:r>
                      </m:den>
                    </m:f>
                  </m:oMath>
                </a14:m>
                <a:r>
                  <a:rPr lang="en-IN" sz="2400" dirty="0" smtClean="0"/>
                  <a:t>, and theoretically PED should </a:t>
                </a:r>
                <a:r>
                  <a:rPr lang="en-IN" sz="2400" dirty="0" smtClean="0"/>
                  <a:t>be negative for any product</a:t>
                </a:r>
                <a:endParaRPr lang="en-IN" sz="2400" dirty="0" smtClean="0"/>
              </a:p>
              <a:p>
                <a:endParaRPr lang="en-IN" sz="2400" i="1" u="sng" dirty="0" smtClean="0"/>
              </a:p>
              <a:p>
                <a:r>
                  <a:rPr lang="en-IN" sz="2400" i="1" u="sng" dirty="0" smtClean="0"/>
                  <a:t>Price elasticity of supply</a:t>
                </a:r>
                <a:r>
                  <a:rPr lang="en-IN" sz="2400" i="1" dirty="0" smtClean="0"/>
                  <a:t/>
                </a:r>
                <a:r>
                  <a:rPr lang="en-IN" sz="2400" dirty="0" smtClean="0"/>
                  <a:t>is the responsiveness of the quantity supplied of a product factored to a change in the price of the same.</a:t>
                </a:r>
                <a:br>
                  <a:rPr lang="en-IN" sz="2400" dirty="0" smtClean="0"/>
                </a:br>
                <a:r>
                  <a:rPr lang="en-IN" sz="2400" dirty="0" smtClean="0"/>
                  <a:t>PES of a product X can be given by:</a:t>
                </a:r>
                <a:br>
                  <a:rPr lang="en-IN" sz="2400" dirty="0" smtClean="0"/>
                </a:br>
                <a:r>
                  <a:rPr lang="en-IN" sz="2400" dirty="0" smtClean="0"/>
                  <a:t/>
                </a:r>
                <a:br>
                  <a:rPr lang="en-IN" sz="2400" dirty="0" smtClean="0"/>
                </a:br>
                <a:r>
                  <a:rPr lang="en-IN" sz="2400" dirty="0" smtClean="0"/>
                  <a:t>PES(X</a:t>
                </a:r>
                <a:r>
                  <a:rPr lang="en-IN" sz="2400" dirty="0"/>
                  <a:t>) = </a:t>
                </a:r>
                <a14:m>
                  <m:oMath xmlns:m="http://schemas.openxmlformats.org/officeDocument/2006/math">
                    <m:f>
                      <m:fPr>
                        <m:ctrlPr>
                          <a:rPr lang="en-IN" sz="2400" i="1">
                            <a:latin typeface="Cambria Math" panose="02040503050406030204" pitchFamily="18" charset="0"/>
                          </a:rPr>
                        </m:ctrlPr>
                      </m:fPr>
                      <m:num>
                        <m:r>
                          <a:rPr lang="en-IN" sz="2400" i="1">
                            <a:latin typeface="Cambria Math" panose="02040503050406030204" pitchFamily="18" charset="0"/>
                          </a:rPr>
                          <m:t>%</m:t>
                        </m:r>
                        <m:r>
                          <a:rPr lang="en-IN" sz="2400" i="1">
                            <a:latin typeface="Cambria Math" panose="02040503050406030204" pitchFamily="18" charset="0"/>
                          </a:rPr>
                          <m:t>𝐶h𝑎𝑛𝑔𝑒</m:t>
                        </m:r>
                        <m:r>
                          <a:rPr lang="en-IN" sz="2400" i="1">
                            <a:latin typeface="Cambria Math" panose="02040503050406030204" pitchFamily="18" charset="0"/>
                          </a:rPr>
                          <m:t> </m:t>
                        </m:r>
                        <m:r>
                          <a:rPr lang="en-IN" sz="2400" i="1">
                            <a:latin typeface="Cambria Math" panose="02040503050406030204" pitchFamily="18" charset="0"/>
                          </a:rPr>
                          <m:t>𝑖𝑛</m:t>
                        </m:r>
                        <m:r>
                          <a:rPr lang="en-IN" sz="2400" i="1">
                            <a:latin typeface="Cambria Math" panose="02040503050406030204" pitchFamily="18" charset="0"/>
                          </a:rPr>
                          <m:t> </m:t>
                        </m:r>
                        <m:r>
                          <a:rPr lang="en-IN" sz="2400" i="1">
                            <a:latin typeface="Cambria Math" panose="02040503050406030204" pitchFamily="18" charset="0"/>
                          </a:rPr>
                          <m:t>𝑄𝑆</m:t>
                        </m:r>
                        <m:r>
                          <a:rPr lang="en-IN" sz="2400" i="1">
                            <a:latin typeface="Cambria Math" panose="02040503050406030204" pitchFamily="18" charset="0"/>
                          </a:rPr>
                          <m:t> (</m:t>
                        </m:r>
                        <m:r>
                          <a:rPr lang="en-IN" sz="2400" i="1">
                            <a:latin typeface="Cambria Math" panose="02040503050406030204" pitchFamily="18" charset="0"/>
                          </a:rPr>
                          <m:t>𝑋</m:t>
                        </m:r>
                        <m:r>
                          <a:rPr lang="en-IN" sz="2400" i="1">
                            <a:latin typeface="Cambria Math" panose="02040503050406030204" pitchFamily="18" charset="0"/>
                          </a:rPr>
                          <m:t>)</m:t>
                        </m:r>
                      </m:num>
                      <m:den>
                        <m:r>
                          <a:rPr lang="en-IN" sz="2400" i="1">
                            <a:latin typeface="Cambria Math" panose="02040503050406030204" pitchFamily="18" charset="0"/>
                          </a:rPr>
                          <m:t>%</m:t>
                        </m:r>
                        <m:r>
                          <a:rPr lang="en-IN" sz="2400" i="1">
                            <a:latin typeface="Cambria Math" panose="02040503050406030204" pitchFamily="18" charset="0"/>
                          </a:rPr>
                          <m:t>𝐶h𝑎𝑛𝑔𝑒</m:t>
                        </m:r>
                        <m:r>
                          <a:rPr lang="en-IN" sz="2400" i="1">
                            <a:latin typeface="Cambria Math" panose="02040503050406030204" pitchFamily="18" charset="0"/>
                          </a:rPr>
                          <m:t> </m:t>
                        </m:r>
                        <m:r>
                          <a:rPr lang="en-IN" sz="2400" i="1">
                            <a:latin typeface="Cambria Math" panose="02040503050406030204" pitchFamily="18" charset="0"/>
                          </a:rPr>
                          <m:t>𝑖𝑛</m:t>
                        </m:r>
                        <m:r>
                          <a:rPr lang="en-IN" sz="2400" i="1">
                            <a:latin typeface="Cambria Math" panose="02040503050406030204" pitchFamily="18" charset="0"/>
                          </a:rPr>
                          <m:t> </m:t>
                        </m:r>
                        <m:r>
                          <a:rPr lang="en-IN" sz="2400" i="1">
                            <a:latin typeface="Cambria Math" panose="02040503050406030204" pitchFamily="18" charset="0"/>
                          </a:rPr>
                          <m:t>𝑃𝑟𝑖𝑐𝑒</m:t>
                        </m:r>
                        <m:r>
                          <a:rPr lang="en-IN" sz="2400" i="1">
                            <a:latin typeface="Cambria Math" panose="02040503050406030204" pitchFamily="18" charset="0"/>
                          </a:rPr>
                          <m:t> (</m:t>
                        </m:r>
                        <m:r>
                          <a:rPr lang="en-IN" sz="2400" i="1">
                            <a:latin typeface="Cambria Math" panose="02040503050406030204" pitchFamily="18" charset="0"/>
                          </a:rPr>
                          <m:t>𝑋</m:t>
                        </m:r>
                        <m:r>
                          <a:rPr lang="en-IN" sz="2400" i="1">
                            <a:latin typeface="Cambria Math" panose="02040503050406030204" pitchFamily="18" charset="0"/>
                          </a:rPr>
                          <m:t>)</m:t>
                        </m:r>
                      </m:den>
                    </m:f>
                  </m:oMath>
                </a14:m>
                <a:r>
                  <a:rPr lang="en-IN" sz="2400" dirty="0" smtClean="0"/>
                  <a:t>, and theoretically PES should </a:t>
                </a:r>
                <a:r>
                  <a:rPr lang="en-IN" sz="2400" dirty="0" smtClean="0"/>
                  <a:t>be positive for any product</a:t>
                </a:r>
                <a:endParaRPr lang="en-IN" sz="2400" dirty="0" smtClean="0"/>
              </a:p>
              <a:p>
                <a:endParaRPr lang="en-IN" sz="2400" dirty="0" smtClean="0"/>
              </a:p>
              <a:p>
                <a:r>
                  <a:rPr lang="en-IN" sz="2400" dirty="0" smtClean="0"/>
                  <a:t>We can say that elasticity can be used to quantify the demand law/supply law</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4588427"/>
              </a:xfrm>
              <a:blipFill rotWithShape="0">
                <a:blip r:embed="rId2"/>
                <a:stretch>
                  <a:fillRect l="-696" t="-2125"/>
                </a:stretch>
              </a:blipFill>
            </p:spPr>
            <p:txBody>
              <a:bodyPr/>
              <a:lstStyle/>
              <a:p>
                <a:r>
                  <a:rPr lang="en-IN">
                    <a:noFill/>
                  </a:rPr>
                  <a:t> </a:t>
                </a:r>
              </a:p>
            </p:txBody>
          </p:sp>
        </mc:Fallback>
      </mc:AlternateContent>
    </p:spTree>
    <p:extLst>
      <p:ext uri="{BB962C8B-B14F-4D97-AF65-F5344CB8AC3E}">
        <p14:creationId xmlns="" xmlns:p14="http://schemas.microsoft.com/office/powerpoint/2010/main" val="2764617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Cross elasticity</a:t>
            </a:r>
            <a:endParaRPr lang="en-IN" dirty="0"/>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p:txBody>
              <a:bodyPr>
                <a:normAutofit/>
              </a:bodyPr>
              <a:lstStyle/>
              <a:p>
                <a:r>
                  <a:rPr lang="en-IN" sz="2200" dirty="0" smtClean="0"/>
                  <a:t>As we have studied, there can be three possible relations between two products X and Y:</a:t>
                </a:r>
              </a:p>
              <a:p>
                <a:pPr lvl="1"/>
                <a:r>
                  <a:rPr lang="en-IN" sz="2000" dirty="0" smtClean="0"/>
                  <a:t>The products are complementary.</a:t>
                </a:r>
              </a:p>
              <a:p>
                <a:pPr lvl="1"/>
                <a:r>
                  <a:rPr lang="en-IN" sz="2000" dirty="0" smtClean="0"/>
                  <a:t>The products are substitutes.</a:t>
                </a:r>
              </a:p>
              <a:p>
                <a:pPr lvl="1"/>
                <a:r>
                  <a:rPr lang="en-IN" sz="2000" dirty="0" smtClean="0"/>
                  <a:t>The products are not related.</a:t>
                </a:r>
              </a:p>
              <a:p>
                <a:pPr marL="228600" lvl="1">
                  <a:spcBef>
                    <a:spcPts val="1000"/>
                  </a:spcBef>
                </a:pPr>
                <a:r>
                  <a:rPr lang="en-IN" sz="2000" dirty="0" smtClean="0"/>
                  <a:t>Cross </a:t>
                </a:r>
                <a:r>
                  <a:rPr lang="en-IN" sz="2000" dirty="0"/>
                  <a:t>Elasticity (Demand): Measure the response of the quantity demanded for X to a change in the price of related good Y. </a:t>
                </a:r>
                <a:r>
                  <a:rPr lang="en-IN" sz="2000" dirty="0" smtClean="0"/>
                  <a:t/>
                </a:r>
                <a:br>
                  <a:rPr lang="en-IN" sz="2000" dirty="0" smtClean="0"/>
                </a:br>
                <a:r>
                  <a:rPr lang="en-IN" sz="2000" dirty="0"/>
                  <a:t/>
                </a:r>
                <a:br>
                  <a:rPr lang="en-IN" sz="2000" dirty="0"/>
                </a:br>
                <a:r>
                  <a:rPr lang="en-IN" sz="2000" dirty="0"/>
                  <a:t>CED is given by the ratio </a:t>
                </a:r>
                <a14:m>
                  <m:oMath xmlns:m="http://schemas.openxmlformats.org/officeDocument/2006/math">
                    <m:f>
                      <m:fPr>
                        <m:ctrlPr>
                          <a:rPr lang="en-IN" sz="2000" i="1">
                            <a:latin typeface="Cambria Math" panose="02040503050406030204" pitchFamily="18" charset="0"/>
                          </a:rPr>
                        </m:ctrlPr>
                      </m:fPr>
                      <m:num>
                        <m:r>
                          <a:rPr lang="en-IN" sz="2000" i="1">
                            <a:latin typeface="Cambria Math" panose="02040503050406030204" pitchFamily="18" charset="0"/>
                          </a:rPr>
                          <m:t>%</m:t>
                        </m:r>
                        <m:r>
                          <a:rPr lang="en-IN" sz="2000" i="1">
                            <a:latin typeface="Cambria Math" panose="02040503050406030204" pitchFamily="18" charset="0"/>
                          </a:rPr>
                          <m:t>𝐶h𝑎𝑛𝑔𝑒</m:t>
                        </m:r>
                        <m:r>
                          <a:rPr lang="en-IN" sz="2000" i="1">
                            <a:latin typeface="Cambria Math" panose="02040503050406030204" pitchFamily="18" charset="0"/>
                          </a:rPr>
                          <m:t> </m:t>
                        </m:r>
                        <m:r>
                          <a:rPr lang="en-IN" sz="2000" i="1">
                            <a:latin typeface="Cambria Math" panose="02040503050406030204" pitchFamily="18" charset="0"/>
                          </a:rPr>
                          <m:t>𝑖𝑛</m:t>
                        </m:r>
                        <m:r>
                          <a:rPr lang="en-IN" sz="2000" i="1">
                            <a:latin typeface="Cambria Math" panose="02040503050406030204" pitchFamily="18" charset="0"/>
                          </a:rPr>
                          <m:t> </m:t>
                        </m:r>
                        <m:r>
                          <a:rPr lang="en-IN" sz="2000" i="1">
                            <a:latin typeface="Cambria Math" panose="02040503050406030204" pitchFamily="18" charset="0"/>
                          </a:rPr>
                          <m:t>𝑡h𝑒</m:t>
                        </m:r>
                        <m:r>
                          <a:rPr lang="en-IN" sz="2000" i="1">
                            <a:latin typeface="Cambria Math" panose="02040503050406030204" pitchFamily="18" charset="0"/>
                          </a:rPr>
                          <m:t> </m:t>
                        </m:r>
                        <m:r>
                          <a:rPr lang="en-IN" sz="2000" i="1">
                            <a:latin typeface="Cambria Math" panose="02040503050406030204" pitchFamily="18" charset="0"/>
                          </a:rPr>
                          <m:t>𝑄𝑢𝑎𝑛𝑡𝑖𝑡𝑦</m:t>
                        </m:r>
                        <m:r>
                          <a:rPr lang="en-IN" sz="2000" i="1">
                            <a:latin typeface="Cambria Math" panose="02040503050406030204" pitchFamily="18" charset="0"/>
                          </a:rPr>
                          <m:t> </m:t>
                        </m:r>
                        <m:r>
                          <a:rPr lang="en-IN" sz="2000" i="1">
                            <a:latin typeface="Cambria Math" panose="02040503050406030204" pitchFamily="18" charset="0"/>
                          </a:rPr>
                          <m:t>𝐷𝑒𝑚𝑎𝑛𝑑</m:t>
                        </m:r>
                        <m:r>
                          <a:rPr lang="en-IN" sz="2000" i="1">
                            <a:latin typeface="Cambria Math" panose="02040503050406030204" pitchFamily="18" charset="0"/>
                          </a:rPr>
                          <m:t> </m:t>
                        </m:r>
                        <m:r>
                          <a:rPr lang="en-IN" sz="2000" i="1">
                            <a:latin typeface="Cambria Math" panose="02040503050406030204" pitchFamily="18" charset="0"/>
                          </a:rPr>
                          <m:t>𝑜𝑓</m:t>
                        </m:r>
                        <m:r>
                          <a:rPr lang="en-IN" sz="2000" i="1">
                            <a:latin typeface="Cambria Math" panose="02040503050406030204" pitchFamily="18" charset="0"/>
                          </a:rPr>
                          <m:t> </m:t>
                        </m:r>
                        <m:r>
                          <a:rPr lang="en-IN" sz="2000" i="1">
                            <a:latin typeface="Cambria Math" panose="02040503050406030204" pitchFamily="18" charset="0"/>
                          </a:rPr>
                          <m:t>𝑋</m:t>
                        </m:r>
                      </m:num>
                      <m:den>
                        <m:r>
                          <a:rPr lang="en-IN" sz="2000" i="1">
                            <a:latin typeface="Cambria Math" panose="02040503050406030204" pitchFamily="18" charset="0"/>
                          </a:rPr>
                          <m:t>%</m:t>
                        </m:r>
                        <m:r>
                          <a:rPr lang="en-IN" sz="2000" i="1">
                            <a:latin typeface="Cambria Math" panose="02040503050406030204" pitchFamily="18" charset="0"/>
                          </a:rPr>
                          <m:t>𝐶h𝑎𝑛𝑔𝑒</m:t>
                        </m:r>
                        <m:r>
                          <a:rPr lang="en-IN" sz="2000" i="1">
                            <a:latin typeface="Cambria Math" panose="02040503050406030204" pitchFamily="18" charset="0"/>
                          </a:rPr>
                          <m:t> </m:t>
                        </m:r>
                        <m:r>
                          <a:rPr lang="en-IN" sz="2000" i="1">
                            <a:latin typeface="Cambria Math" panose="02040503050406030204" pitchFamily="18" charset="0"/>
                          </a:rPr>
                          <m:t>𝑖𝑛</m:t>
                        </m:r>
                        <m:r>
                          <a:rPr lang="en-IN" sz="2000" i="1">
                            <a:latin typeface="Cambria Math" panose="02040503050406030204" pitchFamily="18" charset="0"/>
                          </a:rPr>
                          <m:t> </m:t>
                        </m:r>
                        <m:r>
                          <a:rPr lang="en-IN" sz="2000" i="1">
                            <a:latin typeface="Cambria Math" panose="02040503050406030204" pitchFamily="18" charset="0"/>
                          </a:rPr>
                          <m:t>𝑡h𝑒</m:t>
                        </m:r>
                        <m:r>
                          <a:rPr lang="en-IN" sz="2000" i="1">
                            <a:latin typeface="Cambria Math" panose="02040503050406030204" pitchFamily="18" charset="0"/>
                          </a:rPr>
                          <m:t> </m:t>
                        </m:r>
                        <m:r>
                          <a:rPr lang="en-IN" sz="2000" i="1">
                            <a:latin typeface="Cambria Math" panose="02040503050406030204" pitchFamily="18" charset="0"/>
                          </a:rPr>
                          <m:t>𝑃𝑟𝑖𝑐𝑒</m:t>
                        </m:r>
                        <m:r>
                          <a:rPr lang="en-IN" sz="2000" i="1">
                            <a:latin typeface="Cambria Math" panose="02040503050406030204" pitchFamily="18" charset="0"/>
                          </a:rPr>
                          <m:t> </m:t>
                        </m:r>
                        <m:r>
                          <a:rPr lang="en-IN" sz="2000" i="1">
                            <a:latin typeface="Cambria Math" panose="02040503050406030204" pitchFamily="18" charset="0"/>
                          </a:rPr>
                          <m:t>𝑜𝑓</m:t>
                        </m:r>
                        <m:r>
                          <a:rPr lang="en-IN" sz="2000" i="1">
                            <a:latin typeface="Cambria Math" panose="02040503050406030204" pitchFamily="18" charset="0"/>
                          </a:rPr>
                          <m:t> </m:t>
                        </m:r>
                        <m:r>
                          <a:rPr lang="en-IN" sz="2000" i="1">
                            <a:latin typeface="Cambria Math" panose="02040503050406030204" pitchFamily="18" charset="0"/>
                          </a:rPr>
                          <m:t>𝑟𝑒𝑙𝑎𝑡𝑒𝑑</m:t>
                        </m:r>
                        <m:r>
                          <a:rPr lang="en-IN" sz="2000" i="1">
                            <a:latin typeface="Cambria Math" panose="02040503050406030204" pitchFamily="18" charset="0"/>
                          </a:rPr>
                          <m:t> </m:t>
                        </m:r>
                        <m:r>
                          <a:rPr lang="en-IN" sz="2000" i="1">
                            <a:latin typeface="Cambria Math" panose="02040503050406030204" pitchFamily="18" charset="0"/>
                          </a:rPr>
                          <m:t>𝑔𝑜𝑜𝑑</m:t>
                        </m:r>
                        <m:r>
                          <a:rPr lang="en-IN" sz="2000" i="1">
                            <a:latin typeface="Cambria Math" panose="02040503050406030204" pitchFamily="18" charset="0"/>
                          </a:rPr>
                          <m:t> </m:t>
                        </m:r>
                        <m:r>
                          <a:rPr lang="en-IN" sz="2000" i="1">
                            <a:latin typeface="Cambria Math" panose="02040503050406030204" pitchFamily="18" charset="0"/>
                          </a:rPr>
                          <m:t>𝑌</m:t>
                        </m:r>
                      </m:den>
                    </m:f>
                  </m:oMath>
                </a14:m>
                <a:r>
                  <a:rPr lang="en-IN" sz="2000" dirty="0" smtClean="0"/>
                  <a:t/>
                </a:r>
                <a:br>
                  <a:rPr lang="en-IN" sz="2000" dirty="0" smtClean="0"/>
                </a:br>
                <a:endParaRPr lang="en-IN" sz="2000" dirty="0" smtClean="0"/>
              </a:p>
              <a:p>
                <a:pPr lvl="1"/>
                <a:r>
                  <a:rPr lang="en-IN" sz="2000" dirty="0" smtClean="0"/>
                  <a:t>If the products are substitutes, the CED is positive -&gt; Based on the CED we can determine if the products are close substitutes or weak substitutes</a:t>
                </a:r>
              </a:p>
              <a:p>
                <a:pPr lvl="1"/>
                <a:r>
                  <a:rPr lang="en-IN" sz="2000" dirty="0" smtClean="0"/>
                  <a:t>If the products are complementary, the CED is negative</a:t>
                </a:r>
                <a:endParaRPr lang="en-IN" sz="20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96" t="-1681"/>
                </a:stretch>
              </a:blipFill>
            </p:spPr>
            <p:txBody>
              <a:bodyPr/>
              <a:lstStyle/>
              <a:p>
                <a:r>
                  <a:rPr lang="en-IN">
                    <a:noFill/>
                  </a:rPr>
                  <a:t> </a:t>
                </a:r>
              </a:p>
            </p:txBody>
          </p:sp>
        </mc:Fallback>
      </mc:AlternateContent>
    </p:spTree>
    <p:extLst>
      <p:ext uri="{BB962C8B-B14F-4D97-AF65-F5344CB8AC3E}">
        <p14:creationId xmlns="" xmlns:p14="http://schemas.microsoft.com/office/powerpoint/2010/main" val="619144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Factors affecting demand and supply</a:t>
            </a:r>
            <a:endParaRPr lang="en-IN" dirty="0"/>
          </a:p>
        </p:txBody>
      </p:sp>
      <p:sp>
        <p:nvSpPr>
          <p:cNvPr id="3" name="Content Placeholder 2"/>
          <p:cNvSpPr>
            <a:spLocks noGrp="1"/>
          </p:cNvSpPr>
          <p:nvPr>
            <p:ph idx="1"/>
          </p:nvPr>
        </p:nvSpPr>
        <p:spPr>
          <a:xfrm>
            <a:off x="838200" y="1825624"/>
            <a:ext cx="10515600" cy="4500019"/>
          </a:xfrm>
        </p:spPr>
        <p:txBody>
          <a:bodyPr>
            <a:normAutofit lnSpcReduction="10000"/>
          </a:bodyPr>
          <a:lstStyle/>
          <a:p>
            <a:r>
              <a:rPr lang="en-IN" dirty="0" smtClean="0"/>
              <a:t>Well, there isn’t a large variety of factors affecting the demand of </a:t>
            </a:r>
            <a:r>
              <a:rPr lang="en-IN" i="1" dirty="0" smtClean="0"/>
              <a:t>‘</a:t>
            </a:r>
            <a:r>
              <a:rPr lang="en-IN" i="1" dirty="0" err="1" smtClean="0"/>
              <a:t>churna</a:t>
            </a:r>
            <a:r>
              <a:rPr lang="en-IN" i="1" dirty="0" smtClean="0"/>
              <a:t>’</a:t>
            </a:r>
            <a:r>
              <a:rPr lang="en-IN" dirty="0" smtClean="0"/>
              <a:t>. The main factors that affect the demand for this product are:</a:t>
            </a:r>
          </a:p>
          <a:p>
            <a:pPr lvl="1"/>
            <a:r>
              <a:rPr lang="en-IN" dirty="0" smtClean="0"/>
              <a:t>Price of the product for the given amount/weight</a:t>
            </a:r>
          </a:p>
          <a:p>
            <a:pPr lvl="1"/>
            <a:r>
              <a:rPr lang="en-IN" dirty="0" smtClean="0"/>
              <a:t>Population, awareness of the existence of the product</a:t>
            </a:r>
          </a:p>
          <a:p>
            <a:pPr lvl="1"/>
            <a:r>
              <a:rPr lang="en-IN" dirty="0" smtClean="0"/>
              <a:t>Brand value / (what the population thinks of the brand)</a:t>
            </a:r>
          </a:p>
          <a:p>
            <a:pPr lvl="1"/>
            <a:r>
              <a:rPr lang="en-IN" dirty="0"/>
              <a:t>Q</a:t>
            </a:r>
            <a:r>
              <a:rPr lang="en-IN" dirty="0" smtClean="0"/>
              <a:t>uality of the product provided / (product reputation)</a:t>
            </a:r>
          </a:p>
          <a:p>
            <a:pPr lvl="1"/>
            <a:r>
              <a:rPr lang="en-IN" dirty="0" smtClean="0"/>
              <a:t>Existence of substitutes / (competing brands)</a:t>
            </a:r>
          </a:p>
          <a:p>
            <a:r>
              <a:rPr lang="en-IN" dirty="0" smtClean="0"/>
              <a:t>Factors affecting supply of the product:</a:t>
            </a:r>
          </a:p>
          <a:p>
            <a:pPr lvl="1"/>
            <a:r>
              <a:rPr lang="en-IN" dirty="0" smtClean="0"/>
              <a:t>Production cost</a:t>
            </a:r>
          </a:p>
          <a:p>
            <a:pPr lvl="1"/>
            <a:r>
              <a:rPr lang="en-IN" dirty="0" smtClean="0"/>
              <a:t>Demand</a:t>
            </a:r>
          </a:p>
          <a:p>
            <a:pPr lvl="1"/>
            <a:r>
              <a:rPr lang="en-IN" dirty="0" smtClean="0"/>
              <a:t>Profit margin (based on production cost and demand)</a:t>
            </a:r>
          </a:p>
        </p:txBody>
      </p:sp>
    </p:spTree>
    <p:extLst>
      <p:ext uri="{BB962C8B-B14F-4D97-AF65-F5344CB8AC3E}">
        <p14:creationId xmlns="" xmlns:p14="http://schemas.microsoft.com/office/powerpoint/2010/main" val="2944205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Observations and Notes</a:t>
            </a:r>
            <a:endParaRPr lang="en-IN" dirty="0"/>
          </a:p>
        </p:txBody>
      </p:sp>
      <p:sp>
        <p:nvSpPr>
          <p:cNvPr id="3" name="Content Placeholder 2"/>
          <p:cNvSpPr>
            <a:spLocks noGrp="1"/>
          </p:cNvSpPr>
          <p:nvPr>
            <p:ph idx="1"/>
          </p:nvPr>
        </p:nvSpPr>
        <p:spPr>
          <a:xfrm>
            <a:off x="838200" y="1825625"/>
            <a:ext cx="10515600" cy="4681192"/>
          </a:xfrm>
        </p:spPr>
        <p:txBody>
          <a:bodyPr>
            <a:normAutofit/>
          </a:bodyPr>
          <a:lstStyle/>
          <a:p>
            <a:r>
              <a:rPr lang="en-IN" i="1" dirty="0" smtClean="0"/>
              <a:t>‘Kayam </a:t>
            </a:r>
            <a:r>
              <a:rPr lang="en-IN" i="1" dirty="0" err="1" smtClean="0"/>
              <a:t>Churna</a:t>
            </a:r>
            <a:r>
              <a:rPr lang="en-IN" i="1" dirty="0" smtClean="0"/>
              <a:t>’</a:t>
            </a:r>
          </a:p>
          <a:p>
            <a:pPr lvl="1"/>
            <a:r>
              <a:rPr lang="en-IN" dirty="0" smtClean="0"/>
              <a:t>Introduced in 2005, price 50/- for 120gms box, 20% profit margin</a:t>
            </a:r>
          </a:p>
          <a:p>
            <a:pPr lvl="1"/>
            <a:r>
              <a:rPr lang="en-IN" dirty="0" smtClean="0"/>
              <a:t>Between 2005 and 2010 price increases upto ~60/- per box</a:t>
            </a:r>
          </a:p>
          <a:p>
            <a:pPr lvl="1"/>
            <a:r>
              <a:rPr lang="en-IN" dirty="0" smtClean="0"/>
              <a:t>Substitute products are introduced, and competition increases</a:t>
            </a:r>
          </a:p>
          <a:p>
            <a:pPr lvl="1"/>
            <a:r>
              <a:rPr lang="en-IN" dirty="0" smtClean="0"/>
              <a:t>As inflation rates increase (around 2009), the weight per box is brought down to 100gms for the same price to decrease the production cost, maintaining a reasonable profit rate “to stay alive”</a:t>
            </a:r>
          </a:p>
          <a:p>
            <a:pPr lvl="1"/>
            <a:r>
              <a:rPr lang="en-IN" dirty="0" smtClean="0"/>
              <a:t>Gradually, its </a:t>
            </a:r>
            <a:r>
              <a:rPr lang="en-IN" dirty="0"/>
              <a:t>m</a:t>
            </a:r>
            <a:r>
              <a:rPr lang="en-IN" dirty="0" smtClean="0"/>
              <a:t>arket is stabilized by more advertising and promotion of the product, and at the latest (2015) a 100gms box costs </a:t>
            </a:r>
            <a:r>
              <a:rPr lang="en-IN" dirty="0" err="1" smtClean="0"/>
              <a:t>Rs</a:t>
            </a:r>
            <a:r>
              <a:rPr lang="en-IN" dirty="0" smtClean="0"/>
              <a:t>. 65/-, up from the cost of Rs.60/- per box in 2013.</a:t>
            </a:r>
            <a:endParaRPr lang="en-IN" dirty="0"/>
          </a:p>
        </p:txBody>
      </p:sp>
    </p:spTree>
    <p:extLst>
      <p:ext uri="{BB962C8B-B14F-4D97-AF65-F5344CB8AC3E}">
        <p14:creationId xmlns="" xmlns:p14="http://schemas.microsoft.com/office/powerpoint/2010/main" val="313136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1" y="339246"/>
            <a:ext cx="10515600" cy="1325563"/>
          </a:xfrm>
        </p:spPr>
        <p:txBody>
          <a:bodyPr/>
          <a:lstStyle/>
          <a:p>
            <a:r>
              <a:rPr lang="en-IN" dirty="0" smtClean="0"/>
              <a:t>Graph from Observations and Notes</a:t>
            </a:r>
            <a:endParaRPr lang="en-IN" dirty="0"/>
          </a:p>
        </p:txBody>
      </p:sp>
      <p:sp>
        <p:nvSpPr>
          <p:cNvPr id="6" name="Content Placeholder 2"/>
          <p:cNvSpPr txBox="1">
            <a:spLocks/>
          </p:cNvSpPr>
          <p:nvPr/>
        </p:nvSpPr>
        <p:spPr>
          <a:xfrm>
            <a:off x="838200" y="1362162"/>
            <a:ext cx="2618984" cy="56684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i="1" dirty="0" smtClean="0"/>
              <a:t>‘Kayam </a:t>
            </a:r>
            <a:r>
              <a:rPr lang="en-IN" i="1" dirty="0" err="1" smtClean="0"/>
              <a:t>Churna</a:t>
            </a:r>
            <a:r>
              <a:rPr lang="en-IN" i="1" dirty="0" smtClean="0"/>
              <a:t>‘</a:t>
            </a:r>
          </a:p>
        </p:txBody>
      </p:sp>
      <p:sp>
        <p:nvSpPr>
          <p:cNvPr id="7" name="TextBox 6"/>
          <p:cNvSpPr txBox="1"/>
          <p:nvPr/>
        </p:nvSpPr>
        <p:spPr>
          <a:xfrm>
            <a:off x="7991061" y="1227551"/>
            <a:ext cx="4002156" cy="5078313"/>
          </a:xfrm>
          <a:prstGeom prst="rect">
            <a:avLst/>
          </a:prstGeom>
          <a:noFill/>
        </p:spPr>
        <p:txBody>
          <a:bodyPr wrap="square" rtlCol="0">
            <a:spAutoFit/>
          </a:bodyPr>
          <a:lstStyle/>
          <a:p>
            <a:pPr marL="285750" indent="-285750">
              <a:buFont typeface="Arial" panose="020B0604020202020204" pitchFamily="34" charset="0"/>
              <a:buChar char="•"/>
            </a:pPr>
            <a:r>
              <a:rPr lang="en-IN" dirty="0" smtClean="0"/>
              <a:t>We observe that as the average price increased over a period of 10 years, the demand actually increases instead of decreasing:</a:t>
            </a:r>
          </a:p>
          <a:p>
            <a:pPr marL="285750" indent="-285750">
              <a:buFont typeface="Arial" panose="020B0604020202020204" pitchFamily="34" charset="0"/>
              <a:buChar char="•"/>
            </a:pPr>
            <a:r>
              <a:rPr lang="en-IN" dirty="0" smtClean="0"/>
              <a:t>In 2010 average price was </a:t>
            </a:r>
            <a:r>
              <a:rPr lang="en-IN" dirty="0" err="1" smtClean="0"/>
              <a:t>Rs</a:t>
            </a:r>
            <a:r>
              <a:rPr lang="en-IN" dirty="0" smtClean="0"/>
              <a:t>. 60/- but due to increasing popularity of ‘Kayam </a:t>
            </a:r>
            <a:r>
              <a:rPr lang="en-IN" dirty="0" err="1"/>
              <a:t>C</a:t>
            </a:r>
            <a:r>
              <a:rPr lang="en-IN" dirty="0" err="1" smtClean="0"/>
              <a:t>hurna</a:t>
            </a:r>
            <a:r>
              <a:rPr lang="en-IN" dirty="0" smtClean="0"/>
              <a:t>’ in the market the demand increases, contrary to theoretical expectation</a:t>
            </a:r>
          </a:p>
          <a:p>
            <a:pPr marL="285750" indent="-285750">
              <a:buFont typeface="Arial" panose="020B0604020202020204" pitchFamily="34" charset="0"/>
              <a:buChar char="•"/>
            </a:pPr>
            <a:r>
              <a:rPr lang="en-IN" dirty="0" smtClean="0"/>
              <a:t>In 2011 new products introduced, demand decreases even though price decreases (to </a:t>
            </a:r>
            <a:r>
              <a:rPr lang="en-IN" dirty="0" err="1" smtClean="0"/>
              <a:t>Rs</a:t>
            </a:r>
            <a:r>
              <a:rPr lang="en-IN" dirty="0" smtClean="0"/>
              <a:t>. 45/-)</a:t>
            </a:r>
          </a:p>
          <a:p>
            <a:pPr marL="285750" indent="-285750">
              <a:buFont typeface="Arial" panose="020B0604020202020204" pitchFamily="34" charset="0"/>
              <a:buChar char="•"/>
            </a:pPr>
            <a:r>
              <a:rPr lang="en-IN" dirty="0" smtClean="0"/>
              <a:t>Post 2011, sales recover by more advertisement and promotion, gradually prices increase (to </a:t>
            </a:r>
            <a:r>
              <a:rPr lang="en-IN" dirty="0" err="1" smtClean="0"/>
              <a:t>Rs</a:t>
            </a:r>
            <a:r>
              <a:rPr lang="en-IN" dirty="0" smtClean="0"/>
              <a:t>. 65/-) but the demand also increases. (positive price elasticity is observed for most of the price changes)</a:t>
            </a:r>
            <a:endParaRPr lang="en-IN" dirty="0"/>
          </a:p>
        </p:txBody>
      </p:sp>
      <p:graphicFrame>
        <p:nvGraphicFramePr>
          <p:cNvPr id="9" name="Chart 8"/>
          <p:cNvGraphicFramePr/>
          <p:nvPr>
            <p:extLst>
              <p:ext uri="{D42A27DB-BD31-4B8C-83A1-F6EECF244321}">
                <p14:modId xmlns="" xmlns:p14="http://schemas.microsoft.com/office/powerpoint/2010/main" val="1180292951"/>
              </p:ext>
            </p:extLst>
          </p:nvPr>
        </p:nvGraphicFramePr>
        <p:xfrm>
          <a:off x="251791" y="1929008"/>
          <a:ext cx="7394713" cy="475008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 xmlns:p14="http://schemas.microsoft.com/office/powerpoint/2010/main" val="33267783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TotalTime>
  <Words>1021</Words>
  <Application>Microsoft Office PowerPoint</Application>
  <PresentationFormat>Custom</PresentationFormat>
  <Paragraphs>129</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Economics Case study on the product ‘Kayam Churna’, changes in supply/demand/prices over a time period</vt:lpstr>
      <vt:lpstr>Introduction</vt:lpstr>
      <vt:lpstr>Demand Theory</vt:lpstr>
      <vt:lpstr>Supply Theory</vt:lpstr>
      <vt:lpstr>Price elasticity definitions</vt:lpstr>
      <vt:lpstr>Cross elasticity</vt:lpstr>
      <vt:lpstr>Factors affecting demand and supply</vt:lpstr>
      <vt:lpstr>Observations and Notes</vt:lpstr>
      <vt:lpstr>Graph from Observations and Notes</vt:lpstr>
      <vt:lpstr>Observations and Notes</vt:lpstr>
      <vt:lpstr>Graph from Observations and Notes</vt:lpstr>
      <vt:lpstr>Observations and Notes</vt:lpstr>
      <vt:lpstr>Observed Trends: Kayam/Nityam Churna</vt:lpstr>
      <vt:lpstr>Observed Trends: Kayam/Nityam Churna</vt:lpstr>
      <vt:lpstr>Elasticity of the product under given conditions</vt:lpstr>
      <vt:lpstr>Price elasticity</vt:lpstr>
      <vt:lpstr>Cross elasticity</vt:lpstr>
      <vt:lpstr>References, sources</vt:lpstr>
      <vt:lpstr>Slide 19</vt:lpstr>
    </vt:vector>
  </TitlesOfParts>
  <Company>dsa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dc:creator>
  <cp:lastModifiedBy>Dragon</cp:lastModifiedBy>
  <cp:revision>33</cp:revision>
  <dcterms:created xsi:type="dcterms:W3CDTF">2016-02-13T11:13:18Z</dcterms:created>
  <dcterms:modified xsi:type="dcterms:W3CDTF">2016-02-15T16:39:56Z</dcterms:modified>
</cp:coreProperties>
</file>