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7" r:id="rId2"/>
    <p:sldId id="258" r:id="rId3"/>
    <p:sldId id="259" r:id="rId4"/>
    <p:sldId id="260" r:id="rId5"/>
    <p:sldId id="261" r:id="rId6"/>
    <p:sldId id="284" r:id="rId7"/>
    <p:sldId id="263" r:id="rId8"/>
    <p:sldId id="264" r:id="rId9"/>
    <p:sldId id="265" r:id="rId10"/>
    <p:sldId id="266" r:id="rId11"/>
    <p:sldId id="285" r:id="rId12"/>
    <p:sldId id="267" r:id="rId13"/>
    <p:sldId id="278" r:id="rId14"/>
    <p:sldId id="268" r:id="rId15"/>
    <p:sldId id="269" r:id="rId16"/>
    <p:sldId id="280" r:id="rId17"/>
    <p:sldId id="270" r:id="rId18"/>
    <p:sldId id="281" r:id="rId19"/>
    <p:sldId id="286" r:id="rId20"/>
    <p:sldId id="282" r:id="rId21"/>
    <p:sldId id="283"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00869-7C3B-4E45-8195-C3CDFB543BFB}" type="datetimeFigureOut">
              <a:rPr lang="en-IN" smtClean="0"/>
              <a:t>26-03-2016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46E3A-C188-4809-83E7-96A52E63445C}" type="slidenum">
              <a:rPr lang="en-IN" smtClean="0"/>
              <a:t>‹#›</a:t>
            </a:fld>
            <a:endParaRPr lang="en-IN"/>
          </a:p>
        </p:txBody>
      </p:sp>
    </p:spTree>
    <p:extLst>
      <p:ext uri="{BB962C8B-B14F-4D97-AF65-F5344CB8AC3E}">
        <p14:creationId xmlns:p14="http://schemas.microsoft.com/office/powerpoint/2010/main" val="178639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446E3A-C188-4809-83E7-96A52E63445C}" type="slidenum">
              <a:rPr lang="en-IN" smtClean="0"/>
              <a:t>17</a:t>
            </a:fld>
            <a:endParaRPr lang="en-IN"/>
          </a:p>
        </p:txBody>
      </p:sp>
    </p:spTree>
    <p:extLst>
      <p:ext uri="{BB962C8B-B14F-4D97-AF65-F5344CB8AC3E}">
        <p14:creationId xmlns:p14="http://schemas.microsoft.com/office/powerpoint/2010/main" val="357489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446E3A-C188-4809-83E7-96A52E63445C}" type="slidenum">
              <a:rPr lang="en-IN" smtClean="0"/>
              <a:t>19</a:t>
            </a:fld>
            <a:endParaRPr lang="en-IN"/>
          </a:p>
        </p:txBody>
      </p:sp>
    </p:spTree>
    <p:extLst>
      <p:ext uri="{BB962C8B-B14F-4D97-AF65-F5344CB8AC3E}">
        <p14:creationId xmlns:p14="http://schemas.microsoft.com/office/powerpoint/2010/main" val="324343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22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11945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31912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9612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193928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8522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89110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01171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184841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9385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71789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16055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171376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61002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168092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394553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5CCCD7-03BD-41C8-8E7C-60202FD1B24B}" type="datetimeFigureOut">
              <a:rPr lang="en-IN" smtClean="0"/>
              <a:pPr/>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09B3-C5C2-4BA3-8FDC-0191526F5137}" type="slidenum">
              <a:rPr lang="en-IN" smtClean="0"/>
              <a:pPr/>
              <a:t>‹#›</a:t>
            </a:fld>
            <a:endParaRPr lang="en-IN"/>
          </a:p>
        </p:txBody>
      </p:sp>
    </p:spTree>
    <p:extLst>
      <p:ext uri="{BB962C8B-B14F-4D97-AF65-F5344CB8AC3E}">
        <p14:creationId xmlns:p14="http://schemas.microsoft.com/office/powerpoint/2010/main" val="110234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bg2">
                <a:tint val="97000"/>
                <a:hueMod val="92000"/>
                <a:satMod val="169000"/>
                <a:lumMod val="164000"/>
              </a:schemeClr>
            </a:gs>
            <a:gs pos="90000">
              <a:schemeClr val="bg2">
                <a:lumMod val="40000"/>
                <a:lumOff val="6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5CCCD7-03BD-41C8-8E7C-60202FD1B24B}" type="datetimeFigureOut">
              <a:rPr lang="en-IN" smtClean="0"/>
              <a:pPr/>
              <a:t>26-03-2016</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21B09B3-C5C2-4BA3-8FDC-0191526F5137}" type="slidenum">
              <a:rPr lang="en-IN" smtClean="0"/>
              <a:pPr/>
              <a:t>‹#›</a:t>
            </a:fld>
            <a:endParaRPr lang="en-IN"/>
          </a:p>
        </p:txBody>
      </p:sp>
    </p:spTree>
    <p:extLst>
      <p:ext uri="{BB962C8B-B14F-4D97-AF65-F5344CB8AC3E}">
        <p14:creationId xmlns:p14="http://schemas.microsoft.com/office/powerpoint/2010/main" val="1711483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487" y="389965"/>
            <a:ext cx="9144000" cy="1390270"/>
          </a:xfrm>
        </p:spPr>
        <p:txBody>
          <a:bodyPr>
            <a:normAutofit/>
          </a:bodyPr>
          <a:lstStyle/>
          <a:p>
            <a:pPr algn="ctr"/>
            <a:r>
              <a:rPr lang="en-IN" sz="2800" b="1" dirty="0" smtClean="0">
                <a:solidFill>
                  <a:schemeClr val="bg1"/>
                </a:solidFill>
                <a:latin typeface="+mn-lt"/>
              </a:rPr>
              <a:t>Economics</a:t>
            </a:r>
            <a:r>
              <a:rPr lang="en-IN" sz="2800" dirty="0" smtClean="0">
                <a:solidFill>
                  <a:schemeClr val="bg1"/>
                </a:solidFill>
                <a:latin typeface="+mn-lt"/>
              </a:rPr>
              <a:t/>
            </a:r>
            <a:br>
              <a:rPr lang="en-IN" sz="2800" dirty="0" smtClean="0">
                <a:solidFill>
                  <a:schemeClr val="bg1"/>
                </a:solidFill>
                <a:latin typeface="+mn-lt"/>
              </a:rPr>
            </a:br>
            <a:r>
              <a:rPr lang="en-IN" sz="2800" cap="none" dirty="0" smtClean="0">
                <a:solidFill>
                  <a:schemeClr val="bg1"/>
                </a:solidFill>
                <a:latin typeface="+mn-lt"/>
              </a:rPr>
              <a:t>Case Study On The Product ‘</a:t>
            </a:r>
            <a:r>
              <a:rPr lang="en-IN" sz="2800" i="1" cap="none" dirty="0" err="1" smtClean="0">
                <a:solidFill>
                  <a:schemeClr val="bg1"/>
                </a:solidFill>
                <a:latin typeface="+mn-lt"/>
              </a:rPr>
              <a:t>Kayam</a:t>
            </a:r>
            <a:r>
              <a:rPr lang="en-IN" sz="2800" cap="none" dirty="0" smtClean="0">
                <a:solidFill>
                  <a:schemeClr val="bg1"/>
                </a:solidFill>
                <a:latin typeface="+mn-lt"/>
              </a:rPr>
              <a:t> </a:t>
            </a:r>
            <a:r>
              <a:rPr lang="en-IN" sz="2800" i="1" cap="none" dirty="0" err="1" smtClean="0">
                <a:solidFill>
                  <a:schemeClr val="bg1"/>
                </a:solidFill>
                <a:latin typeface="+mn-lt"/>
              </a:rPr>
              <a:t>Churna</a:t>
            </a:r>
            <a:r>
              <a:rPr lang="en-IN" sz="2800" cap="none" dirty="0" smtClean="0">
                <a:solidFill>
                  <a:schemeClr val="bg1"/>
                </a:solidFill>
                <a:latin typeface="+mn-lt"/>
              </a:rPr>
              <a:t>’</a:t>
            </a:r>
            <a:br>
              <a:rPr lang="en-IN" sz="2800" cap="none" dirty="0" smtClean="0">
                <a:solidFill>
                  <a:schemeClr val="bg1"/>
                </a:solidFill>
                <a:latin typeface="+mn-lt"/>
              </a:rPr>
            </a:br>
            <a:r>
              <a:rPr lang="en-IN" sz="2800" cap="none" dirty="0" smtClean="0">
                <a:solidFill>
                  <a:schemeClr val="bg1"/>
                </a:solidFill>
                <a:latin typeface="+mn-lt"/>
              </a:rPr>
              <a:t>Changes </a:t>
            </a:r>
            <a:r>
              <a:rPr lang="en-IN" sz="2800" cap="none" smtClean="0">
                <a:solidFill>
                  <a:schemeClr val="bg1"/>
                </a:solidFill>
                <a:latin typeface="+mn-lt"/>
              </a:rPr>
              <a:t>In Demand/Prices </a:t>
            </a:r>
            <a:r>
              <a:rPr lang="en-IN" sz="2800" cap="none" dirty="0" smtClean="0">
                <a:solidFill>
                  <a:schemeClr val="bg1"/>
                </a:solidFill>
                <a:latin typeface="+mn-lt"/>
              </a:rPr>
              <a:t>Over Time</a:t>
            </a:r>
            <a:endParaRPr lang="en-IN" sz="2800" cap="none" dirty="0">
              <a:solidFill>
                <a:schemeClr val="bg1"/>
              </a:solidFill>
              <a:latin typeface="+mn-lt"/>
            </a:endParaRPr>
          </a:p>
        </p:txBody>
      </p:sp>
      <p:sp>
        <p:nvSpPr>
          <p:cNvPr id="3" name="Subtitle 2"/>
          <p:cNvSpPr>
            <a:spLocks noGrp="1"/>
          </p:cNvSpPr>
          <p:nvPr>
            <p:ph type="subTitle" idx="1"/>
          </p:nvPr>
        </p:nvSpPr>
        <p:spPr>
          <a:xfrm>
            <a:off x="190057" y="2474259"/>
            <a:ext cx="3400308" cy="4128247"/>
          </a:xfrm>
        </p:spPr>
        <p:txBody>
          <a:bodyPr>
            <a:normAutofit fontScale="92500" lnSpcReduction="20000"/>
          </a:bodyPr>
          <a:lstStyle/>
          <a:p>
            <a:pPr algn="l"/>
            <a:r>
              <a:rPr lang="en-GB" sz="1800" i="1" u="sng" dirty="0" smtClean="0">
                <a:solidFill>
                  <a:schemeClr val="bg1"/>
                </a:solidFill>
                <a:latin typeface="+mj-lt"/>
              </a:rPr>
              <a:t>Group 10:</a:t>
            </a:r>
          </a:p>
          <a:p>
            <a:pPr algn="l"/>
            <a:r>
              <a:rPr lang="en-GB" sz="1800" dirty="0" err="1" smtClean="0">
                <a:solidFill>
                  <a:schemeClr val="bg1"/>
                </a:solidFill>
                <a:latin typeface="+mj-lt"/>
              </a:rPr>
              <a:t>Yash</a:t>
            </a:r>
            <a:r>
              <a:rPr lang="en-GB" sz="1800" dirty="0" smtClean="0">
                <a:solidFill>
                  <a:schemeClr val="bg1"/>
                </a:solidFill>
                <a:latin typeface="+mj-lt"/>
              </a:rPr>
              <a:t> Patel (131063)</a:t>
            </a:r>
          </a:p>
          <a:p>
            <a:pPr algn="l"/>
            <a:r>
              <a:rPr lang="en-GB" sz="1800" dirty="0" err="1" smtClean="0">
                <a:solidFill>
                  <a:schemeClr val="bg1"/>
                </a:solidFill>
                <a:latin typeface="+mj-lt"/>
              </a:rPr>
              <a:t>Aatman</a:t>
            </a:r>
            <a:r>
              <a:rPr lang="en-GB" sz="1800" dirty="0" smtClean="0">
                <a:solidFill>
                  <a:schemeClr val="bg1"/>
                </a:solidFill>
                <a:latin typeface="+mj-lt"/>
              </a:rPr>
              <a:t> Dholakia (1401013)</a:t>
            </a:r>
          </a:p>
          <a:p>
            <a:pPr algn="l"/>
            <a:r>
              <a:rPr lang="en-GB" sz="1800" dirty="0" smtClean="0">
                <a:solidFill>
                  <a:schemeClr val="bg1"/>
                </a:solidFill>
                <a:latin typeface="+mj-lt"/>
              </a:rPr>
              <a:t>Neel </a:t>
            </a:r>
            <a:r>
              <a:rPr lang="en-GB" sz="1800" dirty="0" err="1" smtClean="0">
                <a:solidFill>
                  <a:schemeClr val="bg1"/>
                </a:solidFill>
                <a:latin typeface="+mj-lt"/>
              </a:rPr>
              <a:t>Puniwala</a:t>
            </a:r>
            <a:r>
              <a:rPr lang="en-GB" sz="1800" dirty="0" smtClean="0">
                <a:solidFill>
                  <a:schemeClr val="bg1"/>
                </a:solidFill>
                <a:latin typeface="+mj-lt"/>
              </a:rPr>
              <a:t> (1401024)</a:t>
            </a:r>
          </a:p>
          <a:p>
            <a:pPr algn="l"/>
            <a:r>
              <a:rPr lang="en-GB" sz="1800" dirty="0" err="1" smtClean="0">
                <a:solidFill>
                  <a:schemeClr val="bg1"/>
                </a:solidFill>
                <a:latin typeface="+mj-lt"/>
              </a:rPr>
              <a:t>Chintan</a:t>
            </a:r>
            <a:r>
              <a:rPr lang="en-GB" sz="1800" dirty="0" smtClean="0">
                <a:solidFill>
                  <a:schemeClr val="bg1"/>
                </a:solidFill>
                <a:latin typeface="+mj-lt"/>
              </a:rPr>
              <a:t> </a:t>
            </a:r>
            <a:r>
              <a:rPr lang="en-GB" sz="1800" dirty="0" err="1" smtClean="0">
                <a:solidFill>
                  <a:schemeClr val="bg1"/>
                </a:solidFill>
                <a:latin typeface="+mj-lt"/>
              </a:rPr>
              <a:t>Saraviya</a:t>
            </a:r>
            <a:r>
              <a:rPr lang="en-GB" sz="1800" dirty="0" smtClean="0">
                <a:solidFill>
                  <a:schemeClr val="bg1"/>
                </a:solidFill>
                <a:latin typeface="+mj-lt"/>
              </a:rPr>
              <a:t> (1401026)</a:t>
            </a:r>
          </a:p>
          <a:p>
            <a:pPr algn="l"/>
            <a:r>
              <a:rPr lang="en-GB" sz="1800" dirty="0" smtClean="0">
                <a:solidFill>
                  <a:schemeClr val="bg1"/>
                </a:solidFill>
                <a:latin typeface="+mj-lt"/>
              </a:rPr>
              <a:t>Raj Derasari (1401029)</a:t>
            </a:r>
          </a:p>
          <a:p>
            <a:pPr algn="l"/>
            <a:r>
              <a:rPr lang="en-GB" sz="1800" dirty="0" err="1" smtClean="0">
                <a:solidFill>
                  <a:schemeClr val="bg1"/>
                </a:solidFill>
                <a:latin typeface="+mj-lt"/>
              </a:rPr>
              <a:t>Parth</a:t>
            </a:r>
            <a:r>
              <a:rPr lang="en-GB" sz="1800" dirty="0" smtClean="0">
                <a:solidFill>
                  <a:schemeClr val="bg1"/>
                </a:solidFill>
                <a:latin typeface="+mj-lt"/>
              </a:rPr>
              <a:t> </a:t>
            </a:r>
            <a:r>
              <a:rPr lang="en-GB" sz="1800" dirty="0" err="1" smtClean="0">
                <a:solidFill>
                  <a:schemeClr val="bg1"/>
                </a:solidFill>
                <a:latin typeface="+mj-lt"/>
              </a:rPr>
              <a:t>Satodiya</a:t>
            </a:r>
            <a:r>
              <a:rPr lang="en-GB" sz="1800" dirty="0" smtClean="0">
                <a:solidFill>
                  <a:schemeClr val="bg1"/>
                </a:solidFill>
                <a:latin typeface="+mj-lt"/>
              </a:rPr>
              <a:t> (1401056)</a:t>
            </a:r>
          </a:p>
          <a:p>
            <a:pPr algn="l"/>
            <a:r>
              <a:rPr lang="en-GB" sz="1800" dirty="0" smtClean="0">
                <a:solidFill>
                  <a:schemeClr val="bg1"/>
                </a:solidFill>
                <a:latin typeface="+mj-lt"/>
              </a:rPr>
              <a:t>Ravi Patel (1401058)</a:t>
            </a:r>
          </a:p>
          <a:p>
            <a:pPr algn="l"/>
            <a:r>
              <a:rPr lang="en-GB" sz="1800" dirty="0" err="1" smtClean="0">
                <a:solidFill>
                  <a:schemeClr val="bg1"/>
                </a:solidFill>
                <a:latin typeface="+mj-lt"/>
              </a:rPr>
              <a:t>Charvik</a:t>
            </a:r>
            <a:r>
              <a:rPr lang="en-GB" sz="1800" dirty="0" smtClean="0">
                <a:solidFill>
                  <a:schemeClr val="bg1"/>
                </a:solidFill>
                <a:latin typeface="+mj-lt"/>
              </a:rPr>
              <a:t> Patel (1401079)</a:t>
            </a:r>
          </a:p>
          <a:p>
            <a:pPr algn="l"/>
            <a:r>
              <a:rPr lang="en-GB" sz="1800" dirty="0" smtClean="0">
                <a:solidFill>
                  <a:schemeClr val="bg1"/>
                </a:solidFill>
                <a:latin typeface="+mj-lt"/>
              </a:rPr>
              <a:t>Assisted By: </a:t>
            </a:r>
          </a:p>
          <a:p>
            <a:pPr algn="l"/>
            <a:r>
              <a:rPr lang="en-GB" sz="1800" dirty="0" err="1" smtClean="0">
                <a:solidFill>
                  <a:schemeClr val="bg1"/>
                </a:solidFill>
                <a:latin typeface="+mj-lt"/>
              </a:rPr>
              <a:t>Prof.</a:t>
            </a:r>
            <a:r>
              <a:rPr lang="en-GB" sz="1800" dirty="0" smtClean="0">
                <a:solidFill>
                  <a:schemeClr val="bg1"/>
                </a:solidFill>
                <a:latin typeface="+mj-lt"/>
              </a:rPr>
              <a:t> Rita Sharma</a:t>
            </a:r>
          </a:p>
          <a:p>
            <a:pPr algn="l"/>
            <a:r>
              <a:rPr lang="en-GB" sz="1800" dirty="0" smtClean="0">
                <a:solidFill>
                  <a:schemeClr val="bg1"/>
                </a:solidFill>
                <a:latin typeface="+mj-lt"/>
              </a:rPr>
              <a:t>Mentor, </a:t>
            </a:r>
            <a:r>
              <a:rPr lang="en-GB" sz="1800" dirty="0" err="1" smtClean="0">
                <a:solidFill>
                  <a:schemeClr val="bg1"/>
                </a:solidFill>
                <a:latin typeface="+mj-lt"/>
              </a:rPr>
              <a:t>Kavi</a:t>
            </a:r>
            <a:r>
              <a:rPr lang="en-GB" sz="1800" dirty="0" smtClean="0">
                <a:solidFill>
                  <a:schemeClr val="bg1"/>
                </a:solidFill>
                <a:latin typeface="+mj-lt"/>
              </a:rPr>
              <a:t> Pandya</a:t>
            </a:r>
            <a:endParaRPr lang="en-US" sz="1800" dirty="0" smtClean="0">
              <a:solidFill>
                <a:schemeClr val="bg1"/>
              </a:solidFill>
              <a:latin typeface="+mj-lt"/>
            </a:endParaRPr>
          </a:p>
        </p:txBody>
      </p:sp>
    </p:spTree>
    <p:extLst>
      <p:ext uri="{BB962C8B-B14F-4D97-AF65-F5344CB8AC3E}">
        <p14:creationId xmlns:p14="http://schemas.microsoft.com/office/powerpoint/2010/main" val="349372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 y="288884"/>
            <a:ext cx="10515600" cy="938667"/>
          </a:xfrm>
        </p:spPr>
        <p:txBody>
          <a:bodyPr/>
          <a:lstStyle/>
          <a:p>
            <a:r>
              <a:rPr lang="en-IN" dirty="0" smtClean="0"/>
              <a:t>Graph from Observations and Notes</a:t>
            </a:r>
            <a:endParaRPr lang="en-IN" dirty="0"/>
          </a:p>
        </p:txBody>
      </p:sp>
      <p:sp>
        <p:nvSpPr>
          <p:cNvPr id="6" name="Content Placeholder 2"/>
          <p:cNvSpPr txBox="1">
            <a:spLocks/>
          </p:cNvSpPr>
          <p:nvPr/>
        </p:nvSpPr>
        <p:spPr>
          <a:xfrm>
            <a:off x="251791" y="1294856"/>
            <a:ext cx="4338918" cy="566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1" dirty="0" smtClean="0"/>
              <a:t>‘Kayam </a:t>
            </a:r>
            <a:r>
              <a:rPr lang="en-IN" i="1" dirty="0" err="1" smtClean="0"/>
              <a:t>Churna</a:t>
            </a:r>
            <a:r>
              <a:rPr lang="en-IN" i="1" dirty="0" smtClean="0"/>
              <a:t>‘</a:t>
            </a:r>
          </a:p>
        </p:txBody>
      </p:sp>
      <p:sp>
        <p:nvSpPr>
          <p:cNvPr id="7" name="TextBox 6"/>
          <p:cNvSpPr txBox="1"/>
          <p:nvPr/>
        </p:nvSpPr>
        <p:spPr>
          <a:xfrm>
            <a:off x="7207625" y="1227551"/>
            <a:ext cx="4785592" cy="5355312"/>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As the average price increased over a period of 10 years, the demand actually increases instead of decreasing:</a:t>
            </a:r>
          </a:p>
          <a:p>
            <a:pPr marL="285750" indent="-285750">
              <a:buFont typeface="Arial" panose="020B0604020202020204" pitchFamily="34" charset="0"/>
              <a:buChar char="•"/>
            </a:pPr>
            <a:r>
              <a:rPr lang="en-IN" dirty="0" smtClean="0">
                <a:solidFill>
                  <a:schemeClr val="bg1"/>
                </a:solidFill>
              </a:rPr>
              <a:t>In 2010 average price was </a:t>
            </a:r>
            <a:r>
              <a:rPr lang="en-IN" dirty="0" err="1" smtClean="0">
                <a:solidFill>
                  <a:schemeClr val="bg1"/>
                </a:solidFill>
              </a:rPr>
              <a:t>Rs</a:t>
            </a:r>
            <a:r>
              <a:rPr lang="en-IN" dirty="0" smtClean="0">
                <a:solidFill>
                  <a:schemeClr val="bg1"/>
                </a:solidFill>
              </a:rPr>
              <a:t>. 60/- but due to increasing popularity of ‘Kayam </a:t>
            </a:r>
            <a:r>
              <a:rPr lang="en-IN" dirty="0" err="1">
                <a:solidFill>
                  <a:schemeClr val="bg1"/>
                </a:solidFill>
              </a:rPr>
              <a:t>C</a:t>
            </a:r>
            <a:r>
              <a:rPr lang="en-IN" dirty="0" err="1" smtClean="0">
                <a:solidFill>
                  <a:schemeClr val="bg1"/>
                </a:solidFill>
              </a:rPr>
              <a:t>hurna</a:t>
            </a:r>
            <a:r>
              <a:rPr lang="en-IN" dirty="0" smtClean="0">
                <a:solidFill>
                  <a:schemeClr val="bg1"/>
                </a:solidFill>
              </a:rPr>
              <a:t>’ in the market the demand increases, contrary to theoretical expectation</a:t>
            </a:r>
          </a:p>
          <a:p>
            <a:pPr marL="285750" indent="-285750">
              <a:buFont typeface="Arial" panose="020B0604020202020204" pitchFamily="34" charset="0"/>
              <a:buChar char="•"/>
            </a:pPr>
            <a:r>
              <a:rPr lang="en-IN" dirty="0" smtClean="0">
                <a:solidFill>
                  <a:schemeClr val="bg1"/>
                </a:solidFill>
              </a:rPr>
              <a:t>In 2011 new products introduced, demand decreases even though price decreases (to </a:t>
            </a:r>
            <a:r>
              <a:rPr lang="en-IN" dirty="0" err="1" smtClean="0">
                <a:solidFill>
                  <a:schemeClr val="bg1"/>
                </a:solidFill>
              </a:rPr>
              <a:t>Rs</a:t>
            </a:r>
            <a:r>
              <a:rPr lang="en-IN" dirty="0" smtClean="0">
                <a:solidFill>
                  <a:schemeClr val="bg1"/>
                </a:solidFill>
              </a:rPr>
              <a:t>. 45/-)</a:t>
            </a:r>
          </a:p>
          <a:p>
            <a:pPr marL="285750" indent="-285750">
              <a:buFont typeface="Arial" panose="020B0604020202020204" pitchFamily="34" charset="0"/>
              <a:buChar char="•"/>
            </a:pPr>
            <a:r>
              <a:rPr lang="en-IN" dirty="0" smtClean="0">
                <a:solidFill>
                  <a:schemeClr val="bg1"/>
                </a:solidFill>
              </a:rPr>
              <a:t>Since then, sales gradually recover by more advertisement and promotion, and although gradually prices increase (to </a:t>
            </a:r>
            <a:r>
              <a:rPr lang="en-IN" dirty="0" err="1" smtClean="0">
                <a:solidFill>
                  <a:schemeClr val="bg1"/>
                </a:solidFill>
              </a:rPr>
              <a:t>Rs</a:t>
            </a:r>
            <a:r>
              <a:rPr lang="en-IN" dirty="0" smtClean="0">
                <a:solidFill>
                  <a:schemeClr val="bg1"/>
                </a:solidFill>
              </a:rPr>
              <a:t>. 65/-) the demand also increases.</a:t>
            </a:r>
          </a:p>
          <a:p>
            <a:pPr marL="285750" indent="-285750">
              <a:buFont typeface="Arial" panose="020B0604020202020204" pitchFamily="34" charset="0"/>
              <a:buChar char="•"/>
            </a:pPr>
            <a:r>
              <a:rPr lang="en-IN" dirty="0" smtClean="0">
                <a:solidFill>
                  <a:schemeClr val="bg1"/>
                </a:solidFill>
              </a:rPr>
              <a:t>Positive price elasticity is observed during most of the price changes</a:t>
            </a:r>
            <a:endParaRPr lang="en-IN" dirty="0">
              <a:solidFill>
                <a:schemeClr val="bg1"/>
              </a:solidFill>
            </a:endParaRPr>
          </a:p>
        </p:txBody>
      </p:sp>
      <p:pic>
        <p:nvPicPr>
          <p:cNvPr id="3" name="Picture 2"/>
          <p:cNvPicPr>
            <a:picLocks noChangeAspect="1"/>
          </p:cNvPicPr>
          <p:nvPr/>
        </p:nvPicPr>
        <p:blipFill>
          <a:blip r:embed="rId2"/>
          <a:stretch>
            <a:fillRect/>
          </a:stretch>
        </p:blipFill>
        <p:spPr>
          <a:xfrm>
            <a:off x="251791" y="1929006"/>
            <a:ext cx="6955834" cy="4619712"/>
          </a:xfrm>
          <a:prstGeom prst="rect">
            <a:avLst/>
          </a:prstGeom>
          <a:ln>
            <a:solidFill>
              <a:schemeClr val="accent1"/>
            </a:solidFill>
          </a:ln>
        </p:spPr>
      </p:pic>
    </p:spTree>
    <p:extLst>
      <p:ext uri="{BB962C8B-B14F-4D97-AF65-F5344CB8AC3E}">
        <p14:creationId xmlns:p14="http://schemas.microsoft.com/office/powerpoint/2010/main" val="332677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64" y="143933"/>
            <a:ext cx="11592954" cy="972174"/>
          </a:xfrm>
        </p:spPr>
        <p:txBody>
          <a:bodyPr>
            <a:normAutofit/>
          </a:bodyPr>
          <a:lstStyle/>
          <a:p>
            <a:r>
              <a:rPr lang="en-IN" dirty="0" smtClean="0"/>
              <a:t>Price-QD curve, BASED ON DEMAND theory</a:t>
            </a:r>
            <a:endParaRPr lang="en-IN" dirty="0"/>
          </a:p>
        </p:txBody>
      </p:sp>
      <p:pic>
        <p:nvPicPr>
          <p:cNvPr id="6" name="Picture 5"/>
          <p:cNvPicPr>
            <a:picLocks noChangeAspect="1"/>
          </p:cNvPicPr>
          <p:nvPr/>
        </p:nvPicPr>
        <p:blipFill>
          <a:blip r:embed="rId2"/>
          <a:stretch>
            <a:fillRect/>
          </a:stretch>
        </p:blipFill>
        <p:spPr>
          <a:xfrm>
            <a:off x="213564" y="1306325"/>
            <a:ext cx="8083271" cy="4812087"/>
          </a:xfrm>
          <a:prstGeom prst="rect">
            <a:avLst/>
          </a:prstGeom>
          <a:ln>
            <a:solidFill>
              <a:schemeClr val="accent1"/>
            </a:solidFill>
          </a:ln>
        </p:spPr>
      </p:pic>
      <p:sp>
        <p:nvSpPr>
          <p:cNvPr id="7" name="TextBox 6"/>
          <p:cNvSpPr txBox="1"/>
          <p:nvPr/>
        </p:nvSpPr>
        <p:spPr>
          <a:xfrm>
            <a:off x="8498541" y="1227551"/>
            <a:ext cx="3494676"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Again, despite theoretical expectation of the price increase leading to a demand decrease, we observed that the demand gradually increases or stays nearly constant for all price changes</a:t>
            </a:r>
          </a:p>
          <a:p>
            <a:pPr marL="285750" indent="-285750">
              <a:buFont typeface="Arial" panose="020B0604020202020204" pitchFamily="34" charset="0"/>
              <a:buChar char="•"/>
            </a:pPr>
            <a:r>
              <a:rPr lang="en-IN" dirty="0" smtClean="0">
                <a:solidFill>
                  <a:schemeClr val="bg1"/>
                </a:solidFill>
              </a:rPr>
              <a:t>Starting price, </a:t>
            </a:r>
            <a:r>
              <a:rPr lang="en-IN" dirty="0" err="1" smtClean="0">
                <a:solidFill>
                  <a:schemeClr val="bg1"/>
                </a:solidFill>
              </a:rPr>
              <a:t>Rs</a:t>
            </a:r>
            <a:r>
              <a:rPr lang="en-IN" dirty="0" smtClean="0">
                <a:solidFill>
                  <a:schemeClr val="bg1"/>
                </a:solidFill>
              </a:rPr>
              <a:t>. 44, was the introductory price</a:t>
            </a:r>
          </a:p>
          <a:p>
            <a:pPr marL="285750" indent="-285750">
              <a:buFont typeface="Arial" panose="020B0604020202020204" pitchFamily="34" charset="0"/>
              <a:buChar char="•"/>
            </a:pPr>
            <a:r>
              <a:rPr lang="en-IN" dirty="0" smtClean="0">
                <a:solidFill>
                  <a:schemeClr val="bg1"/>
                </a:solidFill>
              </a:rPr>
              <a:t>Last known price was </a:t>
            </a:r>
            <a:r>
              <a:rPr lang="en-IN" dirty="0" err="1" smtClean="0">
                <a:solidFill>
                  <a:schemeClr val="bg1"/>
                </a:solidFill>
              </a:rPr>
              <a:t>Rs</a:t>
            </a:r>
            <a:r>
              <a:rPr lang="en-IN" dirty="0" smtClean="0">
                <a:solidFill>
                  <a:schemeClr val="bg1"/>
                </a:solidFill>
              </a:rPr>
              <a:t>. 65 as of 2015 December.</a:t>
            </a:r>
            <a:endParaRPr lang="en-IN" dirty="0">
              <a:solidFill>
                <a:schemeClr val="bg1"/>
              </a:solidFill>
            </a:endParaRPr>
          </a:p>
        </p:txBody>
      </p:sp>
    </p:spTree>
    <p:extLst>
      <p:ext uri="{BB962C8B-B14F-4D97-AF65-F5344CB8AC3E}">
        <p14:creationId xmlns:p14="http://schemas.microsoft.com/office/powerpoint/2010/main" val="325604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43932"/>
            <a:ext cx="10813023" cy="1507067"/>
          </a:xfrm>
        </p:spPr>
        <p:txBody>
          <a:bodyPr/>
          <a:lstStyle/>
          <a:p>
            <a:r>
              <a:rPr lang="en-IN" dirty="0" smtClean="0"/>
              <a:t>Observations: competitive product brings a Change in the trend</a:t>
            </a:r>
            <a:endParaRPr lang="en-IN" dirty="0"/>
          </a:p>
        </p:txBody>
      </p:sp>
      <p:sp>
        <p:nvSpPr>
          <p:cNvPr id="3" name="Content Placeholder 2"/>
          <p:cNvSpPr>
            <a:spLocks noGrp="1"/>
          </p:cNvSpPr>
          <p:nvPr>
            <p:ph idx="1"/>
          </p:nvPr>
        </p:nvSpPr>
        <p:spPr>
          <a:xfrm>
            <a:off x="549742" y="1651000"/>
            <a:ext cx="8534400" cy="4330950"/>
          </a:xfrm>
        </p:spPr>
        <p:txBody>
          <a:bodyPr>
            <a:normAutofit/>
          </a:bodyPr>
          <a:lstStyle/>
          <a:p>
            <a:r>
              <a:rPr lang="en-IN" sz="2400" dirty="0" smtClean="0"/>
              <a:t>Zandu </a:t>
            </a:r>
            <a:r>
              <a:rPr lang="en-IN" sz="2400" dirty="0" err="1" smtClean="0"/>
              <a:t>Nitya</a:t>
            </a:r>
            <a:r>
              <a:rPr lang="en-IN" sz="2400" dirty="0" smtClean="0"/>
              <a:t> </a:t>
            </a:r>
            <a:r>
              <a:rPr lang="en-IN" sz="2400" dirty="0" err="1" smtClean="0"/>
              <a:t>Churna</a:t>
            </a:r>
            <a:r>
              <a:rPr lang="en-IN" sz="2400" dirty="0" smtClean="0"/>
              <a:t> </a:t>
            </a:r>
          </a:p>
          <a:p>
            <a:pPr lvl="1"/>
            <a:r>
              <a:rPr lang="en-IN" dirty="0" smtClean="0"/>
              <a:t>Introduced later, in 2011, at an introductory price tag of </a:t>
            </a:r>
            <a:r>
              <a:rPr lang="en-IN" dirty="0" err="1" smtClean="0"/>
              <a:t>Rs</a:t>
            </a:r>
            <a:r>
              <a:rPr lang="en-IN" dirty="0" smtClean="0"/>
              <a:t>. 40/- for 100gms box, at </a:t>
            </a:r>
            <a:r>
              <a:rPr lang="en-IN" dirty="0"/>
              <a:t>~</a:t>
            </a:r>
            <a:r>
              <a:rPr lang="en-IN" dirty="0" smtClean="0"/>
              <a:t>15% profit margin. It was in direct competition against Kayam </a:t>
            </a:r>
            <a:r>
              <a:rPr lang="en-IN" dirty="0" err="1" smtClean="0"/>
              <a:t>Churna</a:t>
            </a:r>
            <a:endParaRPr lang="en-IN" dirty="0" smtClean="0"/>
          </a:p>
          <a:p>
            <a:pPr lvl="1"/>
            <a:r>
              <a:rPr lang="en-IN" dirty="0" smtClean="0"/>
              <a:t>Prices steadily increase with time, but due to average income increase in the population and such, sales do not decline, but rather, grow marginally, due to the increasing popularity of the product with good brand value.</a:t>
            </a:r>
          </a:p>
          <a:p>
            <a:pPr lvl="1"/>
            <a:r>
              <a:rPr lang="en-IN" dirty="0" smtClean="0"/>
              <a:t>The product market has been mostly stable, there have been no major upsets in the trends since its introduction. At the end of 2015 it costs </a:t>
            </a:r>
            <a:r>
              <a:rPr lang="en-IN" dirty="0" err="1" smtClean="0"/>
              <a:t>Rs</a:t>
            </a:r>
            <a:r>
              <a:rPr lang="en-IN" dirty="0" smtClean="0"/>
              <a:t>. 54/100gms.</a:t>
            </a:r>
          </a:p>
        </p:txBody>
      </p:sp>
    </p:spTree>
    <p:extLst>
      <p:ext uri="{BB962C8B-B14F-4D97-AF65-F5344CB8AC3E}">
        <p14:creationId xmlns:p14="http://schemas.microsoft.com/office/powerpoint/2010/main" val="119053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552" y="0"/>
            <a:ext cx="10194459" cy="1507067"/>
          </a:xfrm>
        </p:spPr>
        <p:txBody>
          <a:bodyPr/>
          <a:lstStyle/>
          <a:p>
            <a:r>
              <a:rPr lang="en-IN" dirty="0" smtClean="0"/>
              <a:t>OBSERVED DEMAND CURVE</a:t>
            </a:r>
            <a:endParaRPr lang="en-IN" dirty="0"/>
          </a:p>
        </p:txBody>
      </p:sp>
      <p:sp>
        <p:nvSpPr>
          <p:cNvPr id="6" name="Content Placeholder 2"/>
          <p:cNvSpPr txBox="1">
            <a:spLocks/>
          </p:cNvSpPr>
          <p:nvPr/>
        </p:nvSpPr>
        <p:spPr>
          <a:xfrm>
            <a:off x="838200" y="1362162"/>
            <a:ext cx="3424518" cy="566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1" dirty="0" smtClean="0">
                <a:solidFill>
                  <a:schemeClr val="bg1"/>
                </a:solidFill>
              </a:rPr>
              <a:t>‘</a:t>
            </a:r>
            <a:r>
              <a:rPr lang="en-IN" i="1" dirty="0" err="1" smtClean="0">
                <a:solidFill>
                  <a:schemeClr val="bg1"/>
                </a:solidFill>
              </a:rPr>
              <a:t>Nityam</a:t>
            </a:r>
            <a:r>
              <a:rPr lang="en-IN" i="1" dirty="0" smtClean="0">
                <a:solidFill>
                  <a:schemeClr val="bg1"/>
                </a:solidFill>
              </a:rPr>
              <a:t> </a:t>
            </a:r>
            <a:r>
              <a:rPr lang="en-IN" i="1" dirty="0" err="1" smtClean="0">
                <a:solidFill>
                  <a:schemeClr val="bg1"/>
                </a:solidFill>
              </a:rPr>
              <a:t>Churna</a:t>
            </a:r>
            <a:r>
              <a:rPr lang="en-IN" i="1" dirty="0" smtClean="0">
                <a:solidFill>
                  <a:schemeClr val="bg1"/>
                </a:solidFill>
              </a:rPr>
              <a:t>‘</a:t>
            </a:r>
          </a:p>
        </p:txBody>
      </p:sp>
      <p:sp>
        <p:nvSpPr>
          <p:cNvPr id="7" name="TextBox 6"/>
          <p:cNvSpPr txBox="1"/>
          <p:nvPr/>
        </p:nvSpPr>
        <p:spPr>
          <a:xfrm>
            <a:off x="8060073" y="2305853"/>
            <a:ext cx="4002156" cy="3970318"/>
          </a:xfrm>
          <a:prstGeom prst="rect">
            <a:avLst/>
          </a:prstGeom>
          <a:noFill/>
        </p:spPr>
        <p:txBody>
          <a:bodyPr wrap="square" rtlCol="0">
            <a:spAutoFit/>
          </a:bodyPr>
          <a:lstStyle/>
          <a:p>
            <a:pPr marL="285750" indent="-285750">
              <a:buFont typeface="Arial" panose="020B0604020202020204" pitchFamily="34" charset="0"/>
              <a:buChar char="•"/>
            </a:pPr>
            <a:r>
              <a:rPr lang="en-IN" dirty="0" smtClean="0">
                <a:solidFill>
                  <a:schemeClr val="bg1"/>
                </a:solidFill>
              </a:rPr>
              <a:t>This graph presents the representative data for sales of ‘</a:t>
            </a:r>
            <a:r>
              <a:rPr lang="en-IN" i="1" dirty="0" err="1" smtClean="0">
                <a:solidFill>
                  <a:schemeClr val="bg1"/>
                </a:solidFill>
              </a:rPr>
              <a:t>Nityam</a:t>
            </a:r>
            <a:r>
              <a:rPr lang="en-IN" i="1" dirty="0" smtClean="0">
                <a:solidFill>
                  <a:schemeClr val="bg1"/>
                </a:solidFill>
              </a:rPr>
              <a:t> </a:t>
            </a:r>
            <a:r>
              <a:rPr lang="en-IN" i="1" dirty="0" err="1" smtClean="0">
                <a:solidFill>
                  <a:schemeClr val="bg1"/>
                </a:solidFill>
              </a:rPr>
              <a:t>Churna</a:t>
            </a:r>
            <a:r>
              <a:rPr lang="en-IN" dirty="0" smtClean="0">
                <a:solidFill>
                  <a:schemeClr val="bg1"/>
                </a:solidFill>
              </a:rPr>
              <a:t>’ over 2011 to 2015.</a:t>
            </a:r>
          </a:p>
          <a:p>
            <a:pPr marL="285750" indent="-285750">
              <a:buFont typeface="Arial" panose="020B0604020202020204" pitchFamily="34" charset="0"/>
              <a:buChar char="•"/>
            </a:pPr>
            <a:r>
              <a:rPr lang="en-IN" dirty="0" smtClean="0">
                <a:solidFill>
                  <a:schemeClr val="bg1"/>
                </a:solidFill>
              </a:rPr>
              <a:t>So far it has an almost stable price, with no change in quality/quantity of the product, and demand has been gradually increasing lead by the promotion and advertisement of the product, and because of high brand value for ‘</a:t>
            </a:r>
            <a:r>
              <a:rPr lang="en-IN" i="1" dirty="0" smtClean="0">
                <a:solidFill>
                  <a:schemeClr val="bg1"/>
                </a:solidFill>
              </a:rPr>
              <a:t>Zandu</a:t>
            </a:r>
            <a:r>
              <a:rPr lang="en-IN" dirty="0" smtClean="0">
                <a:solidFill>
                  <a:schemeClr val="bg1"/>
                </a:solidFill>
              </a:rPr>
              <a:t>’</a:t>
            </a:r>
          </a:p>
          <a:p>
            <a:pPr marL="285750" indent="-285750">
              <a:buFont typeface="Arial" panose="020B0604020202020204" pitchFamily="34" charset="0"/>
              <a:buChar char="•"/>
            </a:pPr>
            <a:endParaRPr lang="en-IN" dirty="0">
              <a:solidFill>
                <a:schemeClr val="bg1"/>
              </a:solidFill>
            </a:endParaRPr>
          </a:p>
        </p:txBody>
      </p:sp>
      <p:pic>
        <p:nvPicPr>
          <p:cNvPr id="3" name="Picture 2"/>
          <p:cNvPicPr>
            <a:picLocks noChangeAspect="1"/>
          </p:cNvPicPr>
          <p:nvPr/>
        </p:nvPicPr>
        <p:blipFill>
          <a:blip r:embed="rId2"/>
          <a:stretch>
            <a:fillRect/>
          </a:stretch>
        </p:blipFill>
        <p:spPr>
          <a:xfrm>
            <a:off x="518271" y="1929008"/>
            <a:ext cx="7486181" cy="4347163"/>
          </a:xfrm>
          <a:prstGeom prst="rect">
            <a:avLst/>
          </a:prstGeom>
        </p:spPr>
      </p:pic>
    </p:spTree>
    <p:extLst>
      <p:ext uri="{BB962C8B-B14F-4D97-AF65-F5344CB8AC3E}">
        <p14:creationId xmlns:p14="http://schemas.microsoft.com/office/powerpoint/2010/main" val="110513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47" y="470647"/>
            <a:ext cx="8534400" cy="1018987"/>
          </a:xfrm>
        </p:spPr>
        <p:txBody>
          <a:bodyPr/>
          <a:lstStyle/>
          <a:p>
            <a:r>
              <a:rPr lang="en-IN" dirty="0" smtClean="0"/>
              <a:t>Observations and Notes</a:t>
            </a:r>
            <a:endParaRPr lang="en-IN" dirty="0"/>
          </a:p>
        </p:txBody>
      </p:sp>
      <p:sp>
        <p:nvSpPr>
          <p:cNvPr id="5" name="Content Placeholder 2"/>
          <p:cNvSpPr>
            <a:spLocks noGrp="1"/>
          </p:cNvSpPr>
          <p:nvPr>
            <p:ph idx="1"/>
          </p:nvPr>
        </p:nvSpPr>
        <p:spPr>
          <a:xfrm>
            <a:off x="294246" y="1600200"/>
            <a:ext cx="9159035" cy="4625788"/>
          </a:xfrm>
        </p:spPr>
        <p:txBody>
          <a:bodyPr>
            <a:normAutofit/>
          </a:bodyPr>
          <a:lstStyle/>
          <a:p>
            <a:r>
              <a:rPr lang="en-IN" dirty="0" smtClean="0"/>
              <a:t>Relatively new brands of ‘</a:t>
            </a:r>
            <a:r>
              <a:rPr lang="en-IN" i="1" dirty="0" err="1" smtClean="0"/>
              <a:t>churna</a:t>
            </a:r>
            <a:r>
              <a:rPr lang="en-IN" dirty="0" smtClean="0"/>
              <a:t>’:</a:t>
            </a:r>
            <a:br>
              <a:rPr lang="en-IN" dirty="0" smtClean="0"/>
            </a:br>
            <a:endParaRPr lang="en-IN" dirty="0" smtClean="0"/>
          </a:p>
          <a:p>
            <a:pPr lvl="1"/>
            <a:r>
              <a:rPr lang="en-IN" i="1" dirty="0" err="1" smtClean="0"/>
              <a:t>Patanjali</a:t>
            </a:r>
            <a:r>
              <a:rPr lang="en-IN" i="1" dirty="0"/>
              <a:t> </a:t>
            </a:r>
            <a:r>
              <a:rPr lang="en-IN" dirty="0" smtClean="0"/>
              <a:t>brand has been around for a long time, but only recently has it started getting fame and recognition, increasing its brand value. They have released a range of ‘</a:t>
            </a:r>
            <a:r>
              <a:rPr lang="en-IN" i="1" dirty="0" err="1" smtClean="0"/>
              <a:t>churna</a:t>
            </a:r>
            <a:r>
              <a:rPr lang="en-IN" i="1" dirty="0" smtClean="0"/>
              <a:t>’</a:t>
            </a:r>
            <a:r>
              <a:rPr lang="en-IN" dirty="0" smtClean="0"/>
              <a:t>, all within the range of Rs.35 to Rs.50 per box (all 100gms). Only as time passes, we may be able to tell how this impacts the products of the other two brands.</a:t>
            </a:r>
            <a:br>
              <a:rPr lang="en-IN" dirty="0" smtClean="0"/>
            </a:br>
            <a:endParaRPr lang="en-IN" dirty="0" smtClean="0"/>
          </a:p>
          <a:p>
            <a:pPr lvl="1"/>
            <a:r>
              <a:rPr lang="en-IN" i="1" dirty="0" err="1" smtClean="0"/>
              <a:t>Kranti</a:t>
            </a:r>
            <a:r>
              <a:rPr lang="en-IN" dirty="0" smtClean="0"/>
              <a:t> pharmaceuticals, (inception in 2008) have recently released their brand of ‘</a:t>
            </a:r>
            <a:r>
              <a:rPr lang="en-IN" i="1" dirty="0" err="1" smtClean="0"/>
              <a:t>churna</a:t>
            </a:r>
            <a:r>
              <a:rPr lang="en-IN" i="1" dirty="0" smtClean="0"/>
              <a:t>’, </a:t>
            </a:r>
            <a:r>
              <a:rPr lang="en-IN" dirty="0" smtClean="0"/>
              <a:t>expected to be @Rs.40 per 100gms box, and upto Rs.150 per 400gms. The brand is relatively unknown but as the popularity increases, there should be a positive change in quantity demand</a:t>
            </a:r>
          </a:p>
        </p:txBody>
      </p:sp>
    </p:spTree>
    <p:extLst>
      <p:ext uri="{BB962C8B-B14F-4D97-AF65-F5344CB8AC3E}">
        <p14:creationId xmlns:p14="http://schemas.microsoft.com/office/powerpoint/2010/main" val="94104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114959"/>
            <a:ext cx="10515600" cy="1325563"/>
          </a:xfrm>
        </p:spPr>
        <p:txBody>
          <a:bodyPr/>
          <a:lstStyle/>
          <a:p>
            <a:r>
              <a:rPr lang="en-IN" dirty="0" smtClean="0">
                <a:solidFill>
                  <a:schemeClr val="bg1"/>
                </a:solidFill>
              </a:rPr>
              <a:t>Observed Trends: Kayam/</a:t>
            </a:r>
            <a:r>
              <a:rPr lang="en-IN" dirty="0" err="1" smtClean="0">
                <a:solidFill>
                  <a:schemeClr val="bg1"/>
                </a:solidFill>
              </a:rPr>
              <a:t>Nityam</a:t>
            </a:r>
            <a:r>
              <a:rPr lang="en-IN" dirty="0" smtClean="0">
                <a:solidFill>
                  <a:schemeClr val="bg1"/>
                </a:solidFill>
              </a:rPr>
              <a:t> </a:t>
            </a:r>
            <a:r>
              <a:rPr lang="en-IN" dirty="0" err="1" smtClean="0">
                <a:solidFill>
                  <a:schemeClr val="bg1"/>
                </a:solidFill>
              </a:rPr>
              <a:t>Churna</a:t>
            </a:r>
            <a:endParaRPr lang="en-IN" dirty="0">
              <a:solidFill>
                <a:schemeClr val="bg1"/>
              </a:solidFill>
            </a:endParaRPr>
          </a:p>
        </p:txBody>
      </p:sp>
      <p:sp>
        <p:nvSpPr>
          <p:cNvPr id="7" name="TextBox 6"/>
          <p:cNvSpPr txBox="1"/>
          <p:nvPr/>
        </p:nvSpPr>
        <p:spPr>
          <a:xfrm>
            <a:off x="7792278" y="1690688"/>
            <a:ext cx="4280452" cy="3693319"/>
          </a:xfrm>
          <a:prstGeom prst="rect">
            <a:avLst/>
          </a:prstGeom>
          <a:noFill/>
        </p:spPr>
        <p:txBody>
          <a:bodyPr wrap="square" rtlCol="0">
            <a:spAutoFit/>
          </a:bodyPr>
          <a:lstStyle/>
          <a:p>
            <a:r>
              <a:rPr lang="en-IN" dirty="0" smtClean="0">
                <a:solidFill>
                  <a:schemeClr val="bg1"/>
                </a:solidFill>
              </a:rPr>
              <a:t>Notes:</a:t>
            </a:r>
          </a:p>
          <a:p>
            <a:pPr marL="285750" indent="-285750">
              <a:buFont typeface="Arial" panose="020B0604020202020204" pitchFamily="34" charset="0"/>
              <a:buChar char="•"/>
            </a:pPr>
            <a:r>
              <a:rPr lang="en-IN" dirty="0" smtClean="0">
                <a:solidFill>
                  <a:schemeClr val="bg1"/>
                </a:solidFill>
              </a:rPr>
              <a:t>Zandu trends begin from 2011</a:t>
            </a:r>
          </a:p>
          <a:p>
            <a:pPr marL="285750" indent="-285750">
              <a:buFont typeface="Arial" panose="020B0604020202020204" pitchFamily="34" charset="0"/>
              <a:buChar char="•"/>
            </a:pPr>
            <a:r>
              <a:rPr lang="en-IN" dirty="0" smtClean="0">
                <a:solidFill>
                  <a:schemeClr val="bg1"/>
                </a:solidFill>
              </a:rPr>
              <a:t>Kayam prices decrease in 2009-2010, following recession, to maintain profit margin they reduce weight per box from 120gms to 100gms</a:t>
            </a:r>
          </a:p>
          <a:p>
            <a:pPr marL="285750" indent="-285750">
              <a:buFont typeface="Arial" panose="020B0604020202020204" pitchFamily="34" charset="0"/>
              <a:buChar char="•"/>
            </a:pPr>
            <a:r>
              <a:rPr lang="en-IN" dirty="0" smtClean="0">
                <a:solidFill>
                  <a:schemeClr val="bg1"/>
                </a:solidFill>
              </a:rPr>
              <a:t>After stabilising the quantity demand and price gradually increase</a:t>
            </a:r>
          </a:p>
          <a:p>
            <a:pPr marL="285750" indent="-285750">
              <a:buFont typeface="Arial" panose="020B0604020202020204" pitchFamily="34" charset="0"/>
              <a:buChar char="•"/>
            </a:pPr>
            <a:r>
              <a:rPr lang="en-IN" dirty="0" smtClean="0">
                <a:solidFill>
                  <a:schemeClr val="bg1"/>
                </a:solidFill>
              </a:rPr>
              <a:t>Price values are in </a:t>
            </a:r>
            <a:r>
              <a:rPr lang="en-IN" dirty="0" err="1" smtClean="0">
                <a:solidFill>
                  <a:schemeClr val="bg1"/>
                </a:solidFill>
              </a:rPr>
              <a:t>Rs</a:t>
            </a:r>
            <a:r>
              <a:rPr lang="en-IN" dirty="0" smtClean="0">
                <a:solidFill>
                  <a:schemeClr val="bg1"/>
                </a:solidFill>
              </a:rPr>
              <a:t>.,and</a:t>
            </a:r>
            <a:br>
              <a:rPr lang="en-IN" dirty="0" smtClean="0">
                <a:solidFill>
                  <a:schemeClr val="bg1"/>
                </a:solidFill>
              </a:rPr>
            </a:br>
            <a:r>
              <a:rPr lang="en-IN" dirty="0" smtClean="0">
                <a:solidFill>
                  <a:schemeClr val="bg1"/>
                </a:solidFill>
              </a:rPr>
              <a:t>Quantity demanded are in units/month</a:t>
            </a:r>
          </a:p>
        </p:txBody>
      </p:sp>
      <p:pic>
        <p:nvPicPr>
          <p:cNvPr id="3" name="Picture 2"/>
          <p:cNvPicPr>
            <a:picLocks noChangeAspect="1"/>
          </p:cNvPicPr>
          <p:nvPr/>
        </p:nvPicPr>
        <p:blipFill>
          <a:blip r:embed="rId2"/>
          <a:stretch>
            <a:fillRect/>
          </a:stretch>
        </p:blipFill>
        <p:spPr>
          <a:xfrm>
            <a:off x="276505" y="1220039"/>
            <a:ext cx="7334530" cy="5149346"/>
          </a:xfrm>
          <a:prstGeom prst="rect">
            <a:avLst/>
          </a:prstGeom>
        </p:spPr>
      </p:pic>
    </p:spTree>
    <p:extLst>
      <p:ext uri="{BB962C8B-B14F-4D97-AF65-F5344CB8AC3E}">
        <p14:creationId xmlns:p14="http://schemas.microsoft.com/office/powerpoint/2010/main" val="189737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7815" y="114959"/>
            <a:ext cx="10515600" cy="132556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mtClean="0">
                <a:solidFill>
                  <a:schemeClr val="bg1"/>
                </a:solidFill>
              </a:rPr>
              <a:t>Observed Trends: Kayam/Nityam Churna</a:t>
            </a:r>
            <a:endParaRPr lang="en-IN" dirty="0">
              <a:solidFill>
                <a:schemeClr val="bg1"/>
              </a:solidFill>
            </a:endParaRPr>
          </a:p>
        </p:txBody>
      </p:sp>
      <p:pic>
        <p:nvPicPr>
          <p:cNvPr id="4" name="Picture 3"/>
          <p:cNvPicPr>
            <a:picLocks noChangeAspect="1"/>
          </p:cNvPicPr>
          <p:nvPr/>
        </p:nvPicPr>
        <p:blipFill>
          <a:blip r:embed="rId2"/>
          <a:stretch>
            <a:fillRect/>
          </a:stretch>
        </p:blipFill>
        <p:spPr>
          <a:xfrm>
            <a:off x="305908" y="1242172"/>
            <a:ext cx="7486370" cy="5280842"/>
          </a:xfrm>
          <a:prstGeom prst="rect">
            <a:avLst/>
          </a:prstGeom>
        </p:spPr>
      </p:pic>
      <p:sp>
        <p:nvSpPr>
          <p:cNvPr id="9" name="TextBox 8"/>
          <p:cNvSpPr txBox="1"/>
          <p:nvPr/>
        </p:nvSpPr>
        <p:spPr>
          <a:xfrm>
            <a:off x="7792278" y="1690688"/>
            <a:ext cx="4280452" cy="3693319"/>
          </a:xfrm>
          <a:prstGeom prst="rect">
            <a:avLst/>
          </a:prstGeom>
          <a:noFill/>
        </p:spPr>
        <p:txBody>
          <a:bodyPr wrap="square" rtlCol="0">
            <a:spAutoFit/>
          </a:bodyPr>
          <a:lstStyle/>
          <a:p>
            <a:r>
              <a:rPr lang="en-IN" dirty="0" smtClean="0">
                <a:solidFill>
                  <a:schemeClr val="bg1"/>
                </a:solidFill>
              </a:rPr>
              <a:t>Notes:</a:t>
            </a:r>
          </a:p>
          <a:p>
            <a:pPr marL="285750" indent="-285750">
              <a:buFont typeface="Arial" panose="020B0604020202020204" pitchFamily="34" charset="0"/>
              <a:buChar char="•"/>
            </a:pPr>
            <a:r>
              <a:rPr lang="en-IN" dirty="0" smtClean="0">
                <a:solidFill>
                  <a:schemeClr val="bg1"/>
                </a:solidFill>
              </a:rPr>
              <a:t>Zandu trends begin from 2011</a:t>
            </a:r>
          </a:p>
          <a:p>
            <a:pPr marL="285750" indent="-285750">
              <a:buFont typeface="Arial" panose="020B0604020202020204" pitchFamily="34" charset="0"/>
              <a:buChar char="•"/>
            </a:pPr>
            <a:r>
              <a:rPr lang="en-IN" dirty="0" smtClean="0">
                <a:solidFill>
                  <a:schemeClr val="bg1"/>
                </a:solidFill>
              </a:rPr>
              <a:t>Kayam prices decrease in 2009-2010, following recession, to maintain profit margin they reduce weight per box from 120gms to 100gms</a:t>
            </a:r>
          </a:p>
          <a:p>
            <a:pPr marL="285750" indent="-285750">
              <a:buFont typeface="Arial" panose="020B0604020202020204" pitchFamily="34" charset="0"/>
              <a:buChar char="•"/>
            </a:pPr>
            <a:r>
              <a:rPr lang="en-IN" dirty="0" smtClean="0">
                <a:solidFill>
                  <a:schemeClr val="bg1"/>
                </a:solidFill>
              </a:rPr>
              <a:t>After stabilising the quantity demand and price gradually increase</a:t>
            </a:r>
          </a:p>
          <a:p>
            <a:pPr marL="285750" indent="-285750">
              <a:buFont typeface="Arial" panose="020B0604020202020204" pitchFamily="34" charset="0"/>
              <a:buChar char="•"/>
            </a:pPr>
            <a:r>
              <a:rPr lang="en-IN" dirty="0" smtClean="0">
                <a:solidFill>
                  <a:schemeClr val="bg1"/>
                </a:solidFill>
              </a:rPr>
              <a:t>Price values are in </a:t>
            </a:r>
            <a:r>
              <a:rPr lang="en-IN" dirty="0" err="1" smtClean="0">
                <a:solidFill>
                  <a:schemeClr val="bg1"/>
                </a:solidFill>
              </a:rPr>
              <a:t>Rs</a:t>
            </a:r>
            <a:r>
              <a:rPr lang="en-IN" dirty="0" smtClean="0">
                <a:solidFill>
                  <a:schemeClr val="bg1"/>
                </a:solidFill>
              </a:rPr>
              <a:t>.,and</a:t>
            </a:r>
            <a:br>
              <a:rPr lang="en-IN" dirty="0" smtClean="0">
                <a:solidFill>
                  <a:schemeClr val="bg1"/>
                </a:solidFill>
              </a:rPr>
            </a:br>
            <a:r>
              <a:rPr lang="en-IN" dirty="0" smtClean="0">
                <a:solidFill>
                  <a:schemeClr val="bg1"/>
                </a:solidFill>
              </a:rPr>
              <a:t>Quantity demanded are in units/month</a:t>
            </a:r>
          </a:p>
        </p:txBody>
      </p:sp>
    </p:spTree>
    <p:extLst>
      <p:ext uri="{BB962C8B-B14F-4D97-AF65-F5344CB8AC3E}">
        <p14:creationId xmlns:p14="http://schemas.microsoft.com/office/powerpoint/2010/main" val="377498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35" y="284413"/>
            <a:ext cx="9822894" cy="1507067"/>
          </a:xfrm>
        </p:spPr>
        <p:txBody>
          <a:bodyPr/>
          <a:lstStyle/>
          <a:p>
            <a:r>
              <a:rPr lang="en-IN" dirty="0" smtClean="0"/>
              <a:t>OBSERVATIONS: Elasticity under given conditions</a:t>
            </a:r>
            <a:endParaRPr lang="en-IN" dirty="0"/>
          </a:p>
        </p:txBody>
      </p:sp>
      <p:graphicFrame>
        <p:nvGraphicFramePr>
          <p:cNvPr id="5" name="Content Placeholder 3"/>
          <p:cNvGraphicFramePr>
            <a:graphicFrameLocks/>
          </p:cNvGraphicFramePr>
          <p:nvPr>
            <p:extLst>
              <p:ext uri="{D42A27DB-BD31-4B8C-83A1-F6EECF244321}">
                <p14:modId xmlns:p14="http://schemas.microsoft.com/office/powerpoint/2010/main" val="2003950650"/>
              </p:ext>
            </p:extLst>
          </p:nvPr>
        </p:nvGraphicFramePr>
        <p:xfrm>
          <a:off x="5997388" y="2441950"/>
          <a:ext cx="3754675" cy="3504590"/>
        </p:xfrm>
        <a:graphic>
          <a:graphicData uri="http://schemas.openxmlformats.org/drawingml/2006/table">
            <a:tbl>
              <a:tblPr firstRow="1" bandRow="1">
                <a:tableStyleId>{2D5ABB26-0587-4C30-8999-92F81FD0307C}</a:tableStyleId>
              </a:tblPr>
              <a:tblGrid>
                <a:gridCol w="2281601">
                  <a:extLst>
                    <a:ext uri="{9D8B030D-6E8A-4147-A177-3AD203B41FA5}">
                      <a16:colId xmlns:a16="http://schemas.microsoft.com/office/drawing/2014/main" val="20000"/>
                    </a:ext>
                  </a:extLst>
                </a:gridCol>
                <a:gridCol w="1473074">
                  <a:extLst>
                    <a:ext uri="{9D8B030D-6E8A-4147-A177-3AD203B41FA5}">
                      <a16:colId xmlns:a16="http://schemas.microsoft.com/office/drawing/2014/main" val="20001"/>
                    </a:ext>
                  </a:extLst>
                </a:gridCol>
              </a:tblGrid>
              <a:tr h="358723">
                <a:tc>
                  <a:txBody>
                    <a:bodyPr/>
                    <a:lstStyle/>
                    <a:p>
                      <a:r>
                        <a:rPr lang="en-IN" dirty="0" smtClean="0">
                          <a:solidFill>
                            <a:schemeClr val="bg1"/>
                          </a:solidFill>
                        </a:rPr>
                        <a:t>Price/</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chemeClr val="bg1"/>
                          </a:solidFill>
                        </a:rPr>
                        <a:t>Qd</a:t>
                      </a:r>
                      <a:r>
                        <a:rPr lang="en-IN" dirty="0" smtClean="0">
                          <a:solidFill>
                            <a:schemeClr val="bg1"/>
                          </a:solidFill>
                        </a:rPr>
                        <a:t>/</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7766">
                <a:tc>
                  <a:txBody>
                    <a:bodyPr/>
                    <a:lstStyle/>
                    <a:p>
                      <a:r>
                        <a:rPr lang="en-IN" dirty="0" smtClean="0">
                          <a:solidFill>
                            <a:schemeClr val="bg1"/>
                          </a:solidFill>
                        </a:rPr>
                        <a:t>Rs.50(2011)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50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77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Rs.45(2012)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60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7766">
                <a:tc>
                  <a:txBody>
                    <a:bodyPr/>
                    <a:lstStyle/>
                    <a:p>
                      <a:r>
                        <a:rPr lang="en-IN" dirty="0" smtClean="0">
                          <a:solidFill>
                            <a:schemeClr val="bg1"/>
                          </a:solidFill>
                        </a:rPr>
                        <a:t>Rs.50(2013)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70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7766">
                <a:tc>
                  <a:txBody>
                    <a:bodyPr/>
                    <a:lstStyle/>
                    <a:p>
                      <a:r>
                        <a:rPr lang="en-IN" dirty="0" smtClean="0">
                          <a:solidFill>
                            <a:schemeClr val="bg1"/>
                          </a:solidFill>
                        </a:rPr>
                        <a:t>Rs.50(2014)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85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7766">
                <a:tc>
                  <a:txBody>
                    <a:bodyPr/>
                    <a:lstStyle/>
                    <a:p>
                      <a:r>
                        <a:rPr lang="en-IN" dirty="0" smtClean="0">
                          <a:solidFill>
                            <a:schemeClr val="bg1"/>
                          </a:solidFill>
                        </a:rPr>
                        <a:t>Rs.54(2015)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100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1603667" y="1988546"/>
            <a:ext cx="1903956" cy="369332"/>
          </a:xfrm>
          <a:prstGeom prst="rect">
            <a:avLst/>
          </a:prstGeom>
          <a:noFill/>
        </p:spPr>
        <p:txBody>
          <a:bodyPr wrap="square" rtlCol="0">
            <a:spAutoFit/>
          </a:bodyPr>
          <a:lstStyle/>
          <a:p>
            <a:r>
              <a:rPr lang="en-IN" dirty="0" smtClean="0">
                <a:solidFill>
                  <a:schemeClr val="bg1"/>
                </a:solidFill>
              </a:rPr>
              <a:t>Kayam </a:t>
            </a:r>
            <a:r>
              <a:rPr lang="en-IN" dirty="0" err="1" smtClean="0">
                <a:solidFill>
                  <a:schemeClr val="bg1"/>
                </a:solidFill>
              </a:rPr>
              <a:t>Churna</a:t>
            </a:r>
            <a:endParaRPr lang="en-IN" dirty="0">
              <a:solidFill>
                <a:schemeClr val="bg1"/>
              </a:solidFill>
            </a:endParaRPr>
          </a:p>
        </p:txBody>
      </p:sp>
      <p:sp>
        <p:nvSpPr>
          <p:cNvPr id="7" name="TextBox 6"/>
          <p:cNvSpPr txBox="1"/>
          <p:nvPr/>
        </p:nvSpPr>
        <p:spPr>
          <a:xfrm>
            <a:off x="6830982" y="1988546"/>
            <a:ext cx="1903956" cy="369332"/>
          </a:xfrm>
          <a:prstGeom prst="rect">
            <a:avLst/>
          </a:prstGeom>
          <a:noFill/>
        </p:spPr>
        <p:txBody>
          <a:bodyPr wrap="square" rtlCol="0">
            <a:spAutoFit/>
          </a:bodyPr>
          <a:lstStyle/>
          <a:p>
            <a:r>
              <a:rPr lang="en-IN" dirty="0" err="1" smtClean="0">
                <a:solidFill>
                  <a:schemeClr val="bg1"/>
                </a:solidFill>
              </a:rPr>
              <a:t>Nityam</a:t>
            </a:r>
            <a:r>
              <a:rPr lang="en-IN" dirty="0" smtClean="0">
                <a:solidFill>
                  <a:schemeClr val="bg1"/>
                </a:solidFill>
              </a:rPr>
              <a:t> </a:t>
            </a:r>
            <a:r>
              <a:rPr lang="en-IN" dirty="0" err="1" smtClean="0">
                <a:solidFill>
                  <a:schemeClr val="bg1"/>
                </a:solidFill>
              </a:rPr>
              <a:t>Churna</a:t>
            </a:r>
            <a:endParaRPr lang="en-IN" dirty="0">
              <a:solidFill>
                <a:schemeClr val="bg1"/>
              </a:solidFill>
            </a:endParaRPr>
          </a:p>
        </p:txBody>
      </p:sp>
      <p:graphicFrame>
        <p:nvGraphicFramePr>
          <p:cNvPr id="10" name="Content Placeholder 3"/>
          <p:cNvGraphicFramePr>
            <a:graphicFrameLocks/>
          </p:cNvGraphicFramePr>
          <p:nvPr>
            <p:extLst>
              <p:ext uri="{D42A27DB-BD31-4B8C-83A1-F6EECF244321}">
                <p14:modId xmlns:p14="http://schemas.microsoft.com/office/powerpoint/2010/main" val="3738300441"/>
              </p:ext>
            </p:extLst>
          </p:nvPr>
        </p:nvGraphicFramePr>
        <p:xfrm>
          <a:off x="954741" y="2502163"/>
          <a:ext cx="3497002" cy="3490175"/>
        </p:xfrm>
        <a:graphic>
          <a:graphicData uri="http://schemas.openxmlformats.org/drawingml/2006/table">
            <a:tbl>
              <a:tblPr firstRow="1" bandRow="1">
                <a:tableStyleId>{2D5ABB26-0587-4C30-8999-92F81FD0307C}</a:tableStyleId>
              </a:tblPr>
              <a:tblGrid>
                <a:gridCol w="2125021">
                  <a:extLst>
                    <a:ext uri="{9D8B030D-6E8A-4147-A177-3AD203B41FA5}">
                      <a16:colId xmlns:a16="http://schemas.microsoft.com/office/drawing/2014/main" val="20000"/>
                    </a:ext>
                  </a:extLst>
                </a:gridCol>
                <a:gridCol w="1371981">
                  <a:extLst>
                    <a:ext uri="{9D8B030D-6E8A-4147-A177-3AD203B41FA5}">
                      <a16:colId xmlns:a16="http://schemas.microsoft.com/office/drawing/2014/main" val="20001"/>
                    </a:ext>
                  </a:extLst>
                </a:gridCol>
              </a:tblGrid>
              <a:tr h="357076">
                <a:tc>
                  <a:txBody>
                    <a:bodyPr/>
                    <a:lstStyle/>
                    <a:p>
                      <a:r>
                        <a:rPr lang="en-IN" dirty="0" smtClean="0">
                          <a:solidFill>
                            <a:sysClr val="windowText" lastClr="000000"/>
                          </a:solidFill>
                        </a:rPr>
                        <a:t>Price/</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ysClr val="windowText" lastClr="000000"/>
                          </a:solidFill>
                        </a:rPr>
                        <a:t>Qd</a:t>
                      </a:r>
                      <a:r>
                        <a:rPr lang="en-IN" dirty="0" smtClean="0">
                          <a:solidFill>
                            <a:sysClr val="windowText" lastClr="000000"/>
                          </a:solidFill>
                        </a:rPr>
                        <a:t>/</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24883">
                <a:tc>
                  <a:txBody>
                    <a:bodyPr/>
                    <a:lstStyle/>
                    <a:p>
                      <a:r>
                        <a:rPr lang="en-IN" dirty="0" smtClean="0">
                          <a:solidFill>
                            <a:sysClr val="windowText" lastClr="000000"/>
                          </a:solidFill>
                        </a:rPr>
                        <a:t>Rs.44(2011)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80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24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Rs.50(2012)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90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24883">
                <a:tc>
                  <a:txBody>
                    <a:bodyPr/>
                    <a:lstStyle/>
                    <a:p>
                      <a:r>
                        <a:rPr lang="en-IN" dirty="0" smtClean="0">
                          <a:solidFill>
                            <a:sysClr val="windowText" lastClr="000000"/>
                          </a:solidFill>
                        </a:rPr>
                        <a:t>Rs.50(2013)</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105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24883">
                <a:tc>
                  <a:txBody>
                    <a:bodyPr/>
                    <a:lstStyle/>
                    <a:p>
                      <a:r>
                        <a:rPr lang="en-IN" dirty="0" smtClean="0">
                          <a:solidFill>
                            <a:sysClr val="windowText" lastClr="000000"/>
                          </a:solidFill>
                        </a:rPr>
                        <a:t>Rs.60(2014)</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24883">
                <a:tc>
                  <a:txBody>
                    <a:bodyPr/>
                    <a:lstStyle/>
                    <a:p>
                      <a:r>
                        <a:rPr lang="en-IN" dirty="0" smtClean="0">
                          <a:solidFill>
                            <a:sysClr val="windowText" lastClr="000000"/>
                          </a:solidFill>
                        </a:rPr>
                        <a:t>Rs.65(2015)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125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049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65" y="238063"/>
            <a:ext cx="8534400" cy="1025962"/>
          </a:xfrm>
        </p:spPr>
        <p:txBody>
          <a:bodyPr/>
          <a:lstStyle/>
          <a:p>
            <a:r>
              <a:rPr lang="en-US" dirty="0" smtClean="0"/>
              <a:t>Price elasticity</a:t>
            </a:r>
            <a:endParaRPr lang="en-US" dirty="0"/>
          </a:p>
        </p:txBody>
      </p:sp>
      <p:sp>
        <p:nvSpPr>
          <p:cNvPr id="11" name="TextBox 10"/>
          <p:cNvSpPr txBox="1"/>
          <p:nvPr/>
        </p:nvSpPr>
        <p:spPr>
          <a:xfrm>
            <a:off x="1052338" y="1492625"/>
            <a:ext cx="1903956" cy="369332"/>
          </a:xfrm>
          <a:prstGeom prst="rect">
            <a:avLst/>
          </a:prstGeom>
          <a:noFill/>
        </p:spPr>
        <p:txBody>
          <a:bodyPr wrap="square" rtlCol="0">
            <a:spAutoFit/>
          </a:bodyPr>
          <a:lstStyle/>
          <a:p>
            <a:r>
              <a:rPr lang="en-IN" dirty="0" smtClean="0">
                <a:solidFill>
                  <a:schemeClr val="bg1"/>
                </a:solidFill>
              </a:rPr>
              <a:t>Kayam </a:t>
            </a:r>
            <a:r>
              <a:rPr lang="en-IN" dirty="0" err="1" smtClean="0">
                <a:solidFill>
                  <a:schemeClr val="bg1"/>
                </a:solidFill>
              </a:rPr>
              <a:t>Churna</a:t>
            </a:r>
            <a:endParaRPr lang="en-IN" dirty="0">
              <a:solidFill>
                <a:schemeClr val="bg1"/>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821011497"/>
              </p:ext>
            </p:extLst>
          </p:nvPr>
        </p:nvGraphicFramePr>
        <p:xfrm>
          <a:off x="403412" y="2006242"/>
          <a:ext cx="3497002" cy="3490176"/>
        </p:xfrm>
        <a:graphic>
          <a:graphicData uri="http://schemas.openxmlformats.org/drawingml/2006/table">
            <a:tbl>
              <a:tblPr firstRow="1" bandRow="1">
                <a:tableStyleId>{2D5ABB26-0587-4C30-8999-92F81FD0307C}</a:tableStyleId>
              </a:tblPr>
              <a:tblGrid>
                <a:gridCol w="1748501">
                  <a:extLst>
                    <a:ext uri="{9D8B030D-6E8A-4147-A177-3AD203B41FA5}">
                      <a16:colId xmlns:a16="http://schemas.microsoft.com/office/drawing/2014/main" val="20000"/>
                    </a:ext>
                  </a:extLst>
                </a:gridCol>
                <a:gridCol w="1748501">
                  <a:extLst>
                    <a:ext uri="{9D8B030D-6E8A-4147-A177-3AD203B41FA5}">
                      <a16:colId xmlns:a16="http://schemas.microsoft.com/office/drawing/2014/main" val="20001"/>
                    </a:ext>
                  </a:extLst>
                </a:gridCol>
              </a:tblGrid>
              <a:tr h="581696">
                <a:tc>
                  <a:txBody>
                    <a:bodyPr/>
                    <a:lstStyle/>
                    <a:p>
                      <a:r>
                        <a:rPr lang="en-IN" dirty="0" smtClean="0">
                          <a:solidFill>
                            <a:sysClr val="windowText" lastClr="000000"/>
                          </a:solidFill>
                        </a:rPr>
                        <a:t>Price/</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ysClr val="windowText" lastClr="000000"/>
                          </a:solidFill>
                        </a:rPr>
                        <a:t>Qd</a:t>
                      </a:r>
                      <a:r>
                        <a:rPr lang="en-IN" dirty="0" smtClean="0">
                          <a:solidFill>
                            <a:sysClr val="windowText" lastClr="000000"/>
                          </a:solidFill>
                        </a:rPr>
                        <a:t>/</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1696">
                <a:tc>
                  <a:txBody>
                    <a:bodyPr/>
                    <a:lstStyle/>
                    <a:p>
                      <a:r>
                        <a:rPr lang="en-IN" dirty="0" smtClean="0">
                          <a:solidFill>
                            <a:sysClr val="windowText" lastClr="000000"/>
                          </a:solidFill>
                        </a:rPr>
                        <a:t>Rs.44(2011)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80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1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Rs.50(2012)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90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1696">
                <a:tc>
                  <a:txBody>
                    <a:bodyPr/>
                    <a:lstStyle/>
                    <a:p>
                      <a:r>
                        <a:rPr lang="en-IN" dirty="0" smtClean="0">
                          <a:solidFill>
                            <a:sysClr val="windowText" lastClr="000000"/>
                          </a:solidFill>
                        </a:rPr>
                        <a:t>Rs.50(2013)</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105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696">
                <a:tc>
                  <a:txBody>
                    <a:bodyPr/>
                    <a:lstStyle/>
                    <a:p>
                      <a:r>
                        <a:rPr lang="en-IN" dirty="0" smtClean="0">
                          <a:solidFill>
                            <a:sysClr val="windowText" lastClr="000000"/>
                          </a:solidFill>
                        </a:rPr>
                        <a:t>Rs.60(2014)</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696">
                <a:tc>
                  <a:txBody>
                    <a:bodyPr/>
                    <a:lstStyle/>
                    <a:p>
                      <a:r>
                        <a:rPr lang="en-IN" dirty="0" smtClean="0">
                          <a:solidFill>
                            <a:sysClr val="windowText" lastClr="000000"/>
                          </a:solidFill>
                        </a:rPr>
                        <a:t>Rs.65(2015)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125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13" name="TextBox 12"/>
              <p:cNvSpPr txBox="1"/>
              <p:nvPr/>
            </p:nvSpPr>
            <p:spPr>
              <a:xfrm>
                <a:off x="4317273" y="2121004"/>
                <a:ext cx="7072386" cy="3904852"/>
              </a:xfrm>
              <a:prstGeom prst="rect">
                <a:avLst/>
              </a:prstGeom>
              <a:noFill/>
              <a:ln>
                <a:solidFill>
                  <a:schemeClr val="accent1"/>
                </a:solidFill>
              </a:ln>
            </p:spPr>
            <p:txBody>
              <a:bodyPr wrap="square" rtlCol="0">
                <a:spAutoFit/>
              </a:bodyPr>
              <a:lstStyle/>
              <a:p>
                <a:r>
                  <a:rPr lang="en-IN" dirty="0" smtClean="0">
                    <a:solidFill>
                      <a:schemeClr val="bg1"/>
                    </a:solidFill>
                  </a:rPr>
                  <a:t>Price elasticity of demand for </a:t>
                </a:r>
                <a:r>
                  <a:rPr lang="en-IN" dirty="0" err="1" smtClean="0">
                    <a:solidFill>
                      <a:schemeClr val="bg1"/>
                    </a:solidFill>
                  </a:rPr>
                  <a:t>kayam</a:t>
                </a:r>
                <a:r>
                  <a:rPr lang="en-IN" dirty="0" smtClean="0">
                    <a:solidFill>
                      <a:schemeClr val="bg1"/>
                    </a:solidFill>
                  </a:rPr>
                  <a:t> </a:t>
                </a:r>
                <a:r>
                  <a:rPr lang="en-IN" dirty="0" err="1" smtClean="0">
                    <a:solidFill>
                      <a:schemeClr val="bg1"/>
                    </a:solidFill>
                  </a:rPr>
                  <a:t>churna</a:t>
                </a:r>
                <a:r>
                  <a:rPr lang="en-IN" dirty="0" smtClean="0">
                    <a:solidFill>
                      <a:schemeClr val="bg1"/>
                    </a:solidFill>
                  </a:rPr>
                  <a:t>:</a:t>
                </a:r>
              </a:p>
              <a:p>
                <a:pPr marL="285750" indent="-285750">
                  <a:buFontTx/>
                  <a:buChar char="-"/>
                </a:pPr>
                <a:r>
                  <a:rPr lang="en-IN" dirty="0">
                    <a:solidFill>
                      <a:schemeClr val="bg1"/>
                    </a:solidFill>
                  </a:rPr>
                  <a:t>Over </a:t>
                </a:r>
                <a:r>
                  <a:rPr lang="en-IN" dirty="0" smtClean="0">
                    <a:solidFill>
                      <a:schemeClr val="bg1"/>
                    </a:solidFill>
                  </a:rPr>
                  <a:t>2011-2012</a:t>
                </a:r>
                <a:r>
                  <a:rPr lang="en-IN" dirty="0">
                    <a:solidFill>
                      <a:schemeClr val="bg1"/>
                    </a:solidFill>
                  </a:rPr>
                  <a:t/>
                </a:r>
                <a:br>
                  <a:rPr lang="en-IN" dirty="0">
                    <a:solidFill>
                      <a:schemeClr val="bg1"/>
                    </a:solidFill>
                  </a:rPr>
                </a:br>
                <a:r>
                  <a:rPr lang="en-IN" dirty="0">
                    <a:solidFill>
                      <a:schemeClr val="bg1"/>
                    </a:solidFill>
                  </a:rPr>
                  <a:t>PED(Kayam) = </a:t>
                </a:r>
                <a14:m>
                  <m:oMath xmlns:m="http://schemas.openxmlformats.org/officeDocument/2006/math">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m:t>
                        </m:r>
                        <m:r>
                          <a:rPr lang="en-IN" i="1">
                            <a:solidFill>
                              <a:schemeClr val="bg1"/>
                            </a:solidFill>
                            <a:latin typeface="Cambria Math" panose="02040503050406030204" pitchFamily="18" charset="0"/>
                          </a:rPr>
                          <m:t>𝐶h𝑎𝑛𝑔𝑒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𝑖𝑛</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𝑄𝐷</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𝐾𝑎𝑦𝑎𝑚</m:t>
                        </m:r>
                        <m:r>
                          <a:rPr lang="en-IN" i="1">
                            <a:solidFill>
                              <a:schemeClr val="bg1"/>
                            </a:solidFill>
                            <a:latin typeface="Cambria Math" panose="02040503050406030204" pitchFamily="18" charset="0"/>
                          </a:rPr>
                          <m:t>)</m:t>
                        </m:r>
                      </m:num>
                      <m:den>
                        <m:r>
                          <a:rPr lang="en-IN" i="1">
                            <a:solidFill>
                              <a:schemeClr val="bg1"/>
                            </a:solidFill>
                            <a:latin typeface="Cambria Math" panose="02040503050406030204" pitchFamily="18" charset="0"/>
                          </a:rPr>
                          <m:t>%</m:t>
                        </m:r>
                        <m:r>
                          <a:rPr lang="en-IN" i="1">
                            <a:solidFill>
                              <a:schemeClr val="bg1"/>
                            </a:solidFill>
                            <a:latin typeface="Cambria Math" panose="02040503050406030204" pitchFamily="18" charset="0"/>
                          </a:rPr>
                          <m:t>𝐶h𝑎𝑛𝑔𝑒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𝑖𝑛</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𝑃𝑟𝑖𝑐𝑒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𝐾𝑎𝑦𝑎𝑚</m:t>
                        </m:r>
                        <m:r>
                          <a:rPr lang="en-IN" i="1">
                            <a:solidFill>
                              <a:schemeClr val="bg1"/>
                            </a:solidFill>
                            <a:latin typeface="Cambria Math" panose="02040503050406030204" pitchFamily="18" charset="0"/>
                          </a:rPr>
                          <m:t>)</m:t>
                        </m:r>
                      </m:den>
                    </m:f>
                  </m:oMath>
                </a14:m>
                <a:r>
                  <a:rPr lang="en-IN" dirty="0">
                    <a:solidFill>
                      <a:schemeClr val="bg1"/>
                    </a:solidFill>
                  </a:rPr>
                  <a:t> = </a:t>
                </a:r>
                <a14:m>
                  <m:oMath xmlns:m="http://schemas.openxmlformats.org/officeDocument/2006/math">
                    <m:f>
                      <m:fPr>
                        <m:ctrlPr>
                          <a:rPr lang="en-IN" i="1">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12.5</m:t>
                        </m:r>
                        <m:r>
                          <a:rPr lang="en-IN" i="1">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13.6</m:t>
                        </m:r>
                        <m:r>
                          <a:rPr lang="en-IN" i="1">
                            <a:solidFill>
                              <a:schemeClr val="bg1"/>
                            </a:solidFill>
                            <a:latin typeface="Cambria Math" panose="02040503050406030204" pitchFamily="18" charset="0"/>
                          </a:rPr>
                          <m:t>%</m:t>
                        </m:r>
                      </m:den>
                    </m:f>
                  </m:oMath>
                </a14:m>
                <a:r>
                  <a:rPr lang="en-IN" dirty="0">
                    <a:solidFill>
                      <a:schemeClr val="bg1"/>
                    </a:solidFill>
                  </a:rPr>
                  <a:t> = </a:t>
                </a:r>
                <a:r>
                  <a:rPr lang="en-IN" dirty="0" smtClean="0">
                    <a:solidFill>
                      <a:schemeClr val="bg1"/>
                    </a:solidFill>
                  </a:rPr>
                  <a:t>0.917</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b="1" i="1" dirty="0">
                    <a:solidFill>
                      <a:schemeClr val="bg1"/>
                    </a:solidFill>
                    <a:latin typeface="Times New Roman" panose="02020603050405020304" pitchFamily="18" charset="0"/>
                    <a:cs typeface="Times New Roman" panose="02020603050405020304" pitchFamily="18" charset="0"/>
                  </a:rPr>
                  <a:t>observation: </a:t>
                </a:r>
                <a:r>
                  <a:rPr lang="en-IN" b="1" i="1" dirty="0" smtClean="0">
                    <a:solidFill>
                      <a:schemeClr val="bg1"/>
                    </a:solidFill>
                    <a:latin typeface="Times New Roman" panose="02020603050405020304" pitchFamily="18" charset="0"/>
                    <a:cs typeface="Times New Roman" panose="02020603050405020304" pitchFamily="18" charset="0"/>
                  </a:rPr>
                  <a:t>not elastic at all </a:t>
                </a:r>
                <a:r>
                  <a:rPr lang="en-IN" dirty="0">
                    <a:solidFill>
                      <a:schemeClr val="bg1"/>
                    </a:solidFill>
                    <a:latin typeface="Times New Roman" panose="02020603050405020304" pitchFamily="18" charset="0"/>
                    <a:cs typeface="Times New Roman" panose="02020603050405020304" pitchFamily="18" charset="0"/>
                  </a:rPr>
                  <a:t>(PED should be negative)</a:t>
                </a:r>
              </a:p>
              <a:p>
                <a:pPr marL="285750" indent="-285750">
                  <a:buFontTx/>
                  <a:buChar char="-"/>
                </a:pPr>
                <a:endParaRPr lang="en-IN" dirty="0" smtClean="0">
                  <a:solidFill>
                    <a:schemeClr val="bg1"/>
                  </a:solidFill>
                </a:endParaRPr>
              </a:p>
              <a:p>
                <a:pPr marL="285750" indent="-285750">
                  <a:buFontTx/>
                  <a:buChar char="-"/>
                </a:pPr>
                <a:r>
                  <a:rPr lang="en-IN" dirty="0" smtClean="0">
                    <a:solidFill>
                      <a:schemeClr val="bg1"/>
                    </a:solidFill>
                  </a:rPr>
                  <a:t>Over 2013-2014</a:t>
                </a:r>
                <a:br>
                  <a:rPr lang="en-IN" dirty="0" smtClean="0">
                    <a:solidFill>
                      <a:schemeClr val="bg1"/>
                    </a:solidFill>
                  </a:rPr>
                </a:br>
                <a:r>
                  <a:rPr lang="en-IN" dirty="0" smtClean="0">
                    <a:solidFill>
                      <a:schemeClr val="bg1"/>
                    </a:solidFill>
                  </a:rPr>
                  <a:t>PED(Kayam)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𝐾𝑎𝑦𝑎𝑚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𝐾𝑎𝑦𝑎𝑚</m:t>
                        </m:r>
                        <m:r>
                          <a:rPr lang="en-IN" b="0" i="1" smtClean="0">
                            <a:solidFill>
                              <a:schemeClr val="bg1"/>
                            </a:solidFill>
                            <a:latin typeface="Cambria Math" panose="02040503050406030204" pitchFamily="18" charset="0"/>
                          </a:rPr>
                          <m:t>)</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10%</m:t>
                        </m:r>
                      </m:num>
                      <m:den>
                        <m:r>
                          <a:rPr lang="en-IN" b="0" i="1" smtClean="0">
                            <a:solidFill>
                              <a:schemeClr val="bg1"/>
                            </a:solidFill>
                            <a:latin typeface="Cambria Math" panose="02040503050406030204" pitchFamily="18" charset="0"/>
                          </a:rPr>
                          <m:t>20%</m:t>
                        </m:r>
                      </m:den>
                    </m:f>
                  </m:oMath>
                </a14:m>
                <a:r>
                  <a:rPr lang="en-IN" dirty="0" smtClean="0">
                    <a:solidFill>
                      <a:schemeClr val="bg1"/>
                    </a:solidFill>
                  </a:rPr>
                  <a:t> = 0.5</a:t>
                </a:r>
                <a:r>
                  <a:rPr lang="en-IN" dirty="0" smtClean="0">
                    <a:solidFill>
                      <a:schemeClr val="bg1"/>
                    </a:solidFill>
                    <a:latin typeface="Times New Roman" panose="02020603050405020304" pitchFamily="18" charset="0"/>
                    <a:cs typeface="Times New Roman" panose="02020603050405020304" pitchFamily="18" charset="0"/>
                  </a:rPr>
                  <a:t/>
                </a:r>
                <a:br>
                  <a:rPr lang="en-IN" dirty="0" smtClean="0">
                    <a:solidFill>
                      <a:schemeClr val="bg1"/>
                    </a:solidFill>
                    <a:latin typeface="Times New Roman" panose="02020603050405020304" pitchFamily="18" charset="0"/>
                    <a:cs typeface="Times New Roman" panose="02020603050405020304" pitchFamily="18" charset="0"/>
                  </a:rPr>
                </a:br>
                <a:r>
                  <a:rPr lang="en-IN" b="1" i="1" dirty="0" smtClean="0">
                    <a:solidFill>
                      <a:schemeClr val="bg1"/>
                    </a:solidFill>
                    <a:latin typeface="Times New Roman" panose="02020603050405020304" pitchFamily="18" charset="0"/>
                    <a:cs typeface="Times New Roman" panose="02020603050405020304" pitchFamily="18" charset="0"/>
                  </a:rPr>
                  <a:t>observation: </a:t>
                </a:r>
                <a:r>
                  <a:rPr lang="en-IN" b="1" i="1" dirty="0">
                    <a:solidFill>
                      <a:schemeClr val="bg1"/>
                    </a:solidFill>
                    <a:latin typeface="Times New Roman" panose="02020603050405020304" pitchFamily="18" charset="0"/>
                    <a:cs typeface="Times New Roman" panose="02020603050405020304" pitchFamily="18" charset="0"/>
                  </a:rPr>
                  <a:t>not elastic at all </a:t>
                </a:r>
                <a:r>
                  <a:rPr lang="en-IN" dirty="0" smtClean="0">
                    <a:solidFill>
                      <a:schemeClr val="bg1"/>
                    </a:solidFill>
                    <a:latin typeface="Times New Roman" panose="02020603050405020304" pitchFamily="18" charset="0"/>
                    <a:cs typeface="Times New Roman" panose="02020603050405020304" pitchFamily="18" charset="0"/>
                  </a:rPr>
                  <a:t>(PED should be negative)</a:t>
                </a:r>
              </a:p>
              <a:p>
                <a:pPr marL="285750" indent="-285750">
                  <a:buFontTx/>
                  <a:buChar char="-"/>
                </a:pP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IN" dirty="0" smtClean="0">
                    <a:solidFill>
                      <a:schemeClr val="bg1"/>
                    </a:solidFill>
                  </a:rPr>
                  <a:t>Over 2014-2015</a:t>
                </a:r>
                <a:br>
                  <a:rPr lang="en-IN" dirty="0" smtClean="0">
                    <a:solidFill>
                      <a:schemeClr val="bg1"/>
                    </a:solidFill>
                  </a:rPr>
                </a:br>
                <a:r>
                  <a:rPr lang="en-IN" dirty="0" smtClean="0">
                    <a:solidFill>
                      <a:schemeClr val="bg1"/>
                    </a:solidFill>
                  </a:rPr>
                  <a:t>PED(</a:t>
                </a:r>
                <a:r>
                  <a:rPr lang="en-IN" dirty="0" err="1" smtClean="0">
                    <a:solidFill>
                      <a:schemeClr val="bg1"/>
                    </a:solidFill>
                  </a:rPr>
                  <a:t>Kayam</a:t>
                </a:r>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17.6470</m:t>
                        </m:r>
                      </m:num>
                      <m:den>
                        <m:r>
                          <a:rPr lang="en-IN" b="0" i="1" smtClean="0">
                            <a:solidFill>
                              <a:schemeClr val="bg1"/>
                            </a:solidFill>
                            <a:latin typeface="Cambria Math" panose="02040503050406030204" pitchFamily="18" charset="0"/>
                          </a:rPr>
                          <m:t>8%</m:t>
                        </m:r>
                      </m:den>
                    </m:f>
                  </m:oMath>
                </a14:m>
                <a:r>
                  <a:rPr lang="en-IN" dirty="0" smtClean="0">
                    <a:solidFill>
                      <a:schemeClr val="bg1"/>
                    </a:solidFill>
                  </a:rPr>
                  <a:t> = 2.1</a:t>
                </a:r>
                <a:r>
                  <a:rPr lang="en-IN" dirty="0" smtClean="0">
                    <a:solidFill>
                      <a:schemeClr val="bg1"/>
                    </a:solidFill>
                    <a:latin typeface="Times New Roman" panose="02020603050405020304" pitchFamily="18" charset="0"/>
                    <a:cs typeface="Times New Roman" panose="02020603050405020304" pitchFamily="18" charset="0"/>
                  </a:rPr>
                  <a:t/>
                </a:r>
                <a:br>
                  <a:rPr lang="en-IN" dirty="0" smtClean="0">
                    <a:solidFill>
                      <a:schemeClr val="bg1"/>
                    </a:solidFill>
                    <a:latin typeface="Times New Roman" panose="02020603050405020304" pitchFamily="18" charset="0"/>
                    <a:cs typeface="Times New Roman" panose="02020603050405020304" pitchFamily="18" charset="0"/>
                  </a:rPr>
                </a:br>
                <a:r>
                  <a:rPr lang="en-IN" b="1" i="1" dirty="0">
                    <a:solidFill>
                      <a:schemeClr val="bg1"/>
                    </a:solidFill>
                    <a:latin typeface="Times New Roman" panose="02020603050405020304" pitchFamily="18" charset="0"/>
                    <a:cs typeface="Times New Roman" panose="02020603050405020304" pitchFamily="18" charset="0"/>
                  </a:rPr>
                  <a:t>observation: not elastic at all</a:t>
                </a:r>
                <a:r>
                  <a:rPr lang="en-IN" b="1" i="1"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(PED should be negative)</a:t>
                </a:r>
                <a:endParaRPr lang="en-IN" dirty="0">
                  <a:solidFill>
                    <a:schemeClr val="bg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17273" y="2121004"/>
                <a:ext cx="7072386" cy="3904852"/>
              </a:xfrm>
              <a:prstGeom prst="rect">
                <a:avLst/>
              </a:prstGeom>
              <a:blipFill>
                <a:blip r:embed="rId2"/>
                <a:stretch>
                  <a:fillRect l="-602" t="-779" b="-1558"/>
                </a:stretch>
              </a:blipFill>
              <a:ln>
                <a:solidFill>
                  <a:schemeClr val="accent1"/>
                </a:solidFill>
              </a:ln>
            </p:spPr>
            <p:txBody>
              <a:bodyPr/>
              <a:lstStyle/>
              <a:p>
                <a:r>
                  <a:rPr lang="en-IN">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3565" y="238063"/>
            <a:ext cx="8534400" cy="1025962"/>
          </a:xfrm>
        </p:spPr>
        <p:txBody>
          <a:bodyPr/>
          <a:lstStyle/>
          <a:p>
            <a:r>
              <a:rPr lang="en-US" dirty="0" smtClean="0"/>
              <a:t>Price elasticity</a:t>
            </a:r>
            <a:endParaRPr lang="en-US" dirty="0"/>
          </a:p>
        </p:txBody>
      </p:sp>
      <p:graphicFrame>
        <p:nvGraphicFramePr>
          <p:cNvPr id="12" name="Content Placeholder 3"/>
          <p:cNvGraphicFramePr>
            <a:graphicFrameLocks/>
          </p:cNvGraphicFramePr>
          <p:nvPr>
            <p:extLst>
              <p:ext uri="{D42A27DB-BD31-4B8C-83A1-F6EECF244321}">
                <p14:modId xmlns:p14="http://schemas.microsoft.com/office/powerpoint/2010/main" val="1048917008"/>
              </p:ext>
            </p:extLst>
          </p:nvPr>
        </p:nvGraphicFramePr>
        <p:xfrm>
          <a:off x="213565" y="1991783"/>
          <a:ext cx="3754676" cy="3504588"/>
        </p:xfrm>
        <a:graphic>
          <a:graphicData uri="http://schemas.openxmlformats.org/drawingml/2006/table">
            <a:tbl>
              <a:tblPr firstRow="1" bandRow="1">
                <a:tableStyleId>{2D5ABB26-0587-4C30-8999-92F81FD0307C}</a:tableStyleId>
              </a:tblPr>
              <a:tblGrid>
                <a:gridCol w="1877338">
                  <a:extLst>
                    <a:ext uri="{9D8B030D-6E8A-4147-A177-3AD203B41FA5}">
                      <a16:colId xmlns:a16="http://schemas.microsoft.com/office/drawing/2014/main" val="20000"/>
                    </a:ext>
                  </a:extLst>
                </a:gridCol>
                <a:gridCol w="1877338">
                  <a:extLst>
                    <a:ext uri="{9D8B030D-6E8A-4147-A177-3AD203B41FA5}">
                      <a16:colId xmlns:a16="http://schemas.microsoft.com/office/drawing/2014/main" val="20001"/>
                    </a:ext>
                  </a:extLst>
                </a:gridCol>
              </a:tblGrid>
              <a:tr h="584098">
                <a:tc>
                  <a:txBody>
                    <a:bodyPr/>
                    <a:lstStyle/>
                    <a:p>
                      <a:r>
                        <a:rPr lang="en-IN" dirty="0" smtClean="0">
                          <a:solidFill>
                            <a:schemeClr val="bg1"/>
                          </a:solidFill>
                        </a:rPr>
                        <a:t>Price/</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chemeClr val="bg1"/>
                          </a:solidFill>
                        </a:rPr>
                        <a:t>Qd</a:t>
                      </a:r>
                      <a:r>
                        <a:rPr lang="en-IN" dirty="0" smtClean="0">
                          <a:solidFill>
                            <a:schemeClr val="bg1"/>
                          </a:solidFill>
                        </a:rPr>
                        <a:t>/</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4098">
                <a:tc>
                  <a:txBody>
                    <a:bodyPr/>
                    <a:lstStyle/>
                    <a:p>
                      <a:r>
                        <a:rPr lang="en-IN" dirty="0" smtClean="0">
                          <a:solidFill>
                            <a:schemeClr val="bg1"/>
                          </a:solidFill>
                        </a:rPr>
                        <a:t>Rs.50(2011)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50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40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Rs.45(2012)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60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4098">
                <a:tc>
                  <a:txBody>
                    <a:bodyPr/>
                    <a:lstStyle/>
                    <a:p>
                      <a:r>
                        <a:rPr lang="en-IN" dirty="0" smtClean="0">
                          <a:solidFill>
                            <a:schemeClr val="bg1"/>
                          </a:solidFill>
                        </a:rPr>
                        <a:t>Rs.50(2013)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70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4098">
                <a:tc>
                  <a:txBody>
                    <a:bodyPr/>
                    <a:lstStyle/>
                    <a:p>
                      <a:r>
                        <a:rPr lang="en-IN" dirty="0" smtClean="0">
                          <a:solidFill>
                            <a:schemeClr val="bg1"/>
                          </a:solidFill>
                        </a:rPr>
                        <a:t>Rs.50(2014)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85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4098">
                <a:tc>
                  <a:txBody>
                    <a:bodyPr/>
                    <a:lstStyle/>
                    <a:p>
                      <a:r>
                        <a:rPr lang="en-IN" dirty="0" smtClean="0">
                          <a:solidFill>
                            <a:schemeClr val="bg1"/>
                          </a:solidFill>
                        </a:rPr>
                        <a:t>Rs.54(2015)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100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TextBox 12"/>
          <p:cNvSpPr txBox="1"/>
          <p:nvPr/>
        </p:nvSpPr>
        <p:spPr>
          <a:xfrm>
            <a:off x="1047159" y="1538379"/>
            <a:ext cx="1903956" cy="369332"/>
          </a:xfrm>
          <a:prstGeom prst="rect">
            <a:avLst/>
          </a:prstGeom>
          <a:noFill/>
        </p:spPr>
        <p:txBody>
          <a:bodyPr wrap="square" rtlCol="0">
            <a:spAutoFit/>
          </a:bodyPr>
          <a:lstStyle/>
          <a:p>
            <a:r>
              <a:rPr lang="en-IN" dirty="0" err="1" smtClean="0">
                <a:solidFill>
                  <a:schemeClr val="bg1"/>
                </a:solidFill>
              </a:rPr>
              <a:t>Nityam</a:t>
            </a:r>
            <a:r>
              <a:rPr lang="en-IN" dirty="0" smtClean="0">
                <a:solidFill>
                  <a:schemeClr val="bg1"/>
                </a:solidFill>
              </a:rPr>
              <a:t> </a:t>
            </a:r>
            <a:r>
              <a:rPr lang="en-IN" dirty="0" err="1" smtClean="0">
                <a:solidFill>
                  <a:schemeClr val="bg1"/>
                </a:solidFill>
              </a:rPr>
              <a:t>Churna</a:t>
            </a:r>
            <a:endParaRPr lang="en-IN" dirty="0">
              <a:solidFill>
                <a:schemeClr val="bg1"/>
              </a:solidFill>
            </a:endParaRPr>
          </a:p>
        </p:txBody>
      </p:sp>
      <mc:AlternateContent xmlns:mc="http://schemas.openxmlformats.org/markup-compatibility/2006" xmlns:a14="http://schemas.microsoft.com/office/drawing/2010/main">
        <mc:Choice Requires="a14">
          <p:sp>
            <p:nvSpPr>
              <p:cNvPr id="17" name="TextBox 16"/>
              <p:cNvSpPr txBox="1"/>
              <p:nvPr/>
            </p:nvSpPr>
            <p:spPr>
              <a:xfrm>
                <a:off x="4317273" y="2121004"/>
                <a:ext cx="7072386" cy="3908955"/>
              </a:xfrm>
              <a:prstGeom prst="rect">
                <a:avLst/>
              </a:prstGeom>
              <a:noFill/>
              <a:ln>
                <a:solidFill>
                  <a:schemeClr val="accent1"/>
                </a:solidFill>
              </a:ln>
            </p:spPr>
            <p:txBody>
              <a:bodyPr wrap="square" rtlCol="0">
                <a:spAutoFit/>
              </a:bodyPr>
              <a:lstStyle/>
              <a:p>
                <a:r>
                  <a:rPr lang="en-IN" dirty="0" smtClean="0">
                    <a:solidFill>
                      <a:schemeClr val="bg1"/>
                    </a:solidFill>
                  </a:rPr>
                  <a:t>Price elasticity of demand for </a:t>
                </a:r>
                <a:r>
                  <a:rPr lang="en-IN" dirty="0" err="1" smtClean="0">
                    <a:solidFill>
                      <a:schemeClr val="bg1"/>
                    </a:solidFill>
                  </a:rPr>
                  <a:t>kayam</a:t>
                </a:r>
                <a:r>
                  <a:rPr lang="en-IN" dirty="0" smtClean="0">
                    <a:solidFill>
                      <a:schemeClr val="bg1"/>
                    </a:solidFill>
                  </a:rPr>
                  <a:t> </a:t>
                </a:r>
                <a:r>
                  <a:rPr lang="en-IN" dirty="0" err="1" smtClean="0">
                    <a:solidFill>
                      <a:schemeClr val="bg1"/>
                    </a:solidFill>
                  </a:rPr>
                  <a:t>churna</a:t>
                </a:r>
                <a:r>
                  <a:rPr lang="en-IN" dirty="0" smtClean="0">
                    <a:solidFill>
                      <a:schemeClr val="bg1"/>
                    </a:solidFill>
                  </a:rPr>
                  <a:t>:</a:t>
                </a:r>
              </a:p>
              <a:p>
                <a:pPr marL="285750" indent="-285750">
                  <a:buFontTx/>
                  <a:buChar char="-"/>
                </a:pPr>
                <a:r>
                  <a:rPr lang="en-IN" dirty="0">
                    <a:solidFill>
                      <a:schemeClr val="bg1"/>
                    </a:solidFill>
                  </a:rPr>
                  <a:t>Over </a:t>
                </a:r>
                <a:r>
                  <a:rPr lang="en-IN" dirty="0" smtClean="0">
                    <a:solidFill>
                      <a:schemeClr val="bg1"/>
                    </a:solidFill>
                  </a:rPr>
                  <a:t>2011-2012</a:t>
                </a:r>
                <a:r>
                  <a:rPr lang="en-IN" dirty="0">
                    <a:solidFill>
                      <a:schemeClr val="bg1"/>
                    </a:solidFill>
                  </a:rPr>
                  <a:t/>
                </a:r>
                <a:br>
                  <a:rPr lang="en-IN" dirty="0">
                    <a:solidFill>
                      <a:schemeClr val="bg1"/>
                    </a:solidFill>
                  </a:rPr>
                </a:br>
                <a:r>
                  <a:rPr lang="en-IN" dirty="0" smtClean="0">
                    <a:solidFill>
                      <a:schemeClr val="bg1"/>
                    </a:solidFill>
                  </a:rPr>
                  <a:t>PED(</a:t>
                </a:r>
                <a:r>
                  <a:rPr lang="en-IN" dirty="0" err="1" smtClean="0">
                    <a:solidFill>
                      <a:schemeClr val="bg1"/>
                    </a:solidFill>
                  </a:rPr>
                  <a:t>Nityam</a:t>
                </a:r>
                <a:r>
                  <a:rPr lang="en-IN" dirty="0">
                    <a:solidFill>
                      <a:schemeClr val="bg1"/>
                    </a:solidFill>
                  </a:rPr>
                  <a:t>) = </a:t>
                </a:r>
                <a14:m>
                  <m:oMath xmlns:m="http://schemas.openxmlformats.org/officeDocument/2006/math">
                    <m:f>
                      <m:fPr>
                        <m:ctrlPr>
                          <a:rPr lang="en-IN" i="1">
                            <a:solidFill>
                              <a:schemeClr val="bg1"/>
                            </a:solidFill>
                            <a:latin typeface="Cambria Math" panose="02040503050406030204" pitchFamily="18" charset="0"/>
                          </a:rPr>
                        </m:ctrlPr>
                      </m:fPr>
                      <m:num>
                        <m:r>
                          <a:rPr lang="en-IN" i="1">
                            <a:solidFill>
                              <a:schemeClr val="bg1"/>
                            </a:solidFill>
                            <a:latin typeface="Cambria Math" panose="02040503050406030204" pitchFamily="18" charset="0"/>
                          </a:rPr>
                          <m:t>%</m:t>
                        </m:r>
                        <m:r>
                          <a:rPr lang="en-IN" i="1">
                            <a:solidFill>
                              <a:schemeClr val="bg1"/>
                            </a:solidFill>
                            <a:latin typeface="Cambria Math" panose="02040503050406030204" pitchFamily="18" charset="0"/>
                          </a:rPr>
                          <m:t>𝐶h𝑎𝑛𝑔𝑒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𝑖𝑛</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𝑄𝐷</m:t>
                        </m:r>
                        <m:r>
                          <a:rPr lang="en-IN" i="1">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𝑁𝑖𝑡𝑦𝑎𝑚</m:t>
                        </m:r>
                        <m:r>
                          <a:rPr lang="en-IN" i="1">
                            <a:solidFill>
                              <a:schemeClr val="bg1"/>
                            </a:solidFill>
                            <a:latin typeface="Cambria Math" panose="02040503050406030204" pitchFamily="18" charset="0"/>
                          </a:rPr>
                          <m:t>)</m:t>
                        </m:r>
                      </m:num>
                      <m:den>
                        <m:r>
                          <a:rPr lang="en-IN" i="1">
                            <a:solidFill>
                              <a:schemeClr val="bg1"/>
                            </a:solidFill>
                            <a:latin typeface="Cambria Math" panose="02040503050406030204" pitchFamily="18" charset="0"/>
                          </a:rPr>
                          <m:t>%</m:t>
                        </m:r>
                        <m:r>
                          <a:rPr lang="en-IN" i="1">
                            <a:solidFill>
                              <a:schemeClr val="bg1"/>
                            </a:solidFill>
                            <a:latin typeface="Cambria Math" panose="02040503050406030204" pitchFamily="18" charset="0"/>
                          </a:rPr>
                          <m:t>𝐶h𝑎𝑛𝑔𝑒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𝑖𝑛</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𝑃𝑟𝑖𝑐𝑒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𝑁𝑖𝑡𝑦𝑎𝑚</m:t>
                        </m:r>
                        <m:r>
                          <a:rPr lang="en-IN" i="1">
                            <a:solidFill>
                              <a:schemeClr val="bg1"/>
                            </a:solidFill>
                            <a:latin typeface="Cambria Math" panose="02040503050406030204" pitchFamily="18" charset="0"/>
                          </a:rPr>
                          <m:t>)</m:t>
                        </m:r>
                      </m:den>
                    </m:f>
                  </m:oMath>
                </a14:m>
                <a:r>
                  <a:rPr lang="en-IN" dirty="0">
                    <a:solidFill>
                      <a:schemeClr val="bg1"/>
                    </a:solidFill>
                  </a:rPr>
                  <a:t> = </a:t>
                </a:r>
                <a14:m>
                  <m:oMath xmlns:m="http://schemas.openxmlformats.org/officeDocument/2006/math">
                    <m:f>
                      <m:fPr>
                        <m:ctrlPr>
                          <a:rPr lang="en-IN" i="1">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12</m:t>
                        </m:r>
                        <m:r>
                          <a:rPr lang="en-IN" i="1">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−10</m:t>
                        </m:r>
                        <m:r>
                          <a:rPr lang="en-IN" i="1">
                            <a:solidFill>
                              <a:schemeClr val="bg1"/>
                            </a:solidFill>
                            <a:latin typeface="Cambria Math" panose="02040503050406030204" pitchFamily="18" charset="0"/>
                          </a:rPr>
                          <m:t>%</m:t>
                        </m:r>
                      </m:den>
                    </m:f>
                  </m:oMath>
                </a14:m>
                <a:r>
                  <a:rPr lang="en-IN" dirty="0">
                    <a:solidFill>
                      <a:schemeClr val="bg1"/>
                    </a:solidFill>
                  </a:rPr>
                  <a:t> = </a:t>
                </a:r>
                <a:r>
                  <a:rPr lang="en-IN" dirty="0" smtClean="0">
                    <a:solidFill>
                      <a:schemeClr val="bg1"/>
                    </a:solidFill>
                  </a:rPr>
                  <a:t>-1.2</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b="1" i="1" dirty="0">
                    <a:solidFill>
                      <a:schemeClr val="bg1"/>
                    </a:solidFill>
                    <a:latin typeface="Times New Roman" panose="02020603050405020304" pitchFamily="18" charset="0"/>
                    <a:cs typeface="Times New Roman" panose="02020603050405020304" pitchFamily="18" charset="0"/>
                  </a:rPr>
                  <a:t>observation: </a:t>
                </a:r>
                <a:r>
                  <a:rPr lang="en-IN" b="1" i="1" dirty="0" smtClean="0">
                    <a:solidFill>
                      <a:schemeClr val="bg1"/>
                    </a:solidFill>
                    <a:latin typeface="Times New Roman" panose="02020603050405020304" pitchFamily="18" charset="0"/>
                    <a:cs typeface="Times New Roman" panose="02020603050405020304" pitchFamily="18" charset="0"/>
                  </a:rPr>
                  <a:t>inelastic increase </a:t>
                </a:r>
                <a:r>
                  <a:rPr lang="en-IN" dirty="0">
                    <a:solidFill>
                      <a:schemeClr val="bg1"/>
                    </a:solidFill>
                    <a:latin typeface="Times New Roman" panose="02020603050405020304" pitchFamily="18" charset="0"/>
                    <a:cs typeface="Times New Roman" panose="02020603050405020304" pitchFamily="18" charset="0"/>
                  </a:rPr>
                  <a:t>(PED should be negative)</a:t>
                </a:r>
              </a:p>
              <a:p>
                <a:pPr marL="285750" indent="-285750">
                  <a:buFontTx/>
                  <a:buChar char="-"/>
                </a:pPr>
                <a:endParaRPr lang="en-IN" dirty="0" smtClean="0">
                  <a:solidFill>
                    <a:schemeClr val="bg1"/>
                  </a:solidFill>
                </a:endParaRPr>
              </a:p>
              <a:p>
                <a:pPr marL="285750" indent="-285750">
                  <a:buFontTx/>
                  <a:buChar char="-"/>
                </a:pPr>
                <a:r>
                  <a:rPr lang="en-IN" dirty="0" smtClean="0">
                    <a:solidFill>
                      <a:schemeClr val="bg1"/>
                    </a:solidFill>
                  </a:rPr>
                  <a:t>Over 2012-2013</a:t>
                </a:r>
                <a:br>
                  <a:rPr lang="en-IN" dirty="0" smtClean="0">
                    <a:solidFill>
                      <a:schemeClr val="bg1"/>
                    </a:solidFill>
                  </a:rPr>
                </a:br>
                <a:r>
                  <a:rPr lang="en-IN" dirty="0">
                    <a:solidFill>
                      <a:schemeClr val="bg1"/>
                    </a:solidFill>
                  </a:rPr>
                  <a:t>PED(</a:t>
                </a:r>
                <a:r>
                  <a:rPr lang="en-IN" dirty="0" err="1">
                    <a:solidFill>
                      <a:schemeClr val="bg1"/>
                    </a:solidFill>
                  </a:rPr>
                  <a:t>Nityam</a:t>
                </a:r>
                <a:r>
                  <a:rPr lang="en-IN" dirty="0">
                    <a:solidFill>
                      <a:schemeClr val="bg1"/>
                    </a:solidFill>
                  </a:rPr>
                  <a:t>) </a:t>
                </a:r>
                <a:r>
                  <a:rPr lang="en-IN" dirty="0" smtClean="0">
                    <a:solidFill>
                      <a:schemeClr val="bg1"/>
                    </a:solidFill>
                  </a:rPr>
                  <a:t>=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r>
                          <a:rPr lang="en-IN" b="0" i="1" smtClean="0">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16.66%</m:t>
                        </m:r>
                      </m:num>
                      <m:den>
                        <m:r>
                          <a:rPr lang="en-IN" i="1">
                            <a:solidFill>
                              <a:schemeClr val="bg1"/>
                            </a:solidFill>
                            <a:latin typeface="Cambria Math" panose="02040503050406030204" pitchFamily="18" charset="0"/>
                          </a:rPr>
                          <m:t>11.11</m:t>
                        </m:r>
                        <m:r>
                          <a:rPr lang="en-IN" b="0" i="1" smtClean="0">
                            <a:solidFill>
                              <a:schemeClr val="bg1"/>
                            </a:solidFill>
                            <a:latin typeface="Cambria Math" panose="02040503050406030204" pitchFamily="18" charset="0"/>
                          </a:rPr>
                          <m:t>%</m:t>
                        </m:r>
                      </m:den>
                    </m:f>
                  </m:oMath>
                </a14:m>
                <a:r>
                  <a:rPr lang="en-IN" dirty="0" smtClean="0">
                    <a:solidFill>
                      <a:schemeClr val="bg1"/>
                    </a:solidFill>
                  </a:rPr>
                  <a:t> = 1.3</a:t>
                </a:r>
                <a:r>
                  <a:rPr lang="en-IN" dirty="0" smtClean="0">
                    <a:solidFill>
                      <a:schemeClr val="bg1"/>
                    </a:solidFill>
                    <a:latin typeface="Times New Roman" panose="02020603050405020304" pitchFamily="18" charset="0"/>
                    <a:cs typeface="Times New Roman" panose="02020603050405020304" pitchFamily="18" charset="0"/>
                  </a:rPr>
                  <a:t/>
                </a:r>
                <a:br>
                  <a:rPr lang="en-IN" dirty="0" smtClean="0">
                    <a:solidFill>
                      <a:schemeClr val="bg1"/>
                    </a:solidFill>
                    <a:latin typeface="Times New Roman" panose="02020603050405020304" pitchFamily="18" charset="0"/>
                    <a:cs typeface="Times New Roman" panose="02020603050405020304" pitchFamily="18" charset="0"/>
                  </a:rPr>
                </a:br>
                <a:r>
                  <a:rPr lang="en-IN" b="1" i="1" dirty="0" smtClean="0">
                    <a:solidFill>
                      <a:schemeClr val="bg1"/>
                    </a:solidFill>
                    <a:latin typeface="Times New Roman" panose="02020603050405020304" pitchFamily="18" charset="0"/>
                    <a:cs typeface="Times New Roman" panose="02020603050405020304" pitchFamily="18" charset="0"/>
                  </a:rPr>
                  <a:t>observation: </a:t>
                </a:r>
                <a:r>
                  <a:rPr lang="en-IN" b="1" i="1" dirty="0">
                    <a:solidFill>
                      <a:schemeClr val="bg1"/>
                    </a:solidFill>
                    <a:latin typeface="Times New Roman" panose="02020603050405020304" pitchFamily="18" charset="0"/>
                    <a:cs typeface="Times New Roman" panose="02020603050405020304" pitchFamily="18" charset="0"/>
                  </a:rPr>
                  <a:t>not elastic at all </a:t>
                </a:r>
                <a:r>
                  <a:rPr lang="en-IN" dirty="0" smtClean="0">
                    <a:solidFill>
                      <a:schemeClr val="bg1"/>
                    </a:solidFill>
                    <a:latin typeface="Times New Roman" panose="02020603050405020304" pitchFamily="18" charset="0"/>
                    <a:cs typeface="Times New Roman" panose="02020603050405020304" pitchFamily="18" charset="0"/>
                  </a:rPr>
                  <a:t>(PED should be negative)</a:t>
                </a:r>
              </a:p>
              <a:p>
                <a:pPr marL="285750" indent="-285750">
                  <a:buFontTx/>
                  <a:buChar char="-"/>
                </a:pP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Tx/>
                  <a:buChar char="-"/>
                </a:pPr>
                <a:r>
                  <a:rPr lang="en-IN" dirty="0" smtClean="0">
                    <a:solidFill>
                      <a:schemeClr val="bg1"/>
                    </a:solidFill>
                  </a:rPr>
                  <a:t>Over 2014-2015</a:t>
                </a:r>
                <a:r>
                  <a:rPr lang="en-IN" dirty="0">
                    <a:solidFill>
                      <a:schemeClr val="bg1"/>
                    </a:solidFill>
                  </a:rPr>
                  <a:t/>
                </a:r>
                <a:br>
                  <a:rPr lang="en-IN" dirty="0">
                    <a:solidFill>
                      <a:schemeClr val="bg1"/>
                    </a:solidFill>
                  </a:rPr>
                </a:br>
                <a:r>
                  <a:rPr lang="en-IN" dirty="0">
                    <a:solidFill>
                      <a:schemeClr val="bg1"/>
                    </a:solidFill>
                  </a:rPr>
                  <a:t>PED(</a:t>
                </a:r>
                <a:r>
                  <a:rPr lang="en-IN" dirty="0" err="1">
                    <a:solidFill>
                      <a:schemeClr val="bg1"/>
                    </a:solidFill>
                  </a:rPr>
                  <a:t>Nityam</a:t>
                </a:r>
                <a:r>
                  <a:rPr lang="en-IN" dirty="0">
                    <a:solidFill>
                      <a:schemeClr val="bg1"/>
                    </a:solidFill>
                  </a:rPr>
                  <a:t>) </a:t>
                </a:r>
                <a:r>
                  <a:rPr lang="en-IN" dirty="0" smtClean="0">
                    <a:solidFill>
                      <a:schemeClr val="bg1"/>
                    </a:solidFill>
                  </a:rPr>
                  <a:t>=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r>
                          <a:rPr lang="en-IN" i="1">
                            <a:solidFill>
                              <a:schemeClr val="bg1"/>
                            </a:solidFill>
                            <a:latin typeface="Cambria Math" panose="02040503050406030204" pitchFamily="18" charset="0"/>
                          </a:rPr>
                          <m:t> (</m:t>
                        </m:r>
                        <m:r>
                          <a:rPr lang="en-IN" i="1">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17.6470</m:t>
                        </m:r>
                      </m:num>
                      <m:den>
                        <m:r>
                          <a:rPr lang="en-IN" b="0" i="1" smtClean="0">
                            <a:solidFill>
                              <a:schemeClr val="bg1"/>
                            </a:solidFill>
                            <a:latin typeface="Cambria Math" panose="02040503050406030204" pitchFamily="18" charset="0"/>
                          </a:rPr>
                          <m:t>8%</m:t>
                        </m:r>
                      </m:den>
                    </m:f>
                  </m:oMath>
                </a14:m>
                <a:r>
                  <a:rPr lang="en-IN" dirty="0" smtClean="0">
                    <a:solidFill>
                      <a:schemeClr val="bg1"/>
                    </a:solidFill>
                  </a:rPr>
                  <a:t> = 2.1</a:t>
                </a:r>
                <a:r>
                  <a:rPr lang="en-IN" dirty="0" smtClean="0">
                    <a:solidFill>
                      <a:schemeClr val="bg1"/>
                    </a:solidFill>
                    <a:latin typeface="Times New Roman" panose="02020603050405020304" pitchFamily="18" charset="0"/>
                    <a:cs typeface="Times New Roman" panose="02020603050405020304" pitchFamily="18" charset="0"/>
                  </a:rPr>
                  <a:t/>
                </a:r>
                <a:br>
                  <a:rPr lang="en-IN" dirty="0" smtClean="0">
                    <a:solidFill>
                      <a:schemeClr val="bg1"/>
                    </a:solidFill>
                    <a:latin typeface="Times New Roman" panose="02020603050405020304" pitchFamily="18" charset="0"/>
                    <a:cs typeface="Times New Roman" panose="02020603050405020304" pitchFamily="18" charset="0"/>
                  </a:rPr>
                </a:br>
                <a:r>
                  <a:rPr lang="en-IN" b="1" i="1" dirty="0">
                    <a:solidFill>
                      <a:schemeClr val="bg1"/>
                    </a:solidFill>
                    <a:latin typeface="Times New Roman" panose="02020603050405020304" pitchFamily="18" charset="0"/>
                    <a:cs typeface="Times New Roman" panose="02020603050405020304" pitchFamily="18" charset="0"/>
                  </a:rPr>
                  <a:t>observation: not elastic at all</a:t>
                </a:r>
                <a:r>
                  <a:rPr lang="en-IN" b="1" i="1"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(PED should be negative)</a:t>
                </a:r>
                <a:endParaRPr lang="en-IN" dirty="0">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17273" y="2121004"/>
                <a:ext cx="7072386" cy="3908955"/>
              </a:xfrm>
              <a:prstGeom prst="rect">
                <a:avLst/>
              </a:prstGeom>
              <a:blipFill>
                <a:blip r:embed="rId3"/>
                <a:stretch>
                  <a:fillRect l="-602" t="-778" b="-1400"/>
                </a:stretch>
              </a:blipFill>
              <a:ln>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106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71" y="332191"/>
            <a:ext cx="8534400" cy="1507067"/>
          </a:xfrm>
        </p:spPr>
        <p:txBody>
          <a:bodyPr/>
          <a:lstStyle/>
          <a:p>
            <a:r>
              <a:rPr lang="en-IN" dirty="0" smtClean="0"/>
              <a:t>Introduction</a:t>
            </a:r>
            <a:endParaRPr lang="en-IN" dirty="0"/>
          </a:p>
        </p:txBody>
      </p:sp>
      <p:sp>
        <p:nvSpPr>
          <p:cNvPr id="3" name="Content Placeholder 2"/>
          <p:cNvSpPr>
            <a:spLocks noGrp="1"/>
          </p:cNvSpPr>
          <p:nvPr>
            <p:ph idx="1"/>
          </p:nvPr>
        </p:nvSpPr>
        <p:spPr>
          <a:xfrm>
            <a:off x="415271" y="2057400"/>
            <a:ext cx="9320408" cy="4301229"/>
          </a:xfrm>
        </p:spPr>
        <p:txBody>
          <a:bodyPr>
            <a:normAutofit/>
          </a:bodyPr>
          <a:lstStyle/>
          <a:p>
            <a:r>
              <a:rPr lang="en-IN" dirty="0" smtClean="0"/>
              <a:t>In this project we try to analyse changes in demand/supply with price for the product ‘</a:t>
            </a:r>
            <a:r>
              <a:rPr lang="en-IN" i="1" dirty="0" smtClean="0"/>
              <a:t>Kayam </a:t>
            </a:r>
            <a:r>
              <a:rPr lang="en-IN" i="1" dirty="0" err="1" smtClean="0"/>
              <a:t>Churna</a:t>
            </a:r>
            <a:r>
              <a:rPr lang="en-IN" dirty="0" smtClean="0"/>
              <a:t>’, and see how it performed after the introduction of ‘</a:t>
            </a:r>
            <a:r>
              <a:rPr lang="en-IN" i="1" dirty="0" err="1" smtClean="0"/>
              <a:t>Nityam</a:t>
            </a:r>
            <a:r>
              <a:rPr lang="en-IN" i="1" dirty="0" smtClean="0"/>
              <a:t> </a:t>
            </a:r>
            <a:r>
              <a:rPr lang="en-IN" i="1" dirty="0" err="1" smtClean="0"/>
              <a:t>Churna</a:t>
            </a:r>
            <a:r>
              <a:rPr lang="en-IN" dirty="0" smtClean="0"/>
              <a:t>’ by ‘</a:t>
            </a:r>
            <a:r>
              <a:rPr lang="en-IN" i="1" dirty="0" smtClean="0"/>
              <a:t>Zandu</a:t>
            </a:r>
            <a:r>
              <a:rPr lang="en-IN" dirty="0" smtClean="0"/>
              <a:t>’ brand.</a:t>
            </a:r>
          </a:p>
          <a:p>
            <a:pPr lvl="1"/>
            <a:r>
              <a:rPr lang="en-IN" dirty="0" smtClean="0"/>
              <a:t>Study </a:t>
            </a:r>
            <a:r>
              <a:rPr lang="en-IN" dirty="0"/>
              <a:t>the trend in price change, profit earned, </a:t>
            </a:r>
            <a:r>
              <a:rPr lang="en-IN" dirty="0" smtClean="0"/>
              <a:t>quantity supplied and demanded</a:t>
            </a:r>
            <a:r>
              <a:rPr lang="en-IN" dirty="0"/>
              <a:t>, changes in the quality of product, over a time period of </a:t>
            </a:r>
            <a:r>
              <a:rPr lang="en-IN" dirty="0" smtClean="0"/>
              <a:t>~10 years</a:t>
            </a:r>
            <a:endParaRPr lang="en-IN" dirty="0"/>
          </a:p>
          <a:p>
            <a:pPr lvl="1"/>
            <a:r>
              <a:rPr lang="en-IN" dirty="0" smtClean="0"/>
              <a:t>Economics concepts applied:</a:t>
            </a:r>
          </a:p>
          <a:p>
            <a:pPr lvl="2"/>
            <a:r>
              <a:rPr lang="en-IN" dirty="0" smtClean="0"/>
              <a:t>Demand Theory</a:t>
            </a:r>
          </a:p>
          <a:p>
            <a:pPr lvl="2"/>
            <a:r>
              <a:rPr lang="en-IN" dirty="0" smtClean="0"/>
              <a:t>Supply Theory</a:t>
            </a:r>
          </a:p>
          <a:p>
            <a:pPr lvl="2"/>
            <a:r>
              <a:rPr lang="en-IN" dirty="0" smtClean="0"/>
              <a:t>Price Elasticity of demand</a:t>
            </a:r>
          </a:p>
          <a:p>
            <a:pPr lvl="2"/>
            <a:r>
              <a:rPr lang="en-IN" dirty="0" smtClean="0"/>
              <a:t>Cross Elasticity of demand</a:t>
            </a:r>
            <a:endParaRPr lang="en-IN" dirty="0"/>
          </a:p>
          <a:p>
            <a:pPr lvl="1"/>
            <a:endParaRPr lang="en-IN" dirty="0" smtClean="0"/>
          </a:p>
        </p:txBody>
      </p:sp>
    </p:spTree>
    <p:extLst>
      <p:ext uri="{BB962C8B-B14F-4D97-AF65-F5344CB8AC3E}">
        <p14:creationId xmlns:p14="http://schemas.microsoft.com/office/powerpoint/2010/main" val="4053406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48" y="382697"/>
            <a:ext cx="4101224" cy="699095"/>
          </a:xfrm>
        </p:spPr>
        <p:txBody>
          <a:bodyPr/>
          <a:lstStyle/>
          <a:p>
            <a:r>
              <a:rPr lang="en-US" dirty="0" smtClean="0"/>
              <a:t>Cross elasticity</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4421" y="3999194"/>
                <a:ext cx="11897752" cy="2355645"/>
              </a:xfrm>
              <a:prstGeom prst="rect">
                <a:avLst/>
              </a:prstGeom>
              <a:noFill/>
              <a:ln>
                <a:solidFill>
                  <a:schemeClr val="accent1"/>
                </a:solidFill>
              </a:ln>
            </p:spPr>
            <p:txBody>
              <a:bodyPr wrap="square" rtlCol="0">
                <a:spAutoFit/>
              </a:bodyPr>
              <a:lstStyle/>
              <a:p>
                <a:r>
                  <a:rPr lang="en-IN" dirty="0" smtClean="0">
                    <a:solidFill>
                      <a:schemeClr val="bg1"/>
                    </a:solidFill>
                  </a:rPr>
                  <a:t>Price elasticity of demand for these products:</a:t>
                </a:r>
              </a:p>
              <a:p>
                <a:pPr marL="285750" indent="-285750">
                  <a:buFontTx/>
                  <a:buChar char="-"/>
                </a:pPr>
                <a:r>
                  <a:rPr lang="en-IN" dirty="0" smtClean="0">
                    <a:solidFill>
                      <a:schemeClr val="bg1"/>
                    </a:solidFill>
                  </a:rPr>
                  <a:t>Over 2013-2014</a:t>
                </a:r>
                <a:br>
                  <a:rPr lang="en-IN" dirty="0" smtClean="0">
                    <a:solidFill>
                      <a:schemeClr val="bg1"/>
                    </a:solidFill>
                  </a:rPr>
                </a:br>
                <a:r>
                  <a:rPr lang="en-IN" dirty="0" smtClean="0">
                    <a:solidFill>
                      <a:schemeClr val="bg1"/>
                    </a:solidFill>
                  </a:rPr>
                  <a:t>PED(Kayam)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𝐾𝑎𝑦𝑎𝑚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10%</m:t>
                        </m:r>
                      </m:num>
                      <m:den>
                        <m:r>
                          <a:rPr lang="en-IN" b="0" i="1" smtClean="0">
                            <a:solidFill>
                              <a:schemeClr val="bg1"/>
                            </a:solidFill>
                            <a:latin typeface="Cambria Math" panose="02040503050406030204" pitchFamily="18" charset="0"/>
                          </a:rPr>
                          <m:t>20%</m:t>
                        </m:r>
                      </m:den>
                    </m:f>
                  </m:oMath>
                </a14:m>
                <a:r>
                  <a:rPr lang="en-IN" dirty="0" smtClean="0">
                    <a:solidFill>
                      <a:schemeClr val="bg1"/>
                    </a:solidFill>
                  </a:rPr>
                  <a:t> = 0.5 (hence QD of </a:t>
                </a:r>
                <a:r>
                  <a:rPr lang="en-IN" dirty="0" err="1" smtClean="0">
                    <a:solidFill>
                      <a:schemeClr val="bg1"/>
                    </a:solidFill>
                  </a:rPr>
                  <a:t>Nityam</a:t>
                </a:r>
                <a:r>
                  <a:rPr lang="en-IN" dirty="0" smtClean="0">
                    <a:solidFill>
                      <a:schemeClr val="bg1"/>
                    </a:solidFill>
                  </a:rPr>
                  <a:t> </a:t>
                </a:r>
                <a:r>
                  <a:rPr lang="en-IN" dirty="0" smtClean="0">
                    <a:solidFill>
                      <a:schemeClr val="bg1"/>
                    </a:solidFill>
                    <a:latin typeface="Times New Roman" panose="02020603050405020304" pitchFamily="18" charset="0"/>
                    <a:cs typeface="Times New Roman" panose="02020603050405020304" pitchFamily="18" charset="0"/>
                  </a:rPr>
                  <a:t>↑ ; </a:t>
                </a:r>
                <a:r>
                  <a:rPr lang="en-IN" dirty="0" smtClean="0">
                    <a:solidFill>
                      <a:schemeClr val="bg1"/>
                    </a:solidFill>
                  </a:rPr>
                  <a:t>when price of Kayam </a:t>
                </a:r>
                <a:r>
                  <a:rPr lang="en-IN" dirty="0" smtClean="0">
                    <a:solidFill>
                      <a:schemeClr val="bg1"/>
                    </a:solidFill>
                    <a:latin typeface="Times New Roman" panose="02020603050405020304" pitchFamily="18" charset="0"/>
                    <a:cs typeface="Times New Roman" panose="02020603050405020304" pitchFamily="18" charset="0"/>
                  </a:rPr>
                  <a:t>↑)</a:t>
                </a:r>
                <a:br>
                  <a:rPr lang="en-IN" dirty="0" smtClean="0">
                    <a:solidFill>
                      <a:schemeClr val="bg1"/>
                    </a:solidFill>
                    <a:latin typeface="Times New Roman" panose="02020603050405020304" pitchFamily="18" charset="0"/>
                    <a:cs typeface="Times New Roman" panose="02020603050405020304" pitchFamily="18" charset="0"/>
                  </a:rPr>
                </a:br>
                <a:r>
                  <a:rPr lang="en-IN" b="1" i="1" dirty="0" smtClean="0">
                    <a:solidFill>
                      <a:schemeClr val="bg1"/>
                    </a:solidFill>
                    <a:latin typeface="Times New Roman" panose="02020603050405020304" pitchFamily="18" charset="0"/>
                    <a:cs typeface="Times New Roman" panose="02020603050405020304" pitchFamily="18" charset="0"/>
                  </a:rPr>
                  <a:t>observation: elastic, the products are substitutes</a:t>
                </a:r>
              </a:p>
              <a:p>
                <a:pPr marL="285750" indent="-285750">
                  <a:buFontTx/>
                  <a:buChar char="-"/>
                </a:pPr>
                <a:r>
                  <a:rPr lang="en-IN" dirty="0" smtClean="0">
                    <a:solidFill>
                      <a:schemeClr val="bg1"/>
                    </a:solidFill>
                  </a:rPr>
                  <a:t>Over 2014-2015</a:t>
                </a:r>
                <a:br>
                  <a:rPr lang="en-IN" dirty="0" smtClean="0">
                    <a:solidFill>
                      <a:schemeClr val="bg1"/>
                    </a:solidFill>
                  </a:rPr>
                </a:br>
                <a:r>
                  <a:rPr lang="en-IN" dirty="0" smtClean="0">
                    <a:solidFill>
                      <a:schemeClr val="bg1"/>
                    </a:solidFill>
                  </a:rPr>
                  <a:t>PED(</a:t>
                </a:r>
                <a:r>
                  <a:rPr lang="en-IN" dirty="0" err="1" smtClean="0">
                    <a:solidFill>
                      <a:schemeClr val="bg1"/>
                    </a:solidFill>
                  </a:rPr>
                  <a:t>Nityam</a:t>
                </a:r>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𝑄𝐷</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𝑁𝑖𝑡𝑦𝑎𝑚</m:t>
                        </m:r>
                        <m:r>
                          <a:rPr lang="en-IN" b="0" i="1" smtClean="0">
                            <a:solidFill>
                              <a:schemeClr val="bg1"/>
                            </a:solidFill>
                            <a:latin typeface="Cambria Math" panose="02040503050406030204" pitchFamily="18" charset="0"/>
                          </a:rPr>
                          <m:t>)</m:t>
                        </m:r>
                      </m:num>
                      <m:den>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𝐶h𝑎𝑛𝑔𝑒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𝑖𝑛</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𝑃𝑟𝑖𝑐𝑒</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𝐾𝑎𝑦𝑎𝑚</m:t>
                        </m:r>
                        <m:r>
                          <a:rPr lang="en-IN" b="0" i="1" smtClean="0">
                            <a:solidFill>
                              <a:schemeClr val="bg1"/>
                            </a:solidFill>
                            <a:latin typeface="Cambria Math" panose="02040503050406030204" pitchFamily="18" charset="0"/>
                          </a:rPr>
                          <m:t>)</m:t>
                        </m:r>
                      </m:den>
                    </m:f>
                  </m:oMath>
                </a14:m>
                <a:r>
                  <a:rPr lang="en-IN" dirty="0" smtClean="0">
                    <a:solidFill>
                      <a:schemeClr val="bg1"/>
                    </a:solidFill>
                  </a:rPr>
                  <a:t> = </a:t>
                </a:r>
                <a14:m>
                  <m:oMath xmlns:m="http://schemas.openxmlformats.org/officeDocument/2006/math">
                    <m:f>
                      <m:fPr>
                        <m:ctrlPr>
                          <a:rPr lang="en-IN"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17.6470</m:t>
                        </m:r>
                      </m:num>
                      <m:den>
                        <m:r>
                          <a:rPr lang="en-IN" b="0" i="1" smtClean="0">
                            <a:solidFill>
                              <a:schemeClr val="bg1"/>
                            </a:solidFill>
                            <a:latin typeface="Cambria Math" panose="02040503050406030204" pitchFamily="18" charset="0"/>
                          </a:rPr>
                          <m:t>8%</m:t>
                        </m:r>
                      </m:den>
                    </m:f>
                  </m:oMath>
                </a14:m>
                <a:r>
                  <a:rPr lang="en-IN" dirty="0" smtClean="0">
                    <a:solidFill>
                      <a:schemeClr val="bg1"/>
                    </a:solidFill>
                  </a:rPr>
                  <a:t> = 2.1 (hence QD of </a:t>
                </a:r>
                <a:r>
                  <a:rPr lang="en-IN" dirty="0" err="1" smtClean="0">
                    <a:solidFill>
                      <a:schemeClr val="bg1"/>
                    </a:solidFill>
                  </a:rPr>
                  <a:t>Nityam</a:t>
                </a:r>
                <a:r>
                  <a:rPr lang="en-IN" dirty="0" smtClean="0">
                    <a:solidFill>
                      <a:schemeClr val="bg1"/>
                    </a:solidFill>
                  </a:rPr>
                  <a:t> </a:t>
                </a:r>
                <a:r>
                  <a:rPr lang="en-IN" dirty="0" smtClean="0">
                    <a:solidFill>
                      <a:schemeClr val="bg1"/>
                    </a:solidFill>
                    <a:latin typeface="Times New Roman" panose="02020603050405020304" pitchFamily="18" charset="0"/>
                    <a:cs typeface="Times New Roman" panose="02020603050405020304" pitchFamily="18" charset="0"/>
                  </a:rPr>
                  <a:t>↑ ; </a:t>
                </a:r>
                <a:r>
                  <a:rPr lang="en-IN" dirty="0" smtClean="0">
                    <a:solidFill>
                      <a:schemeClr val="bg1"/>
                    </a:solidFill>
                  </a:rPr>
                  <a:t>when price of Kayam </a:t>
                </a:r>
                <a:r>
                  <a:rPr lang="en-IN" dirty="0" smtClean="0">
                    <a:solidFill>
                      <a:schemeClr val="bg1"/>
                    </a:solidFill>
                    <a:latin typeface="Times New Roman" panose="02020603050405020304" pitchFamily="18" charset="0"/>
                    <a:cs typeface="Times New Roman" panose="02020603050405020304" pitchFamily="18" charset="0"/>
                  </a:rPr>
                  <a:t>↑)</a:t>
                </a:r>
                <a:br>
                  <a:rPr lang="en-IN" dirty="0" smtClean="0">
                    <a:solidFill>
                      <a:schemeClr val="bg1"/>
                    </a:solidFill>
                    <a:latin typeface="Times New Roman" panose="02020603050405020304" pitchFamily="18" charset="0"/>
                    <a:cs typeface="Times New Roman" panose="02020603050405020304" pitchFamily="18" charset="0"/>
                  </a:rPr>
                </a:br>
                <a:r>
                  <a:rPr lang="en-IN" b="1" i="1" dirty="0" smtClean="0">
                    <a:solidFill>
                      <a:schemeClr val="bg1"/>
                    </a:solidFill>
                    <a:latin typeface="Times New Roman" panose="02020603050405020304" pitchFamily="18" charset="0"/>
                    <a:cs typeface="Times New Roman" panose="02020603050405020304" pitchFamily="18" charset="0"/>
                  </a:rPr>
                  <a:t>observation: </a:t>
                </a:r>
                <a:r>
                  <a:rPr lang="en-IN" b="1" i="1" dirty="0">
                    <a:solidFill>
                      <a:schemeClr val="bg1"/>
                    </a:solidFill>
                    <a:latin typeface="Times New Roman" panose="02020603050405020304" pitchFamily="18" charset="0"/>
                    <a:cs typeface="Times New Roman" panose="02020603050405020304" pitchFamily="18" charset="0"/>
                  </a:rPr>
                  <a:t>elastic, the products are </a:t>
                </a:r>
                <a:r>
                  <a:rPr lang="en-IN" b="1" i="1" dirty="0" smtClean="0">
                    <a:solidFill>
                      <a:schemeClr val="bg1"/>
                    </a:solidFill>
                    <a:latin typeface="Times New Roman" panose="02020603050405020304" pitchFamily="18" charset="0"/>
                    <a:cs typeface="Times New Roman" panose="02020603050405020304" pitchFamily="18" charset="0"/>
                  </a:rPr>
                  <a:t>substitutes</a:t>
                </a:r>
                <a:endParaRPr lang="en-IN"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421" y="3999194"/>
                <a:ext cx="11897752" cy="2355645"/>
              </a:xfrm>
              <a:prstGeom prst="rect">
                <a:avLst/>
              </a:prstGeom>
              <a:blipFill>
                <a:blip r:embed="rId2"/>
                <a:stretch>
                  <a:fillRect l="-410" t="-1031" b="-3351"/>
                </a:stretch>
              </a:blipFill>
              <a:ln>
                <a:solidFill>
                  <a:schemeClr val="accent1"/>
                </a:solidFill>
              </a:ln>
            </p:spPr>
            <p:txBody>
              <a:bodyPr/>
              <a:lstStyle/>
              <a:p>
                <a:r>
                  <a:rPr lang="en-IN">
                    <a:noFill/>
                  </a:rPr>
                  <a:t> </a:t>
                </a:r>
              </a:p>
            </p:txBody>
          </p:sp>
        </mc:Fallback>
      </mc:AlternateContent>
      <p:graphicFrame>
        <p:nvGraphicFramePr>
          <p:cNvPr id="6" name="Content Placeholder 3"/>
          <p:cNvGraphicFramePr>
            <a:graphicFrameLocks/>
          </p:cNvGraphicFramePr>
          <p:nvPr>
            <p:extLst>
              <p:ext uri="{D42A27DB-BD31-4B8C-83A1-F6EECF244321}">
                <p14:modId xmlns:p14="http://schemas.microsoft.com/office/powerpoint/2010/main" val="1225520205"/>
              </p:ext>
            </p:extLst>
          </p:nvPr>
        </p:nvGraphicFramePr>
        <p:xfrm>
          <a:off x="5983320" y="1435302"/>
          <a:ext cx="3456000" cy="2194560"/>
        </p:xfrm>
        <a:graphic>
          <a:graphicData uri="http://schemas.openxmlformats.org/drawingml/2006/table">
            <a:tbl>
              <a:tblPr firstRow="1" bandRow="1">
                <a:tableStyleId>{2D5ABB26-0587-4C30-8999-92F81FD0307C}</a:tableStyleId>
              </a:tblPr>
              <a:tblGrid>
                <a:gridCol w="1728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tblGrid>
              <a:tr h="365760">
                <a:tc>
                  <a:txBody>
                    <a:bodyPr/>
                    <a:lstStyle/>
                    <a:p>
                      <a:r>
                        <a:rPr lang="en-IN" dirty="0" smtClean="0">
                          <a:solidFill>
                            <a:schemeClr val="bg1"/>
                          </a:solidFill>
                        </a:rPr>
                        <a:t>Price/</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chemeClr val="bg1"/>
                          </a:solidFill>
                        </a:rPr>
                        <a:t>Qd</a:t>
                      </a:r>
                      <a:r>
                        <a:rPr lang="en-IN" dirty="0" smtClean="0">
                          <a:solidFill>
                            <a:schemeClr val="bg1"/>
                          </a:solidFill>
                        </a:rPr>
                        <a:t>/</a:t>
                      </a:r>
                      <a:r>
                        <a:rPr lang="en-IN" dirty="0" err="1" smtClean="0">
                          <a:solidFill>
                            <a:schemeClr val="bg1"/>
                          </a:solidFill>
                        </a:rPr>
                        <a:t>Yr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r>
                        <a:rPr lang="en-IN" dirty="0" smtClean="0">
                          <a:solidFill>
                            <a:schemeClr val="bg1"/>
                          </a:solidFill>
                        </a:rPr>
                        <a:t>Rs.50(2011)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50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Rs.45(2012)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60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760">
                <a:tc>
                  <a:txBody>
                    <a:bodyPr/>
                    <a:lstStyle/>
                    <a:p>
                      <a:r>
                        <a:rPr lang="en-IN" dirty="0" smtClean="0">
                          <a:solidFill>
                            <a:schemeClr val="bg1"/>
                          </a:solidFill>
                        </a:rPr>
                        <a:t>Rs.50(2013)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70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60">
                <a:tc>
                  <a:txBody>
                    <a:bodyPr/>
                    <a:lstStyle/>
                    <a:p>
                      <a:r>
                        <a:rPr lang="en-IN" dirty="0" smtClean="0">
                          <a:solidFill>
                            <a:schemeClr val="bg1"/>
                          </a:solidFill>
                        </a:rPr>
                        <a:t>Rs.50(2014)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85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5760">
                <a:tc>
                  <a:txBody>
                    <a:bodyPr/>
                    <a:lstStyle/>
                    <a:p>
                      <a:r>
                        <a:rPr lang="en-IN" dirty="0" smtClean="0">
                          <a:solidFill>
                            <a:schemeClr val="bg1"/>
                          </a:solidFill>
                        </a:rPr>
                        <a:t>Rs.54(2015)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bg1"/>
                          </a:solidFill>
                        </a:rPr>
                        <a:t>100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1561463" y="1065970"/>
            <a:ext cx="1903956" cy="369332"/>
          </a:xfrm>
          <a:prstGeom prst="rect">
            <a:avLst/>
          </a:prstGeom>
          <a:noFill/>
        </p:spPr>
        <p:txBody>
          <a:bodyPr wrap="square" rtlCol="0">
            <a:spAutoFit/>
          </a:bodyPr>
          <a:lstStyle/>
          <a:p>
            <a:r>
              <a:rPr lang="en-IN" dirty="0" smtClean="0">
                <a:solidFill>
                  <a:schemeClr val="bg1"/>
                </a:solidFill>
              </a:rPr>
              <a:t>Kayam </a:t>
            </a:r>
            <a:r>
              <a:rPr lang="en-IN" dirty="0" err="1" smtClean="0">
                <a:solidFill>
                  <a:schemeClr val="bg1"/>
                </a:solidFill>
              </a:rPr>
              <a:t>Churna</a:t>
            </a:r>
            <a:endParaRPr lang="en-IN" dirty="0">
              <a:solidFill>
                <a:schemeClr val="bg1"/>
              </a:solidFill>
            </a:endParaRPr>
          </a:p>
        </p:txBody>
      </p:sp>
      <p:sp>
        <p:nvSpPr>
          <p:cNvPr id="8" name="TextBox 7"/>
          <p:cNvSpPr txBox="1"/>
          <p:nvPr/>
        </p:nvSpPr>
        <p:spPr>
          <a:xfrm>
            <a:off x="6788778" y="1065970"/>
            <a:ext cx="1903956" cy="369332"/>
          </a:xfrm>
          <a:prstGeom prst="rect">
            <a:avLst/>
          </a:prstGeom>
          <a:noFill/>
        </p:spPr>
        <p:txBody>
          <a:bodyPr wrap="square" rtlCol="0">
            <a:spAutoFit/>
          </a:bodyPr>
          <a:lstStyle/>
          <a:p>
            <a:r>
              <a:rPr lang="en-IN" dirty="0" err="1" smtClean="0">
                <a:solidFill>
                  <a:schemeClr val="bg1"/>
                </a:solidFill>
              </a:rPr>
              <a:t>Nityam</a:t>
            </a:r>
            <a:r>
              <a:rPr lang="en-IN" dirty="0" smtClean="0">
                <a:solidFill>
                  <a:schemeClr val="bg1"/>
                </a:solidFill>
              </a:rPr>
              <a:t> </a:t>
            </a:r>
            <a:r>
              <a:rPr lang="en-IN" dirty="0" err="1" smtClean="0">
                <a:solidFill>
                  <a:schemeClr val="bg1"/>
                </a:solidFill>
              </a:rPr>
              <a:t>Churna</a:t>
            </a:r>
            <a:endParaRPr lang="en-IN" dirty="0">
              <a:solidFill>
                <a:schemeClr val="bg1"/>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813706795"/>
              </p:ext>
            </p:extLst>
          </p:nvPr>
        </p:nvGraphicFramePr>
        <p:xfrm>
          <a:off x="940673" y="1495515"/>
          <a:ext cx="3497002" cy="2194560"/>
        </p:xfrm>
        <a:graphic>
          <a:graphicData uri="http://schemas.openxmlformats.org/drawingml/2006/table">
            <a:tbl>
              <a:tblPr firstRow="1" bandRow="1">
                <a:tableStyleId>{2D5ABB26-0587-4C30-8999-92F81FD0307C}</a:tableStyleId>
              </a:tblPr>
              <a:tblGrid>
                <a:gridCol w="1748501">
                  <a:extLst>
                    <a:ext uri="{9D8B030D-6E8A-4147-A177-3AD203B41FA5}">
                      <a16:colId xmlns:a16="http://schemas.microsoft.com/office/drawing/2014/main" val="20000"/>
                    </a:ext>
                  </a:extLst>
                </a:gridCol>
                <a:gridCol w="1748501">
                  <a:extLst>
                    <a:ext uri="{9D8B030D-6E8A-4147-A177-3AD203B41FA5}">
                      <a16:colId xmlns:a16="http://schemas.microsoft.com/office/drawing/2014/main" val="20001"/>
                    </a:ext>
                  </a:extLst>
                </a:gridCol>
              </a:tblGrid>
              <a:tr h="365760">
                <a:tc>
                  <a:txBody>
                    <a:bodyPr/>
                    <a:lstStyle/>
                    <a:p>
                      <a:r>
                        <a:rPr lang="en-IN" dirty="0" smtClean="0">
                          <a:solidFill>
                            <a:sysClr val="windowText" lastClr="000000"/>
                          </a:solidFill>
                        </a:rPr>
                        <a:t>Price/</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smtClean="0">
                          <a:solidFill>
                            <a:sysClr val="windowText" lastClr="000000"/>
                          </a:solidFill>
                        </a:rPr>
                        <a:t>Qd</a:t>
                      </a:r>
                      <a:r>
                        <a:rPr lang="en-IN" dirty="0" smtClean="0">
                          <a:solidFill>
                            <a:sysClr val="windowText" lastClr="000000"/>
                          </a:solidFill>
                        </a:rPr>
                        <a:t>/</a:t>
                      </a:r>
                      <a:r>
                        <a:rPr lang="en-IN" dirty="0" err="1" smtClean="0">
                          <a:solidFill>
                            <a:sysClr val="windowText" lastClr="000000"/>
                          </a:solidFill>
                        </a:rPr>
                        <a:t>Yr</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760">
                <a:tc>
                  <a:txBody>
                    <a:bodyPr/>
                    <a:lstStyle/>
                    <a:p>
                      <a:r>
                        <a:rPr lang="en-IN" dirty="0" smtClean="0">
                          <a:solidFill>
                            <a:sysClr val="windowText" lastClr="000000"/>
                          </a:solidFill>
                        </a:rPr>
                        <a:t>Rs.44(2011)</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80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ysClr val="windowText" lastClr="000000"/>
                          </a:solidFill>
                        </a:rPr>
                        <a:t>Rs.50(2012)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90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5760">
                <a:tc>
                  <a:txBody>
                    <a:bodyPr/>
                    <a:lstStyle/>
                    <a:p>
                      <a:r>
                        <a:rPr lang="en-IN" dirty="0" smtClean="0">
                          <a:solidFill>
                            <a:sysClr val="windowText" lastClr="000000"/>
                          </a:solidFill>
                        </a:rPr>
                        <a:t>Rs.50(2013)</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105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5760">
                <a:tc>
                  <a:txBody>
                    <a:bodyPr/>
                    <a:lstStyle/>
                    <a:p>
                      <a:r>
                        <a:rPr lang="en-IN" dirty="0" smtClean="0">
                          <a:solidFill>
                            <a:sysClr val="windowText" lastClr="000000"/>
                          </a:solidFill>
                        </a:rPr>
                        <a:t>Rs.60(2014)</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5760">
                <a:tc>
                  <a:txBody>
                    <a:bodyPr/>
                    <a:lstStyle/>
                    <a:p>
                      <a:r>
                        <a:rPr lang="en-IN" dirty="0" smtClean="0">
                          <a:solidFill>
                            <a:sysClr val="windowText" lastClr="000000"/>
                          </a:solidFill>
                        </a:rPr>
                        <a:t>Rs.65(2015)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solidFill>
                            <a:sysClr val="windowText" lastClr="000000"/>
                          </a:solidFill>
                        </a:rPr>
                        <a:t>125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189" y="564776"/>
            <a:ext cx="8534400" cy="1032434"/>
          </a:xfrm>
        </p:spPr>
        <p:txBody>
          <a:bodyPr/>
          <a:lstStyle/>
          <a:p>
            <a:r>
              <a:rPr lang="en-IN" dirty="0" smtClean="0"/>
              <a:t>Conclusion</a:t>
            </a:r>
            <a:endParaRPr lang="en-IN" dirty="0"/>
          </a:p>
        </p:txBody>
      </p:sp>
      <p:sp>
        <p:nvSpPr>
          <p:cNvPr id="3" name="Content Placeholder 2"/>
          <p:cNvSpPr>
            <a:spLocks noGrp="1"/>
          </p:cNvSpPr>
          <p:nvPr>
            <p:ph idx="1"/>
          </p:nvPr>
        </p:nvSpPr>
        <p:spPr>
          <a:xfrm>
            <a:off x="563189" y="1358154"/>
            <a:ext cx="8534400" cy="4717926"/>
          </a:xfrm>
        </p:spPr>
        <p:txBody>
          <a:bodyPr>
            <a:normAutofit/>
          </a:bodyPr>
          <a:lstStyle/>
          <a:p>
            <a:r>
              <a:rPr lang="en-IN" dirty="0" smtClean="0"/>
              <a:t>In conclusion, we observe that</a:t>
            </a:r>
          </a:p>
          <a:p>
            <a:pPr lvl="1"/>
            <a:r>
              <a:rPr lang="en-IN" dirty="0" smtClean="0"/>
              <a:t>In real life the products may not usually follow the demand theory or supply theory. Depending on various factors, the price and quantity demand or supply are affected. </a:t>
            </a:r>
          </a:p>
          <a:p>
            <a:pPr lvl="1"/>
            <a:r>
              <a:rPr lang="en-IN" dirty="0" smtClean="0"/>
              <a:t>Correlation of the price/quantity, with our trivial assumption as “other factors being kept constant” is purely theoretical</a:t>
            </a:r>
          </a:p>
          <a:p>
            <a:pPr lvl="1"/>
            <a:r>
              <a:rPr lang="en-IN" dirty="0" smtClean="0"/>
              <a:t>Similarly, we also conclude that not every product follows the elasticity theory, from our observations that despite a price rise, demand of product may increase, or it even may decrease.</a:t>
            </a:r>
          </a:p>
          <a:p>
            <a:pPr lvl="1"/>
            <a:r>
              <a:rPr lang="en-IN" dirty="0" smtClean="0"/>
              <a:t>From the cross elasticity of the two products we were able to determine that they are strong substitutes. (Even from general logic we can presume that a consumer ‘X’ would only be using any one of the two products, whatever their personal preferences are)</a:t>
            </a:r>
          </a:p>
          <a:p>
            <a:pPr lvl="1"/>
            <a:endParaRPr lang="en-IN" dirty="0"/>
          </a:p>
        </p:txBody>
      </p:sp>
    </p:spTree>
    <p:extLst>
      <p:ext uri="{BB962C8B-B14F-4D97-AF65-F5344CB8AC3E}">
        <p14:creationId xmlns:p14="http://schemas.microsoft.com/office/powerpoint/2010/main" val="396952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29" y="493555"/>
            <a:ext cx="8534400" cy="1079751"/>
          </a:xfrm>
        </p:spPr>
        <p:txBody>
          <a:bodyPr/>
          <a:lstStyle/>
          <a:p>
            <a:r>
              <a:rPr lang="en-IN" dirty="0" smtClean="0"/>
              <a:t>References, sources</a:t>
            </a:r>
            <a:endParaRPr lang="en-IN" dirty="0"/>
          </a:p>
        </p:txBody>
      </p:sp>
      <p:sp>
        <p:nvSpPr>
          <p:cNvPr id="3" name="Content Placeholder 2"/>
          <p:cNvSpPr>
            <a:spLocks noGrp="1"/>
          </p:cNvSpPr>
          <p:nvPr>
            <p:ph idx="1"/>
          </p:nvPr>
        </p:nvSpPr>
        <p:spPr>
          <a:xfrm>
            <a:off x="374929" y="2433917"/>
            <a:ext cx="8534400" cy="3615267"/>
          </a:xfrm>
        </p:spPr>
        <p:txBody>
          <a:bodyPr>
            <a:normAutofit/>
          </a:bodyPr>
          <a:lstStyle/>
          <a:p>
            <a:r>
              <a:rPr lang="en-IN" dirty="0" smtClean="0"/>
              <a:t>“Dholakia brothers” pharmacy for representative data in sales figures and cost prices of both products since 2005 to 2015, courtesy of </a:t>
            </a:r>
            <a:r>
              <a:rPr lang="en-IN" dirty="0" err="1" smtClean="0"/>
              <a:t>Aatman</a:t>
            </a:r>
            <a:r>
              <a:rPr lang="en-IN" dirty="0" smtClean="0"/>
              <a:t> Dholakia</a:t>
            </a:r>
            <a:endParaRPr lang="en-IN" dirty="0"/>
          </a:p>
          <a:p>
            <a:r>
              <a:rPr lang="en-IN" dirty="0" smtClean="0"/>
              <a:t>“Principles of </a:t>
            </a:r>
            <a:r>
              <a:rPr lang="en-IN" dirty="0" err="1" smtClean="0"/>
              <a:t>Mircoeconomics</a:t>
            </a:r>
            <a:r>
              <a:rPr lang="en-IN" dirty="0" smtClean="0"/>
              <a:t>”, textbook for various definitions on economics concepts</a:t>
            </a:r>
            <a:br>
              <a:rPr lang="en-IN" dirty="0" smtClean="0"/>
            </a:br>
            <a:endParaRPr lang="en-IN" dirty="0"/>
          </a:p>
        </p:txBody>
      </p:sp>
    </p:spTree>
    <p:extLst>
      <p:ext uri="{BB962C8B-B14F-4D97-AF65-F5344CB8AC3E}">
        <p14:creationId xmlns:p14="http://schemas.microsoft.com/office/powerpoint/2010/main" val="329844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2817" y="3193775"/>
            <a:ext cx="1908312" cy="437321"/>
          </a:xfrm>
        </p:spPr>
        <p:txBody>
          <a:bodyPr>
            <a:noAutofit/>
          </a:bodyPr>
          <a:lstStyle/>
          <a:p>
            <a:pPr marL="0" indent="0" algn="ctr">
              <a:buNone/>
            </a:pPr>
            <a:r>
              <a:rPr lang="en-IN" sz="2400" dirty="0" smtClean="0"/>
              <a:t>THANK YOU</a:t>
            </a:r>
            <a:endParaRPr lang="en-IN" sz="2400" dirty="0"/>
          </a:p>
        </p:txBody>
      </p:sp>
    </p:spTree>
    <p:extLst>
      <p:ext uri="{BB962C8B-B14F-4D97-AF65-F5344CB8AC3E}">
        <p14:creationId xmlns:p14="http://schemas.microsoft.com/office/powerpoint/2010/main" val="319452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535" y="430306"/>
            <a:ext cx="4331541" cy="824256"/>
          </a:xfrm>
        </p:spPr>
        <p:txBody>
          <a:bodyPr/>
          <a:lstStyle/>
          <a:p>
            <a:r>
              <a:rPr lang="en-IN" dirty="0" smtClean="0"/>
              <a:t>Demand Theory</a:t>
            </a:r>
            <a:endParaRPr lang="en-IN" dirty="0"/>
          </a:p>
        </p:txBody>
      </p:sp>
      <p:sp>
        <p:nvSpPr>
          <p:cNvPr id="3" name="Content Placeholder 2"/>
          <p:cNvSpPr>
            <a:spLocks noGrp="1"/>
          </p:cNvSpPr>
          <p:nvPr>
            <p:ph idx="1"/>
          </p:nvPr>
        </p:nvSpPr>
        <p:spPr>
          <a:xfrm>
            <a:off x="405535" y="1104652"/>
            <a:ext cx="8534400" cy="2541493"/>
          </a:xfrm>
        </p:spPr>
        <p:txBody>
          <a:bodyPr>
            <a:normAutofit/>
          </a:bodyPr>
          <a:lstStyle/>
          <a:p>
            <a:pPr marL="0" indent="-457200"/>
            <a:r>
              <a:rPr lang="en-IN" sz="2000" dirty="0" smtClean="0"/>
              <a:t>Law of demand: </a:t>
            </a:r>
            <a:r>
              <a:rPr lang="en-IN" sz="2000" dirty="0"/>
              <a:t>Keeping other factors constant, the quantity demanded for a </a:t>
            </a:r>
            <a:r>
              <a:rPr lang="en-IN" sz="2000" dirty="0" smtClean="0"/>
              <a:t>product </a:t>
            </a:r>
            <a:r>
              <a:rPr lang="en-IN" sz="2000" dirty="0"/>
              <a:t>is inversely proportional to the change in the price of the </a:t>
            </a:r>
            <a:r>
              <a:rPr lang="en-IN" sz="2000" dirty="0" smtClean="0"/>
              <a:t>product.</a:t>
            </a:r>
          </a:p>
          <a:p>
            <a:pPr marL="0" indent="-457200"/>
            <a:r>
              <a:rPr lang="en-IN" sz="2000" dirty="0" smtClean="0"/>
              <a:t>Hence when the price of the product increases there should be a decrease in the quantity demand of the product</a:t>
            </a:r>
          </a:p>
          <a:p>
            <a:pPr marL="0" indent="-457200"/>
            <a:r>
              <a:rPr lang="en-IN" sz="2000" dirty="0" smtClean="0"/>
              <a:t>It can be represented by a graph similar to:</a:t>
            </a:r>
            <a:endParaRPr lang="en-IN" sz="2000" dirty="0"/>
          </a:p>
        </p:txBody>
      </p:sp>
      <p:pic>
        <p:nvPicPr>
          <p:cNvPr id="4" name="Picture 2" descr="http://wikieducator.org/images/f/fd/DemandCurve.jpeg"/>
          <p:cNvPicPr>
            <a:picLocks noChangeAspect="1" noChangeArrowheads="1"/>
          </p:cNvPicPr>
          <p:nvPr/>
        </p:nvPicPr>
        <p:blipFill rotWithShape="1">
          <a:blip r:embed="rId2">
            <a:extLst>
              <a:ext uri="{28A0092B-C50C-407E-A947-70E740481C1C}">
                <a14:useLocalDpi xmlns:a14="http://schemas.microsoft.com/office/drawing/2010/main" val="0"/>
              </a:ext>
            </a:extLst>
          </a:blip>
          <a:srcRect r="39631" b="32314"/>
          <a:stretch/>
        </p:blipFill>
        <p:spPr bwMode="auto">
          <a:xfrm>
            <a:off x="912812" y="3496235"/>
            <a:ext cx="3824264" cy="321384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5032911" y="3496235"/>
            <a:ext cx="5576817" cy="25011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IN" dirty="0" smtClean="0"/>
              <a:t>We observe </a:t>
            </a:r>
            <a:r>
              <a:rPr lang="en-IN" dirty="0"/>
              <a:t>that theoretically, based on the demand theory, if the price increases the demand may linearly, or non-linearly decrease</a:t>
            </a:r>
          </a:p>
        </p:txBody>
      </p:sp>
    </p:spTree>
    <p:extLst>
      <p:ext uri="{BB962C8B-B14F-4D97-AF65-F5344CB8AC3E}">
        <p14:creationId xmlns:p14="http://schemas.microsoft.com/office/powerpoint/2010/main" val="406714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66" y="349624"/>
            <a:ext cx="8534400" cy="967492"/>
          </a:xfrm>
        </p:spPr>
        <p:txBody>
          <a:bodyPr/>
          <a:lstStyle/>
          <a:p>
            <a:r>
              <a:rPr lang="en-IN" dirty="0" smtClean="0"/>
              <a:t>Supply Theory</a:t>
            </a:r>
            <a:endParaRPr lang="en-IN" dirty="0"/>
          </a:p>
        </p:txBody>
      </p:sp>
      <p:sp>
        <p:nvSpPr>
          <p:cNvPr id="3" name="Content Placeholder 2"/>
          <p:cNvSpPr>
            <a:spLocks noGrp="1"/>
          </p:cNvSpPr>
          <p:nvPr>
            <p:ph idx="1"/>
          </p:nvPr>
        </p:nvSpPr>
        <p:spPr>
          <a:xfrm>
            <a:off x="442166" y="1317116"/>
            <a:ext cx="8534400" cy="2247577"/>
          </a:xfrm>
        </p:spPr>
        <p:txBody>
          <a:bodyPr>
            <a:normAutofit/>
          </a:bodyPr>
          <a:lstStyle/>
          <a:p>
            <a:pPr marL="0" indent="-457200"/>
            <a:r>
              <a:rPr lang="en-IN" sz="2000" dirty="0"/>
              <a:t>Law of </a:t>
            </a:r>
            <a:r>
              <a:rPr lang="en-IN" sz="2000" dirty="0" smtClean="0"/>
              <a:t>supply: </a:t>
            </a:r>
            <a:r>
              <a:rPr lang="en-IN" sz="2000" dirty="0"/>
              <a:t>Keeping other factors constant, the quantity </a:t>
            </a:r>
            <a:r>
              <a:rPr lang="en-IN" sz="2000" dirty="0" smtClean="0"/>
              <a:t>supplied for </a:t>
            </a:r>
            <a:r>
              <a:rPr lang="en-IN" sz="2000" dirty="0"/>
              <a:t>a product is </a:t>
            </a:r>
            <a:r>
              <a:rPr lang="en-IN" sz="2000" dirty="0" smtClean="0"/>
              <a:t>directly proportional </a:t>
            </a:r>
            <a:r>
              <a:rPr lang="en-IN" sz="2000" dirty="0"/>
              <a:t>to the change in the price of the product.</a:t>
            </a:r>
          </a:p>
          <a:p>
            <a:pPr marL="0" indent="-457200"/>
            <a:r>
              <a:rPr lang="en-IN" sz="2000" dirty="0"/>
              <a:t>Hence when the price of the product increases there should be a </a:t>
            </a:r>
            <a:r>
              <a:rPr lang="en-IN" sz="2000" dirty="0" smtClean="0"/>
              <a:t>increase in the net </a:t>
            </a:r>
            <a:r>
              <a:rPr lang="en-IN" sz="2000" dirty="0"/>
              <a:t>quantity </a:t>
            </a:r>
            <a:r>
              <a:rPr lang="en-IN" sz="2000" dirty="0" smtClean="0"/>
              <a:t>supply of </a:t>
            </a:r>
            <a:r>
              <a:rPr lang="en-IN" sz="2000" dirty="0"/>
              <a:t>the product</a:t>
            </a:r>
          </a:p>
          <a:p>
            <a:pPr marL="0" indent="-457200"/>
            <a:r>
              <a:rPr lang="en-IN" sz="2000" dirty="0"/>
              <a:t>It can be represented by the </a:t>
            </a:r>
            <a:r>
              <a:rPr lang="en-IN" sz="2000" dirty="0" smtClean="0"/>
              <a:t>graph</a:t>
            </a:r>
            <a:endParaRPr lang="en-IN" sz="2000" dirty="0"/>
          </a:p>
        </p:txBody>
      </p:sp>
      <p:pic>
        <p:nvPicPr>
          <p:cNvPr id="1026" name="Picture 2" descr="http://www.freeworldacademy.com/newbizzadviser/pictseco/8.gif"/>
          <p:cNvPicPr>
            <a:picLocks noChangeAspect="1" noChangeArrowheads="1"/>
          </p:cNvPicPr>
          <p:nvPr/>
        </p:nvPicPr>
        <p:blipFill rotWithShape="1">
          <a:blip r:embed="rId2">
            <a:extLst>
              <a:ext uri="{28A0092B-C50C-407E-A947-70E740481C1C}">
                <a14:useLocalDpi xmlns:a14="http://schemas.microsoft.com/office/drawing/2010/main" val="0"/>
              </a:ext>
            </a:extLst>
          </a:blip>
          <a:srcRect l="10738" t="13096" r="2721"/>
          <a:stretch/>
        </p:blipFill>
        <p:spPr bwMode="auto">
          <a:xfrm>
            <a:off x="768973" y="3691018"/>
            <a:ext cx="3829921" cy="289829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032911" y="3496235"/>
            <a:ext cx="5576817" cy="25011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IN" dirty="0" smtClean="0"/>
              <a:t>We observe </a:t>
            </a:r>
            <a:r>
              <a:rPr lang="en-IN" dirty="0"/>
              <a:t>that theoretically, based on the </a:t>
            </a:r>
            <a:r>
              <a:rPr lang="en-IN" dirty="0" smtClean="0"/>
              <a:t>supply </a:t>
            </a:r>
            <a:r>
              <a:rPr lang="en-IN" dirty="0"/>
              <a:t>theory, if the price increases the </a:t>
            </a:r>
            <a:r>
              <a:rPr lang="en-IN" dirty="0" smtClean="0"/>
              <a:t>supply may </a:t>
            </a:r>
            <a:r>
              <a:rPr lang="en-IN" dirty="0"/>
              <a:t>linearly, or non-linearly </a:t>
            </a:r>
            <a:r>
              <a:rPr lang="en-IN" dirty="0" smtClean="0"/>
              <a:t>increase.</a:t>
            </a:r>
            <a:endParaRPr lang="en-IN" dirty="0"/>
          </a:p>
        </p:txBody>
      </p:sp>
    </p:spTree>
    <p:extLst>
      <p:ext uri="{BB962C8B-B14F-4D97-AF65-F5344CB8AC3E}">
        <p14:creationId xmlns:p14="http://schemas.microsoft.com/office/powerpoint/2010/main" val="115245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035" y="443753"/>
            <a:ext cx="8534400" cy="951752"/>
          </a:xfrm>
        </p:spPr>
        <p:txBody>
          <a:bodyPr/>
          <a:lstStyle/>
          <a:p>
            <a:r>
              <a:rPr lang="en-IN" dirty="0" smtClean="0"/>
              <a:t>elasticity definitions</a:t>
            </a:r>
            <a:endParaRPr lang="en-IN" dirty="0"/>
          </a:p>
        </p:txBody>
      </p:sp>
      <p:sp>
        <p:nvSpPr>
          <p:cNvPr id="3" name="Content Placeholder 2"/>
          <p:cNvSpPr>
            <a:spLocks noGrp="1"/>
          </p:cNvSpPr>
          <p:nvPr>
            <p:ph idx="1"/>
          </p:nvPr>
        </p:nvSpPr>
        <p:spPr>
          <a:xfrm>
            <a:off x="348035" y="1395505"/>
            <a:ext cx="10515600" cy="4588427"/>
          </a:xfrm>
        </p:spPr>
        <p:txBody>
          <a:bodyPr>
            <a:normAutofit/>
          </a:bodyPr>
          <a:lstStyle/>
          <a:p>
            <a:r>
              <a:rPr lang="en-IN" sz="2400" i="1" dirty="0" smtClean="0"/>
              <a:t>To quantify the linear/nonlinear increase/decrease </a:t>
            </a:r>
            <a:r>
              <a:rPr lang="en-IN" sz="2400" i="1" dirty="0"/>
              <a:t>in supply theory or demand theory </a:t>
            </a:r>
            <a:r>
              <a:rPr lang="en-IN" sz="2400" i="1" dirty="0" smtClean="0"/>
              <a:t>respectively, we use the concept of elasticity.</a:t>
            </a:r>
          </a:p>
          <a:p>
            <a:r>
              <a:rPr lang="en-IN" sz="2400" i="1" dirty="0" smtClean="0"/>
              <a:t>There are three concepts of elasticity:</a:t>
            </a:r>
          </a:p>
          <a:p>
            <a:pPr lvl="1"/>
            <a:r>
              <a:rPr lang="en-IN" sz="2200" i="1" dirty="0" smtClean="0"/>
              <a:t>Price Elasticity of a product</a:t>
            </a:r>
          </a:p>
          <a:p>
            <a:pPr lvl="1"/>
            <a:r>
              <a:rPr lang="en-IN" sz="2200" i="1" dirty="0" smtClean="0"/>
              <a:t>Income Elasticity of a product</a:t>
            </a:r>
          </a:p>
          <a:p>
            <a:pPr lvl="1"/>
            <a:r>
              <a:rPr lang="en-IN" sz="2200" i="1" dirty="0" smtClean="0"/>
              <a:t>Cross Elasticity between two products</a:t>
            </a:r>
            <a:endParaRPr lang="en-IN" sz="2400" dirty="0" smtClean="0"/>
          </a:p>
        </p:txBody>
      </p:sp>
    </p:spTree>
    <p:extLst>
      <p:ext uri="{BB962C8B-B14F-4D97-AF65-F5344CB8AC3E}">
        <p14:creationId xmlns:p14="http://schemas.microsoft.com/office/powerpoint/2010/main" val="276461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95" y="264955"/>
            <a:ext cx="8534400" cy="1133539"/>
          </a:xfrm>
        </p:spPr>
        <p:txBody>
          <a:bodyPr/>
          <a:lstStyle/>
          <a:p>
            <a:r>
              <a:rPr lang="en-IN" dirty="0" smtClean="0"/>
              <a:t>Price Elasticity definition</a:t>
            </a:r>
            <a:endParaRPr lang="en-IN"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307694" y="1653989"/>
                <a:ext cx="11095412" cy="4961964"/>
              </a:xfrm>
            </p:spPr>
            <p:txBody>
              <a:bodyPr>
                <a:normAutofit fontScale="85000" lnSpcReduction="10000"/>
              </a:bodyPr>
              <a:lstStyle/>
              <a:p>
                <a:r>
                  <a:rPr lang="en-IN" sz="2400" i="1" u="sng" dirty="0" smtClean="0"/>
                  <a:t>Price </a:t>
                </a:r>
                <a:r>
                  <a:rPr lang="en-IN" sz="2400" i="1" u="sng" dirty="0"/>
                  <a:t>elasticity of demand:</a:t>
                </a:r>
                <a:r>
                  <a:rPr lang="en-IN" sz="2400" dirty="0"/>
                  <a:t> </a:t>
                </a:r>
                <a:br>
                  <a:rPr lang="en-IN" sz="2400" dirty="0"/>
                </a:br>
                <a:r>
                  <a:rPr lang="en-IN" sz="2400" dirty="0" smtClean="0"/>
                  <a:t>"It </a:t>
                </a:r>
                <a:r>
                  <a:rPr lang="en-IN" sz="2400" dirty="0"/>
                  <a:t>is the responsiveness of the quantity demanded of a product factored to a change in the price of the same. PED of a product X can be given by:</a:t>
                </a:r>
                <a:br>
                  <a:rPr lang="en-IN" sz="2400" dirty="0"/>
                </a:br>
                <a:r>
                  <a:rPr lang="en-IN" sz="2400" dirty="0"/>
                  <a:t/>
                </a:r>
                <a:br>
                  <a:rPr lang="en-IN" sz="2400" dirty="0"/>
                </a:br>
                <a:r>
                  <a:rPr lang="en-IN" sz="2400" dirty="0"/>
                  <a:t>PED(X)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𝑄𝐷</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𝑃𝑟𝑖𝑐𝑒</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den>
                    </m:f>
                  </m:oMath>
                </a14:m>
                <a:r>
                  <a:rPr lang="en-IN" sz="2400" dirty="0"/>
                  <a:t>theoretically PED should be negative</a:t>
                </a:r>
              </a:p>
              <a:p>
                <a:endParaRPr lang="en-IN" sz="2400" i="1" u="sng" dirty="0"/>
              </a:p>
              <a:p>
                <a:r>
                  <a:rPr lang="en-IN" sz="2400" i="1" u="sng" dirty="0"/>
                  <a:t>Price elasticity of supply:</a:t>
                </a:r>
                <a:r>
                  <a:rPr lang="en-IN" sz="2400" dirty="0"/>
                  <a:t/>
                </a:r>
                <a:br>
                  <a:rPr lang="en-IN" sz="2400" dirty="0"/>
                </a:br>
                <a:r>
                  <a:rPr lang="en-IN" sz="2400" dirty="0"/>
                  <a:t>It is the responsiveness of the quantity supplied of a product factored to a change in the price of the same. PES of a product X can be given by:</a:t>
                </a:r>
                <a:br>
                  <a:rPr lang="en-IN" sz="2400" dirty="0"/>
                </a:br>
                <a:r>
                  <a:rPr lang="en-IN" sz="2400" dirty="0"/>
                  <a:t/>
                </a:r>
                <a:br>
                  <a:rPr lang="en-IN" sz="2400" dirty="0"/>
                </a:br>
                <a:r>
                  <a:rPr lang="en-IN" sz="2400" dirty="0"/>
                  <a:t>PES(X)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𝑄𝑆</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num>
                      <m:den>
                        <m:r>
                          <a:rPr lang="en-IN" sz="2400" i="1">
                            <a:latin typeface="Cambria Math" panose="02040503050406030204" pitchFamily="18" charset="0"/>
                          </a:rPr>
                          <m:t>%</m:t>
                        </m:r>
                        <m:r>
                          <a:rPr lang="en-IN" sz="2400" i="1">
                            <a:latin typeface="Cambria Math" panose="02040503050406030204" pitchFamily="18" charset="0"/>
                          </a:rPr>
                          <m:t>𝐶h𝑎𝑛𝑔𝑒</m:t>
                        </m:r>
                        <m:r>
                          <a:rPr lang="en-IN" sz="2400" i="1">
                            <a:latin typeface="Cambria Math" panose="02040503050406030204" pitchFamily="18" charset="0"/>
                          </a:rPr>
                          <m:t> </m:t>
                        </m:r>
                        <m:r>
                          <a:rPr lang="en-IN" sz="2400" i="1">
                            <a:latin typeface="Cambria Math" panose="02040503050406030204" pitchFamily="18" charset="0"/>
                          </a:rPr>
                          <m:t>𝑖𝑛</m:t>
                        </m:r>
                        <m:r>
                          <a:rPr lang="en-IN" sz="2400" i="1">
                            <a:latin typeface="Cambria Math" panose="02040503050406030204" pitchFamily="18" charset="0"/>
                          </a:rPr>
                          <m:t> </m:t>
                        </m:r>
                        <m:r>
                          <a:rPr lang="en-IN" sz="2400" i="1">
                            <a:latin typeface="Cambria Math" panose="02040503050406030204" pitchFamily="18" charset="0"/>
                          </a:rPr>
                          <m:t>𝑃𝑟𝑖𝑐𝑒</m:t>
                        </m:r>
                        <m:r>
                          <a:rPr lang="en-IN" sz="2400" i="1">
                            <a:latin typeface="Cambria Math" panose="02040503050406030204" pitchFamily="18" charset="0"/>
                          </a:rPr>
                          <m:t> (</m:t>
                        </m:r>
                        <m:r>
                          <a:rPr lang="en-IN" sz="2400" i="1">
                            <a:latin typeface="Cambria Math" panose="02040503050406030204" pitchFamily="18" charset="0"/>
                          </a:rPr>
                          <m:t>𝑋</m:t>
                        </m:r>
                        <m:r>
                          <a:rPr lang="en-IN" sz="2400" i="1">
                            <a:latin typeface="Cambria Math" panose="02040503050406030204" pitchFamily="18" charset="0"/>
                          </a:rPr>
                          <m:t>)</m:t>
                        </m:r>
                      </m:den>
                    </m:f>
                  </m:oMath>
                </a14:m>
                <a:r>
                  <a:rPr lang="en-IN" sz="2400" dirty="0"/>
                  <a:t>, and theoretically PES should be positive for any product</a:t>
                </a:r>
              </a:p>
              <a:p>
                <a:pPr marL="0" indent="0">
                  <a:buNone/>
                </a:pPr>
                <a:endParaRPr lang="en-IN" sz="2400" dirty="0"/>
              </a:p>
              <a:p>
                <a:r>
                  <a:rPr lang="en-IN" sz="2400" dirty="0"/>
                  <a:t>We can say that elasticity can be used to quantify the demand law/supply </a:t>
                </a:r>
                <a:r>
                  <a:rPr lang="en-IN" sz="2400" dirty="0" smtClean="0"/>
                  <a:t>law</a:t>
                </a:r>
                <a:endParaRPr lang="en-IN" sz="24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307694" y="1653989"/>
                <a:ext cx="11095412" cy="4961964"/>
              </a:xfrm>
              <a:blipFill>
                <a:blip r:embed="rId2"/>
                <a:stretch>
                  <a:fillRect l="-220" r="-604"/>
                </a:stretch>
              </a:blipFill>
            </p:spPr>
            <p:txBody>
              <a:bodyPr/>
              <a:lstStyle/>
              <a:p>
                <a:r>
                  <a:rPr lang="en-IN">
                    <a:noFill/>
                  </a:rPr>
                  <a:t> </a:t>
                </a:r>
              </a:p>
            </p:txBody>
          </p:sp>
        </mc:Fallback>
      </mc:AlternateContent>
    </p:spTree>
    <p:extLst>
      <p:ext uri="{BB962C8B-B14F-4D97-AF65-F5344CB8AC3E}">
        <p14:creationId xmlns:p14="http://schemas.microsoft.com/office/powerpoint/2010/main" val="2587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4930" y="1223683"/>
                <a:ext cx="10248246" cy="5148232"/>
              </a:xfrm>
            </p:spPr>
            <p:txBody>
              <a:bodyPr>
                <a:normAutofit/>
              </a:bodyPr>
              <a:lstStyle/>
              <a:p>
                <a:r>
                  <a:rPr lang="en-IN" sz="2200" dirty="0" smtClean="0"/>
                  <a:t>There can be three possible relations between two products X and Y:</a:t>
                </a:r>
              </a:p>
              <a:p>
                <a:pPr lvl="1"/>
                <a:r>
                  <a:rPr lang="en-IN" sz="2000" dirty="0" smtClean="0"/>
                  <a:t>The products are complementary.</a:t>
                </a:r>
              </a:p>
              <a:p>
                <a:pPr lvl="1"/>
                <a:r>
                  <a:rPr lang="en-IN" sz="2000" dirty="0" smtClean="0"/>
                  <a:t>The products are substitutes.</a:t>
                </a:r>
              </a:p>
              <a:p>
                <a:pPr lvl="1"/>
                <a:r>
                  <a:rPr lang="en-IN" sz="2000" dirty="0" smtClean="0"/>
                  <a:t>The products are not related.</a:t>
                </a:r>
              </a:p>
              <a:p>
                <a:pPr marL="228600" lvl="1">
                  <a:spcBef>
                    <a:spcPts val="1000"/>
                  </a:spcBef>
                </a:pPr>
                <a:r>
                  <a:rPr lang="en-IN" sz="2000" dirty="0" smtClean="0"/>
                  <a:t>Cross </a:t>
                </a:r>
                <a:r>
                  <a:rPr lang="en-IN" sz="2000" dirty="0"/>
                  <a:t>Elasticity (Demand): Measure the response of the quantity demanded for X to a change in the price of related good Y. </a:t>
                </a:r>
                <a:r>
                  <a:rPr lang="en-IN" sz="2000" dirty="0" smtClean="0"/>
                  <a:t/>
                </a:r>
                <a:br>
                  <a:rPr lang="en-IN" sz="2000" dirty="0" smtClean="0"/>
                </a:br>
                <a:r>
                  <a:rPr lang="en-IN" sz="2000" dirty="0"/>
                  <a:t/>
                </a:r>
                <a:br>
                  <a:rPr lang="en-IN" sz="2000" dirty="0"/>
                </a:br>
                <a:r>
                  <a:rPr lang="en-IN" sz="2000" dirty="0"/>
                  <a:t>CED is given by the ratio </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m:t>
                        </m:r>
                        <m:r>
                          <a:rPr lang="en-IN" sz="2000" i="1">
                            <a:latin typeface="Cambria Math" panose="02040503050406030204" pitchFamily="18" charset="0"/>
                          </a:rPr>
                          <m:t>𝐶h𝑎𝑛𝑔𝑒</m:t>
                        </m:r>
                        <m:r>
                          <a:rPr lang="en-IN" sz="2000" i="1">
                            <a:latin typeface="Cambria Math" panose="02040503050406030204" pitchFamily="18" charset="0"/>
                          </a:rPr>
                          <m:t> </m:t>
                        </m:r>
                        <m:r>
                          <a:rPr lang="en-IN" sz="2000" i="1">
                            <a:latin typeface="Cambria Math" panose="02040503050406030204" pitchFamily="18" charset="0"/>
                          </a:rPr>
                          <m:t>𝑖𝑛</m:t>
                        </m:r>
                        <m:r>
                          <a:rPr lang="en-IN" sz="2000" i="1">
                            <a:latin typeface="Cambria Math" panose="02040503050406030204" pitchFamily="18" charset="0"/>
                          </a:rPr>
                          <m:t> </m:t>
                        </m:r>
                        <m:r>
                          <a:rPr lang="en-IN" sz="2000" i="1">
                            <a:latin typeface="Cambria Math" panose="02040503050406030204" pitchFamily="18" charset="0"/>
                          </a:rPr>
                          <m:t>𝑡h𝑒</m:t>
                        </m:r>
                        <m:r>
                          <a:rPr lang="en-IN" sz="2000" i="1">
                            <a:latin typeface="Cambria Math" panose="02040503050406030204" pitchFamily="18" charset="0"/>
                          </a:rPr>
                          <m:t> </m:t>
                        </m:r>
                        <m:r>
                          <a:rPr lang="en-IN" sz="2000" i="1">
                            <a:latin typeface="Cambria Math" panose="02040503050406030204" pitchFamily="18" charset="0"/>
                          </a:rPr>
                          <m:t>𝑄𝑢𝑎𝑛𝑡𝑖𝑡𝑦</m:t>
                        </m:r>
                        <m:r>
                          <a:rPr lang="en-IN" sz="2000" i="1">
                            <a:latin typeface="Cambria Math" panose="02040503050406030204" pitchFamily="18" charset="0"/>
                          </a:rPr>
                          <m:t> </m:t>
                        </m:r>
                        <m:r>
                          <a:rPr lang="en-IN" sz="2000" i="1">
                            <a:latin typeface="Cambria Math" panose="02040503050406030204" pitchFamily="18" charset="0"/>
                          </a:rPr>
                          <m:t>𝐷𝑒𝑚𝑎𝑛𝑑</m:t>
                        </m:r>
                        <m:r>
                          <a:rPr lang="en-IN" sz="2000" i="1">
                            <a:latin typeface="Cambria Math" panose="02040503050406030204" pitchFamily="18" charset="0"/>
                          </a:rPr>
                          <m:t> </m:t>
                        </m:r>
                        <m:r>
                          <a:rPr lang="en-IN" sz="2000" i="1">
                            <a:latin typeface="Cambria Math" panose="02040503050406030204" pitchFamily="18" charset="0"/>
                          </a:rPr>
                          <m:t>𝑜𝑓</m:t>
                        </m:r>
                        <m:r>
                          <a:rPr lang="en-IN" sz="2000" i="1">
                            <a:latin typeface="Cambria Math" panose="02040503050406030204" pitchFamily="18" charset="0"/>
                          </a:rPr>
                          <m:t> </m:t>
                        </m:r>
                        <m:r>
                          <a:rPr lang="en-IN" sz="2000" i="1">
                            <a:latin typeface="Cambria Math" panose="02040503050406030204" pitchFamily="18" charset="0"/>
                          </a:rPr>
                          <m:t>𝑋</m:t>
                        </m:r>
                      </m:num>
                      <m:den>
                        <m:r>
                          <a:rPr lang="en-IN" sz="2000" i="1">
                            <a:latin typeface="Cambria Math" panose="02040503050406030204" pitchFamily="18" charset="0"/>
                          </a:rPr>
                          <m:t>%</m:t>
                        </m:r>
                        <m:r>
                          <a:rPr lang="en-IN" sz="2000" i="1">
                            <a:latin typeface="Cambria Math" panose="02040503050406030204" pitchFamily="18" charset="0"/>
                          </a:rPr>
                          <m:t>𝐶h𝑎𝑛𝑔𝑒</m:t>
                        </m:r>
                        <m:r>
                          <a:rPr lang="en-IN" sz="2000" i="1">
                            <a:latin typeface="Cambria Math" panose="02040503050406030204" pitchFamily="18" charset="0"/>
                          </a:rPr>
                          <m:t> </m:t>
                        </m:r>
                        <m:r>
                          <a:rPr lang="en-IN" sz="2000" i="1">
                            <a:latin typeface="Cambria Math" panose="02040503050406030204" pitchFamily="18" charset="0"/>
                          </a:rPr>
                          <m:t>𝑖𝑛</m:t>
                        </m:r>
                        <m:r>
                          <a:rPr lang="en-IN" sz="2000" i="1">
                            <a:latin typeface="Cambria Math" panose="02040503050406030204" pitchFamily="18" charset="0"/>
                          </a:rPr>
                          <m:t> </m:t>
                        </m:r>
                        <m:r>
                          <a:rPr lang="en-IN" sz="2000" i="1">
                            <a:latin typeface="Cambria Math" panose="02040503050406030204" pitchFamily="18" charset="0"/>
                          </a:rPr>
                          <m:t>𝑡h𝑒</m:t>
                        </m:r>
                        <m:r>
                          <a:rPr lang="en-IN" sz="2000" i="1">
                            <a:latin typeface="Cambria Math" panose="02040503050406030204" pitchFamily="18" charset="0"/>
                          </a:rPr>
                          <m:t> </m:t>
                        </m:r>
                        <m:r>
                          <a:rPr lang="en-IN" sz="2000" i="1">
                            <a:latin typeface="Cambria Math" panose="02040503050406030204" pitchFamily="18" charset="0"/>
                          </a:rPr>
                          <m:t>𝑃𝑟𝑖𝑐𝑒</m:t>
                        </m:r>
                        <m:r>
                          <a:rPr lang="en-IN" sz="2000" i="1">
                            <a:latin typeface="Cambria Math" panose="02040503050406030204" pitchFamily="18" charset="0"/>
                          </a:rPr>
                          <m:t> </m:t>
                        </m:r>
                        <m:r>
                          <a:rPr lang="en-IN" sz="2000" i="1">
                            <a:latin typeface="Cambria Math" panose="02040503050406030204" pitchFamily="18" charset="0"/>
                          </a:rPr>
                          <m:t>𝑜𝑓</m:t>
                        </m:r>
                        <m:r>
                          <a:rPr lang="en-IN" sz="2000" i="1">
                            <a:latin typeface="Cambria Math" panose="02040503050406030204" pitchFamily="18" charset="0"/>
                          </a:rPr>
                          <m:t> </m:t>
                        </m:r>
                        <m:r>
                          <a:rPr lang="en-IN" sz="2000" i="1">
                            <a:latin typeface="Cambria Math" panose="02040503050406030204" pitchFamily="18" charset="0"/>
                          </a:rPr>
                          <m:t>𝑟𝑒𝑙𝑎𝑡𝑒𝑑</m:t>
                        </m:r>
                        <m:r>
                          <a:rPr lang="en-IN" sz="2000" i="1">
                            <a:latin typeface="Cambria Math" panose="02040503050406030204" pitchFamily="18" charset="0"/>
                          </a:rPr>
                          <m:t> </m:t>
                        </m:r>
                        <m:r>
                          <a:rPr lang="en-IN" sz="2000" i="1">
                            <a:latin typeface="Cambria Math" panose="02040503050406030204" pitchFamily="18" charset="0"/>
                          </a:rPr>
                          <m:t>𝑔𝑜𝑜𝑑</m:t>
                        </m:r>
                        <m:r>
                          <a:rPr lang="en-IN" sz="2000" i="1">
                            <a:latin typeface="Cambria Math" panose="02040503050406030204" pitchFamily="18" charset="0"/>
                          </a:rPr>
                          <m:t> </m:t>
                        </m:r>
                        <m:r>
                          <a:rPr lang="en-IN" sz="2000" i="1">
                            <a:latin typeface="Cambria Math" panose="02040503050406030204" pitchFamily="18" charset="0"/>
                          </a:rPr>
                          <m:t>𝑌</m:t>
                        </m:r>
                      </m:den>
                    </m:f>
                  </m:oMath>
                </a14:m>
                <a:r>
                  <a:rPr lang="en-IN" sz="2000" dirty="0" smtClean="0"/>
                  <a:t/>
                </a:r>
                <a:br>
                  <a:rPr lang="en-IN" sz="2000" dirty="0" smtClean="0"/>
                </a:br>
                <a:endParaRPr lang="en-IN" sz="2000" dirty="0" smtClean="0"/>
              </a:p>
              <a:p>
                <a:pPr lvl="1"/>
                <a:r>
                  <a:rPr lang="en-IN" sz="2000" dirty="0" smtClean="0"/>
                  <a:t>If the products are substitutes, the CED will be positive and generally greater than 1, based on the which we can determine if the products are close substitutes or weak substitutes.</a:t>
                </a:r>
              </a:p>
              <a:p>
                <a:pPr lvl="1"/>
                <a:r>
                  <a:rPr lang="en-IN" sz="2000" dirty="0" smtClean="0"/>
                  <a:t>If the products are complementary, the CED will be negative</a:t>
                </a:r>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4930" y="1223683"/>
                <a:ext cx="10248246" cy="5148232"/>
              </a:xfrm>
              <a:blipFill>
                <a:blip r:embed="rId2"/>
                <a:stretch>
                  <a:fillRect l="-416" t="-829" r="-595" b="-2133"/>
                </a:stretch>
              </a:blipFill>
            </p:spPr>
            <p:txBody>
              <a:bodyPr/>
              <a:lstStyle/>
              <a:p>
                <a:r>
                  <a:rPr lang="en-IN">
                    <a:noFill/>
                  </a:rPr>
                  <a:t> </a:t>
                </a:r>
              </a:p>
            </p:txBody>
          </p:sp>
        </mc:Fallback>
      </mc:AlternateContent>
      <p:sp>
        <p:nvSpPr>
          <p:cNvPr id="5" name="Title 1"/>
          <p:cNvSpPr>
            <a:spLocks noGrp="1"/>
          </p:cNvSpPr>
          <p:nvPr>
            <p:ph type="title"/>
          </p:nvPr>
        </p:nvSpPr>
        <p:spPr>
          <a:xfrm>
            <a:off x="374930" y="379508"/>
            <a:ext cx="8534400" cy="844175"/>
          </a:xfrm>
        </p:spPr>
        <p:txBody>
          <a:bodyPr/>
          <a:lstStyle/>
          <a:p>
            <a:r>
              <a:rPr lang="en-IN" dirty="0" smtClean="0"/>
              <a:t>Cross elasticity DEFINITION</a:t>
            </a:r>
            <a:endParaRPr lang="en-IN" dirty="0"/>
          </a:p>
        </p:txBody>
      </p:sp>
    </p:spTree>
    <p:extLst>
      <p:ext uri="{BB962C8B-B14F-4D97-AF65-F5344CB8AC3E}">
        <p14:creationId xmlns:p14="http://schemas.microsoft.com/office/powerpoint/2010/main" val="61914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17" y="318557"/>
            <a:ext cx="11229883" cy="945467"/>
          </a:xfrm>
        </p:spPr>
        <p:txBody>
          <a:bodyPr>
            <a:normAutofit/>
          </a:bodyPr>
          <a:lstStyle/>
          <a:p>
            <a:r>
              <a:rPr lang="en-IN" sz="3200" dirty="0" smtClean="0"/>
              <a:t>OBSERVATIONS: Factors affecting demand/ supply</a:t>
            </a:r>
            <a:endParaRPr lang="en-IN" sz="3200" dirty="0"/>
          </a:p>
        </p:txBody>
      </p:sp>
      <p:sp>
        <p:nvSpPr>
          <p:cNvPr id="3" name="Content Placeholder 2"/>
          <p:cNvSpPr>
            <a:spLocks noGrp="1"/>
          </p:cNvSpPr>
          <p:nvPr>
            <p:ph idx="1"/>
          </p:nvPr>
        </p:nvSpPr>
        <p:spPr>
          <a:xfrm>
            <a:off x="524435" y="1425388"/>
            <a:ext cx="10829365" cy="4900255"/>
          </a:xfrm>
        </p:spPr>
        <p:txBody>
          <a:bodyPr>
            <a:normAutofit/>
          </a:bodyPr>
          <a:lstStyle/>
          <a:p>
            <a:r>
              <a:rPr lang="en-IN" dirty="0" smtClean="0"/>
              <a:t>Well, there isn’t a large variety of factors affecting the demand of </a:t>
            </a:r>
            <a:r>
              <a:rPr lang="en-IN" i="1" dirty="0" smtClean="0"/>
              <a:t>‘</a:t>
            </a:r>
            <a:r>
              <a:rPr lang="en-IN" i="1" dirty="0" err="1" smtClean="0"/>
              <a:t>churna</a:t>
            </a:r>
            <a:r>
              <a:rPr lang="en-IN" i="1" dirty="0" smtClean="0"/>
              <a:t>’</a:t>
            </a:r>
            <a:r>
              <a:rPr lang="en-IN" dirty="0" smtClean="0"/>
              <a:t>. The main factors that affect the demand for this product are:</a:t>
            </a:r>
          </a:p>
          <a:p>
            <a:pPr lvl="1"/>
            <a:r>
              <a:rPr lang="en-IN" dirty="0" smtClean="0"/>
              <a:t>Price of the product for the given amount/weight (customer satisfaction)</a:t>
            </a:r>
          </a:p>
          <a:p>
            <a:pPr lvl="1"/>
            <a:r>
              <a:rPr lang="en-IN" dirty="0" smtClean="0"/>
              <a:t>Population, awareness of the existence of the product </a:t>
            </a:r>
            <a:r>
              <a:rPr lang="en-IN" smtClean="0"/>
              <a:t>(advertisement)</a:t>
            </a:r>
            <a:endParaRPr lang="en-IN" dirty="0" smtClean="0"/>
          </a:p>
          <a:p>
            <a:pPr lvl="1"/>
            <a:r>
              <a:rPr lang="en-IN" dirty="0" smtClean="0"/>
              <a:t>Brand value / what the population thinks of the brand</a:t>
            </a:r>
          </a:p>
          <a:p>
            <a:pPr lvl="1"/>
            <a:r>
              <a:rPr lang="en-IN" dirty="0"/>
              <a:t>Q</a:t>
            </a:r>
            <a:r>
              <a:rPr lang="en-IN" dirty="0" smtClean="0"/>
              <a:t>uality of the product provided / product reputation</a:t>
            </a:r>
          </a:p>
          <a:p>
            <a:pPr lvl="1"/>
            <a:r>
              <a:rPr lang="en-IN" dirty="0" smtClean="0"/>
              <a:t>Existence of substitutes / competing brands</a:t>
            </a:r>
          </a:p>
          <a:p>
            <a:r>
              <a:rPr lang="en-IN" dirty="0" smtClean="0"/>
              <a:t>Factors affecting supply of the product:</a:t>
            </a:r>
          </a:p>
          <a:p>
            <a:pPr lvl="1"/>
            <a:r>
              <a:rPr lang="en-IN" dirty="0" smtClean="0"/>
              <a:t>Production cost</a:t>
            </a:r>
          </a:p>
          <a:p>
            <a:pPr lvl="1"/>
            <a:r>
              <a:rPr lang="en-IN" dirty="0" smtClean="0"/>
              <a:t>Demand</a:t>
            </a:r>
          </a:p>
          <a:p>
            <a:pPr lvl="1"/>
            <a:r>
              <a:rPr lang="en-IN" dirty="0" smtClean="0"/>
              <a:t>Profit margin (based on the above two factors)</a:t>
            </a:r>
          </a:p>
        </p:txBody>
      </p:sp>
    </p:spTree>
    <p:extLst>
      <p:ext uri="{BB962C8B-B14F-4D97-AF65-F5344CB8AC3E}">
        <p14:creationId xmlns:p14="http://schemas.microsoft.com/office/powerpoint/2010/main" val="294420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59" y="318558"/>
            <a:ext cx="10544082" cy="918571"/>
          </a:xfrm>
        </p:spPr>
        <p:txBody>
          <a:bodyPr>
            <a:normAutofit/>
          </a:bodyPr>
          <a:lstStyle/>
          <a:p>
            <a:r>
              <a:rPr lang="en-IN" dirty="0" smtClean="0"/>
              <a:t>Observations: Notes REGARDING SALES</a:t>
            </a:r>
            <a:endParaRPr lang="en-IN" dirty="0"/>
          </a:p>
        </p:txBody>
      </p:sp>
      <p:sp>
        <p:nvSpPr>
          <p:cNvPr id="3" name="Content Placeholder 2"/>
          <p:cNvSpPr>
            <a:spLocks noGrp="1"/>
          </p:cNvSpPr>
          <p:nvPr>
            <p:ph idx="1"/>
          </p:nvPr>
        </p:nvSpPr>
        <p:spPr>
          <a:xfrm>
            <a:off x="268941" y="1408766"/>
            <a:ext cx="10515600" cy="5113058"/>
          </a:xfrm>
        </p:spPr>
        <p:txBody>
          <a:bodyPr>
            <a:normAutofit/>
          </a:bodyPr>
          <a:lstStyle/>
          <a:p>
            <a:r>
              <a:rPr lang="en-IN" i="1" dirty="0" smtClean="0"/>
              <a:t>‘Kayam </a:t>
            </a:r>
            <a:r>
              <a:rPr lang="en-IN" i="1" dirty="0" err="1" smtClean="0"/>
              <a:t>Churna</a:t>
            </a:r>
            <a:r>
              <a:rPr lang="en-IN" i="1" dirty="0" smtClean="0"/>
              <a:t>’</a:t>
            </a:r>
          </a:p>
          <a:p>
            <a:pPr lvl="1"/>
            <a:r>
              <a:rPr lang="en-IN" dirty="0" smtClean="0"/>
              <a:t>Introduced in 2005, price 50/- for 120gms box, 20% profit margin</a:t>
            </a:r>
          </a:p>
          <a:p>
            <a:pPr lvl="1"/>
            <a:r>
              <a:rPr lang="en-IN" dirty="0" smtClean="0"/>
              <a:t>Between 2005 and 2010 price increases upto ~60/- per box</a:t>
            </a:r>
          </a:p>
          <a:p>
            <a:pPr lvl="1"/>
            <a:r>
              <a:rPr lang="en-IN" dirty="0" smtClean="0"/>
              <a:t>Substitute products are introduced, and competition increases</a:t>
            </a:r>
          </a:p>
          <a:p>
            <a:pPr lvl="1"/>
            <a:r>
              <a:rPr lang="en-IN" dirty="0" smtClean="0"/>
              <a:t>As inflation rates increase (around 2009), the weight per box is brought down to 100gms for the same price to decrease the production cost, maintaining a reasonable profit rate “to stay alive”</a:t>
            </a:r>
          </a:p>
          <a:p>
            <a:pPr lvl="1"/>
            <a:r>
              <a:rPr lang="en-IN" dirty="0" smtClean="0"/>
              <a:t>Gradually, its </a:t>
            </a:r>
            <a:r>
              <a:rPr lang="en-IN" dirty="0"/>
              <a:t>m</a:t>
            </a:r>
            <a:r>
              <a:rPr lang="en-IN" dirty="0" smtClean="0"/>
              <a:t>arket is stabilized by more advertising and promotion of the product, and at the latest (2015) a 100gms box costs </a:t>
            </a:r>
            <a:r>
              <a:rPr lang="en-IN" dirty="0" err="1" smtClean="0"/>
              <a:t>Rs</a:t>
            </a:r>
            <a:r>
              <a:rPr lang="en-IN" dirty="0" smtClean="0"/>
              <a:t>. 65/-, up from the cost of Rs.60/- per box in 2013.</a:t>
            </a:r>
            <a:endParaRPr lang="en-IN" dirty="0"/>
          </a:p>
        </p:txBody>
      </p:sp>
    </p:spTree>
    <p:extLst>
      <p:ext uri="{BB962C8B-B14F-4D97-AF65-F5344CB8AC3E}">
        <p14:creationId xmlns:p14="http://schemas.microsoft.com/office/powerpoint/2010/main" val="31313611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267</TotalTime>
  <Words>1461</Words>
  <Application>Microsoft Office PowerPoint</Application>
  <PresentationFormat>Widescreen</PresentationFormat>
  <Paragraphs>214</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Century Gothic</vt:lpstr>
      <vt:lpstr>Times New Roman</vt:lpstr>
      <vt:lpstr>Wingdings 3</vt:lpstr>
      <vt:lpstr>Slice</vt:lpstr>
      <vt:lpstr>Economics Case Study On The Product ‘Kayam Churna’ Changes In Demand/Prices Over Time</vt:lpstr>
      <vt:lpstr>Introduction</vt:lpstr>
      <vt:lpstr>Demand Theory</vt:lpstr>
      <vt:lpstr>Supply Theory</vt:lpstr>
      <vt:lpstr>elasticity definitions</vt:lpstr>
      <vt:lpstr>Price Elasticity definition</vt:lpstr>
      <vt:lpstr>Cross elasticity DEFINITION</vt:lpstr>
      <vt:lpstr>OBSERVATIONS: Factors affecting demand/ supply</vt:lpstr>
      <vt:lpstr>Observations: Notes REGARDING SALES</vt:lpstr>
      <vt:lpstr>Graph from Observations and Notes</vt:lpstr>
      <vt:lpstr>Price-QD curve, BASED ON DEMAND theory</vt:lpstr>
      <vt:lpstr>Observations: competitive product brings a Change in the trend</vt:lpstr>
      <vt:lpstr>OBSERVED DEMAND CURVE</vt:lpstr>
      <vt:lpstr>Observations and Notes</vt:lpstr>
      <vt:lpstr>Observed Trends: Kayam/Nityam Churna</vt:lpstr>
      <vt:lpstr>PowerPoint Presentation</vt:lpstr>
      <vt:lpstr>OBSERVATIONS: Elasticity under given conditions</vt:lpstr>
      <vt:lpstr>Price elasticity</vt:lpstr>
      <vt:lpstr>Price elasticity</vt:lpstr>
      <vt:lpstr>Cross elasticity</vt:lpstr>
      <vt:lpstr>Conclusion</vt:lpstr>
      <vt:lpstr>References, sources</vt:lpstr>
      <vt:lpstr>PowerPoint Presentation</vt:lpstr>
    </vt:vector>
  </TitlesOfParts>
  <Company>dsa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c:creator>
  <cp:lastModifiedBy>asas</cp:lastModifiedBy>
  <cp:revision>149</cp:revision>
  <dcterms:created xsi:type="dcterms:W3CDTF">2016-02-13T11:13:18Z</dcterms:created>
  <dcterms:modified xsi:type="dcterms:W3CDTF">2016-03-26T12:48:39Z</dcterms:modified>
</cp:coreProperties>
</file>