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63" r:id="rId4"/>
    <p:sldId id="265" r:id="rId5"/>
    <p:sldId id="266" r:id="rId6"/>
    <p:sldId id="258" r:id="rId7"/>
    <p:sldId id="262" r:id="rId8"/>
    <p:sldId id="264" r:id="rId9"/>
    <p:sldId id="261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327C-144A-4834-9A1B-2EEFC08FF5B7}" type="datetimeFigureOut">
              <a:rPr lang="en-IN" smtClean="0"/>
              <a:t>26-03-2016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C566-CC63-4C1D-A9B9-C3C87DBC2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8128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327C-144A-4834-9A1B-2EEFC08FF5B7}" type="datetimeFigureOut">
              <a:rPr lang="en-IN" smtClean="0"/>
              <a:t>26-03-2016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C566-CC63-4C1D-A9B9-C3C87DBC2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1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327C-144A-4834-9A1B-2EEFC08FF5B7}" type="datetimeFigureOut">
              <a:rPr lang="en-IN" smtClean="0"/>
              <a:t>26-03-2016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C566-CC63-4C1D-A9B9-C3C87DBC2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683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327C-144A-4834-9A1B-2EEFC08FF5B7}" type="datetimeFigureOut">
              <a:rPr lang="en-IN" smtClean="0"/>
              <a:t>26-03-2016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C566-CC63-4C1D-A9B9-C3C87DBC265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2719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327C-144A-4834-9A1B-2EEFC08FF5B7}" type="datetimeFigureOut">
              <a:rPr lang="en-IN" smtClean="0"/>
              <a:t>26-03-2016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C566-CC63-4C1D-A9B9-C3C87DBC2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623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327C-144A-4834-9A1B-2EEFC08FF5B7}" type="datetimeFigureOut">
              <a:rPr lang="en-IN" smtClean="0"/>
              <a:t>26-03-2016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C566-CC63-4C1D-A9B9-C3C87DBC2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660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327C-144A-4834-9A1B-2EEFC08FF5B7}" type="datetimeFigureOut">
              <a:rPr lang="en-IN" smtClean="0"/>
              <a:t>26-03-2016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C566-CC63-4C1D-A9B9-C3C87DBC2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929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327C-144A-4834-9A1B-2EEFC08FF5B7}" type="datetimeFigureOut">
              <a:rPr lang="en-IN" smtClean="0"/>
              <a:t>26-03-2016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C566-CC63-4C1D-A9B9-C3C87DBC2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447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327C-144A-4834-9A1B-2EEFC08FF5B7}" type="datetimeFigureOut">
              <a:rPr lang="en-IN" smtClean="0"/>
              <a:t>26-03-2016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C566-CC63-4C1D-A9B9-C3C87DBC2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8730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327C-144A-4834-9A1B-2EEFC08FF5B7}" type="datetimeFigureOut">
              <a:rPr lang="en-IN" smtClean="0"/>
              <a:t>26-03-2016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C566-CC63-4C1D-A9B9-C3C87DBC2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98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327C-144A-4834-9A1B-2EEFC08FF5B7}" type="datetimeFigureOut">
              <a:rPr lang="en-IN" smtClean="0"/>
              <a:t>26-03-2016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C566-CC63-4C1D-A9B9-C3C87DBC2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2675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327C-144A-4834-9A1B-2EEFC08FF5B7}" type="datetimeFigureOut">
              <a:rPr lang="en-IN" smtClean="0"/>
              <a:t>26-03-2016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C566-CC63-4C1D-A9B9-C3C87DBC2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26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327C-144A-4834-9A1B-2EEFC08FF5B7}" type="datetimeFigureOut">
              <a:rPr lang="en-IN" smtClean="0"/>
              <a:t>26-03-2016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C566-CC63-4C1D-A9B9-C3C87DBC2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9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327C-144A-4834-9A1B-2EEFC08FF5B7}" type="datetimeFigureOut">
              <a:rPr lang="en-IN" smtClean="0"/>
              <a:t>26-03-2016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C566-CC63-4C1D-A9B9-C3C87DBC2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015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327C-144A-4834-9A1B-2EEFC08FF5B7}" type="datetimeFigureOut">
              <a:rPr lang="en-IN" smtClean="0"/>
              <a:t>26-03-2016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C566-CC63-4C1D-A9B9-C3C87DBC2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13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327C-144A-4834-9A1B-2EEFC08FF5B7}" type="datetimeFigureOut">
              <a:rPr lang="en-IN" smtClean="0"/>
              <a:t>26-03-2016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C566-CC63-4C1D-A9B9-C3C87DBC2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8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327C-144A-4834-9A1B-2EEFC08FF5B7}" type="datetimeFigureOut">
              <a:rPr lang="en-IN" smtClean="0"/>
              <a:t>26-03-2016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C566-CC63-4C1D-A9B9-C3C87DBC2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51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948327C-144A-4834-9A1B-2EEFC08FF5B7}" type="datetimeFigureOut">
              <a:rPr lang="en-IN" smtClean="0"/>
              <a:t>26-03-2016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1A9C566-CC63-4C1D-A9B9-C3C87DBC2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549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980330" y="457201"/>
            <a:ext cx="3724126" cy="1083740"/>
          </a:xfrm>
        </p:spPr>
        <p:txBody>
          <a:bodyPr/>
          <a:lstStyle/>
          <a:p>
            <a:r>
              <a:rPr lang="en-IN" dirty="0" smtClean="0"/>
              <a:t>Economics</a:t>
            </a:r>
            <a:endParaRPr lang="en-IN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092016" y="1756092"/>
            <a:ext cx="5500754" cy="516461"/>
          </a:xfrm>
        </p:spPr>
        <p:txBody>
          <a:bodyPr>
            <a:normAutofit/>
          </a:bodyPr>
          <a:lstStyle/>
          <a:p>
            <a:r>
              <a:rPr lang="en-IN" u="sng" dirty="0" smtClean="0"/>
              <a:t>Market Analysis of the product ‘</a:t>
            </a:r>
            <a:r>
              <a:rPr lang="en-IN" u="sng" dirty="0" err="1" smtClean="0"/>
              <a:t>Churna</a:t>
            </a:r>
            <a:r>
              <a:rPr lang="en-IN" u="sng" dirty="0" smtClean="0"/>
              <a:t>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19042" y="3211402"/>
            <a:ext cx="262217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dirty="0"/>
              <a:t>Made </a:t>
            </a:r>
            <a:r>
              <a:rPr lang="en-IN" sz="1700" dirty="0" smtClean="0"/>
              <a:t>by Group 10 :</a:t>
            </a:r>
          </a:p>
          <a:p>
            <a:endParaRPr lang="en-IN" sz="1700" dirty="0" smtClean="0"/>
          </a:p>
          <a:p>
            <a:r>
              <a:rPr lang="en-IN" sz="1700" dirty="0" err="1" smtClean="0"/>
              <a:t>Yash</a:t>
            </a:r>
            <a:r>
              <a:rPr lang="en-IN" sz="1700" dirty="0"/>
              <a:t>	</a:t>
            </a:r>
            <a:r>
              <a:rPr lang="en-IN" sz="1700" dirty="0" smtClean="0"/>
              <a:t>	(131063)</a:t>
            </a:r>
          </a:p>
          <a:p>
            <a:r>
              <a:rPr lang="en-IN" sz="1700" dirty="0" err="1" smtClean="0"/>
              <a:t>Aatman</a:t>
            </a:r>
            <a:r>
              <a:rPr lang="en-IN" sz="1700" dirty="0" smtClean="0"/>
              <a:t>	(1401013)</a:t>
            </a:r>
          </a:p>
          <a:p>
            <a:r>
              <a:rPr lang="en-IN" sz="1700" dirty="0" smtClean="0"/>
              <a:t>Neel		(1401024)</a:t>
            </a:r>
          </a:p>
          <a:p>
            <a:r>
              <a:rPr lang="en-IN" sz="1700" dirty="0" smtClean="0"/>
              <a:t>Chintan	(1401026)</a:t>
            </a:r>
          </a:p>
          <a:p>
            <a:r>
              <a:rPr lang="en-IN" sz="1700" dirty="0" smtClean="0"/>
              <a:t>Raj		(1401029)</a:t>
            </a:r>
          </a:p>
          <a:p>
            <a:r>
              <a:rPr lang="en-IN" sz="1700" dirty="0" err="1" smtClean="0"/>
              <a:t>Parth</a:t>
            </a:r>
            <a:r>
              <a:rPr lang="en-IN" sz="1700" dirty="0"/>
              <a:t>	</a:t>
            </a:r>
            <a:r>
              <a:rPr lang="en-IN" sz="1700" dirty="0" smtClean="0"/>
              <a:t>(1401056)</a:t>
            </a:r>
          </a:p>
          <a:p>
            <a:r>
              <a:rPr lang="en-IN" sz="1700" dirty="0" smtClean="0"/>
              <a:t>Ravi		(1401058)</a:t>
            </a:r>
          </a:p>
          <a:p>
            <a:r>
              <a:rPr lang="en-IN" sz="1700" dirty="0" err="1" smtClean="0"/>
              <a:t>Charvik</a:t>
            </a:r>
            <a:r>
              <a:rPr lang="en-IN" sz="1700" dirty="0" smtClean="0"/>
              <a:t>	(1401079)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420459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“Dholakia brothers” pharmacy for representative data in sales figures and cost prices of both products since 2005 to 2015, courtesy of </a:t>
            </a:r>
            <a:r>
              <a:rPr lang="en-IN" dirty="0" err="1"/>
              <a:t>Aatman</a:t>
            </a:r>
            <a:r>
              <a:rPr lang="en-IN" dirty="0"/>
              <a:t> Dholakia.</a:t>
            </a:r>
          </a:p>
          <a:p>
            <a:pPr marL="342900" lvl="1" indent="-306000">
              <a:buFont typeface="Wingdings 2" charset="2"/>
              <a:buChar char=""/>
            </a:pPr>
            <a:r>
              <a:rPr lang="en-IN" dirty="0" err="1"/>
              <a:t>Sagarbhai</a:t>
            </a:r>
            <a:r>
              <a:rPr lang="en-IN" dirty="0"/>
              <a:t> from </a:t>
            </a:r>
            <a:r>
              <a:rPr lang="en-IN" dirty="0" smtClean="0"/>
              <a:t>Ganesh </a:t>
            </a:r>
            <a:r>
              <a:rPr lang="en-IN" dirty="0"/>
              <a:t>medical(</a:t>
            </a:r>
            <a:r>
              <a:rPr lang="en-IN" dirty="0" err="1"/>
              <a:t>Kayam</a:t>
            </a:r>
            <a:r>
              <a:rPr lang="en-IN" dirty="0"/>
              <a:t> </a:t>
            </a:r>
            <a:r>
              <a:rPr lang="en-IN" dirty="0" err="1"/>
              <a:t>churna</a:t>
            </a:r>
            <a:r>
              <a:rPr lang="en-IN" dirty="0"/>
              <a:t>) and  </a:t>
            </a:r>
            <a:r>
              <a:rPr lang="en-IN" dirty="0" err="1"/>
              <a:t>Bhavikbhai</a:t>
            </a:r>
            <a:r>
              <a:rPr lang="en-IN" dirty="0"/>
              <a:t>  from </a:t>
            </a:r>
            <a:r>
              <a:rPr lang="en-IN" dirty="0" err="1"/>
              <a:t>nrusinh</a:t>
            </a:r>
            <a:r>
              <a:rPr lang="en-IN" dirty="0"/>
              <a:t> medicines (</a:t>
            </a:r>
            <a:r>
              <a:rPr lang="en-IN" dirty="0" err="1"/>
              <a:t>nityam</a:t>
            </a:r>
            <a:r>
              <a:rPr lang="en-IN" dirty="0"/>
              <a:t> </a:t>
            </a:r>
            <a:r>
              <a:rPr lang="en-IN" dirty="0" err="1"/>
              <a:t>churna</a:t>
            </a:r>
            <a:r>
              <a:rPr lang="en-IN" dirty="0"/>
              <a:t>) help us for literal data in sales figures, prices, etc. of since 5 years.</a:t>
            </a:r>
          </a:p>
          <a:p>
            <a:r>
              <a:rPr lang="en-IN" dirty="0"/>
              <a:t>“Principles of Microeconomics”, textbook for definitions on markets concepts</a:t>
            </a:r>
          </a:p>
        </p:txBody>
      </p:sp>
    </p:spTree>
    <p:extLst>
      <p:ext uri="{BB962C8B-B14F-4D97-AF65-F5344CB8AC3E}">
        <p14:creationId xmlns:p14="http://schemas.microsoft.com/office/powerpoint/2010/main" val="48433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7532" y="663389"/>
            <a:ext cx="2515205" cy="896472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905" y="3160060"/>
            <a:ext cx="1788460" cy="497541"/>
          </a:xfrm>
        </p:spPr>
        <p:txBody>
          <a:bodyPr/>
          <a:lstStyle/>
          <a:p>
            <a:pPr marL="36900" indent="0">
              <a:buNone/>
            </a:pPr>
            <a:r>
              <a:rPr lang="en-IN" dirty="0" smtClean="0"/>
              <a:t>Thank </a:t>
            </a:r>
            <a:r>
              <a:rPr lang="en-IN" dirty="0"/>
              <a:t>Y</a:t>
            </a:r>
            <a:r>
              <a:rPr lang="en-IN" dirty="0" smtClean="0"/>
              <a:t>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520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 of work done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first project, we </a:t>
            </a:r>
          </a:p>
          <a:p>
            <a:pPr lvl="1"/>
            <a:r>
              <a:rPr lang="en-IN" dirty="0"/>
              <a:t>Collected data and analysed the characteristics of demand and supply of the two </a:t>
            </a:r>
            <a:r>
              <a:rPr lang="en-IN" dirty="0" err="1"/>
              <a:t>churnas</a:t>
            </a:r>
            <a:r>
              <a:rPr lang="en-IN" dirty="0"/>
              <a:t> (</a:t>
            </a:r>
            <a:r>
              <a:rPr lang="en-IN" dirty="0" err="1"/>
              <a:t>Kayam</a:t>
            </a:r>
            <a:r>
              <a:rPr lang="en-IN" dirty="0"/>
              <a:t> vs </a:t>
            </a:r>
            <a:r>
              <a:rPr lang="en-IN" dirty="0" err="1"/>
              <a:t>Nityam</a:t>
            </a:r>
            <a:r>
              <a:rPr lang="en-IN" dirty="0"/>
              <a:t>) from two shops.</a:t>
            </a:r>
          </a:p>
          <a:p>
            <a:pPr lvl="1"/>
            <a:r>
              <a:rPr lang="en-IN" dirty="0"/>
              <a:t>Applied theories of economics and made the observations and conclusions. </a:t>
            </a:r>
          </a:p>
          <a:p>
            <a:endParaRPr lang="en-IN" dirty="0"/>
          </a:p>
          <a:p>
            <a:r>
              <a:rPr lang="en-IN" dirty="0"/>
              <a:t>In further progress; recently we contacted another </a:t>
            </a:r>
            <a:r>
              <a:rPr lang="en-IN" dirty="0" err="1"/>
              <a:t>ayurvedic</a:t>
            </a:r>
            <a:r>
              <a:rPr lang="en-IN" dirty="0"/>
              <a:t> drugstore to get some more data about their sales in order to collect more information to work on.</a:t>
            </a:r>
          </a:p>
          <a:p>
            <a:endParaRPr lang="en-IN" dirty="0"/>
          </a:p>
          <a:p>
            <a:r>
              <a:rPr lang="en-IN" dirty="0"/>
              <a:t>Based on our collected data we have tried </a:t>
            </a:r>
            <a:r>
              <a:rPr lang="en-IN" dirty="0" smtClean="0"/>
              <a:t>to </a:t>
            </a:r>
            <a:r>
              <a:rPr lang="en-IN" dirty="0"/>
              <a:t>analyse the marketing behaviour of this product over time.</a:t>
            </a:r>
          </a:p>
        </p:txBody>
      </p:sp>
    </p:spTree>
    <p:extLst>
      <p:ext uri="{BB962C8B-B14F-4D97-AF65-F5344CB8AC3E}">
        <p14:creationId xmlns:p14="http://schemas.microsoft.com/office/powerpoint/2010/main" val="63922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Classification of Market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Market structures can be classified in the following ways:</a:t>
            </a:r>
          </a:p>
          <a:p>
            <a:pPr lvl="1"/>
            <a:r>
              <a:rPr lang="en-IN" dirty="0" smtClean="0"/>
              <a:t>Based on region: local, regional, national, international.</a:t>
            </a:r>
          </a:p>
          <a:p>
            <a:pPr lvl="1"/>
            <a:r>
              <a:rPr lang="en-IN" dirty="0" smtClean="0"/>
              <a:t>Based on product: commodity market, capital market.</a:t>
            </a:r>
          </a:p>
          <a:p>
            <a:pPr lvl="1"/>
            <a:r>
              <a:rPr lang="en-IN" dirty="0" smtClean="0"/>
              <a:t>Based on consumer: the target audience the product is directed to</a:t>
            </a:r>
          </a:p>
          <a:p>
            <a:pPr lvl="1"/>
            <a:r>
              <a:rPr lang="en-IN" dirty="0" smtClean="0"/>
              <a:t>Based on competition: there can be monopoly, monopolistic, oligopoly, perfectly competitive market</a:t>
            </a:r>
          </a:p>
        </p:txBody>
      </p:sp>
    </p:spTree>
    <p:extLst>
      <p:ext uri="{BB962C8B-B14F-4D97-AF65-F5344CB8AC3E}">
        <p14:creationId xmlns:p14="http://schemas.microsoft.com/office/powerpoint/2010/main" val="538257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08692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Based on region:</a:t>
            </a:r>
          </a:p>
          <a:p>
            <a:pPr lvl="1"/>
            <a:r>
              <a:rPr lang="en-IN" dirty="0" smtClean="0"/>
              <a:t>Local market: Restricted to the local areas, and these usually deal with non-durable products or fast moving goods such as eggs, milk, coffee, etc.</a:t>
            </a:r>
          </a:p>
          <a:p>
            <a:pPr lvl="1"/>
            <a:r>
              <a:rPr lang="en-IN" dirty="0" smtClean="0"/>
              <a:t>Regional market: Covers a larger area than local market, dealing with durable or non-durable products. Example: Agro-products, crops, etc.</a:t>
            </a:r>
          </a:p>
          <a:p>
            <a:pPr lvl="1"/>
            <a:r>
              <a:rPr lang="en-IN" dirty="0" smtClean="0"/>
              <a:t>National market: This market covers nation-wide level dealing with both durable and non-durable products. Example: metal industry, construction/equipment industry, machinery etc.</a:t>
            </a:r>
          </a:p>
          <a:p>
            <a:pPr lvl="1"/>
            <a:r>
              <a:rPr lang="en-IN" dirty="0" smtClean="0"/>
              <a:t>International market: This covers international level of market, including imports/exports of the good. Earlier it was affordable only to have durable goods transported, but with newer technology it is possible to transport even non-durable goods all over the world. Ex. Mobile phones, laptops, etc.</a:t>
            </a:r>
          </a:p>
          <a:p>
            <a:r>
              <a:rPr lang="en-IN" dirty="0" smtClean="0"/>
              <a:t>We can observe that our product has a regional market. It is not restricted to local zones, but it is not on a national scale. It can be looked at, as a product with a large distribution of regional markets all over the country.  In 2015, the firm that owns the marque “</a:t>
            </a:r>
            <a:r>
              <a:rPr lang="en-IN" dirty="0" err="1" smtClean="0"/>
              <a:t>Kayam</a:t>
            </a:r>
            <a:r>
              <a:rPr lang="en-IN" dirty="0" smtClean="0"/>
              <a:t> </a:t>
            </a:r>
            <a:r>
              <a:rPr lang="en-IN" dirty="0" err="1" smtClean="0"/>
              <a:t>churna</a:t>
            </a:r>
            <a:r>
              <a:rPr lang="en-IN" dirty="0" smtClean="0"/>
              <a:t>” has set up an international office in Dubai.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Theory Summary: Characteristics of markets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6693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05555"/>
            <a:ext cx="10353762" cy="4058751"/>
          </a:xfrm>
        </p:spPr>
        <p:txBody>
          <a:bodyPr/>
          <a:lstStyle/>
          <a:p>
            <a:r>
              <a:rPr lang="en-IN" dirty="0" smtClean="0"/>
              <a:t>Based on product</a:t>
            </a:r>
          </a:p>
          <a:p>
            <a:pPr lvl="1"/>
            <a:r>
              <a:rPr lang="en-IN" dirty="0" smtClean="0"/>
              <a:t>Commodity market: The commodity market deals with business of a particular product/commodity, material, manufacturing goods, etc.</a:t>
            </a:r>
          </a:p>
          <a:p>
            <a:pPr lvl="1"/>
            <a:r>
              <a:rPr lang="en-IN" dirty="0" smtClean="0"/>
              <a:t>Capital market: The capital market deals with finance. It can have various types of markets under itself:</a:t>
            </a:r>
          </a:p>
          <a:p>
            <a:pPr lvl="2"/>
            <a:r>
              <a:rPr lang="en-IN" dirty="0" smtClean="0"/>
              <a:t>Money Market: borrowing/lending of money</a:t>
            </a:r>
          </a:p>
          <a:p>
            <a:pPr lvl="2"/>
            <a:r>
              <a:rPr lang="en-IN" dirty="0" smtClean="0"/>
              <a:t>Stock Market: buying/selling of shares</a:t>
            </a:r>
          </a:p>
          <a:p>
            <a:pPr lvl="2"/>
            <a:r>
              <a:rPr lang="en-IN" dirty="0" smtClean="0"/>
              <a:t>Foreign Exchange Market: Buying/selling of foreign currency</a:t>
            </a:r>
          </a:p>
          <a:p>
            <a:r>
              <a:rPr lang="en-IN" dirty="0" smtClean="0"/>
              <a:t>The product “</a:t>
            </a:r>
            <a:r>
              <a:rPr lang="en-IN" dirty="0" err="1" smtClean="0"/>
              <a:t>churna</a:t>
            </a:r>
            <a:r>
              <a:rPr lang="en-IN" dirty="0" smtClean="0"/>
              <a:t>” requires raw material, is mass produced, and sold as a commodity in retail. Hence we can say that falls under category of a commodity market.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Theory Summary: Characteristics of markets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053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Theory Summary: Characteristics of markets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419080"/>
          </a:xfrm>
        </p:spPr>
        <p:txBody>
          <a:bodyPr/>
          <a:lstStyle/>
          <a:p>
            <a:r>
              <a:rPr lang="en-IN" dirty="0" smtClean="0"/>
              <a:t>We can summarize the characteristics of markets (based on competition) as follows: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982687"/>
              </p:ext>
            </p:extLst>
          </p:nvPr>
        </p:nvGraphicFramePr>
        <p:xfrm>
          <a:off x="355203" y="2362201"/>
          <a:ext cx="11470945" cy="402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4189">
                  <a:extLst>
                    <a:ext uri="{9D8B030D-6E8A-4147-A177-3AD203B41FA5}">
                      <a16:colId xmlns:a16="http://schemas.microsoft.com/office/drawing/2014/main" val="4194081352"/>
                    </a:ext>
                  </a:extLst>
                </a:gridCol>
                <a:gridCol w="2294189">
                  <a:extLst>
                    <a:ext uri="{9D8B030D-6E8A-4147-A177-3AD203B41FA5}">
                      <a16:colId xmlns:a16="http://schemas.microsoft.com/office/drawing/2014/main" val="3425143555"/>
                    </a:ext>
                  </a:extLst>
                </a:gridCol>
                <a:gridCol w="2294189">
                  <a:extLst>
                    <a:ext uri="{9D8B030D-6E8A-4147-A177-3AD203B41FA5}">
                      <a16:colId xmlns:a16="http://schemas.microsoft.com/office/drawing/2014/main" val="789601916"/>
                    </a:ext>
                  </a:extLst>
                </a:gridCol>
                <a:gridCol w="2294189">
                  <a:extLst>
                    <a:ext uri="{9D8B030D-6E8A-4147-A177-3AD203B41FA5}">
                      <a16:colId xmlns:a16="http://schemas.microsoft.com/office/drawing/2014/main" val="3675883333"/>
                    </a:ext>
                  </a:extLst>
                </a:gridCol>
                <a:gridCol w="2294189">
                  <a:extLst>
                    <a:ext uri="{9D8B030D-6E8A-4147-A177-3AD203B41FA5}">
                      <a16:colId xmlns:a16="http://schemas.microsoft.com/office/drawing/2014/main" val="286360789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Feature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Type of market competition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6747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Perfectly</a:t>
                      </a:r>
                      <a:r>
                        <a:rPr lang="en-IN" baseline="0" dirty="0" smtClean="0"/>
                        <a:t> Competitive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Monopoly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Monopolistic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Oligopoly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539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No. of Producers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Large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One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Not Many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 Few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720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Product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Homogenous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Unique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Heterogeneous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Different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996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Entry</a:t>
                      </a:r>
                      <a:r>
                        <a:rPr lang="en-IN" baseline="0" dirty="0" smtClean="0"/>
                        <a:t> of competition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Free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Denied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Free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Restricted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870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Degree</a:t>
                      </a:r>
                      <a:r>
                        <a:rPr lang="en-IN" baseline="0" dirty="0" smtClean="0"/>
                        <a:t> of monopoly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None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Full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Limited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Limited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248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Influence</a:t>
                      </a:r>
                      <a:r>
                        <a:rPr lang="en-IN" baseline="0" dirty="0" smtClean="0"/>
                        <a:t> on Price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None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Extensive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Limited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Slightly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977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Market</a:t>
                      </a:r>
                      <a:r>
                        <a:rPr lang="en-IN" baseline="0" dirty="0" smtClean="0"/>
                        <a:t> Knowledge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Complete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Incomplete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Incomplete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Incomplete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597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Demand</a:t>
                      </a:r>
                      <a:r>
                        <a:rPr lang="en-IN" baseline="0" dirty="0" smtClean="0"/>
                        <a:t> Elasticity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Perfectly</a:t>
                      </a:r>
                      <a:r>
                        <a:rPr lang="en-IN" baseline="0" dirty="0" smtClean="0"/>
                        <a:t> Elastic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Less Elastic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Less Elastic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Less Elastic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847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AR</a:t>
                      </a:r>
                      <a:r>
                        <a:rPr lang="en-IN" baseline="0" dirty="0" smtClean="0"/>
                        <a:t>-MR relation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Equal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Different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Different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Different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774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Selling Cost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None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Small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Large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Small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877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38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47" y="1580050"/>
            <a:ext cx="10891039" cy="5062797"/>
          </a:xfrm>
        </p:spPr>
        <p:txBody>
          <a:bodyPr>
            <a:normAutofit/>
          </a:bodyPr>
          <a:lstStyle/>
          <a:p>
            <a:r>
              <a:rPr lang="en-IN" dirty="0" smtClean="0"/>
              <a:t>Analysis of </a:t>
            </a:r>
            <a:r>
              <a:rPr lang="en-IN" dirty="0" smtClean="0"/>
              <a:t>the competition-based market of our product</a:t>
            </a:r>
          </a:p>
          <a:p>
            <a:r>
              <a:rPr lang="en-IN" dirty="0" smtClean="0"/>
              <a:t>We observed that for quite a long time it had a monopolistic market</a:t>
            </a:r>
          </a:p>
          <a:p>
            <a:pPr lvl="1"/>
            <a:r>
              <a:rPr lang="en-IN" dirty="0" smtClean="0"/>
              <a:t>No restricted entry, but the number of producers was very </a:t>
            </a:r>
            <a:r>
              <a:rPr lang="en-IN" dirty="0" smtClean="0"/>
              <a:t>less</a:t>
            </a:r>
            <a:endParaRPr lang="en-IN" dirty="0" smtClean="0"/>
          </a:p>
          <a:p>
            <a:pPr lvl="1"/>
            <a:r>
              <a:rPr lang="en-IN" dirty="0" smtClean="0"/>
              <a:t>The product was not heterogeneous (contrary to monopolistic market theoretically), all the manufacturers sold a similar product (resembling characteristic of oligopoly market)</a:t>
            </a:r>
          </a:p>
          <a:p>
            <a:pPr lvl="1"/>
            <a:r>
              <a:rPr lang="en-IN" dirty="0"/>
              <a:t>Market knowledge of the producer is incomplete</a:t>
            </a:r>
          </a:p>
          <a:p>
            <a:pPr lvl="1"/>
            <a:r>
              <a:rPr lang="en-IN" dirty="0" smtClean="0"/>
              <a:t>The degree of monopoly was </a:t>
            </a:r>
            <a:r>
              <a:rPr lang="en-IN" dirty="0"/>
              <a:t>limited, </a:t>
            </a:r>
            <a:r>
              <a:rPr lang="en-IN" dirty="0" smtClean="0"/>
              <a:t>resembling the characteristic of monopolistic market.</a:t>
            </a:r>
          </a:p>
          <a:p>
            <a:pPr lvl="1"/>
            <a:r>
              <a:rPr lang="en-IN" dirty="0" smtClean="0"/>
              <a:t>Elasticity of demand also resembled the characteristic of monopolistic market</a:t>
            </a:r>
          </a:p>
          <a:p>
            <a:pPr lvl="1"/>
            <a:r>
              <a:rPr lang="en-IN" dirty="0" smtClean="0"/>
              <a:t>Selling cost was used only to promote the product/brand, and hence it was not much (contrary to monopolistic market theoretically)</a:t>
            </a:r>
          </a:p>
        </p:txBody>
      </p:sp>
    </p:spTree>
    <p:extLst>
      <p:ext uri="{BB962C8B-B14F-4D97-AF65-F5344CB8AC3E}">
        <p14:creationId xmlns:p14="http://schemas.microsoft.com/office/powerpoint/2010/main" val="378034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mtClean="0"/>
              <a:t>Observations</a:t>
            </a:r>
            <a:endParaRPr lang="en-I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70647" y="1580050"/>
            <a:ext cx="10891039" cy="5062797"/>
          </a:xfrm>
        </p:spPr>
        <p:txBody>
          <a:bodyPr>
            <a:normAutofit/>
          </a:bodyPr>
          <a:lstStyle/>
          <a:p>
            <a:r>
              <a:rPr lang="en-IN" dirty="0"/>
              <a:t>As time passes, 1-2 famous </a:t>
            </a:r>
            <a:r>
              <a:rPr lang="en-IN" dirty="0" smtClean="0"/>
              <a:t>brands (</a:t>
            </a:r>
            <a:r>
              <a:rPr lang="en-IN" dirty="0" err="1" smtClean="0"/>
              <a:t>Patanjali</a:t>
            </a:r>
            <a:r>
              <a:rPr lang="en-IN" dirty="0" smtClean="0"/>
              <a:t> in ~2008, and </a:t>
            </a:r>
            <a:r>
              <a:rPr lang="en-IN" dirty="0" err="1" smtClean="0"/>
              <a:t>Zandu</a:t>
            </a:r>
            <a:r>
              <a:rPr lang="en-IN" dirty="0" smtClean="0"/>
              <a:t> in ~2010) enter </a:t>
            </a:r>
            <a:r>
              <a:rPr lang="en-IN" dirty="0"/>
              <a:t>the product into the market which leads to </a:t>
            </a:r>
            <a:r>
              <a:rPr lang="en-IN" dirty="0" smtClean="0"/>
              <a:t>increase in competition and changes in elasticity, selling cost, etc. factors in case of the original “</a:t>
            </a:r>
            <a:r>
              <a:rPr lang="en-IN" dirty="0" err="1" smtClean="0"/>
              <a:t>kayam</a:t>
            </a:r>
            <a:r>
              <a:rPr lang="en-IN" dirty="0" smtClean="0"/>
              <a:t>” brand, hence there </a:t>
            </a:r>
            <a:r>
              <a:rPr lang="en-IN" dirty="0"/>
              <a:t>is a </a:t>
            </a:r>
            <a:r>
              <a:rPr lang="en-IN" dirty="0" smtClean="0"/>
              <a:t>large change </a:t>
            </a:r>
            <a:r>
              <a:rPr lang="en-IN" dirty="0"/>
              <a:t>in the </a:t>
            </a:r>
            <a:r>
              <a:rPr lang="en-IN" dirty="0" smtClean="0"/>
              <a:t>market when a “reputed” brand increases the competition.</a:t>
            </a:r>
          </a:p>
          <a:p>
            <a:r>
              <a:rPr lang="en-IN" dirty="0" smtClean="0"/>
              <a:t>We observed that there is:</a:t>
            </a:r>
          </a:p>
          <a:p>
            <a:pPr lvl="1"/>
            <a:r>
              <a:rPr lang="en-IN" dirty="0" smtClean="0"/>
              <a:t>Not </a:t>
            </a:r>
            <a:r>
              <a:rPr lang="en-IN" dirty="0"/>
              <a:t>a large number of (reputed) producers</a:t>
            </a:r>
          </a:p>
          <a:p>
            <a:pPr lvl="1"/>
            <a:r>
              <a:rPr lang="en-IN" dirty="0"/>
              <a:t>The product is slightly varying</a:t>
            </a:r>
          </a:p>
          <a:p>
            <a:pPr lvl="1"/>
            <a:r>
              <a:rPr lang="en-IN" dirty="0"/>
              <a:t>Limited monopoly, and all brands have to advertise for their product to be sold</a:t>
            </a:r>
          </a:p>
          <a:p>
            <a:pPr lvl="1"/>
            <a:r>
              <a:rPr lang="en-IN" dirty="0"/>
              <a:t>Neither the manufacturer, nor the “population” is entirely the price maker.</a:t>
            </a:r>
          </a:p>
          <a:p>
            <a:pPr lvl="1"/>
            <a:r>
              <a:rPr lang="en-IN" dirty="0"/>
              <a:t>The products have limited/less elasticity, it is not linear.</a:t>
            </a:r>
          </a:p>
          <a:p>
            <a:pPr lvl="1"/>
            <a:r>
              <a:rPr lang="en-IN" dirty="0"/>
              <a:t>Not complete market awareness about the individual products of the same type. (For </a:t>
            </a:r>
            <a:r>
              <a:rPr lang="en-IN" dirty="0" err="1"/>
              <a:t>eg</a:t>
            </a:r>
            <a:r>
              <a:rPr lang="en-IN" dirty="0"/>
              <a:t>. Many people are </a:t>
            </a:r>
            <a:r>
              <a:rPr lang="en-IN" dirty="0" smtClean="0"/>
              <a:t>unaware </a:t>
            </a:r>
            <a:r>
              <a:rPr lang="en-IN" dirty="0"/>
              <a:t>that the </a:t>
            </a:r>
            <a:r>
              <a:rPr lang="en-IN" dirty="0" err="1"/>
              <a:t>Patanjali</a:t>
            </a:r>
            <a:r>
              <a:rPr lang="en-IN" dirty="0"/>
              <a:t> brand does sell ‘</a:t>
            </a:r>
            <a:r>
              <a:rPr lang="en-IN" dirty="0" err="1"/>
              <a:t>churna</a:t>
            </a:r>
            <a:r>
              <a:rPr lang="en-IN" dirty="0"/>
              <a:t>’)</a:t>
            </a:r>
          </a:p>
          <a:p>
            <a:r>
              <a:rPr lang="en-IN" dirty="0"/>
              <a:t>We can observe that most of the characteristics of an </a:t>
            </a:r>
            <a:r>
              <a:rPr lang="en-IN" dirty="0" smtClean="0"/>
              <a:t>oligopoly </a:t>
            </a:r>
            <a:r>
              <a:rPr lang="en-IN" dirty="0"/>
              <a:t>market are satisfied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3111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From our analysis we observe that:</a:t>
            </a:r>
          </a:p>
          <a:p>
            <a:r>
              <a:rPr lang="en-IN" dirty="0" smtClean="0"/>
              <a:t>For the product we selected the market type is not constant. </a:t>
            </a:r>
          </a:p>
          <a:p>
            <a:r>
              <a:rPr lang="en-IN" dirty="0" smtClean="0"/>
              <a:t>It gradually changes from a monopolistic market to an oligopoly market. </a:t>
            </a:r>
          </a:p>
          <a:p>
            <a:r>
              <a:rPr lang="en-IN" dirty="0" smtClean="0"/>
              <a:t>If there is a further increase in competition it can even change to a competitive market, though a few characteristics such as public awareness, selling cost, degree of monopoly, etc. may not resemble the theoretical characteristics of a competitive market.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139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502</TotalTime>
  <Words>1031</Words>
  <Application>Microsoft Office PowerPoint</Application>
  <PresentationFormat>Widescreen</PresentationFormat>
  <Paragraphs>124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Calisto MT</vt:lpstr>
      <vt:lpstr>Trebuchet MS</vt:lpstr>
      <vt:lpstr>Wingdings 2</vt:lpstr>
      <vt:lpstr>Slate</vt:lpstr>
      <vt:lpstr>Economics</vt:lpstr>
      <vt:lpstr>Summary of work done</vt:lpstr>
      <vt:lpstr>Classification of Market Structures</vt:lpstr>
      <vt:lpstr>Theory Summary: Characteristics of markets</vt:lpstr>
      <vt:lpstr>Theory Summary: Characteristics of markets</vt:lpstr>
      <vt:lpstr>Theory Summary: Characteristics of markets</vt:lpstr>
      <vt:lpstr>Observations</vt:lpstr>
      <vt:lpstr>PowerPoint Presentation</vt:lpstr>
      <vt:lpstr>Conclusion</vt:lpstr>
      <vt:lpstr>References</vt:lpstr>
      <vt:lpstr>Thank You</vt:lpstr>
    </vt:vector>
  </TitlesOfParts>
  <Company>asdasd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 project 2</dc:title>
  <dc:creator>asas</dc:creator>
  <cp:lastModifiedBy>asas</cp:lastModifiedBy>
  <cp:revision>70</cp:revision>
  <dcterms:created xsi:type="dcterms:W3CDTF">2016-03-23T05:48:52Z</dcterms:created>
  <dcterms:modified xsi:type="dcterms:W3CDTF">2016-03-26T17:36:11Z</dcterms:modified>
</cp:coreProperties>
</file>