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3"/>
  </p:notesMasterIdLst>
  <p:sldIdLst>
    <p:sldId id="256" r:id="rId2"/>
    <p:sldId id="257" r:id="rId3"/>
    <p:sldId id="258" r:id="rId4"/>
    <p:sldId id="265" r:id="rId5"/>
    <p:sldId id="266" r:id="rId6"/>
    <p:sldId id="267" r:id="rId7"/>
    <p:sldId id="268" r:id="rId8"/>
    <p:sldId id="277" r:id="rId9"/>
    <p:sldId id="272" r:id="rId10"/>
    <p:sldId id="273" r:id="rId11"/>
    <p:sldId id="274" r:id="rId12"/>
    <p:sldId id="269" r:id="rId13"/>
    <p:sldId id="270" r:id="rId14"/>
    <p:sldId id="278" r:id="rId15"/>
    <p:sldId id="279" r:id="rId16"/>
    <p:sldId id="280" r:id="rId17"/>
    <p:sldId id="284" r:id="rId18"/>
    <p:sldId id="285" r:id="rId19"/>
    <p:sldId id="286" r:id="rId20"/>
    <p:sldId id="260" r:id="rId21"/>
    <p:sldId id="282" r:id="rId22"/>
    <p:sldId id="283" r:id="rId23"/>
    <p:sldId id="275" r:id="rId24"/>
    <p:sldId id="261" r:id="rId25"/>
    <p:sldId id="262" r:id="rId26"/>
    <p:sldId id="263" r:id="rId27"/>
    <p:sldId id="287" r:id="rId28"/>
    <p:sldId id="288" r:id="rId29"/>
    <p:sldId id="264" r:id="rId30"/>
    <p:sldId id="276"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75" d="100"/>
          <a:sy n="75" d="100"/>
        </p:scale>
        <p:origin x="522" y="60"/>
      </p:cViewPr>
      <p:guideLst/>
    </p:cSldViewPr>
  </p:slideViewPr>
  <p:notesTextViewPr>
    <p:cViewPr>
      <p:scale>
        <a:sx n="1" d="1"/>
        <a:sy n="1" d="1"/>
      </p:scale>
      <p:origin x="0" y="0"/>
    </p:cViewPr>
  </p:notesTextViewPr>
  <p:notesViewPr>
    <p:cSldViewPr snapToGrid="0">
      <p:cViewPr varScale="1">
        <p:scale>
          <a:sx n="57" d="100"/>
          <a:sy n="57" d="100"/>
        </p:scale>
        <p:origin x="283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604407617609547E-2"/>
          <c:y val="0.18766066838046272"/>
          <c:w val="0.61285976727787472"/>
          <c:h val="0.70423719207335589"/>
        </c:manualLayout>
      </c:layout>
      <c:pieChart>
        <c:varyColors val="1"/>
        <c:ser>
          <c:idx val="0"/>
          <c:order val="0"/>
          <c:tx>
            <c:strRef>
              <c:f>Sheet1!$B$1</c:f>
              <c:strCache>
                <c:ptCount val="1"/>
                <c:pt idx="0">
                  <c:v>Export Data</c:v>
                </c:pt>
              </c:strCache>
            </c:strRef>
          </c:tx>
          <c:spPr>
            <a:ln>
              <a:solidFill>
                <a:schemeClr val="bg1"/>
              </a:solidFill>
            </a:ln>
            <a:effectLst>
              <a:outerShdw blurRad="50800" dist="38100" dir="2700000" algn="tl" rotWithShape="0">
                <a:prstClr val="black">
                  <a:alpha val="40000"/>
                </a:prstClr>
              </a:outerShdw>
            </a:effectLst>
          </c:spPr>
          <c:dPt>
            <c:idx val="0"/>
            <c:bubble3D val="0"/>
            <c:spPr>
              <a:solidFill>
                <a:schemeClr val="accent6">
                  <a:tint val="48000"/>
                </a:schemeClr>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333A-4C46-9797-41F2FA7362C3}"/>
              </c:ext>
            </c:extLst>
          </c:dPt>
          <c:dPt>
            <c:idx val="1"/>
            <c:bubble3D val="0"/>
            <c:spPr>
              <a:solidFill>
                <a:schemeClr val="accent6">
                  <a:tint val="65000"/>
                </a:schemeClr>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333A-4C46-9797-41F2FA7362C3}"/>
              </c:ext>
            </c:extLst>
          </c:dPt>
          <c:dPt>
            <c:idx val="2"/>
            <c:bubble3D val="0"/>
            <c:spPr>
              <a:solidFill>
                <a:schemeClr val="accent6">
                  <a:tint val="83000"/>
                </a:schemeClr>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333A-4C46-9797-41F2FA7362C3}"/>
              </c:ext>
            </c:extLst>
          </c:dPt>
          <c:dPt>
            <c:idx val="3"/>
            <c:bubble3D val="0"/>
            <c:spPr>
              <a:solidFill>
                <a:schemeClr val="accent6"/>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333A-4C46-9797-41F2FA7362C3}"/>
              </c:ext>
            </c:extLst>
          </c:dPt>
          <c:dPt>
            <c:idx val="4"/>
            <c:bubble3D val="0"/>
            <c:spPr>
              <a:solidFill>
                <a:schemeClr val="accent6">
                  <a:shade val="82000"/>
                </a:schemeClr>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9-333A-4C46-9797-41F2FA7362C3}"/>
              </c:ext>
            </c:extLst>
          </c:dPt>
          <c:dPt>
            <c:idx val="5"/>
            <c:bubble3D val="0"/>
            <c:spPr>
              <a:solidFill>
                <a:schemeClr val="accent6">
                  <a:shade val="65000"/>
                </a:schemeClr>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B-333A-4C46-9797-41F2FA7362C3}"/>
              </c:ext>
            </c:extLst>
          </c:dPt>
          <c:dPt>
            <c:idx val="6"/>
            <c:bubble3D val="0"/>
            <c:spPr>
              <a:solidFill>
                <a:schemeClr val="accent6">
                  <a:shade val="47000"/>
                </a:schemeClr>
              </a:solidFill>
              <a:ln w="19050">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D-333A-4C46-9797-41F2FA7362C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Aircraft Industry</c:v>
                </c:pt>
                <c:pt idx="1">
                  <c:v>Chemicals</c:v>
                </c:pt>
                <c:pt idx="2">
                  <c:v>Food</c:v>
                </c:pt>
                <c:pt idx="3">
                  <c:v>Agricultural Machimery</c:v>
                </c:pt>
                <c:pt idx="4">
                  <c:v>Electronics</c:v>
                </c:pt>
                <c:pt idx="5">
                  <c:v>Metal Products</c:v>
                </c:pt>
                <c:pt idx="6">
                  <c:v>Others</c:v>
                </c:pt>
              </c:strCache>
            </c:strRef>
          </c:cat>
          <c:val>
            <c:numRef>
              <c:f>Sheet1!$B$2:$B$8</c:f>
              <c:numCache>
                <c:formatCode>General</c:formatCode>
                <c:ptCount val="7"/>
                <c:pt idx="0">
                  <c:v>13</c:v>
                </c:pt>
                <c:pt idx="1">
                  <c:v>9</c:v>
                </c:pt>
                <c:pt idx="2">
                  <c:v>10</c:v>
                </c:pt>
                <c:pt idx="3">
                  <c:v>8</c:v>
                </c:pt>
                <c:pt idx="4">
                  <c:v>7</c:v>
                </c:pt>
                <c:pt idx="5">
                  <c:v>7</c:v>
                </c:pt>
                <c:pt idx="6">
                  <c:v>21</c:v>
                </c:pt>
              </c:numCache>
            </c:numRef>
          </c:val>
          <c:extLst>
            <c:ext xmlns:c16="http://schemas.microsoft.com/office/drawing/2014/chart" uri="{C3380CC4-5D6E-409C-BE32-E72D297353CC}">
              <c16:uniqueId val="{00000000-BE50-457C-BC47-CC2395277C9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6103430763873028"/>
          <c:y val="0.71987247737991622"/>
          <c:w val="0.33531986389047963"/>
          <c:h val="0.2030066999979758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29118-76C3-4FEB-BAF9-40415EE696A9}" type="datetimeFigureOut">
              <a:rPr lang="en-IN" smtClean="0"/>
              <a:t>16-04-2016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365E3-765B-4356-BA48-71F26E02F30B}" type="slidenum">
              <a:rPr lang="en-IN" smtClean="0"/>
              <a:t>‹#›</a:t>
            </a:fld>
            <a:endParaRPr lang="en-IN" dirty="0"/>
          </a:p>
        </p:txBody>
      </p:sp>
    </p:spTree>
    <p:extLst>
      <p:ext uri="{BB962C8B-B14F-4D97-AF65-F5344CB8AC3E}">
        <p14:creationId xmlns:p14="http://schemas.microsoft.com/office/powerpoint/2010/main" val="175589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0EB3BB2D-1E80-4539-9F5A-1BB507C2A2B2}" type="datetime1">
              <a:rPr lang="en-IN" smtClean="0"/>
              <a:t>16-04-2016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2236814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A9587F9B-0DDC-4800-B72D-15B368EF9FFC}" type="datetime1">
              <a:rPr lang="en-IN" smtClean="0"/>
              <a:t>16-04-2016</a:t>
            </a:fld>
            <a:endParaRPr lang="en-US"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6905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F65FCA31-1771-41DF-9D15-96CFB5B3CC8A}" type="datetime1">
              <a:rPr lang="en-IN" smtClean="0"/>
              <a:t>16-04-2016</a:t>
            </a:fld>
            <a:endParaRPr lang="en-US"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496DE-B741-4B55-BC41-811132423F1D}"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664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DA0C50D1-AC2B-48CA-890F-4880033426E1}" type="datetime1">
              <a:rPr lang="en-IN" smtClean="0"/>
              <a:t>16-04-2016</a:t>
            </a:fld>
            <a:endParaRPr lang="en-US"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606260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099D02FF-DD76-4A9D-9D03-C4F73E4D6440}" type="datetime1">
              <a:rPr lang="en-IN" smtClean="0"/>
              <a:t>16-04-2016</a:t>
            </a:fld>
            <a:endParaRPr lang="en-US"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01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F6EAF7D6-EE12-415E-B3BA-5D5749114122}" type="datetime1">
              <a:rPr lang="en-IN" smtClean="0"/>
              <a:t>16-04-2016</a:t>
            </a:fld>
            <a:endParaRPr lang="en-US"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3644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E09DE5AA-C1A6-4736-93E0-0318191BDE31}" type="datetime1">
              <a:rPr lang="en-IN" smtClean="0"/>
              <a:t>16-04-2016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29968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23427928-26C7-4C3F-B96F-6AA7EDB11D11}" type="datetime1">
              <a:rPr lang="en-IN" smtClean="0"/>
              <a:t>16-04-2016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56629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4339" y="617323"/>
            <a:ext cx="9236061" cy="685800"/>
          </a:xfrm>
          <a:ln>
            <a:solidFill>
              <a:schemeClr val="bg1">
                <a:lumMod val="50000"/>
                <a:lumOff val="50000"/>
              </a:schemeClr>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84338" y="1422400"/>
            <a:ext cx="9236062" cy="4940299"/>
          </a:xfrm>
          <a:ln>
            <a:solidFill>
              <a:schemeClr val="bg1"/>
            </a:solidFill>
          </a:ln>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315068" y="6545260"/>
            <a:ext cx="636588" cy="161350"/>
          </a:xfrm>
          <a:prstGeom prst="rect">
            <a:avLst/>
          </a:prstGeom>
        </p:spPr>
        <p:txBody>
          <a:bodyPr/>
          <a:lstStyle>
            <a:lvl1pPr>
              <a:defRPr sz="600"/>
            </a:lvl1pPr>
          </a:lstStyle>
          <a:p>
            <a:fld id="{7BD46763-B52C-4E48-A6B5-B39BE1B064B7}" type="datetime1">
              <a:rPr lang="en-IN" smtClean="0"/>
              <a:pPr/>
              <a:t>16-04-2016</a:t>
            </a:fld>
            <a:endParaRPr lang="en-IN" dirty="0"/>
          </a:p>
        </p:txBody>
      </p:sp>
      <p:sp>
        <p:nvSpPr>
          <p:cNvPr id="5" name="Footer Placeholder 4"/>
          <p:cNvSpPr>
            <a:spLocks noGrp="1"/>
          </p:cNvSpPr>
          <p:nvPr>
            <p:ph type="ftr" sz="quarter" idx="11"/>
          </p:nvPr>
        </p:nvSpPr>
        <p:spPr>
          <a:xfrm rot="10800000" flipH="1" flipV="1">
            <a:off x="10274299" y="6481976"/>
            <a:ext cx="720739" cy="317501"/>
          </a:xfrm>
          <a:prstGeom prst="rect">
            <a:avLst/>
          </a:prstGeom>
        </p:spPr>
        <p:txBody>
          <a:bodyPr/>
          <a:lstStyle>
            <a:lvl1pPr>
              <a:defRPr sz="400"/>
            </a:lvl1pPr>
          </a:lstStyle>
          <a:p>
            <a:endParaRPr lang="en-IN" dirty="0"/>
          </a:p>
        </p:txBody>
      </p:sp>
      <p:sp>
        <p:nvSpPr>
          <p:cNvPr id="8" name="Freeform 11"/>
          <p:cNvSpPr/>
          <p:nvPr/>
        </p:nvSpPr>
        <p:spPr bwMode="auto">
          <a:xfrm rot="10800000" flipV="1">
            <a:off x="11237594" y="6362698"/>
            <a:ext cx="954405" cy="41239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506200" y="6386334"/>
            <a:ext cx="685800" cy="365125"/>
          </a:xfrm>
        </p:spPr>
        <p:txBody>
          <a:bodyPr/>
          <a:lstStyle>
            <a:lvl1pPr>
              <a:defRPr sz="1600"/>
            </a:lvl1pPr>
          </a:lstStyle>
          <a:p>
            <a:fld id="{248496DE-B741-4B55-BC41-811132423F1D}" type="slidenum">
              <a:rPr lang="en-IN" smtClean="0"/>
              <a:pPr/>
              <a:t>‹#›</a:t>
            </a:fld>
            <a:endParaRPr lang="en-IN" dirty="0"/>
          </a:p>
        </p:txBody>
      </p:sp>
    </p:spTree>
    <p:extLst>
      <p:ext uri="{BB962C8B-B14F-4D97-AF65-F5344CB8AC3E}">
        <p14:creationId xmlns:p14="http://schemas.microsoft.com/office/powerpoint/2010/main" val="200473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0E1EC3C0-4002-4633-9908-37C45F8BB8F2}" type="datetime1">
              <a:rPr lang="en-IN" smtClean="0"/>
              <a:t>16-04-2016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44916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0FBE38FF-04A1-43CB-BD78-1C2F75CBE247}" type="datetime1">
              <a:rPr lang="en-IN" smtClean="0"/>
              <a:t>16-04-2016</a:t>
            </a:fld>
            <a:endParaRPr lang="en-IN"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16209226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E6C4E9AF-13F4-4FAE-B9A0-801A12E2273E}" type="datetime1">
              <a:rPr lang="en-IN" smtClean="0"/>
              <a:t>16-04-2016</a:t>
            </a:fld>
            <a:endParaRPr lang="en-IN" dirty="0"/>
          </a:p>
        </p:txBody>
      </p:sp>
      <p:sp>
        <p:nvSpPr>
          <p:cNvPr id="8" name="Footer Placeholder 7"/>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97046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9FB7F1A3-4ABD-4F71-A0F6-28A626689791}" type="datetime1">
              <a:rPr lang="en-IN" smtClean="0"/>
              <a:t>16-04-2016</a:t>
            </a:fld>
            <a:endParaRPr lang="en-IN" dirty="0"/>
          </a:p>
        </p:txBody>
      </p:sp>
      <p:sp>
        <p:nvSpPr>
          <p:cNvPr id="4" name="Footer Placeholder 3"/>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3468871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F63F50AC-6A56-4570-8AA0-F209F4CA40C7}" type="datetime1">
              <a:rPr lang="en-IN" smtClean="0"/>
              <a:t>16-04-2016</a:t>
            </a:fld>
            <a:endParaRPr lang="en-IN" dirty="0"/>
          </a:p>
        </p:txBody>
      </p:sp>
      <p:sp>
        <p:nvSpPr>
          <p:cNvPr id="3" name="Footer Placeholder 2"/>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6749778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BA990B4-FD2D-48CA-BA9F-801A72D1E9CC}" type="datetime1">
              <a:rPr lang="en-IN" smtClean="0"/>
              <a:t>16-04-2016</a:t>
            </a:fld>
            <a:endParaRPr lang="en-IN"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221827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345D7625-25CB-477F-8252-46523C853821}" type="datetime1">
              <a:rPr lang="en-IN" smtClean="0"/>
              <a:t>16-04-2016</a:t>
            </a:fld>
            <a:endParaRPr lang="en-IN"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8187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extLst>
              <a:ext uri="{BEBA8EAE-BF5A-486C-A8C5-ECC9F3942E4B}">
                <a14:imgProps xmlns:a14="http://schemas.microsoft.com/office/drawing/2010/main">
                  <a14:imgLayer r:embed="rId19">
                    <a14:imgEffect>
                      <a14:saturation sat="0"/>
                    </a14:imgEffect>
                    <a14:imgEffect>
                      <a14:brightnessContrast bright="-42000" contrast="1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grpSp>
        <p:nvGrpSpPr>
          <p:cNvPr id="23" name="Group 22"/>
          <p:cNvGrpSpPr/>
          <p:nvPr userDrawn="1"/>
        </p:nvGrpSpPr>
        <p:grpSpPr>
          <a:xfrm flipH="1">
            <a:off x="10886576" y="396652"/>
            <a:ext cx="1161960" cy="6407463"/>
            <a:chOff x="2487613" y="285750"/>
            <a:chExt cx="2428875" cy="5654676"/>
          </a:xfrm>
          <a:solidFill>
            <a:schemeClr val="tx2"/>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177363" y="209699"/>
            <a:ext cx="1159068" cy="6584380"/>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Placeholder 1"/>
          <p:cNvSpPr>
            <a:spLocks noGrp="1"/>
          </p:cNvSpPr>
          <p:nvPr>
            <p:ph type="title"/>
          </p:nvPr>
        </p:nvSpPr>
        <p:spPr>
          <a:xfrm>
            <a:off x="642256" y="550126"/>
            <a:ext cx="10955843" cy="810513"/>
          </a:xfrm>
          <a:prstGeom prst="rect">
            <a:avLst/>
          </a:prstGeom>
          <a:ln>
            <a:solidFill>
              <a:schemeClr val="bg1">
                <a:lumMod val="85000"/>
              </a:schemeClr>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06517" y="1851942"/>
            <a:ext cx="9407415" cy="4351360"/>
          </a:xfrm>
          <a:prstGeom prst="rect">
            <a:avLst/>
          </a:prstGeom>
          <a:ln>
            <a:solidFill>
              <a:schemeClr val="tx1"/>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10777024" y="5792442"/>
            <a:ext cx="779767" cy="365125"/>
          </a:xfrm>
          <a:prstGeom prst="rect">
            <a:avLst/>
          </a:prstGeom>
        </p:spPr>
        <p:txBody>
          <a:bodyPr vert="horz" lIns="91440" tIns="45720" rIns="91440" bIns="45720" rtlCol="0" anchor="ctr"/>
          <a:lstStyle>
            <a:lvl1pPr algn="ctr">
              <a:defRPr sz="2000">
                <a:solidFill>
                  <a:schemeClr val="tx1"/>
                </a:solidFill>
              </a:defRPr>
            </a:lvl1pPr>
          </a:lstStyle>
          <a:p>
            <a:fld id="{248496DE-B741-4B55-BC41-811132423F1D}" type="slidenum">
              <a:rPr lang="en-IN" smtClean="0"/>
              <a:pPr/>
              <a:t>‹#›</a:t>
            </a:fld>
            <a:endParaRPr lang="en-IN" dirty="0"/>
          </a:p>
        </p:txBody>
      </p:sp>
    </p:spTree>
    <p:extLst>
      <p:ext uri="{BB962C8B-B14F-4D97-AF65-F5344CB8AC3E}">
        <p14:creationId xmlns:p14="http://schemas.microsoft.com/office/powerpoint/2010/main" val="3363802943"/>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Font typeface="Wingdings 3" charset="2"/>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just" defTabSz="457200" rtl="0" eaLnBrk="1" latinLnBrk="0" hangingPunct="1">
        <a:spcBef>
          <a:spcPts val="1000"/>
        </a:spcBef>
        <a:spcAft>
          <a:spcPts val="0"/>
        </a:spcAft>
        <a:buClr>
          <a:schemeClr val="accent1"/>
        </a:buClr>
        <a:buFont typeface="Wingdings 3" charset="2"/>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457200" rtl="0" eaLnBrk="1" latinLnBrk="0" hangingPunct="1">
        <a:spcBef>
          <a:spcPts val="1000"/>
        </a:spcBef>
        <a:spcAft>
          <a:spcPts val="0"/>
        </a:spcAft>
        <a:buClr>
          <a:schemeClr val="accent1"/>
        </a:buClr>
        <a:buFont typeface="Wingdings 3"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457200" rtl="0" eaLnBrk="1" latinLnBrk="0" hangingPunct="1">
        <a:spcBef>
          <a:spcPts val="1000"/>
        </a:spcBef>
        <a:spcAft>
          <a:spcPts val="0"/>
        </a:spcAft>
        <a:buClr>
          <a:schemeClr val="accent1"/>
        </a:buClr>
        <a:buFont typeface="Wingdings 3"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457200" rtl="0" eaLnBrk="1" latinLnBrk="0" hangingPunct="1">
        <a:spcBef>
          <a:spcPts val="1000"/>
        </a:spcBef>
        <a:spcAft>
          <a:spcPts val="0"/>
        </a:spcAft>
        <a:buClr>
          <a:schemeClr val="accent1"/>
        </a:buClr>
        <a:buFont typeface="Wingdings 3"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Vichy_Fra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 Id="rId9"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gouvernement.fr/en/economy-and-finance" TargetMode="External"/><Relationship Id="rId3" Type="http://schemas.openxmlformats.org/officeDocument/2006/relationships/hyperlink" Target="http://www.heritage.org/index/country/france" TargetMode="External"/><Relationship Id="rId7" Type="http://schemas.openxmlformats.org/officeDocument/2006/relationships/hyperlink" Target="http://www.countriesquest.com/europe/france/history/france_in_the_late_middle_ages/the_reshaping_of_france/19th-century_french_economy_and_society/industrialization_in_france.htm" TargetMode="External"/><Relationship Id="rId2" Type="http://schemas.openxmlformats.org/officeDocument/2006/relationships/hyperlink" Target="http://about-france.com/geo/french-economy.htm" TargetMode="External"/><Relationship Id="rId1" Type="http://schemas.openxmlformats.org/officeDocument/2006/relationships/slideLayout" Target="../slideLayouts/slideLayout2.xml"/><Relationship Id="rId6" Type="http://schemas.openxmlformats.org/officeDocument/2006/relationships/hyperlink" Target="http://www.sjsu.edu/faculty/watkins/france0.htm" TargetMode="External"/><Relationship Id="rId5" Type="http://schemas.openxmlformats.org/officeDocument/2006/relationships/hyperlink" Target="http://www.nationsencyclopedia.com/economies/Europe/France-OVERVIEW-OF-ECONOMY.html" TargetMode="External"/><Relationship Id="rId4" Type="http://schemas.openxmlformats.org/officeDocument/2006/relationships/hyperlink" Target="http://www.focus-economics.com/countries/franc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nfoplease.com/encyclopedia/world/france-economy.html" TargetMode="External"/><Relationship Id="rId3" Type="http://schemas.openxmlformats.org/officeDocument/2006/relationships/hyperlink" Target="http://www.inflation.eu/inflation-rates/france/historic-inflation/cpi-inflation-france.aspx" TargetMode="External"/><Relationship Id="rId7" Type="http://schemas.openxmlformats.org/officeDocument/2006/relationships/hyperlink" Target="http://www.heritage.org/index/country/france" TargetMode="External"/><Relationship Id="rId2" Type="http://schemas.openxmlformats.org/officeDocument/2006/relationships/hyperlink" Target="https://en.wikipedia.org/wiki/Economic_history_of_France" TargetMode="External"/><Relationship Id="rId1" Type="http://schemas.openxmlformats.org/officeDocument/2006/relationships/slideLayout" Target="../slideLayouts/slideLayout2.xml"/><Relationship Id="rId6" Type="http://schemas.openxmlformats.org/officeDocument/2006/relationships/hyperlink" Target="http://www.expatica.com/fr/about/France-facts-Economy_106943.html" TargetMode="External"/><Relationship Id="rId5" Type="http://schemas.openxmlformats.org/officeDocument/2006/relationships/hyperlink" Target="https://en.wikipedia.org/wiki/Economy_of_France" TargetMode="External"/><Relationship Id="rId4" Type="http://schemas.openxmlformats.org/officeDocument/2006/relationships/hyperlink" Target="http://www.businessinsider.com/14-reasons-france-is-under-fire-2012-4?IR=T#high-costs-of-employing-workers-makes-doing-business-expensive-particularly-in-comparison-to-neighboring-germany-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8496DE-B741-4B55-BC41-811132423F1D}" type="slidenum">
              <a:rPr lang="en-IN" smtClean="0"/>
              <a:t>1</a:t>
            </a:fld>
            <a:endParaRPr lang="en-IN" dirty="0"/>
          </a:p>
        </p:txBody>
      </p:sp>
      <p:sp>
        <p:nvSpPr>
          <p:cNvPr id="5" name="Title 1"/>
          <p:cNvSpPr txBox="1">
            <a:spLocks/>
          </p:cNvSpPr>
          <p:nvPr/>
        </p:nvSpPr>
        <p:spPr>
          <a:xfrm>
            <a:off x="4069230" y="1346201"/>
            <a:ext cx="3724126" cy="1083740"/>
          </a:xfrm>
          <a:prstGeom prst="rect">
            <a:avLst/>
          </a:prstGeom>
          <a:ln>
            <a:noFill/>
          </a:ln>
        </p:spPr>
        <p:txBody>
          <a:bodyPr vert="horz" lIns="91440" tIns="45720" rIns="91440" bIns="45720" rtlCol="0" anchor="b">
            <a:normAutofit/>
          </a:bodyPr>
          <a:lstStyle>
            <a:lvl1pPr algn="ctr" defTabSz="457200" rtl="0" eaLnBrk="1" latinLnBrk="0" hangingPunct="1">
              <a:spcBef>
                <a:spcPct val="0"/>
              </a:spcBef>
              <a:buNone/>
              <a:defRPr sz="5400" kern="1200">
                <a:solidFill>
                  <a:schemeClr val="tx1"/>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Economics</a:t>
            </a:r>
            <a:endParaRPr lang="en-IN" dirty="0"/>
          </a:p>
        </p:txBody>
      </p:sp>
      <p:sp>
        <p:nvSpPr>
          <p:cNvPr id="6" name="Subtitle 2"/>
          <p:cNvSpPr txBox="1">
            <a:spLocks/>
          </p:cNvSpPr>
          <p:nvPr/>
        </p:nvSpPr>
        <p:spPr>
          <a:xfrm>
            <a:off x="2858247" y="2552353"/>
            <a:ext cx="6865570" cy="1751853"/>
          </a:xfrm>
          <a:prstGeom prst="rect">
            <a:avLst/>
          </a:prstGeom>
          <a:ln>
            <a:noFill/>
          </a:ln>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4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vl2pPr marL="457200" indent="0" algn="ctr" defTabSz="457200" rtl="0" eaLnBrk="1" latinLnBrk="0" hangingPunct="1">
              <a:spcBef>
                <a:spcPts val="1000"/>
              </a:spcBef>
              <a:spcAft>
                <a:spcPts val="0"/>
              </a:spcAft>
              <a:buClr>
                <a:schemeClr val="accent1"/>
              </a:buClr>
              <a:buFont typeface="Wingdings 3" charset="2"/>
              <a:buNone/>
              <a:defRPr sz="22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defTabSz="457200" rtl="0" eaLnBrk="1" latinLnBrk="0" hangingPunct="1">
              <a:spcBef>
                <a:spcPts val="1000"/>
              </a:spcBef>
              <a:spcAft>
                <a:spcPts val="0"/>
              </a:spcAft>
              <a:buClr>
                <a:schemeClr val="accent1"/>
              </a:buClr>
              <a:buFont typeface="Wingdings 3" charset="2"/>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IN" sz="4400" dirty="0" smtClean="0"/>
              <a:t>France Economy: Past and Present</a:t>
            </a:r>
            <a:endParaRPr lang="en-IN" sz="4400" dirty="0"/>
          </a:p>
        </p:txBody>
      </p:sp>
      <p:sp>
        <p:nvSpPr>
          <p:cNvPr id="7" name="TextBox 6"/>
          <p:cNvSpPr txBox="1"/>
          <p:nvPr/>
        </p:nvSpPr>
        <p:spPr>
          <a:xfrm>
            <a:off x="1868395" y="4304206"/>
            <a:ext cx="1979705" cy="224676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Group 10 :</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Yash	(131063)</a:t>
            </a:r>
          </a:p>
          <a:p>
            <a:r>
              <a:rPr lang="en-IN" sz="1400" dirty="0" smtClean="0">
                <a:latin typeface="Times New Roman" panose="02020603050405020304" pitchFamily="18" charset="0"/>
                <a:cs typeface="Times New Roman" panose="02020603050405020304" pitchFamily="18" charset="0"/>
              </a:rPr>
              <a:t>Aatman	(1401013)</a:t>
            </a:r>
          </a:p>
          <a:p>
            <a:r>
              <a:rPr lang="en-IN" sz="1400" dirty="0" smtClean="0">
                <a:latin typeface="Times New Roman" panose="02020603050405020304" pitchFamily="18" charset="0"/>
                <a:cs typeface="Times New Roman" panose="02020603050405020304" pitchFamily="18" charset="0"/>
              </a:rPr>
              <a:t>Neel	(1401024)</a:t>
            </a:r>
          </a:p>
          <a:p>
            <a:r>
              <a:rPr lang="en-IN" sz="1400" dirty="0" smtClean="0">
                <a:latin typeface="Times New Roman" panose="02020603050405020304" pitchFamily="18" charset="0"/>
                <a:cs typeface="Times New Roman" panose="02020603050405020304" pitchFamily="18" charset="0"/>
              </a:rPr>
              <a:t>Chintan	(1401026)</a:t>
            </a:r>
          </a:p>
          <a:p>
            <a:r>
              <a:rPr lang="en-IN" sz="1400" dirty="0" smtClean="0">
                <a:latin typeface="Times New Roman" panose="02020603050405020304" pitchFamily="18" charset="0"/>
                <a:cs typeface="Times New Roman" panose="02020603050405020304" pitchFamily="18" charset="0"/>
              </a:rPr>
              <a:t>Raj	(1401029)</a:t>
            </a:r>
          </a:p>
          <a:p>
            <a:r>
              <a:rPr lang="en-IN" sz="1400" dirty="0" smtClean="0">
                <a:latin typeface="Times New Roman" panose="02020603050405020304" pitchFamily="18" charset="0"/>
                <a:cs typeface="Times New Roman" panose="02020603050405020304" pitchFamily="18" charset="0"/>
              </a:rPr>
              <a:t>Parth</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(1401056)</a:t>
            </a:r>
          </a:p>
          <a:p>
            <a:r>
              <a:rPr lang="en-IN" sz="1400" dirty="0" smtClean="0">
                <a:latin typeface="Times New Roman" panose="02020603050405020304" pitchFamily="18" charset="0"/>
                <a:cs typeface="Times New Roman" panose="02020603050405020304" pitchFamily="18" charset="0"/>
              </a:rPr>
              <a:t>Ravi	(1401058)</a:t>
            </a:r>
          </a:p>
          <a:p>
            <a:r>
              <a:rPr lang="en-IN" sz="1400" dirty="0" smtClean="0">
                <a:latin typeface="Times New Roman" panose="02020603050405020304" pitchFamily="18" charset="0"/>
                <a:cs typeface="Times New Roman" panose="02020603050405020304" pitchFamily="18" charset="0"/>
              </a:rPr>
              <a:t>Charvik	(1401079)</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07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smtClean="0"/>
              <a:t>1940: World War II</a:t>
            </a:r>
          </a:p>
          <a:p>
            <a:pPr lvl="1"/>
            <a:r>
              <a:rPr lang="en-IN" dirty="0" smtClean="0"/>
              <a:t>Conditions </a:t>
            </a:r>
            <a:r>
              <a:rPr lang="en-IN" dirty="0"/>
              <a:t>in </a:t>
            </a:r>
            <a:r>
              <a:rPr lang="en-IN" dirty="0">
                <a:hlinkClick r:id="rId2" tooltip="Vichy France"/>
              </a:rPr>
              <a:t>Vichy France</a:t>
            </a:r>
            <a:r>
              <a:rPr lang="en-IN" dirty="0"/>
              <a:t> </a:t>
            </a:r>
            <a:r>
              <a:rPr lang="en-IN" dirty="0" smtClean="0"/>
              <a:t>(under </a:t>
            </a:r>
            <a:r>
              <a:rPr lang="en-IN" dirty="0"/>
              <a:t>German </a:t>
            </a:r>
            <a:r>
              <a:rPr lang="en-IN" dirty="0" smtClean="0"/>
              <a:t>occupation) </a:t>
            </a:r>
            <a:r>
              <a:rPr lang="en-IN" dirty="0"/>
              <a:t>were very harsh, because the Germans stripped France of millions of workers (as prisoners of war and "voluntary" workers), and as well stripped much of the food supply, while demanding heavy cash payments. It was a period of severe economic </a:t>
            </a:r>
            <a:r>
              <a:rPr lang="en-IN" dirty="0" smtClean="0"/>
              <a:t>hardship</a:t>
            </a:r>
          </a:p>
          <a:p>
            <a:pPr lvl="1"/>
            <a:r>
              <a:rPr lang="en-IN" dirty="0"/>
              <a:t>In 1940 the government took direct control of all production, which was synchronized with the demands of </a:t>
            </a:r>
            <a:r>
              <a:rPr lang="en-IN" dirty="0" smtClean="0"/>
              <a:t>Germans, and replaced </a:t>
            </a:r>
            <a:r>
              <a:rPr lang="en-IN" dirty="0"/>
              <a:t>free trade unions with compulsory state unions that dictated </a:t>
            </a:r>
            <a:r>
              <a:rPr lang="en-IN" dirty="0" smtClean="0"/>
              <a:t>labour </a:t>
            </a:r>
            <a:r>
              <a:rPr lang="en-IN" dirty="0"/>
              <a:t>policy without regard to the </a:t>
            </a:r>
            <a:r>
              <a:rPr lang="en-IN" dirty="0" smtClean="0"/>
              <a:t>workers.</a:t>
            </a:r>
          </a:p>
          <a:p>
            <a:pPr lvl="1"/>
            <a:r>
              <a:rPr lang="en-IN" dirty="0"/>
              <a:t>Nazi Germany kept nearly 2.5 million French Army POWs as forced </a:t>
            </a:r>
            <a:r>
              <a:rPr lang="en-IN" dirty="0" smtClean="0"/>
              <a:t>labourers </a:t>
            </a:r>
            <a:r>
              <a:rPr lang="en-IN" dirty="0"/>
              <a:t>throughout the war. The shortage of volunteers led the Vichy government to pass a law in September 1941 that effectively deported workers to Germany, where, they constituted 17% of the </a:t>
            </a:r>
            <a:r>
              <a:rPr lang="en-IN" dirty="0" smtClean="0"/>
              <a:t>labour </a:t>
            </a:r>
            <a:r>
              <a:rPr lang="en-IN" dirty="0"/>
              <a:t>force by August 1943</a:t>
            </a:r>
            <a:r>
              <a:rPr lang="en-IN" dirty="0" smtClean="0"/>
              <a:t>.</a:t>
            </a:r>
          </a:p>
        </p:txBody>
      </p:sp>
      <p:sp>
        <p:nvSpPr>
          <p:cNvPr id="4" name="Slide Number Placeholder 3"/>
          <p:cNvSpPr>
            <a:spLocks noGrp="1"/>
          </p:cNvSpPr>
          <p:nvPr>
            <p:ph type="sldNum" sz="quarter" idx="12"/>
          </p:nvPr>
        </p:nvSpPr>
        <p:spPr/>
        <p:txBody>
          <a:bodyPr/>
          <a:lstStyle/>
          <a:p>
            <a:fld id="{248496DE-B741-4B55-BC41-811132423F1D}" type="slidenum">
              <a:rPr lang="en-IN" smtClean="0"/>
              <a:pPr/>
              <a:t>10</a:t>
            </a:fld>
            <a:endParaRPr lang="en-IN" dirty="0"/>
          </a:p>
        </p:txBody>
      </p:sp>
      <p:sp>
        <p:nvSpPr>
          <p:cNvPr id="5" name="Title 1"/>
          <p:cNvSpPr>
            <a:spLocks noGrp="1"/>
          </p:cNvSpPr>
          <p:nvPr>
            <p:ph type="title"/>
          </p:nvPr>
        </p:nvSpPr>
        <p:spPr/>
        <p:txBody>
          <a:bodyPr/>
          <a:lstStyle/>
          <a:p>
            <a:r>
              <a:rPr lang="en-IN" dirty="0"/>
              <a:t>History of the French Economy: 20</a:t>
            </a:r>
            <a:r>
              <a:rPr lang="en-IN" baseline="30000" dirty="0"/>
              <a:t>th</a:t>
            </a:r>
            <a:r>
              <a:rPr lang="en-IN" dirty="0"/>
              <a:t> Century</a:t>
            </a:r>
          </a:p>
        </p:txBody>
      </p:sp>
    </p:spTree>
    <p:extLst>
      <p:ext uri="{BB962C8B-B14F-4D97-AF65-F5344CB8AC3E}">
        <p14:creationId xmlns:p14="http://schemas.microsoft.com/office/powerpoint/2010/main" val="3295385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the French Economy: 20</a:t>
            </a:r>
            <a:r>
              <a:rPr lang="en-IN" baseline="30000" dirty="0"/>
              <a:t>th</a:t>
            </a:r>
            <a:r>
              <a:rPr lang="en-IN" dirty="0"/>
              <a:t> Century</a:t>
            </a:r>
          </a:p>
        </p:txBody>
      </p:sp>
      <p:sp>
        <p:nvSpPr>
          <p:cNvPr id="3" name="Content Placeholder 2"/>
          <p:cNvSpPr>
            <a:spLocks noGrp="1"/>
          </p:cNvSpPr>
          <p:nvPr>
            <p:ph idx="1"/>
          </p:nvPr>
        </p:nvSpPr>
        <p:spPr/>
        <p:txBody>
          <a:bodyPr>
            <a:normAutofit/>
          </a:bodyPr>
          <a:lstStyle/>
          <a:p>
            <a:r>
              <a:rPr lang="en-IN" sz="2000" dirty="0" smtClean="0"/>
              <a:t>After 1945: Post War Period</a:t>
            </a:r>
          </a:p>
          <a:p>
            <a:pPr lvl="1"/>
            <a:r>
              <a:rPr lang="en-IN" sz="2000" dirty="0" smtClean="0"/>
              <a:t>The </a:t>
            </a:r>
            <a:r>
              <a:rPr lang="en-IN" sz="2000" dirty="0"/>
              <a:t>great hardships of wartime, and of the immediate post-war period, were succeeded by a period of steady economic development, in France, now often fondly recalled there as </a:t>
            </a:r>
            <a:r>
              <a:rPr lang="en-IN" sz="2000" dirty="0" smtClean="0"/>
              <a:t>"</a:t>
            </a:r>
            <a:r>
              <a:rPr lang="en-IN" sz="2000" i="1" dirty="0" smtClean="0"/>
              <a:t>The </a:t>
            </a:r>
            <a:r>
              <a:rPr lang="en-IN" sz="2000" i="1" dirty="0"/>
              <a:t>Thirty Glorious </a:t>
            </a:r>
            <a:r>
              <a:rPr lang="en-IN" sz="2000" i="1" dirty="0" smtClean="0"/>
              <a:t>Years"</a:t>
            </a:r>
          </a:p>
          <a:p>
            <a:pPr lvl="1"/>
            <a:r>
              <a:rPr lang="en-IN" sz="2000" dirty="0" smtClean="0"/>
              <a:t>Along with </a:t>
            </a:r>
            <a:r>
              <a:rPr lang="en-IN" sz="2000" dirty="0" smtClean="0"/>
              <a:t>industrial and technological advances, social welfare for workers was also introduced.</a:t>
            </a:r>
          </a:p>
          <a:p>
            <a:pPr lvl="1"/>
            <a:r>
              <a:rPr lang="en-IN" sz="2000" dirty="0"/>
              <a:t>France signed a treaty with US that waved off a large part of its </a:t>
            </a:r>
            <a:r>
              <a:rPr lang="en-IN" sz="2000" dirty="0" smtClean="0"/>
              <a:t>debt. (Blum-Byrnes agreement, and they gained $2 Billion due to this)</a:t>
            </a:r>
          </a:p>
          <a:p>
            <a:pPr lvl="1"/>
            <a:r>
              <a:rPr lang="en-IN" sz="2000" dirty="0"/>
              <a:t>By the end of the 20th century, France once again was among the leading economic powers of the </a:t>
            </a:r>
            <a:r>
              <a:rPr lang="en-IN" sz="2000" dirty="0" smtClean="0"/>
              <a:t>world. By </a:t>
            </a:r>
            <a:r>
              <a:rPr lang="en-IN" sz="2000" dirty="0"/>
              <a:t>the year 2000 there </a:t>
            </a:r>
            <a:r>
              <a:rPr lang="en-IN" sz="2000" dirty="0" smtClean="0"/>
              <a:t>was </a:t>
            </a:r>
            <a:r>
              <a:rPr lang="en-IN" sz="2000" dirty="0"/>
              <a:t>some fraying around the edges: people in France </a:t>
            </a:r>
            <a:r>
              <a:rPr lang="en-IN" sz="2000" dirty="0" smtClean="0"/>
              <a:t>were </a:t>
            </a:r>
            <a:r>
              <a:rPr lang="en-IN" sz="2000" dirty="0"/>
              <a:t>asking whether France alone, without becoming even more an integral part of a pan-European economy, would have sufficient market presence to maintain its </a:t>
            </a:r>
            <a:r>
              <a:rPr lang="en-IN" sz="2000" dirty="0" smtClean="0"/>
              <a:t>position, </a:t>
            </a:r>
            <a:r>
              <a:rPr lang="en-IN" sz="2000" dirty="0"/>
              <a:t>in an increasingly g</a:t>
            </a:r>
            <a:r>
              <a:rPr lang="en-IN" sz="2000" dirty="0" smtClean="0"/>
              <a:t>lobalized economic </a:t>
            </a:r>
            <a:r>
              <a:rPr lang="en-IN" sz="2000" dirty="0"/>
              <a:t>world.</a:t>
            </a:r>
          </a:p>
        </p:txBody>
      </p:sp>
      <p:sp>
        <p:nvSpPr>
          <p:cNvPr id="4" name="Slide Number Placeholder 3"/>
          <p:cNvSpPr>
            <a:spLocks noGrp="1"/>
          </p:cNvSpPr>
          <p:nvPr>
            <p:ph type="sldNum" sz="quarter" idx="12"/>
          </p:nvPr>
        </p:nvSpPr>
        <p:spPr/>
        <p:txBody>
          <a:bodyPr/>
          <a:lstStyle/>
          <a:p>
            <a:fld id="{248496DE-B741-4B55-BC41-811132423F1D}" type="slidenum">
              <a:rPr lang="en-IN" smtClean="0"/>
              <a:pPr/>
              <a:t>11</a:t>
            </a:fld>
            <a:endParaRPr lang="en-IN" dirty="0"/>
          </a:p>
        </p:txBody>
      </p:sp>
    </p:spTree>
    <p:extLst>
      <p:ext uri="{BB962C8B-B14F-4D97-AF65-F5344CB8AC3E}">
        <p14:creationId xmlns:p14="http://schemas.microsoft.com/office/powerpoint/2010/main" val="4253230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 of French economy in the 21</a:t>
            </a:r>
            <a:r>
              <a:rPr lang="en-IN" baseline="30000" dirty="0"/>
              <a:t>th</a:t>
            </a:r>
            <a:r>
              <a:rPr lang="en-IN" dirty="0"/>
              <a:t> century</a:t>
            </a:r>
          </a:p>
        </p:txBody>
      </p:sp>
      <p:sp>
        <p:nvSpPr>
          <p:cNvPr id="3" name="Content Placeholder 2"/>
          <p:cNvSpPr>
            <a:spLocks noGrp="1"/>
          </p:cNvSpPr>
          <p:nvPr>
            <p:ph idx="1"/>
          </p:nvPr>
        </p:nvSpPr>
        <p:spPr/>
        <p:txBody>
          <a:bodyPr>
            <a:normAutofit/>
          </a:bodyPr>
          <a:lstStyle/>
          <a:p>
            <a:r>
              <a:rPr lang="en-IN" dirty="0" smtClean="0"/>
              <a:t>The 21</a:t>
            </a:r>
            <a:r>
              <a:rPr lang="en-IN" baseline="30000" dirty="0" smtClean="0"/>
              <a:t>st</a:t>
            </a:r>
            <a:r>
              <a:rPr lang="en-IN" dirty="0" smtClean="0"/>
              <a:t> century has been good progress for the French economy, with decreasing deficits and increase in social welfare</a:t>
            </a:r>
          </a:p>
          <a:p>
            <a:r>
              <a:rPr lang="en-IN" dirty="0" smtClean="0"/>
              <a:t>The investment opportunities, start up opportunities, employment opportunities are high in France.  Economic freedom individually (and  also for industries) is very high. </a:t>
            </a:r>
          </a:p>
          <a:p>
            <a:r>
              <a:rPr lang="en-IN" dirty="0" smtClean="0"/>
              <a:t>Economic growth rate has been projected to increase by ~1.5% in 2016 and 2017 due to low crude prices, less fiscal contraction, cumulative effects of sustained monetary assets. Rising wages, exchange rates, stabilising energy prices should bring an increase in inflation.</a:t>
            </a:r>
          </a:p>
          <a:p>
            <a:r>
              <a:rPr lang="en-IN" dirty="0" smtClean="0"/>
              <a:t>Budget deficit should reduce IF spending is reduced while income taxes and social security revenues from the population, as share of GDP, are reduced.</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12</a:t>
            </a:fld>
            <a:endParaRPr lang="en-IN" dirty="0"/>
          </a:p>
        </p:txBody>
      </p:sp>
    </p:spTree>
    <p:extLst>
      <p:ext uri="{BB962C8B-B14F-4D97-AF65-F5344CB8AC3E}">
        <p14:creationId xmlns:p14="http://schemas.microsoft.com/office/powerpoint/2010/main" val="3976061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the government</a:t>
            </a: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dirty="0"/>
              <a:t>government at one time had majority ownership in many commercial banks, some key industries, and various utilities, including the telephone system. </a:t>
            </a:r>
            <a:endParaRPr lang="en-IN" dirty="0" smtClean="0"/>
          </a:p>
          <a:p>
            <a:pPr lvl="1"/>
            <a:r>
              <a:rPr lang="en-IN" dirty="0" smtClean="0"/>
              <a:t>Currently the government's role in the economic sphere is much less than before, especially because of the requirements of the European Union (EU). </a:t>
            </a:r>
          </a:p>
          <a:p>
            <a:r>
              <a:rPr lang="en-IN" dirty="0" smtClean="0"/>
              <a:t>Since </a:t>
            </a:r>
            <a:r>
              <a:rPr lang="en-IN" dirty="0"/>
              <a:t>the early 1990s, French </a:t>
            </a:r>
            <a:r>
              <a:rPr lang="en-IN" dirty="0" smtClean="0"/>
              <a:t>companies </a:t>
            </a:r>
            <a:r>
              <a:rPr lang="en-IN" dirty="0"/>
              <a:t>have faced competition from their European counterparts </a:t>
            </a:r>
            <a:r>
              <a:rPr lang="en-IN" dirty="0" smtClean="0"/>
              <a:t>which are getting less </a:t>
            </a:r>
            <a:r>
              <a:rPr lang="en-IN" dirty="0"/>
              <a:t>help from the government</a:t>
            </a:r>
            <a:r>
              <a:rPr lang="en-IN" dirty="0" smtClean="0"/>
              <a:t>.</a:t>
            </a:r>
          </a:p>
          <a:p>
            <a:pPr lvl="1"/>
            <a:r>
              <a:rPr lang="en-IN" dirty="0" smtClean="0"/>
              <a:t>In </a:t>
            </a:r>
            <a:r>
              <a:rPr lang="en-IN" dirty="0"/>
              <a:t>an effort to privatize the state-owned industries, the government is selling off its shares in </a:t>
            </a:r>
            <a:r>
              <a:rPr lang="en-IN" dirty="0" smtClean="0"/>
              <a:t>Telecom </a:t>
            </a:r>
            <a:r>
              <a:rPr lang="en-IN" dirty="0"/>
              <a:t>and </a:t>
            </a:r>
            <a:r>
              <a:rPr lang="en-IN" dirty="0" smtClean="0"/>
              <a:t>Air transport, </a:t>
            </a:r>
            <a:r>
              <a:rPr lang="en-IN" dirty="0"/>
              <a:t>along with companies from the insurance, banking, and </a:t>
            </a:r>
            <a:r>
              <a:rPr lang="en-IN" dirty="0" smtClean="0"/>
              <a:t>defence industries.</a:t>
            </a:r>
          </a:p>
          <a:p>
            <a:pPr lvl="1"/>
            <a:r>
              <a:rPr lang="en-IN" dirty="0" smtClean="0"/>
              <a:t>The </a:t>
            </a:r>
            <a:r>
              <a:rPr lang="en-IN" dirty="0"/>
              <a:t>government has since reduced its holdings in many companies, although it still controls energy production, public transportation, and </a:t>
            </a:r>
            <a:r>
              <a:rPr lang="en-IN" dirty="0" smtClean="0"/>
              <a:t>defence </a:t>
            </a:r>
            <a:r>
              <a:rPr lang="en-IN" dirty="0"/>
              <a:t>industries</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13</a:t>
            </a:fld>
            <a:endParaRPr lang="en-IN" dirty="0"/>
          </a:p>
        </p:txBody>
      </p:sp>
    </p:spTree>
    <p:extLst>
      <p:ext uri="{BB962C8B-B14F-4D97-AF65-F5344CB8AC3E}">
        <p14:creationId xmlns:p14="http://schemas.microsoft.com/office/powerpoint/2010/main" val="897331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the French Economy</a:t>
            </a:r>
            <a:endParaRPr lang="en-IN" dirty="0"/>
          </a:p>
        </p:txBody>
      </p:sp>
      <p:sp>
        <p:nvSpPr>
          <p:cNvPr id="3" name="Content Placeholder 2"/>
          <p:cNvSpPr>
            <a:spLocks noGrp="1"/>
          </p:cNvSpPr>
          <p:nvPr>
            <p:ph idx="1"/>
          </p:nvPr>
        </p:nvSpPr>
        <p:spPr/>
        <p:txBody>
          <a:bodyPr>
            <a:normAutofit/>
          </a:bodyPr>
          <a:lstStyle/>
          <a:p>
            <a:r>
              <a:rPr lang="en-IN" dirty="0"/>
              <a:t> Balance of payments:</a:t>
            </a:r>
          </a:p>
          <a:p>
            <a:pPr lvl="1"/>
            <a:r>
              <a:rPr lang="en-IN" dirty="0" smtClean="0"/>
              <a:t>Since </a:t>
            </a:r>
            <a:r>
              <a:rPr lang="en-IN" dirty="0"/>
              <a:t>2005, France has maintained a current account </a:t>
            </a:r>
            <a:r>
              <a:rPr lang="en-IN" dirty="0" smtClean="0"/>
              <a:t>deficit, predominantly </a:t>
            </a:r>
            <a:r>
              <a:rPr lang="en-IN" dirty="0"/>
              <a:t>driven by trade in goods. Yet, in 2013, Frances </a:t>
            </a:r>
            <a:r>
              <a:rPr lang="en-IN" dirty="0" smtClean="0"/>
              <a:t>trade deficit </a:t>
            </a:r>
            <a:r>
              <a:rPr lang="en-IN" dirty="0"/>
              <a:t>shrank to its lowest level since 2010, although this </a:t>
            </a:r>
            <a:r>
              <a:rPr lang="en-IN" dirty="0" smtClean="0"/>
              <a:t>decrease was </a:t>
            </a:r>
            <a:r>
              <a:rPr lang="en-IN" dirty="0"/>
              <a:t>mainly caused by the fact that exports fell less rapidly </a:t>
            </a:r>
            <a:r>
              <a:rPr lang="en-IN" dirty="0" smtClean="0"/>
              <a:t>than imports</a:t>
            </a:r>
            <a:r>
              <a:rPr lang="en-IN" dirty="0"/>
              <a:t>.</a:t>
            </a:r>
          </a:p>
          <a:p>
            <a:pPr lvl="1"/>
            <a:r>
              <a:rPr lang="en-IN" dirty="0" smtClean="0"/>
              <a:t>France </a:t>
            </a:r>
            <a:r>
              <a:rPr lang="en-IN" dirty="0"/>
              <a:t>was ranked 10 in the world for incoming FDI in 2010 and </a:t>
            </a:r>
            <a:r>
              <a:rPr lang="en-IN" dirty="0" smtClean="0"/>
              <a:t>has historically </a:t>
            </a:r>
            <a:r>
              <a:rPr lang="en-IN" dirty="0"/>
              <a:t>been a leading FDI destination. However, </a:t>
            </a:r>
            <a:r>
              <a:rPr lang="en-IN" dirty="0" smtClean="0"/>
              <a:t>FDI experienced </a:t>
            </a:r>
            <a:r>
              <a:rPr lang="en-IN" dirty="0"/>
              <a:t>a large decline in 2013, contracting 77 % The </a:t>
            </a:r>
            <a:r>
              <a:rPr lang="en-IN" dirty="0" smtClean="0"/>
              <a:t>countries with the largest investments in France are the US, Germany</a:t>
            </a:r>
            <a:r>
              <a:rPr lang="en-IN" dirty="0"/>
              <a:t>, Italy and </a:t>
            </a:r>
            <a:r>
              <a:rPr lang="en-IN" dirty="0" smtClean="0"/>
              <a:t>the UK.</a:t>
            </a:r>
          </a:p>
          <a:p>
            <a:r>
              <a:rPr lang="en-IN" dirty="0" smtClean="0"/>
              <a:t>Fiscal Policies:</a:t>
            </a:r>
          </a:p>
          <a:p>
            <a:pPr lvl="1"/>
            <a:r>
              <a:rPr lang="en-IN" dirty="0" smtClean="0"/>
              <a:t>The aim of the Fiscal policies implemented are usually to (1) Improve </a:t>
            </a:r>
            <a:r>
              <a:rPr lang="en-IN" dirty="0"/>
              <a:t>Unemployment </a:t>
            </a:r>
            <a:r>
              <a:rPr lang="en-IN" dirty="0" smtClean="0"/>
              <a:t>Rates, (2) Control Inflation, (3) Stabilize </a:t>
            </a:r>
            <a:r>
              <a:rPr lang="en-IN" dirty="0"/>
              <a:t>Business Cycle</a:t>
            </a:r>
            <a:endParaRPr lang="en-IN"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14</a:t>
            </a:fld>
            <a:endParaRPr lang="en-IN" dirty="0"/>
          </a:p>
        </p:txBody>
      </p:sp>
    </p:spTree>
    <p:extLst>
      <p:ext uri="{BB962C8B-B14F-4D97-AF65-F5344CB8AC3E}">
        <p14:creationId xmlns:p14="http://schemas.microsoft.com/office/powerpoint/2010/main" val="900699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the French Economy</a:t>
            </a:r>
            <a:endParaRPr lang="en-IN" dirty="0"/>
          </a:p>
        </p:txBody>
      </p:sp>
      <p:sp>
        <p:nvSpPr>
          <p:cNvPr id="3" name="Content Placeholder 2"/>
          <p:cNvSpPr>
            <a:spLocks noGrp="1"/>
          </p:cNvSpPr>
          <p:nvPr>
            <p:ph idx="1"/>
          </p:nvPr>
        </p:nvSpPr>
        <p:spPr/>
        <p:txBody>
          <a:bodyPr>
            <a:normAutofit/>
          </a:bodyPr>
          <a:lstStyle/>
          <a:p>
            <a:r>
              <a:rPr lang="en-IN" dirty="0"/>
              <a:t>Trading:</a:t>
            </a:r>
          </a:p>
          <a:p>
            <a:pPr lvl="1"/>
            <a:r>
              <a:rPr lang="en-IN" dirty="0"/>
              <a:t>France consumes large amounts of imported consumer goods, which are less expensive than products Made in France. France is also a net importer of oil and remains sensitive to changes in </a:t>
            </a:r>
            <a:r>
              <a:rPr lang="en-IN" dirty="0" smtClean="0"/>
              <a:t>prices</a:t>
            </a:r>
          </a:p>
          <a:p>
            <a:pPr lvl="1"/>
            <a:r>
              <a:rPr lang="en-IN" dirty="0"/>
              <a:t>France is a relatively open economy in European </a:t>
            </a:r>
            <a:r>
              <a:rPr lang="en-IN" dirty="0" smtClean="0"/>
              <a:t>Nations, but some </a:t>
            </a:r>
            <a:r>
              <a:rPr lang="en-IN" dirty="0"/>
              <a:t>barriers to trade are present. Among goods, </a:t>
            </a:r>
            <a:r>
              <a:rPr lang="en-IN" dirty="0" smtClean="0"/>
              <a:t>many agricultural </a:t>
            </a:r>
            <a:r>
              <a:rPr lang="en-IN" dirty="0"/>
              <a:t>products are protected at the European level, </a:t>
            </a:r>
            <a:r>
              <a:rPr lang="en-IN" dirty="0" smtClean="0"/>
              <a:t>a policy </a:t>
            </a:r>
            <a:r>
              <a:rPr lang="en-IN" dirty="0"/>
              <a:t>that France advocated, and French farmers have </a:t>
            </a:r>
            <a:r>
              <a:rPr lang="en-IN" dirty="0" smtClean="0"/>
              <a:t>historically been </a:t>
            </a:r>
            <a:r>
              <a:rPr lang="en-IN" dirty="0"/>
              <a:t>dependent on government subsidies.</a:t>
            </a:r>
          </a:p>
        </p:txBody>
      </p:sp>
      <p:sp>
        <p:nvSpPr>
          <p:cNvPr id="4" name="Slide Number Placeholder 3"/>
          <p:cNvSpPr>
            <a:spLocks noGrp="1"/>
          </p:cNvSpPr>
          <p:nvPr>
            <p:ph type="sldNum" sz="quarter" idx="12"/>
          </p:nvPr>
        </p:nvSpPr>
        <p:spPr/>
        <p:txBody>
          <a:bodyPr/>
          <a:lstStyle/>
          <a:p>
            <a:fld id="{248496DE-B741-4B55-BC41-811132423F1D}" type="slidenum">
              <a:rPr lang="en-IN" smtClean="0"/>
              <a:pPr/>
              <a:t>15</a:t>
            </a:fld>
            <a:endParaRPr lang="en-IN" dirty="0"/>
          </a:p>
        </p:txBody>
      </p:sp>
    </p:spTree>
    <p:extLst>
      <p:ext uri="{BB962C8B-B14F-4D97-AF65-F5344CB8AC3E}">
        <p14:creationId xmlns:p14="http://schemas.microsoft.com/office/powerpoint/2010/main" val="4254016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the French Economy</a:t>
            </a:r>
            <a:endParaRPr lang="en-IN" dirty="0"/>
          </a:p>
        </p:txBody>
      </p:sp>
      <p:sp>
        <p:nvSpPr>
          <p:cNvPr id="3" name="Content Placeholder 2"/>
          <p:cNvSpPr>
            <a:spLocks noGrp="1"/>
          </p:cNvSpPr>
          <p:nvPr>
            <p:ph idx="1"/>
          </p:nvPr>
        </p:nvSpPr>
        <p:spPr/>
        <p:txBody>
          <a:bodyPr>
            <a:normAutofit lnSpcReduction="10000"/>
          </a:bodyPr>
          <a:lstStyle/>
          <a:p>
            <a:r>
              <a:rPr lang="en-IN" dirty="0" smtClean="0"/>
              <a:t>Imports - Exports:</a:t>
            </a:r>
          </a:p>
          <a:p>
            <a:pPr lvl="1"/>
            <a:r>
              <a:rPr lang="en-IN" dirty="0" smtClean="0"/>
              <a:t>In recent years, France has been a net importer with a large amount of goods and services being imported. (Machinery, oil, vehicles)</a:t>
            </a:r>
          </a:p>
          <a:p>
            <a:pPr lvl="1"/>
            <a:r>
              <a:rPr lang="en-IN" dirty="0"/>
              <a:t>France </a:t>
            </a:r>
            <a:r>
              <a:rPr lang="en-IN" dirty="0" smtClean="0"/>
              <a:t>also exports </a:t>
            </a:r>
            <a:r>
              <a:rPr lang="en-IN" dirty="0"/>
              <a:t>a wide range of goods and </a:t>
            </a:r>
            <a:r>
              <a:rPr lang="en-IN" dirty="0" smtClean="0"/>
              <a:t>services, </a:t>
            </a:r>
            <a:r>
              <a:rPr lang="en-IN" dirty="0"/>
              <a:t>and </a:t>
            </a:r>
            <a:r>
              <a:rPr lang="en-IN" dirty="0" smtClean="0"/>
              <a:t>has an </a:t>
            </a:r>
            <a:r>
              <a:rPr lang="en-IN" dirty="0"/>
              <a:t>export-to-GDP ratio close to </a:t>
            </a:r>
            <a:r>
              <a:rPr lang="en-IN" dirty="0" smtClean="0"/>
              <a:t>30%.  </a:t>
            </a:r>
            <a:r>
              <a:rPr lang="en-IN" dirty="0"/>
              <a:t>France is one of the worlds largest exporters of </a:t>
            </a:r>
            <a:r>
              <a:rPr lang="en-IN" dirty="0" smtClean="0"/>
              <a:t>farm and </a:t>
            </a:r>
            <a:r>
              <a:rPr lang="en-IN" dirty="0"/>
              <a:t>agricultural products and is </a:t>
            </a:r>
            <a:r>
              <a:rPr lang="en-IN" dirty="0" smtClean="0"/>
              <a:t>renowned </a:t>
            </a:r>
            <a:r>
              <a:rPr lang="en-IN" dirty="0"/>
              <a:t>for its wine, spirits </a:t>
            </a:r>
            <a:r>
              <a:rPr lang="en-IN" dirty="0" smtClean="0"/>
              <a:t>and cheeses. </a:t>
            </a:r>
          </a:p>
          <a:p>
            <a:pPr lvl="1"/>
            <a:r>
              <a:rPr lang="en-IN" dirty="0" smtClean="0"/>
              <a:t>Majority </a:t>
            </a:r>
            <a:r>
              <a:rPr lang="en-IN" dirty="0"/>
              <a:t>of </a:t>
            </a:r>
            <a:r>
              <a:rPr lang="en-IN" dirty="0" smtClean="0"/>
              <a:t>Frances </a:t>
            </a:r>
            <a:r>
              <a:rPr lang="en-IN" dirty="0"/>
              <a:t>exports are to European nations, </a:t>
            </a:r>
            <a:r>
              <a:rPr lang="en-IN" dirty="0" smtClean="0"/>
              <a:t>with only around one-third of all exports going to economies outside </a:t>
            </a:r>
            <a:r>
              <a:rPr lang="en-IN" dirty="0"/>
              <a:t>Europe.</a:t>
            </a:r>
          </a:p>
          <a:p>
            <a:r>
              <a:rPr lang="en-IN" dirty="0"/>
              <a:t>Population, Employment, Service and Industry:</a:t>
            </a:r>
          </a:p>
          <a:p>
            <a:pPr lvl="1"/>
            <a:r>
              <a:rPr lang="en-IN" dirty="0"/>
              <a:t>Low </a:t>
            </a:r>
            <a:r>
              <a:rPr lang="en-IN" dirty="0" smtClean="0"/>
              <a:t>population-, </a:t>
            </a:r>
            <a:r>
              <a:rPr lang="en-IN" dirty="0"/>
              <a:t>less contribution of agriculture to the GDP, more focus on service sector, and characteristics similar to that of a developed country are seen in the French economy too</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16</a:t>
            </a:fld>
            <a:endParaRPr lang="en-IN" dirty="0"/>
          </a:p>
        </p:txBody>
      </p:sp>
    </p:spTree>
    <p:extLst>
      <p:ext uri="{BB962C8B-B14F-4D97-AF65-F5344CB8AC3E}">
        <p14:creationId xmlns:p14="http://schemas.microsoft.com/office/powerpoint/2010/main" val="1343814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the French Economy</a:t>
            </a:r>
            <a:endParaRPr lang="en-IN" dirty="0"/>
          </a:p>
        </p:txBody>
      </p:sp>
      <p:sp>
        <p:nvSpPr>
          <p:cNvPr id="3" name="Content Placeholder 2"/>
          <p:cNvSpPr>
            <a:spLocks noGrp="1"/>
          </p:cNvSpPr>
          <p:nvPr>
            <p:ph idx="1"/>
          </p:nvPr>
        </p:nvSpPr>
        <p:spPr/>
        <p:txBody>
          <a:bodyPr>
            <a:normAutofit/>
          </a:bodyPr>
          <a:lstStyle/>
          <a:p>
            <a:r>
              <a:rPr lang="en-IN" dirty="0" smtClean="0"/>
              <a:t>Economic Policies</a:t>
            </a:r>
          </a:p>
          <a:p>
            <a:pPr lvl="1"/>
            <a:r>
              <a:rPr lang="en-IN" dirty="0"/>
              <a:t>Since the 1980s, the government of France has </a:t>
            </a:r>
            <a:r>
              <a:rPr lang="en-IN" dirty="0" smtClean="0"/>
              <a:t>favoured </a:t>
            </a:r>
            <a:r>
              <a:rPr lang="en-IN" dirty="0" smtClean="0"/>
              <a:t>capitalism and </a:t>
            </a:r>
            <a:r>
              <a:rPr lang="en-IN" dirty="0"/>
              <a:t>market-orientated policies. The government has </a:t>
            </a:r>
            <a:r>
              <a:rPr lang="en-IN" dirty="0" smtClean="0"/>
              <a:t>either partially </a:t>
            </a:r>
            <a:r>
              <a:rPr lang="en-IN" dirty="0"/>
              <a:t>or fully privatized many national </a:t>
            </a:r>
            <a:r>
              <a:rPr lang="en-IN" dirty="0" smtClean="0"/>
              <a:t>industries, including </a:t>
            </a:r>
            <a:r>
              <a:rPr lang="en-IN" dirty="0"/>
              <a:t>Air France, France </a:t>
            </a:r>
            <a:r>
              <a:rPr lang="en-IN" dirty="0" smtClean="0"/>
              <a:t>telecom </a:t>
            </a:r>
            <a:r>
              <a:rPr lang="en-IN" dirty="0"/>
              <a:t>and Renault, and </a:t>
            </a:r>
            <a:r>
              <a:rPr lang="en-IN" dirty="0" smtClean="0"/>
              <a:t>today Frances </a:t>
            </a:r>
            <a:r>
              <a:rPr lang="en-IN" dirty="0"/>
              <a:t>leaders remain committed to capitalism</a:t>
            </a:r>
            <a:r>
              <a:rPr lang="en-IN" dirty="0" smtClean="0"/>
              <a:t>.</a:t>
            </a:r>
          </a:p>
          <a:p>
            <a:pPr lvl="1"/>
            <a:r>
              <a:rPr lang="en-IN" dirty="0" smtClean="0"/>
              <a:t>The government still governs the agricultural sector.</a:t>
            </a:r>
          </a:p>
          <a:p>
            <a:pPr lvl="1"/>
            <a:r>
              <a:rPr lang="en-IN" dirty="0"/>
              <a:t>Despite </a:t>
            </a:r>
            <a:r>
              <a:rPr lang="en-IN" dirty="0" smtClean="0"/>
              <a:t>recent changes </a:t>
            </a:r>
            <a:r>
              <a:rPr lang="en-IN" dirty="0"/>
              <a:t>to </a:t>
            </a:r>
            <a:r>
              <a:rPr lang="en-IN" dirty="0" smtClean="0"/>
              <a:t>France’s </a:t>
            </a:r>
            <a:r>
              <a:rPr lang="en-IN" dirty="0"/>
              <a:t>policies, greater reform may be needed </a:t>
            </a:r>
            <a:r>
              <a:rPr lang="en-IN" dirty="0" smtClean="0"/>
              <a:t>to kick-start </a:t>
            </a:r>
            <a:r>
              <a:rPr lang="en-IN" dirty="0"/>
              <a:t>the economy. France is ranked 141 out of </a:t>
            </a:r>
            <a:r>
              <a:rPr lang="en-IN" dirty="0" smtClean="0"/>
              <a:t>144 countries </a:t>
            </a:r>
            <a:r>
              <a:rPr lang="en-IN" dirty="0"/>
              <a:t>on hiring and firing practices according to the </a:t>
            </a:r>
            <a:r>
              <a:rPr lang="en-IN" dirty="0" smtClean="0"/>
              <a:t>World Economic </a:t>
            </a:r>
            <a:r>
              <a:rPr lang="en-IN" dirty="0"/>
              <a:t>Forums Global Competitiveness </a:t>
            </a:r>
            <a:r>
              <a:rPr lang="en-IN" dirty="0" smtClean="0"/>
              <a:t>Report</a:t>
            </a:r>
          </a:p>
          <a:p>
            <a:pPr lvl="1"/>
            <a:r>
              <a:rPr lang="en-IN" dirty="0" smtClean="0"/>
              <a:t>Housing </a:t>
            </a:r>
            <a:r>
              <a:rPr lang="en-IN" dirty="0"/>
              <a:t>market </a:t>
            </a:r>
            <a:r>
              <a:rPr lang="en-IN" dirty="0" smtClean="0"/>
              <a:t>and Real estate in France are under </a:t>
            </a:r>
            <a:r>
              <a:rPr lang="en-IN" dirty="0"/>
              <a:t>stress due to high prices and </a:t>
            </a:r>
            <a:r>
              <a:rPr lang="en-IN" dirty="0" smtClean="0"/>
              <a:t>low market </a:t>
            </a:r>
            <a:r>
              <a:rPr lang="en-IN" dirty="0"/>
              <a:t>activity.</a:t>
            </a:r>
            <a:endParaRPr lang="en-IN"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17</a:t>
            </a:fld>
            <a:endParaRPr lang="en-IN" dirty="0"/>
          </a:p>
        </p:txBody>
      </p:sp>
    </p:spTree>
    <p:extLst>
      <p:ext uri="{BB962C8B-B14F-4D97-AF65-F5344CB8AC3E}">
        <p14:creationId xmlns:p14="http://schemas.microsoft.com/office/powerpoint/2010/main" val="3549249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the French Economy</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Monetary Policy:</a:t>
            </a:r>
          </a:p>
          <a:p>
            <a:pPr lvl="1"/>
            <a:r>
              <a:rPr lang="en-IN" dirty="0"/>
              <a:t>The Banque de France is the central bank of France and </a:t>
            </a:r>
            <a:r>
              <a:rPr lang="en-IN" dirty="0" smtClean="0"/>
              <a:t>is responsible </a:t>
            </a:r>
            <a:r>
              <a:rPr lang="en-IN" dirty="0"/>
              <a:t>for the implementation of Frances monetary policy</a:t>
            </a:r>
            <a:r>
              <a:rPr lang="en-IN" dirty="0" smtClean="0"/>
              <a:t>.</a:t>
            </a:r>
          </a:p>
          <a:p>
            <a:pPr lvl="1"/>
            <a:r>
              <a:rPr lang="en-IN" dirty="0" smtClean="0"/>
              <a:t>Since 1999</a:t>
            </a:r>
            <a:r>
              <a:rPr lang="en-IN" dirty="0"/>
              <a:t>, France has followed the common monetary policy of </a:t>
            </a:r>
            <a:r>
              <a:rPr lang="en-IN" dirty="0" smtClean="0"/>
              <a:t>the Eurozone </a:t>
            </a:r>
            <a:r>
              <a:rPr lang="en-IN" dirty="0"/>
              <a:t>set by the European Central Bank (ECB). The </a:t>
            </a:r>
            <a:r>
              <a:rPr lang="en-IN" dirty="0" smtClean="0"/>
              <a:t>primary objective </a:t>
            </a:r>
            <a:r>
              <a:rPr lang="en-IN" dirty="0"/>
              <a:t>of the ECBs monetary policy is to maintain price </a:t>
            </a:r>
            <a:r>
              <a:rPr lang="en-IN" dirty="0" smtClean="0"/>
              <a:t>stability within </a:t>
            </a:r>
            <a:r>
              <a:rPr lang="en-IN" dirty="0"/>
              <a:t>the </a:t>
            </a:r>
            <a:r>
              <a:rPr lang="en-IN" dirty="0" smtClean="0"/>
              <a:t>Eurozone. Today, </a:t>
            </a:r>
            <a:r>
              <a:rPr lang="en-IN" dirty="0"/>
              <a:t>the Banque de France is linked </a:t>
            </a:r>
            <a:r>
              <a:rPr lang="en-IN" dirty="0" smtClean="0"/>
              <a:t>to the </a:t>
            </a:r>
            <a:r>
              <a:rPr lang="en-IN" dirty="0"/>
              <a:t>ECB and implements the interest rate policy set by </a:t>
            </a:r>
            <a:r>
              <a:rPr lang="en-IN" dirty="0" smtClean="0"/>
              <a:t>the European System of Central Banks.</a:t>
            </a:r>
          </a:p>
          <a:p>
            <a:pPr lvl="1"/>
            <a:r>
              <a:rPr lang="en-IN" dirty="0" smtClean="0"/>
              <a:t>The </a:t>
            </a:r>
            <a:r>
              <a:rPr lang="en-IN" dirty="0"/>
              <a:t>ECB is committed to keeping inflation below, but close </a:t>
            </a:r>
            <a:r>
              <a:rPr lang="en-IN" dirty="0" smtClean="0"/>
              <a:t>to, 22 </a:t>
            </a:r>
            <a:r>
              <a:rPr lang="en-IN" dirty="0"/>
              <a:t>% over the medium </a:t>
            </a:r>
            <a:r>
              <a:rPr lang="en-IN" dirty="0" smtClean="0"/>
              <a:t>term. In </a:t>
            </a:r>
            <a:r>
              <a:rPr lang="en-IN" dirty="0"/>
              <a:t>order to achieve this goal, </a:t>
            </a:r>
            <a:r>
              <a:rPr lang="en-IN" dirty="0" smtClean="0"/>
              <a:t>the ECB </a:t>
            </a:r>
            <a:r>
              <a:rPr lang="en-IN" dirty="0"/>
              <a:t>uses a set of monetary policy instruments</a:t>
            </a:r>
            <a:r>
              <a:rPr lang="en-IN" dirty="0" smtClean="0"/>
              <a:t>, setting the </a:t>
            </a:r>
            <a:r>
              <a:rPr lang="en-IN" dirty="0"/>
              <a:t>key deposit rate and benchmark refinancing </a:t>
            </a:r>
            <a:r>
              <a:rPr lang="en-IN" dirty="0" smtClean="0"/>
              <a:t>rate.</a:t>
            </a:r>
          </a:p>
          <a:p>
            <a:pPr lvl="1"/>
            <a:r>
              <a:rPr lang="en-IN" dirty="0" smtClean="0"/>
              <a:t>Since the economic </a:t>
            </a:r>
            <a:r>
              <a:rPr lang="en-IN" dirty="0"/>
              <a:t>crisis, inflation has fallen below 1 %, </a:t>
            </a:r>
            <a:r>
              <a:rPr lang="en-IN" dirty="0" smtClean="0"/>
              <a:t>into the </a:t>
            </a:r>
            <a:r>
              <a:rPr lang="en-IN" dirty="0"/>
              <a:t>danger zone, causing the ECB to take unprecedented </a:t>
            </a:r>
            <a:r>
              <a:rPr lang="en-IN" dirty="0" smtClean="0"/>
              <a:t>monetary policy </a:t>
            </a:r>
            <a:r>
              <a:rPr lang="en-IN" dirty="0"/>
              <a:t>actions. In 2014, the ECB cut the main refinancing rate </a:t>
            </a:r>
            <a:r>
              <a:rPr lang="en-IN" dirty="0" smtClean="0"/>
              <a:t>to a </a:t>
            </a:r>
            <a:r>
              <a:rPr lang="en-IN" dirty="0"/>
              <a:t>record low of 0.15 % and</a:t>
            </a:r>
            <a:r>
              <a:rPr lang="en-IN" u="sng" dirty="0">
                <a:solidFill>
                  <a:srgbClr val="FFFF00"/>
                </a:solidFill>
              </a:rPr>
              <a:t> became the first major </a:t>
            </a:r>
            <a:r>
              <a:rPr lang="en-IN" u="sng" dirty="0" smtClean="0">
                <a:solidFill>
                  <a:srgbClr val="FFFF00"/>
                </a:solidFill>
              </a:rPr>
              <a:t>central bank </a:t>
            </a:r>
            <a:r>
              <a:rPr lang="en-IN" u="sng" dirty="0">
                <a:solidFill>
                  <a:srgbClr val="FFFF00"/>
                </a:solidFill>
              </a:rPr>
              <a:t>to ever adopt a negative deposit rate.</a:t>
            </a:r>
            <a:endParaRPr lang="en-IN" u="sng" dirty="0" smtClean="0">
              <a:solidFill>
                <a:srgbClr val="FFFF00"/>
              </a:solidFill>
            </a:endParaRPr>
          </a:p>
        </p:txBody>
      </p:sp>
      <p:sp>
        <p:nvSpPr>
          <p:cNvPr id="4" name="Slide Number Placeholder 3"/>
          <p:cNvSpPr>
            <a:spLocks noGrp="1"/>
          </p:cNvSpPr>
          <p:nvPr>
            <p:ph type="sldNum" sz="quarter" idx="12"/>
          </p:nvPr>
        </p:nvSpPr>
        <p:spPr/>
        <p:txBody>
          <a:bodyPr/>
          <a:lstStyle/>
          <a:p>
            <a:fld id="{248496DE-B741-4B55-BC41-811132423F1D}" type="slidenum">
              <a:rPr lang="en-IN" smtClean="0"/>
              <a:pPr/>
              <a:t>18</a:t>
            </a:fld>
            <a:endParaRPr lang="en-IN" dirty="0"/>
          </a:p>
        </p:txBody>
      </p:sp>
    </p:spTree>
    <p:extLst>
      <p:ext uri="{BB962C8B-B14F-4D97-AF65-F5344CB8AC3E}">
        <p14:creationId xmlns:p14="http://schemas.microsoft.com/office/powerpoint/2010/main" val="3420374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the French Economy</a:t>
            </a:r>
            <a:endParaRPr lang="en-IN" dirty="0"/>
          </a:p>
        </p:txBody>
      </p:sp>
      <p:sp>
        <p:nvSpPr>
          <p:cNvPr id="3" name="Content Placeholder 2"/>
          <p:cNvSpPr>
            <a:spLocks noGrp="1"/>
          </p:cNvSpPr>
          <p:nvPr>
            <p:ph idx="1"/>
          </p:nvPr>
        </p:nvSpPr>
        <p:spPr/>
        <p:txBody>
          <a:bodyPr>
            <a:normAutofit/>
          </a:bodyPr>
          <a:lstStyle/>
          <a:p>
            <a:r>
              <a:rPr lang="en-IN" dirty="0" smtClean="0"/>
              <a:t>Exchange Rate policy:</a:t>
            </a:r>
          </a:p>
          <a:p>
            <a:pPr lvl="1"/>
            <a:r>
              <a:rPr lang="en-IN" dirty="0"/>
              <a:t>Since the adoption of the Euro, </a:t>
            </a:r>
            <a:r>
              <a:rPr lang="en-IN" dirty="0" smtClean="0"/>
              <a:t>France’s </a:t>
            </a:r>
            <a:r>
              <a:rPr lang="en-IN" dirty="0"/>
              <a:t>exchange rate policy </a:t>
            </a:r>
            <a:r>
              <a:rPr lang="en-IN" dirty="0" smtClean="0"/>
              <a:t>has been </a:t>
            </a:r>
            <a:r>
              <a:rPr lang="en-IN" dirty="0"/>
              <a:t>determined by the ECB. The Eurozone members decided </a:t>
            </a:r>
            <a:r>
              <a:rPr lang="en-IN" dirty="0" smtClean="0"/>
              <a:t>in 1998 </a:t>
            </a:r>
            <a:r>
              <a:rPr lang="en-IN" dirty="0"/>
              <a:t>to adopt a flexible exchange rate regime, allowing the </a:t>
            </a:r>
            <a:r>
              <a:rPr lang="en-IN" dirty="0" smtClean="0"/>
              <a:t>euro to </a:t>
            </a:r>
            <a:r>
              <a:rPr lang="en-IN" dirty="0"/>
              <a:t>float freely. By allowing the euro to float, the ECB targets </a:t>
            </a:r>
            <a:r>
              <a:rPr lang="en-IN" dirty="0" smtClean="0"/>
              <a:t>interest rates </a:t>
            </a:r>
            <a:r>
              <a:rPr lang="en-IN" dirty="0"/>
              <a:t>rather than exchange rates and does not intervene in </a:t>
            </a:r>
            <a:r>
              <a:rPr lang="en-IN" dirty="0" smtClean="0"/>
              <a:t>foreign exchange </a:t>
            </a:r>
            <a:r>
              <a:rPr lang="en-IN" dirty="0"/>
              <a:t>markets.</a:t>
            </a:r>
          </a:p>
          <a:p>
            <a:pPr lvl="1"/>
            <a:r>
              <a:rPr lang="en-IN" dirty="0" smtClean="0"/>
              <a:t>The </a:t>
            </a:r>
            <a:r>
              <a:rPr lang="en-IN" dirty="0"/>
              <a:t>euro is the </a:t>
            </a:r>
            <a:r>
              <a:rPr lang="en-IN" dirty="0" smtClean="0"/>
              <a:t>world’s </a:t>
            </a:r>
            <a:r>
              <a:rPr lang="en-IN" dirty="0"/>
              <a:t>second largest reserve currency </a:t>
            </a:r>
            <a:r>
              <a:rPr lang="en-IN" dirty="0" smtClean="0"/>
              <a:t>after the </a:t>
            </a:r>
            <a:r>
              <a:rPr lang="en-IN" dirty="0"/>
              <a:t>US </a:t>
            </a:r>
            <a:r>
              <a:rPr lang="en-IN" dirty="0" smtClean="0"/>
              <a:t>$, and </a:t>
            </a:r>
            <a:r>
              <a:rPr lang="en-IN" dirty="0"/>
              <a:t>is used as a peg for several countries outside of </a:t>
            </a:r>
            <a:r>
              <a:rPr lang="en-IN" dirty="0" smtClean="0"/>
              <a:t>the Eurozone</a:t>
            </a:r>
            <a:r>
              <a:rPr lang="en-IN" dirty="0"/>
              <a:t>.</a:t>
            </a:r>
          </a:p>
          <a:p>
            <a:pPr lvl="1"/>
            <a:r>
              <a:rPr lang="en-IN" dirty="0" smtClean="0"/>
              <a:t>The $/€ exchange </a:t>
            </a:r>
            <a:r>
              <a:rPr lang="en-IN" dirty="0"/>
              <a:t>rate has floated within a range of </a:t>
            </a:r>
            <a:r>
              <a:rPr lang="en-IN" dirty="0" smtClean="0"/>
              <a:t>0.90$/</a:t>
            </a:r>
            <a:r>
              <a:rPr lang="en-IN" dirty="0"/>
              <a:t>€ </a:t>
            </a:r>
            <a:r>
              <a:rPr lang="en-IN" dirty="0" smtClean="0"/>
              <a:t>per </a:t>
            </a:r>
            <a:r>
              <a:rPr lang="en-IN" dirty="0"/>
              <a:t>euro </a:t>
            </a:r>
            <a:r>
              <a:rPr lang="en-IN" dirty="0" smtClean="0"/>
              <a:t>and 1.47$/</a:t>
            </a:r>
            <a:r>
              <a:rPr lang="en-IN" dirty="0"/>
              <a:t>€</a:t>
            </a:r>
            <a:r>
              <a:rPr lang="en-IN" dirty="0" smtClean="0"/>
              <a:t>. After </a:t>
            </a:r>
            <a:r>
              <a:rPr lang="en-IN" dirty="0"/>
              <a:t>reaching its </a:t>
            </a:r>
            <a:r>
              <a:rPr lang="en-IN" dirty="0" smtClean="0"/>
              <a:t>peak in </a:t>
            </a:r>
            <a:r>
              <a:rPr lang="en-IN" dirty="0"/>
              <a:t>2008, the euro depreciated amid fears of a potential </a:t>
            </a:r>
            <a:r>
              <a:rPr lang="en-IN" dirty="0" smtClean="0"/>
              <a:t>Eurozone breakup </a:t>
            </a:r>
            <a:r>
              <a:rPr lang="en-IN" dirty="0"/>
              <a:t>caused by the Greek sovereign debt crisis. While the </a:t>
            </a:r>
            <a:r>
              <a:rPr lang="en-IN" dirty="0" smtClean="0"/>
              <a:t>euro has </a:t>
            </a:r>
            <a:r>
              <a:rPr lang="en-IN" dirty="0"/>
              <a:t>gained ground since then, uncertainty regarding the evolution </a:t>
            </a:r>
            <a:r>
              <a:rPr lang="en-IN" dirty="0" smtClean="0"/>
              <a:t>of the debt </a:t>
            </a:r>
            <a:r>
              <a:rPr lang="en-IN" dirty="0"/>
              <a:t>crisis continues to impact the rate.</a:t>
            </a:r>
            <a:endParaRPr lang="en-IN"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19</a:t>
            </a:fld>
            <a:endParaRPr lang="en-IN" dirty="0"/>
          </a:p>
        </p:txBody>
      </p:sp>
    </p:spTree>
    <p:extLst>
      <p:ext uri="{BB962C8B-B14F-4D97-AF65-F5344CB8AC3E}">
        <p14:creationId xmlns:p14="http://schemas.microsoft.com/office/powerpoint/2010/main" val="557210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normAutofit/>
          </a:bodyPr>
          <a:lstStyle/>
          <a:p>
            <a:r>
              <a:rPr lang="en-IN" dirty="0" smtClean="0">
                <a:hlinkClick r:id="rId2" action="ppaction://hlinksldjump"/>
              </a:rPr>
              <a:t>Introduction</a:t>
            </a:r>
            <a:endParaRPr lang="en-IN" dirty="0" smtClean="0"/>
          </a:p>
          <a:p>
            <a:r>
              <a:rPr lang="en-IN" dirty="0" smtClean="0">
                <a:hlinkClick r:id="rId3" action="ppaction://hlinksldjump"/>
              </a:rPr>
              <a:t>History of French Economy (18</a:t>
            </a:r>
            <a:r>
              <a:rPr lang="en-IN" baseline="30000" dirty="0" smtClean="0">
                <a:hlinkClick r:id="rId3" action="ppaction://hlinksldjump"/>
              </a:rPr>
              <a:t>th</a:t>
            </a:r>
            <a:r>
              <a:rPr lang="en-IN" dirty="0" smtClean="0">
                <a:hlinkClick r:id="rId3" action="ppaction://hlinksldjump"/>
              </a:rPr>
              <a:t> century – 20</a:t>
            </a:r>
            <a:r>
              <a:rPr lang="en-IN" baseline="30000" dirty="0" smtClean="0">
                <a:hlinkClick r:id="rId3" action="ppaction://hlinksldjump"/>
              </a:rPr>
              <a:t>th</a:t>
            </a:r>
            <a:r>
              <a:rPr lang="en-IN" dirty="0" smtClean="0">
                <a:hlinkClick r:id="rId3" action="ppaction://hlinksldjump"/>
              </a:rPr>
              <a:t> century)</a:t>
            </a:r>
            <a:endParaRPr lang="en-IN" dirty="0" smtClean="0"/>
          </a:p>
          <a:p>
            <a:r>
              <a:rPr lang="en-IN" dirty="0" smtClean="0">
                <a:hlinkClick r:id="rId4" action="ppaction://hlinksldjump"/>
              </a:rPr>
              <a:t>Condition </a:t>
            </a:r>
            <a:r>
              <a:rPr lang="en-IN" dirty="0">
                <a:hlinkClick r:id="rId4" action="ppaction://hlinksldjump"/>
              </a:rPr>
              <a:t>of French economy in the 21</a:t>
            </a:r>
            <a:r>
              <a:rPr lang="en-IN" baseline="30000" dirty="0">
                <a:hlinkClick r:id="rId4" action="ppaction://hlinksldjump"/>
              </a:rPr>
              <a:t>th</a:t>
            </a:r>
            <a:r>
              <a:rPr lang="en-IN" dirty="0">
                <a:hlinkClick r:id="rId4" action="ppaction://hlinksldjump"/>
              </a:rPr>
              <a:t> century</a:t>
            </a:r>
            <a:endParaRPr lang="en-IN" dirty="0"/>
          </a:p>
          <a:p>
            <a:r>
              <a:rPr lang="en-IN" dirty="0">
                <a:hlinkClick r:id="rId5" action="ppaction://hlinksldjump"/>
              </a:rPr>
              <a:t>Role of the government in the French economy.</a:t>
            </a:r>
            <a:endParaRPr lang="en-IN" dirty="0"/>
          </a:p>
          <a:p>
            <a:r>
              <a:rPr lang="en-IN" dirty="0" smtClean="0">
                <a:hlinkClick r:id="rId6" action="ppaction://hlinksldjump"/>
              </a:rPr>
              <a:t>Factors that affect the French economy</a:t>
            </a:r>
            <a:endParaRPr lang="en-IN" dirty="0" smtClean="0"/>
          </a:p>
          <a:p>
            <a:r>
              <a:rPr lang="en-IN" dirty="0" smtClean="0">
                <a:hlinkClick r:id="rId7" action="ppaction://hlinksldjump"/>
              </a:rPr>
              <a:t>Economic parameters of the French economy: GDP, Inflation, BOP</a:t>
            </a:r>
            <a:endParaRPr lang="en-IN" dirty="0" smtClean="0"/>
          </a:p>
          <a:p>
            <a:r>
              <a:rPr lang="en-IN" dirty="0" smtClean="0">
                <a:hlinkClick r:id="rId8" action="ppaction://hlinksldjump"/>
              </a:rPr>
              <a:t>Facts about the French economy</a:t>
            </a:r>
            <a:endParaRPr lang="en-IN" dirty="0" smtClean="0"/>
          </a:p>
          <a:p>
            <a:r>
              <a:rPr lang="en-IN" dirty="0" smtClean="0">
                <a:hlinkClick r:id="rId9" action="ppaction://hlinksldjump"/>
              </a:rPr>
              <a:t>Conclusion</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a:t>
            </a:fld>
            <a:endParaRPr lang="en-IN" dirty="0"/>
          </a:p>
        </p:txBody>
      </p:sp>
    </p:spTree>
    <p:extLst>
      <p:ext uri="{BB962C8B-B14F-4D97-AF65-F5344CB8AC3E}">
        <p14:creationId xmlns:p14="http://schemas.microsoft.com/office/powerpoint/2010/main" val="4081611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GDP, Unemployment, BOP</a:t>
            </a:r>
            <a:endParaRPr lang="en-IN" dirty="0"/>
          </a:p>
        </p:txBody>
      </p:sp>
      <p:sp>
        <p:nvSpPr>
          <p:cNvPr id="3" name="Content Placeholder 2"/>
          <p:cNvSpPr>
            <a:spLocks noGrp="1"/>
          </p:cNvSpPr>
          <p:nvPr>
            <p:ph idx="1"/>
          </p:nvPr>
        </p:nvSpPr>
        <p:spPr>
          <a:xfrm>
            <a:off x="5930900" y="1422400"/>
            <a:ext cx="4889500" cy="5329059"/>
          </a:xfrm>
        </p:spPr>
        <p:txBody>
          <a:bodyPr>
            <a:normAutofit fontScale="92500" lnSpcReduction="10000"/>
          </a:bodyPr>
          <a:lstStyle/>
          <a:p>
            <a:r>
              <a:rPr lang="en-IN" dirty="0" smtClean="0"/>
              <a:t>GDP </a:t>
            </a:r>
            <a:r>
              <a:rPr lang="en-IN" dirty="0"/>
              <a:t>Growth Rate in France was last registered </a:t>
            </a:r>
            <a:r>
              <a:rPr lang="en-IN" dirty="0" smtClean="0"/>
              <a:t>as 0.3% in </a:t>
            </a:r>
            <a:r>
              <a:rPr lang="en-IN" dirty="0"/>
              <a:t>Q4 </a:t>
            </a:r>
            <a:r>
              <a:rPr lang="en-IN" dirty="0" smtClean="0"/>
              <a:t>2015.</a:t>
            </a:r>
          </a:p>
          <a:p>
            <a:pPr lvl="1"/>
            <a:r>
              <a:rPr lang="en-IN" dirty="0" smtClean="0"/>
              <a:t>Euro </a:t>
            </a:r>
            <a:r>
              <a:rPr lang="en-IN" dirty="0"/>
              <a:t>Area GDP Growth Rate was </a:t>
            </a:r>
            <a:r>
              <a:rPr lang="en-IN" dirty="0" smtClean="0"/>
              <a:t>0.3% in </a:t>
            </a:r>
            <a:r>
              <a:rPr lang="en-IN" dirty="0"/>
              <a:t>Q4 </a:t>
            </a:r>
            <a:r>
              <a:rPr lang="en-IN" dirty="0" smtClean="0"/>
              <a:t>2015.</a:t>
            </a:r>
          </a:p>
          <a:p>
            <a:pPr lvl="1"/>
            <a:r>
              <a:rPr lang="en-IN" dirty="0" smtClean="0"/>
              <a:t>Both of them follow similar trends.</a:t>
            </a:r>
          </a:p>
          <a:p>
            <a:r>
              <a:rPr lang="en-IN" dirty="0" smtClean="0"/>
              <a:t>Unemployment </a:t>
            </a:r>
            <a:r>
              <a:rPr lang="en-IN" dirty="0"/>
              <a:t>Rate in France went down to </a:t>
            </a:r>
            <a:r>
              <a:rPr lang="en-IN" dirty="0" smtClean="0"/>
              <a:t>10.3% in </a:t>
            </a:r>
            <a:r>
              <a:rPr lang="en-IN" dirty="0"/>
              <a:t>Q4 2015 </a:t>
            </a:r>
            <a:r>
              <a:rPr lang="en-IN" dirty="0" smtClean="0"/>
              <a:t>(from 10.4% in </a:t>
            </a:r>
            <a:r>
              <a:rPr lang="en-IN" dirty="0"/>
              <a:t>Q3 </a:t>
            </a:r>
            <a:r>
              <a:rPr lang="en-IN" dirty="0" smtClean="0"/>
              <a:t>2015)</a:t>
            </a:r>
          </a:p>
          <a:p>
            <a:pPr lvl="1"/>
            <a:r>
              <a:rPr lang="en-IN" dirty="0" smtClean="0"/>
              <a:t>Euro Area Unemployment </a:t>
            </a:r>
            <a:r>
              <a:rPr lang="en-IN" dirty="0"/>
              <a:t>Rate was reported at </a:t>
            </a:r>
            <a:r>
              <a:rPr lang="en-IN" dirty="0" smtClean="0"/>
              <a:t>10.3% </a:t>
            </a:r>
            <a:r>
              <a:rPr lang="en-IN" dirty="0"/>
              <a:t>in Feb 2016</a:t>
            </a:r>
            <a:r>
              <a:rPr lang="en-IN" dirty="0" smtClean="0"/>
              <a:t>.</a:t>
            </a:r>
          </a:p>
          <a:p>
            <a:pPr fontAlgn="ctr"/>
            <a:r>
              <a:rPr lang="en-IN" dirty="0" smtClean="0"/>
              <a:t>BoP: € -5.177 billion</a:t>
            </a:r>
          </a:p>
          <a:p>
            <a:pPr fontAlgn="ctr"/>
            <a:r>
              <a:rPr lang="en-IN" dirty="0" smtClean="0"/>
              <a:t>GDP per capita: $36000 (USD), which is higher than most other economies in the world.</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20</a:t>
            </a:fld>
            <a:endParaRPr lang="en-IN"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78476" y="1420816"/>
            <a:ext cx="5452424" cy="2606475"/>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78476" y="4144984"/>
            <a:ext cx="5452424" cy="2606475"/>
          </a:xfrm>
          <a:prstGeom prst="rect">
            <a:avLst/>
          </a:prstGeom>
        </p:spPr>
      </p:pic>
    </p:spTree>
    <p:extLst>
      <p:ext uri="{BB962C8B-B14F-4D97-AF65-F5344CB8AC3E}">
        <p14:creationId xmlns:p14="http://schemas.microsoft.com/office/powerpoint/2010/main" val="3091389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GDP, Unemployment, BOP</a:t>
            </a:r>
            <a:endParaRPr lang="en-IN" dirty="0"/>
          </a:p>
        </p:txBody>
      </p:sp>
      <p:sp>
        <p:nvSpPr>
          <p:cNvPr id="3" name="Content Placeholder 2"/>
          <p:cNvSpPr>
            <a:spLocks noGrp="1"/>
          </p:cNvSpPr>
          <p:nvPr>
            <p:ph idx="1"/>
          </p:nvPr>
        </p:nvSpPr>
        <p:spPr>
          <a:xfrm>
            <a:off x="5930900" y="1422400"/>
            <a:ext cx="4889500" cy="5329059"/>
          </a:xfrm>
        </p:spPr>
        <p:txBody>
          <a:bodyPr>
            <a:normAutofit/>
          </a:bodyPr>
          <a:lstStyle/>
          <a:p>
            <a:r>
              <a:rPr lang="en-IN" dirty="0"/>
              <a:t>Since 2004, France has been recording trade deficits due the gradual erosion of the export-oriented industry, the appreciation of the EUR and the increasing dependency on imports of energy and manufactured </a:t>
            </a:r>
            <a:r>
              <a:rPr lang="en-IN" dirty="0" smtClean="0"/>
              <a:t>products.</a:t>
            </a:r>
          </a:p>
          <a:p>
            <a:endParaRPr lang="en-IN" dirty="0"/>
          </a:p>
          <a:p>
            <a:r>
              <a:rPr lang="en-IN" dirty="0" smtClean="0"/>
              <a:t>In </a:t>
            </a:r>
            <a:r>
              <a:rPr lang="en-IN" dirty="0"/>
              <a:t>2015, the biggest trade deficits were recorded with: China, Germany, Belgium, Italy, the Netherlands </a:t>
            </a:r>
          </a:p>
        </p:txBody>
      </p:sp>
      <p:sp>
        <p:nvSpPr>
          <p:cNvPr id="4" name="Slide Number Placeholder 3"/>
          <p:cNvSpPr>
            <a:spLocks noGrp="1"/>
          </p:cNvSpPr>
          <p:nvPr>
            <p:ph type="sldNum" sz="quarter" idx="12"/>
          </p:nvPr>
        </p:nvSpPr>
        <p:spPr/>
        <p:txBody>
          <a:bodyPr/>
          <a:lstStyle/>
          <a:p>
            <a:fld id="{248496DE-B741-4B55-BC41-811132423F1D}" type="slidenum">
              <a:rPr lang="en-IN" smtClean="0"/>
              <a:pPr/>
              <a:t>21</a:t>
            </a:fld>
            <a:endParaRPr lang="en-IN" dirty="0"/>
          </a:p>
        </p:txBody>
      </p:sp>
      <p:pic>
        <p:nvPicPr>
          <p:cNvPr id="8" name="Picture 7"/>
          <p:cNvPicPr/>
          <p:nvPr/>
        </p:nvPicPr>
        <p:blipFill>
          <a:blip r:embed="rId2"/>
          <a:stretch>
            <a:fillRect/>
          </a:stretch>
        </p:blipFill>
        <p:spPr>
          <a:xfrm>
            <a:off x="237490" y="2020252"/>
            <a:ext cx="5477510" cy="3872548"/>
          </a:xfrm>
          <a:prstGeom prst="rect">
            <a:avLst/>
          </a:prstGeom>
        </p:spPr>
      </p:pic>
    </p:spTree>
    <p:extLst>
      <p:ext uri="{BB962C8B-B14F-4D97-AF65-F5344CB8AC3E}">
        <p14:creationId xmlns:p14="http://schemas.microsoft.com/office/powerpoint/2010/main" val="3029516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Import, Export</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15838918"/>
              </p:ext>
            </p:extLst>
          </p:nvPr>
        </p:nvGraphicFramePr>
        <p:xfrm>
          <a:off x="152400" y="1422400"/>
          <a:ext cx="5676899" cy="49403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248496DE-B741-4B55-BC41-811132423F1D}" type="slidenum">
              <a:rPr lang="en-IN" smtClean="0"/>
              <a:pPr/>
              <a:t>22</a:t>
            </a:fld>
            <a:endParaRPr lang="en-IN" dirty="0"/>
          </a:p>
        </p:txBody>
      </p:sp>
      <p:sp>
        <p:nvSpPr>
          <p:cNvPr id="10" name="Content Placeholder 2"/>
          <p:cNvSpPr txBox="1">
            <a:spLocks/>
          </p:cNvSpPr>
          <p:nvPr/>
        </p:nvSpPr>
        <p:spPr>
          <a:xfrm>
            <a:off x="5930900" y="1422400"/>
            <a:ext cx="4889500" cy="5329059"/>
          </a:xfrm>
          <a:prstGeom prst="rect">
            <a:avLst/>
          </a:prstGeom>
          <a:ln>
            <a:solidFill>
              <a:schemeClr val="bg1"/>
            </a:solidFill>
          </a:ln>
        </p:spPr>
        <p:txBody>
          <a:bodyPr vert="horz" lIns="91440" tIns="45720" rIns="91440" bIns="45720" rtlCol="0">
            <a:normAutofit/>
          </a:bodyPr>
          <a:lstStyle>
            <a:lvl1pPr marL="342900" indent="-342900" algn="just" defTabSz="457200" rtl="0" eaLnBrk="1" latinLnBrk="0" hangingPunct="1">
              <a:spcBef>
                <a:spcPts val="1000"/>
              </a:spcBef>
              <a:spcAft>
                <a:spcPts val="0"/>
              </a:spcAft>
              <a:buClr>
                <a:schemeClr val="accent1"/>
              </a:buClr>
              <a:buFont typeface="Wingdings 3" charset="2"/>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just" defTabSz="457200" rtl="0" eaLnBrk="1" latinLnBrk="0" hangingPunct="1">
              <a:spcBef>
                <a:spcPts val="1000"/>
              </a:spcBef>
              <a:spcAft>
                <a:spcPts val="0"/>
              </a:spcAft>
              <a:buClr>
                <a:schemeClr val="accent1"/>
              </a:buClr>
              <a:buFont typeface="Wingdings 3" charset="2"/>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457200" rtl="0" eaLnBrk="1" latinLnBrk="0" hangingPunct="1">
              <a:spcBef>
                <a:spcPts val="1000"/>
              </a:spcBef>
              <a:spcAft>
                <a:spcPts val="0"/>
              </a:spcAft>
              <a:buClr>
                <a:schemeClr val="accent1"/>
              </a:buClr>
              <a:buFont typeface="Wingdings 3"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457200" rtl="0" eaLnBrk="1" latinLnBrk="0" hangingPunct="1">
              <a:spcBef>
                <a:spcPts val="1000"/>
              </a:spcBef>
              <a:spcAft>
                <a:spcPts val="0"/>
              </a:spcAft>
              <a:buClr>
                <a:schemeClr val="accent1"/>
              </a:buClr>
              <a:buFont typeface="Wingdings 3"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457200" rtl="0" eaLnBrk="1" latinLnBrk="0" hangingPunct="1">
              <a:spcBef>
                <a:spcPts val="1000"/>
              </a:spcBef>
              <a:spcAft>
                <a:spcPts val="0"/>
              </a:spcAft>
              <a:buClr>
                <a:schemeClr val="accent1"/>
              </a:buClr>
              <a:buFont typeface="Wingdings 3"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France exports mainly </a:t>
            </a:r>
            <a:r>
              <a:rPr lang="en-IN" dirty="0" smtClean="0"/>
              <a:t>aircraft, food, </a:t>
            </a:r>
            <a:r>
              <a:rPr lang="en-IN" dirty="0"/>
              <a:t>chemicals excluding </a:t>
            </a:r>
            <a:r>
              <a:rPr lang="en-IN" dirty="0" smtClean="0"/>
              <a:t>perfumes, industrial </a:t>
            </a:r>
            <a:r>
              <a:rPr lang="en-IN" dirty="0"/>
              <a:t>and agricultural </a:t>
            </a:r>
            <a:r>
              <a:rPr lang="en-IN" dirty="0" smtClean="0"/>
              <a:t>machinery, computers</a:t>
            </a:r>
            <a:r>
              <a:rPr lang="en-IN" dirty="0"/>
              <a:t>, </a:t>
            </a:r>
            <a:r>
              <a:rPr lang="en-IN" dirty="0" smtClean="0"/>
              <a:t>electronics, </a:t>
            </a:r>
            <a:r>
              <a:rPr lang="en-IN" dirty="0"/>
              <a:t>metal </a:t>
            </a:r>
            <a:r>
              <a:rPr lang="en-IN" dirty="0" smtClean="0"/>
              <a:t>products, </a:t>
            </a:r>
            <a:r>
              <a:rPr lang="en-IN" dirty="0"/>
              <a:t>pharmaceuticals (6 %), motor vehicles (6 %), textiles, clothing (5 %) and 	electrical equipment (4 </a:t>
            </a:r>
            <a:r>
              <a:rPr lang="en-IN" dirty="0" smtClean="0"/>
              <a:t>%).</a:t>
            </a:r>
          </a:p>
          <a:p>
            <a:r>
              <a:rPr lang="en-IN" dirty="0" smtClean="0"/>
              <a:t>Main </a:t>
            </a:r>
            <a:r>
              <a:rPr lang="en-IN" dirty="0"/>
              <a:t>export partners are: Germany (16 %), the US, Spain, Italy, the UK and Belgium (7 % each), China and the Netherlands (4 % each). [</a:t>
            </a:r>
          </a:p>
        </p:txBody>
      </p:sp>
    </p:spTree>
    <p:extLst>
      <p:ext uri="{BB962C8B-B14F-4D97-AF65-F5344CB8AC3E}">
        <p14:creationId xmlns:p14="http://schemas.microsoft.com/office/powerpoint/2010/main" val="2407494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Inflation</a:t>
            </a:r>
            <a:endParaRPr lang="en-IN" dirty="0"/>
          </a:p>
        </p:txBody>
      </p:sp>
      <p:sp>
        <p:nvSpPr>
          <p:cNvPr id="3" name="Content Placeholder 2"/>
          <p:cNvSpPr>
            <a:spLocks noGrp="1"/>
          </p:cNvSpPr>
          <p:nvPr>
            <p:ph idx="1"/>
          </p:nvPr>
        </p:nvSpPr>
        <p:spPr>
          <a:xfrm>
            <a:off x="5918200" y="1422400"/>
            <a:ext cx="4902200" cy="4940299"/>
          </a:xfrm>
        </p:spPr>
        <p:txBody>
          <a:bodyPr>
            <a:normAutofit/>
          </a:bodyPr>
          <a:lstStyle/>
          <a:p>
            <a:r>
              <a:rPr lang="en-IN" dirty="0" smtClean="0"/>
              <a:t>Based on inflation: </a:t>
            </a:r>
          </a:p>
          <a:p>
            <a:pPr lvl="1"/>
            <a:r>
              <a:rPr lang="en-IN" dirty="0" smtClean="0"/>
              <a:t>Inflation in France is calculated by the Consumer Price Index (CPI) method.</a:t>
            </a:r>
          </a:p>
          <a:p>
            <a:pPr lvl="1"/>
            <a:r>
              <a:rPr lang="en-IN" dirty="0" smtClean="0"/>
              <a:t>The average rate of inflation in France stays around 1.25% since 2000, beside some tiny ups and downs in 2003 and 2008.</a:t>
            </a:r>
          </a:p>
          <a:p>
            <a:pPr lvl="1"/>
            <a:r>
              <a:rPr lang="en-IN" dirty="0" smtClean="0"/>
              <a:t>The inflation rate in France has been 1.36% (2012), 0.69% (2013), 0.06% (2014), 0.18% (2015), hence it is not a major factor in the French economy (unlike India)</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23</a:t>
            </a:fld>
            <a:endParaRPr lang="en-IN" dirty="0"/>
          </a:p>
        </p:txBody>
      </p:sp>
      <p:pic>
        <p:nvPicPr>
          <p:cNvPr id="6" name="Picture 5"/>
          <p:cNvPicPr/>
          <p:nvPr/>
        </p:nvPicPr>
        <p:blipFill>
          <a:blip r:embed="rId2"/>
          <a:stretch>
            <a:fillRect/>
          </a:stretch>
        </p:blipFill>
        <p:spPr>
          <a:xfrm>
            <a:off x="139700" y="2031999"/>
            <a:ext cx="5778500" cy="3721100"/>
          </a:xfrm>
          <a:prstGeom prst="rect">
            <a:avLst/>
          </a:prstGeom>
        </p:spPr>
      </p:pic>
    </p:spTree>
    <p:extLst>
      <p:ext uri="{BB962C8B-B14F-4D97-AF65-F5344CB8AC3E}">
        <p14:creationId xmlns:p14="http://schemas.microsoft.com/office/powerpoint/2010/main" val="2079459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Facts about the French economy</a:t>
            </a:r>
            <a:endParaRPr lang="en-IN" dirty="0"/>
          </a:p>
        </p:txBody>
      </p:sp>
      <p:sp>
        <p:nvSpPr>
          <p:cNvPr id="3" name="Content Placeholder 2"/>
          <p:cNvSpPr>
            <a:spLocks noGrp="1"/>
          </p:cNvSpPr>
          <p:nvPr>
            <p:ph idx="1"/>
          </p:nvPr>
        </p:nvSpPr>
        <p:spPr/>
        <p:txBody>
          <a:bodyPr/>
          <a:lstStyle/>
          <a:p>
            <a:r>
              <a:rPr lang="en-IN" dirty="0"/>
              <a:t>France has the world's sixth-largest economy by nominal figures and the ninth largest economy by PPP figures</a:t>
            </a:r>
            <a:r>
              <a:rPr lang="en-IN" dirty="0" smtClean="0"/>
              <a:t>.</a:t>
            </a:r>
          </a:p>
          <a:p>
            <a:r>
              <a:rPr lang="en-IN" dirty="0"/>
              <a:t>It </a:t>
            </a:r>
            <a:r>
              <a:rPr lang="en-IN" dirty="0" smtClean="0"/>
              <a:t>is the </a:t>
            </a:r>
            <a:r>
              <a:rPr lang="en-IN" dirty="0"/>
              <a:t>third-largest economy in Europe </a:t>
            </a:r>
            <a:r>
              <a:rPr lang="en-IN" dirty="0" smtClean="0"/>
              <a:t>after Germany and The UK</a:t>
            </a:r>
          </a:p>
          <a:p>
            <a:r>
              <a:rPr lang="en-IN" dirty="0"/>
              <a:t>The chemical industry is a key sector for France, helping to develop other manufacturing activities and contributing to economic growth</a:t>
            </a:r>
            <a:r>
              <a:rPr lang="en-IN" dirty="0" smtClean="0"/>
              <a:t>.</a:t>
            </a:r>
          </a:p>
          <a:p>
            <a:r>
              <a:rPr lang="en-IN" dirty="0" smtClean="0"/>
              <a:t>In </a:t>
            </a:r>
            <a:r>
              <a:rPr lang="en-IN" dirty="0"/>
              <a:t>2010, Credit Suisse's Global Wealth Report ranked France the wealthiest European country with 2.6 million dollar-millionaires, and the world's 4th wealthiest nation in aggregate household wealth</a:t>
            </a:r>
            <a:r>
              <a:rPr lang="en-IN" dirty="0" smtClean="0"/>
              <a:t>.</a:t>
            </a:r>
          </a:p>
          <a:p>
            <a:r>
              <a:rPr lang="en-IN" dirty="0"/>
              <a:t>According to the IMF, in 2013, France was </a:t>
            </a:r>
            <a:r>
              <a:rPr lang="en-IN" dirty="0" smtClean="0"/>
              <a:t>ranked 20</a:t>
            </a:r>
            <a:r>
              <a:rPr lang="en-IN" baseline="30000" dirty="0" smtClean="0"/>
              <a:t>th</a:t>
            </a:r>
            <a:r>
              <a:rPr lang="en-IN" dirty="0" smtClean="0"/>
              <a:t> in the world by  </a:t>
            </a:r>
            <a:r>
              <a:rPr lang="en-IN" dirty="0"/>
              <a:t>GDP per capita with $44,099 per inhabitant</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24</a:t>
            </a:fld>
            <a:endParaRPr lang="en-IN" dirty="0"/>
          </a:p>
        </p:txBody>
      </p:sp>
    </p:spTree>
    <p:extLst>
      <p:ext uri="{BB962C8B-B14F-4D97-AF65-F5344CB8AC3E}">
        <p14:creationId xmlns:p14="http://schemas.microsoft.com/office/powerpoint/2010/main" val="585250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2013</a:t>
            </a:r>
            <a:r>
              <a:rPr lang="en-IN" dirty="0"/>
              <a:t>, France was listed on the United </a:t>
            </a:r>
            <a:r>
              <a:rPr lang="en-IN" dirty="0" smtClean="0"/>
              <a:t>Nations' </a:t>
            </a:r>
            <a:r>
              <a:rPr lang="en-IN" dirty="0"/>
              <a:t>Human Development Index with 0.884 (very high human development) and 25th on the </a:t>
            </a:r>
            <a:r>
              <a:rPr lang="en-IN" dirty="0" smtClean="0"/>
              <a:t>Corruption Perceptions </a:t>
            </a:r>
            <a:r>
              <a:rPr lang="en-IN" dirty="0"/>
              <a:t>Index</a:t>
            </a:r>
            <a:r>
              <a:rPr lang="en-IN" dirty="0" smtClean="0"/>
              <a:t>.</a:t>
            </a:r>
          </a:p>
          <a:p>
            <a:r>
              <a:rPr lang="en-IN" dirty="0"/>
              <a:t>With at least 75 million foreign tourists per year, France is the most visited country in the world and maintains the third largest </a:t>
            </a:r>
            <a:r>
              <a:rPr lang="en-IN" dirty="0" smtClean="0"/>
              <a:t>income based on tourism</a:t>
            </a:r>
          </a:p>
          <a:p>
            <a:r>
              <a:rPr lang="en-IN" dirty="0" smtClean="0"/>
              <a:t>France's GDP growth was 1.2</a:t>
            </a:r>
            <a:r>
              <a:rPr lang="en-IN" dirty="0"/>
              <a:t>% in </a:t>
            </a:r>
            <a:r>
              <a:rPr lang="en-IN" dirty="0" smtClean="0"/>
              <a:t>2015.</a:t>
            </a:r>
          </a:p>
          <a:p>
            <a:r>
              <a:rPr lang="en-IN" dirty="0" smtClean="0"/>
              <a:t>The </a:t>
            </a:r>
            <a:r>
              <a:rPr lang="en-IN" dirty="0"/>
              <a:t>unemployment rate (including overseas territories) increased from 7.8% in 2008 to 10.4% in the fourth quarter of 2014. Youth unemployment in metropolitan France decreased from </a:t>
            </a:r>
            <a:r>
              <a:rPr lang="en-IN" dirty="0" smtClean="0"/>
              <a:t>25.4</a:t>
            </a:r>
            <a:r>
              <a:rPr lang="en-IN" dirty="0"/>
              <a:t>% in </a:t>
            </a:r>
            <a:r>
              <a:rPr lang="en-IN" dirty="0" smtClean="0"/>
              <a:t>2012 </a:t>
            </a:r>
            <a:r>
              <a:rPr lang="en-IN" dirty="0"/>
              <a:t>to 24.3% in </a:t>
            </a:r>
            <a:r>
              <a:rPr lang="en-IN" dirty="0" smtClean="0"/>
              <a:t>2014.</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25</a:t>
            </a:fld>
            <a:endParaRPr lang="en-IN" dirty="0"/>
          </a:p>
        </p:txBody>
      </p:sp>
      <p:sp>
        <p:nvSpPr>
          <p:cNvPr id="5" name="Title 1"/>
          <p:cNvSpPr>
            <a:spLocks noGrp="1"/>
          </p:cNvSpPr>
          <p:nvPr>
            <p:ph type="title"/>
          </p:nvPr>
        </p:nvSpPr>
        <p:spPr/>
        <p:txBody>
          <a:bodyPr/>
          <a:lstStyle/>
          <a:p>
            <a:r>
              <a:rPr lang="en-IN" dirty="0" smtClean="0"/>
              <a:t>Facts about the French economy</a:t>
            </a:r>
            <a:endParaRPr lang="en-IN" dirty="0"/>
          </a:p>
        </p:txBody>
      </p:sp>
    </p:spTree>
    <p:extLst>
      <p:ext uri="{BB962C8B-B14F-4D97-AF65-F5344CB8AC3E}">
        <p14:creationId xmlns:p14="http://schemas.microsoft.com/office/powerpoint/2010/main" val="3816860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The French Government is implementing austerity measures that eliminate tax credits and freeze most government spending in an effort to bring the budget deficit under the 3 percent euro-zone ceiling, by 2013, and to highlight France's commitment to fiscal discipline at a time of intense  financial market scrutiny of euro-zone debt levels.</a:t>
            </a:r>
          </a:p>
          <a:p>
            <a:r>
              <a:rPr lang="en-IN" dirty="0" smtClean="0"/>
              <a:t>The </a:t>
            </a:r>
            <a:r>
              <a:rPr lang="en-IN" dirty="0"/>
              <a:t>budget deficit rose sharply from 3.3% of GDP in 2008 to 7.5% of GDP in 2009 before improving to 4% of GDP in 2014 and 2015, while France's public debt rose from 68% of GDP to more than 98% in 2015, and </a:t>
            </a:r>
            <a:r>
              <a:rPr lang="en-IN" i="1" dirty="0" smtClean="0"/>
              <a:t>may hit 100% in 2016.</a:t>
            </a:r>
          </a:p>
          <a:p>
            <a:r>
              <a:rPr lang="en-IN" dirty="0" smtClean="0"/>
              <a:t>In the French economy, agriculture </a:t>
            </a:r>
            <a:r>
              <a:rPr lang="en-IN" dirty="0"/>
              <a:t>plays a larger role than in the economies of most other industrial countries</a:t>
            </a:r>
            <a:r>
              <a:rPr lang="en-IN" dirty="0" smtClean="0"/>
              <a:t>.</a:t>
            </a:r>
          </a:p>
          <a:p>
            <a:r>
              <a:rPr lang="en-IN" dirty="0"/>
              <a:t>French Euro is 93% stronger than the average currency for all countries.</a:t>
            </a:r>
          </a:p>
        </p:txBody>
      </p:sp>
      <p:sp>
        <p:nvSpPr>
          <p:cNvPr id="4" name="Slide Number Placeholder 3"/>
          <p:cNvSpPr>
            <a:spLocks noGrp="1"/>
          </p:cNvSpPr>
          <p:nvPr>
            <p:ph type="sldNum" sz="quarter" idx="12"/>
          </p:nvPr>
        </p:nvSpPr>
        <p:spPr/>
        <p:txBody>
          <a:bodyPr/>
          <a:lstStyle/>
          <a:p>
            <a:fld id="{248496DE-B741-4B55-BC41-811132423F1D}" type="slidenum">
              <a:rPr lang="en-IN" smtClean="0"/>
              <a:pPr/>
              <a:t>26</a:t>
            </a:fld>
            <a:endParaRPr lang="en-IN" dirty="0"/>
          </a:p>
        </p:txBody>
      </p:sp>
      <p:sp>
        <p:nvSpPr>
          <p:cNvPr id="6" name="Title 1"/>
          <p:cNvSpPr>
            <a:spLocks noGrp="1"/>
          </p:cNvSpPr>
          <p:nvPr>
            <p:ph type="title"/>
          </p:nvPr>
        </p:nvSpPr>
        <p:spPr/>
        <p:txBody>
          <a:bodyPr/>
          <a:lstStyle/>
          <a:p>
            <a:r>
              <a:rPr lang="en-IN" dirty="0" smtClean="0"/>
              <a:t>Facts about the French economy</a:t>
            </a:r>
            <a:endParaRPr lang="en-IN" dirty="0"/>
          </a:p>
        </p:txBody>
      </p:sp>
    </p:spTree>
    <p:extLst>
      <p:ext uri="{BB962C8B-B14F-4D97-AF65-F5344CB8AC3E}">
        <p14:creationId xmlns:p14="http://schemas.microsoft.com/office/powerpoint/2010/main" val="2707647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So we understood that in the past, with higher rural population, the French economy faced quite a few hardships, which were gradually fixed in ~200 years of reforms, development, industry, urbanization amongst wars, revolutions, and famines, and because of a large population at that time they were unable to have fast recovery.</a:t>
            </a:r>
          </a:p>
          <a:p>
            <a:r>
              <a:rPr lang="en-IN" dirty="0" smtClean="0"/>
              <a:t>By the end of the 20</a:t>
            </a:r>
            <a:r>
              <a:rPr lang="en-IN" baseline="30000" dirty="0" smtClean="0"/>
              <a:t>th</a:t>
            </a:r>
            <a:r>
              <a:rPr lang="en-IN" dirty="0" smtClean="0"/>
              <a:t> century it became one of the most of powerful nations, despite a few economic factors being on an undesirable level.</a:t>
            </a:r>
            <a:endParaRPr lang="en-IN" dirty="0"/>
          </a:p>
          <a:p>
            <a:r>
              <a:rPr lang="en-IN" dirty="0" smtClean="0"/>
              <a:t>By decreasing the reliance on agriculture, improving the BOP deficit by more exports, increasing in education and reducing unemployment, the French economy has been able to do well despite the other countries in the EU being in a flat condition.</a:t>
            </a:r>
          </a:p>
        </p:txBody>
      </p:sp>
      <p:sp>
        <p:nvSpPr>
          <p:cNvPr id="4" name="Slide Number Placeholder 3"/>
          <p:cNvSpPr>
            <a:spLocks noGrp="1"/>
          </p:cNvSpPr>
          <p:nvPr>
            <p:ph type="sldNum" sz="quarter" idx="12"/>
          </p:nvPr>
        </p:nvSpPr>
        <p:spPr/>
        <p:txBody>
          <a:bodyPr/>
          <a:lstStyle/>
          <a:p>
            <a:fld id="{248496DE-B741-4B55-BC41-811132423F1D}" type="slidenum">
              <a:rPr lang="en-IN" smtClean="0"/>
              <a:pPr/>
              <a:t>27</a:t>
            </a:fld>
            <a:endParaRPr lang="en-IN" dirty="0"/>
          </a:p>
        </p:txBody>
      </p:sp>
    </p:spTree>
    <p:extLst>
      <p:ext uri="{BB962C8B-B14F-4D97-AF65-F5344CB8AC3E}">
        <p14:creationId xmlns:p14="http://schemas.microsoft.com/office/powerpoint/2010/main" val="2226151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dirty="0" smtClean="0"/>
              <a:t>If India wants to become stable like the French economy quite a few factors must be addressed, such as:</a:t>
            </a:r>
          </a:p>
          <a:p>
            <a:pPr lvl="1"/>
            <a:r>
              <a:rPr lang="en-IN" dirty="0" smtClean="0"/>
              <a:t>Improvement of the monetary and fiscal policies</a:t>
            </a:r>
          </a:p>
          <a:p>
            <a:pPr lvl="1"/>
            <a:r>
              <a:rPr lang="en-IN" dirty="0" smtClean="0"/>
              <a:t>Become more self reliant in increasing local production</a:t>
            </a:r>
          </a:p>
          <a:p>
            <a:pPr lvl="1"/>
            <a:r>
              <a:rPr lang="en-IN" dirty="0" smtClean="0"/>
              <a:t>Balancing a 6 billion dollar BOP deficit</a:t>
            </a:r>
          </a:p>
          <a:p>
            <a:pPr lvl="1"/>
            <a:r>
              <a:rPr lang="en-IN" dirty="0"/>
              <a:t>Increasing the exports to balance </a:t>
            </a:r>
            <a:r>
              <a:rPr lang="en-IN" dirty="0" smtClean="0"/>
              <a:t>BOP (like IT sector outsource services)</a:t>
            </a:r>
          </a:p>
          <a:p>
            <a:pPr lvl="1"/>
            <a:r>
              <a:rPr lang="en-IN" dirty="0" smtClean="0"/>
              <a:t>We cant control the population much, neither can we reduce it, so we must increase education so that the people become skilled</a:t>
            </a:r>
          </a:p>
          <a:p>
            <a:pPr lvl="1"/>
            <a:r>
              <a:rPr lang="en-IN" dirty="0" smtClean="0"/>
              <a:t>Increase the reliance on service and industry rather than on agriculture, and improve the marginal productivity in agriculture sector.</a:t>
            </a:r>
          </a:p>
          <a:p>
            <a:pPr lvl="1"/>
            <a:r>
              <a:rPr lang="en-IN" dirty="0" smtClean="0"/>
              <a:t>Reduce poverty by all possible means.</a:t>
            </a:r>
          </a:p>
        </p:txBody>
      </p:sp>
      <p:sp>
        <p:nvSpPr>
          <p:cNvPr id="4" name="Slide Number Placeholder 3"/>
          <p:cNvSpPr>
            <a:spLocks noGrp="1"/>
          </p:cNvSpPr>
          <p:nvPr>
            <p:ph type="sldNum" sz="quarter" idx="12"/>
          </p:nvPr>
        </p:nvSpPr>
        <p:spPr/>
        <p:txBody>
          <a:bodyPr/>
          <a:lstStyle/>
          <a:p>
            <a:fld id="{248496DE-B741-4B55-BC41-811132423F1D}" type="slidenum">
              <a:rPr lang="en-IN" smtClean="0"/>
              <a:pPr/>
              <a:t>28</a:t>
            </a:fld>
            <a:endParaRPr lang="en-IN" dirty="0"/>
          </a:p>
        </p:txBody>
      </p:sp>
    </p:spTree>
    <p:extLst>
      <p:ext uri="{BB962C8B-B14F-4D97-AF65-F5344CB8AC3E}">
        <p14:creationId xmlns:p14="http://schemas.microsoft.com/office/powerpoint/2010/main" val="1044140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Autofit/>
          </a:bodyPr>
          <a:lstStyle/>
          <a:p>
            <a:r>
              <a:rPr lang="en-IN" dirty="0">
                <a:hlinkClick r:id="rId2"/>
              </a:rPr>
              <a:t>http://</a:t>
            </a:r>
            <a:r>
              <a:rPr lang="en-IN" dirty="0" smtClean="0">
                <a:hlinkClick r:id="rId2"/>
              </a:rPr>
              <a:t>about-france.com/geo/french-economy.htm</a:t>
            </a:r>
            <a:endParaRPr lang="en-IN" dirty="0"/>
          </a:p>
          <a:p>
            <a:r>
              <a:rPr lang="en-IN" dirty="0">
                <a:hlinkClick r:id="rId3"/>
              </a:rPr>
              <a:t>http://</a:t>
            </a:r>
            <a:r>
              <a:rPr lang="en-IN" dirty="0" smtClean="0">
                <a:hlinkClick r:id="rId3"/>
              </a:rPr>
              <a:t>www.heritage.org/index/country/france</a:t>
            </a:r>
            <a:endParaRPr lang="en-IN" dirty="0"/>
          </a:p>
          <a:p>
            <a:r>
              <a:rPr lang="en-IN" dirty="0">
                <a:hlinkClick r:id="rId4"/>
              </a:rPr>
              <a:t>http://</a:t>
            </a:r>
            <a:r>
              <a:rPr lang="en-IN" dirty="0" smtClean="0">
                <a:hlinkClick r:id="rId4"/>
              </a:rPr>
              <a:t>www.focus-economics.com/countries/france</a:t>
            </a:r>
            <a:endParaRPr lang="en-IN" dirty="0"/>
          </a:p>
          <a:p>
            <a:r>
              <a:rPr lang="en-IN" dirty="0">
                <a:hlinkClick r:id="rId5"/>
              </a:rPr>
              <a:t>http://</a:t>
            </a:r>
            <a:r>
              <a:rPr lang="en-IN" dirty="0" smtClean="0">
                <a:hlinkClick r:id="rId5"/>
              </a:rPr>
              <a:t>www.nationsencyclopedia.com/economies/Europe/France-OVERVIEW-OF-ECONOMY.html</a:t>
            </a:r>
            <a:endParaRPr lang="en-IN" dirty="0"/>
          </a:p>
          <a:p>
            <a:r>
              <a:rPr lang="en-IN" dirty="0">
                <a:hlinkClick r:id="rId6"/>
              </a:rPr>
              <a:t>http://</a:t>
            </a:r>
            <a:r>
              <a:rPr lang="en-IN" dirty="0" smtClean="0">
                <a:hlinkClick r:id="rId6"/>
              </a:rPr>
              <a:t>www.sjsu.edu/faculty/watkins/france0.htm</a:t>
            </a:r>
            <a:endParaRPr lang="en-IN" dirty="0" smtClean="0"/>
          </a:p>
          <a:p>
            <a:r>
              <a:rPr lang="en-IN" dirty="0">
                <a:hlinkClick r:id="rId7"/>
              </a:rPr>
              <a:t>http://</a:t>
            </a:r>
            <a:r>
              <a:rPr lang="en-IN" dirty="0" smtClean="0">
                <a:hlinkClick r:id="rId7"/>
              </a:rPr>
              <a:t>www.countriesquest.com/europe/france/history/france_in_the_late_middle_ages/the_reshaping_of_france/19th-century_french_economy_and_society/industrialization_in_france.htm</a:t>
            </a:r>
            <a:endParaRPr lang="en-IN" dirty="0"/>
          </a:p>
          <a:p>
            <a:r>
              <a:rPr lang="en-IN" dirty="0">
                <a:hlinkClick r:id="rId8"/>
              </a:rPr>
              <a:t>http://</a:t>
            </a:r>
            <a:r>
              <a:rPr lang="en-IN" dirty="0" smtClean="0">
                <a:hlinkClick r:id="rId8"/>
              </a:rPr>
              <a:t>www.gouvernement.fr/en/economy-and-finance</a:t>
            </a:r>
            <a:endParaRPr lang="en-IN"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29</a:t>
            </a:fld>
            <a:endParaRPr lang="en-IN" dirty="0"/>
          </a:p>
        </p:txBody>
      </p:sp>
    </p:spTree>
    <p:extLst>
      <p:ext uri="{BB962C8B-B14F-4D97-AF65-F5344CB8AC3E}">
        <p14:creationId xmlns:p14="http://schemas.microsoft.com/office/powerpoint/2010/main" val="194497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gn="l"/>
            <a:r>
              <a:rPr lang="en-IN" dirty="0" smtClean="0"/>
              <a:t>France </a:t>
            </a:r>
            <a:r>
              <a:rPr lang="en-IN" dirty="0"/>
              <a:t>has </a:t>
            </a:r>
            <a:r>
              <a:rPr lang="en-IN" dirty="0" smtClean="0"/>
              <a:t>always been amongst the most developed </a:t>
            </a:r>
            <a:r>
              <a:rPr lang="en-IN" dirty="0"/>
              <a:t>economies of the world</a:t>
            </a:r>
            <a:r>
              <a:rPr lang="en-IN" dirty="0" smtClean="0"/>
              <a:t>.</a:t>
            </a:r>
          </a:p>
          <a:p>
            <a:pPr algn="l"/>
            <a:r>
              <a:rPr lang="en-IN" dirty="0"/>
              <a:t>France is one of Europe’s largest </a:t>
            </a:r>
            <a:r>
              <a:rPr lang="en-IN" dirty="0" smtClean="0"/>
              <a:t>countries.</a:t>
            </a:r>
            <a:endParaRPr lang="en-IN" dirty="0"/>
          </a:p>
          <a:p>
            <a:pPr algn="l"/>
            <a:r>
              <a:rPr lang="en-IN" dirty="0" smtClean="0"/>
              <a:t>At present, France is the seventh largest economy in the world and the second largest </a:t>
            </a:r>
            <a:r>
              <a:rPr lang="en-IN" dirty="0"/>
              <a:t>in </a:t>
            </a:r>
            <a:r>
              <a:rPr lang="en-IN" dirty="0" smtClean="0"/>
              <a:t>the EU.</a:t>
            </a:r>
          </a:p>
          <a:p>
            <a:pPr algn="l"/>
            <a:r>
              <a:rPr lang="en-IN" dirty="0" smtClean="0"/>
              <a:t>France economy has a lot of products such as food, wines, metal and aircraft, tourism, etc.</a:t>
            </a:r>
            <a:endParaRPr lang="en-IN" dirty="0"/>
          </a:p>
          <a:p>
            <a:pPr algn="l"/>
            <a:r>
              <a:rPr lang="en-IN" dirty="0" smtClean="0"/>
              <a:t>We now present our studies on the history and </a:t>
            </a:r>
            <a:br>
              <a:rPr lang="en-IN" dirty="0" smtClean="0"/>
            </a:br>
            <a:r>
              <a:rPr lang="en-IN" dirty="0" smtClean="0"/>
              <a:t>present of the French economy.</a:t>
            </a:r>
          </a:p>
        </p:txBody>
      </p:sp>
      <p:sp>
        <p:nvSpPr>
          <p:cNvPr id="4" name="Slide Number Placeholder 3"/>
          <p:cNvSpPr>
            <a:spLocks noGrp="1"/>
          </p:cNvSpPr>
          <p:nvPr>
            <p:ph type="sldNum" sz="quarter" idx="12"/>
          </p:nvPr>
        </p:nvSpPr>
        <p:spPr/>
        <p:txBody>
          <a:bodyPr/>
          <a:lstStyle/>
          <a:p>
            <a:fld id="{248496DE-B741-4B55-BC41-811132423F1D}" type="slidenum">
              <a:rPr lang="en-IN" smtClean="0"/>
              <a:pPr/>
              <a:t>3</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225" y="4562474"/>
            <a:ext cx="2543175" cy="1800225"/>
          </a:xfrm>
          <a:prstGeom prst="rect">
            <a:avLst/>
          </a:prstGeom>
        </p:spPr>
      </p:pic>
    </p:spTree>
    <p:extLst>
      <p:ext uri="{BB962C8B-B14F-4D97-AF65-F5344CB8AC3E}">
        <p14:creationId xmlns:p14="http://schemas.microsoft.com/office/powerpoint/2010/main" val="3766706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Autofit/>
          </a:bodyPr>
          <a:lstStyle/>
          <a:p>
            <a:r>
              <a:rPr lang="en-IN" dirty="0">
                <a:hlinkClick r:id="rId2"/>
              </a:rPr>
              <a:t>https://en.wikipedia.org/wiki/Economic_history_of_France</a:t>
            </a:r>
            <a:endParaRPr lang="en-IN" dirty="0"/>
          </a:p>
          <a:p>
            <a:r>
              <a:rPr lang="en-IN" dirty="0">
                <a:hlinkClick r:id="rId3"/>
              </a:rPr>
              <a:t>http://www.inflation.eu/inflation-rates/france/historic-inflation/cpi-inflation-france.aspx</a:t>
            </a:r>
            <a:endParaRPr lang="en-IN" dirty="0"/>
          </a:p>
          <a:p>
            <a:r>
              <a:rPr lang="en-US" altLang="en-US" dirty="0">
                <a:hlinkClick r:id="rId4"/>
              </a:rPr>
              <a:t>http://www.businessinsider.com/14-reasons-france-is-under-fire-2012-4?IR=T#high-costs-of-employing-workers-makes-doing-business-expensive-particularly-in-comparison-to-neighboring-germany-1</a:t>
            </a:r>
            <a:endParaRPr lang="en-US" altLang="en-US" dirty="0"/>
          </a:p>
          <a:p>
            <a:r>
              <a:rPr lang="en-US" altLang="en-US" dirty="0">
                <a:hlinkClick r:id="rId5"/>
              </a:rPr>
              <a:t>https://en.wikipedia.org/wiki/Economy_of_France</a:t>
            </a:r>
            <a:endParaRPr lang="en-US" altLang="en-US" dirty="0"/>
          </a:p>
          <a:p>
            <a:r>
              <a:rPr lang="en-US" altLang="en-US" dirty="0">
                <a:hlinkClick r:id="rId6"/>
              </a:rPr>
              <a:t>http://</a:t>
            </a:r>
            <a:r>
              <a:rPr lang="en-US" altLang="en-US" dirty="0" smtClean="0">
                <a:hlinkClick r:id="rId6"/>
              </a:rPr>
              <a:t>www.expatica.com/fr/about/France-facts-Economy_106943.html</a:t>
            </a:r>
            <a:endParaRPr lang="en-US" altLang="en-US" dirty="0"/>
          </a:p>
          <a:p>
            <a:r>
              <a:rPr lang="en-US" altLang="en-US" dirty="0" smtClean="0">
                <a:hlinkClick r:id="rId7"/>
              </a:rPr>
              <a:t>http</a:t>
            </a:r>
            <a:r>
              <a:rPr lang="en-US" altLang="en-US" dirty="0">
                <a:hlinkClick r:id="rId7"/>
              </a:rPr>
              <a:t>://</a:t>
            </a:r>
            <a:r>
              <a:rPr lang="en-US" altLang="en-US" dirty="0" smtClean="0">
                <a:hlinkClick r:id="rId7"/>
              </a:rPr>
              <a:t>www.heritage.org/index/country/france</a:t>
            </a:r>
            <a:endParaRPr lang="en-US" altLang="en-US" dirty="0" smtClean="0"/>
          </a:p>
          <a:p>
            <a:r>
              <a:rPr lang="en-US" altLang="en-US" dirty="0" smtClean="0">
                <a:hlinkClick r:id="rId8"/>
              </a:rPr>
              <a:t>http</a:t>
            </a:r>
            <a:r>
              <a:rPr lang="en-US" altLang="en-US" dirty="0">
                <a:hlinkClick r:id="rId8"/>
              </a:rPr>
              <a:t>://www.infoplease.com/encyclopedia/world/france-economy.html</a:t>
            </a:r>
            <a:endParaRPr lang="en-US" altLang="en-US" dirty="0"/>
          </a:p>
          <a:p>
            <a:endParaRPr lang="en-IN" dirty="0"/>
          </a:p>
          <a:p>
            <a:endParaRPr lang="en-US" altLang="en-US"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30</a:t>
            </a:fld>
            <a:endParaRPr lang="en-IN" dirty="0"/>
          </a:p>
        </p:txBody>
      </p:sp>
    </p:spTree>
    <p:extLst>
      <p:ext uri="{BB962C8B-B14F-4D97-AF65-F5344CB8AC3E}">
        <p14:creationId xmlns:p14="http://schemas.microsoft.com/office/powerpoint/2010/main" val="852079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7338" y="2552699"/>
            <a:ext cx="3736962" cy="1193801"/>
          </a:xfrm>
        </p:spPr>
        <p:txBody>
          <a:bodyPr anchor="ctr">
            <a:normAutofit/>
          </a:bodyPr>
          <a:lstStyle/>
          <a:p>
            <a:pPr marL="0" indent="0" algn="ctr">
              <a:buNone/>
            </a:pPr>
            <a:r>
              <a:rPr lang="en-IN" sz="5400" dirty="0" smtClean="0"/>
              <a:t>Thank You!</a:t>
            </a:r>
            <a:endParaRPr lang="en-IN" sz="5400"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31</a:t>
            </a:fld>
            <a:endParaRPr lang="en-IN" dirty="0"/>
          </a:p>
        </p:txBody>
      </p:sp>
    </p:spTree>
    <p:extLst>
      <p:ext uri="{BB962C8B-B14F-4D97-AF65-F5344CB8AC3E}">
        <p14:creationId xmlns:p14="http://schemas.microsoft.com/office/powerpoint/2010/main" val="2849145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the French Economy: 18</a:t>
            </a:r>
            <a:r>
              <a:rPr lang="en-IN" baseline="30000" dirty="0" smtClean="0"/>
              <a:t>th</a:t>
            </a:r>
            <a:r>
              <a:rPr lang="en-IN" dirty="0" smtClean="0"/>
              <a:t> Century</a:t>
            </a:r>
            <a:endParaRPr lang="en-IN" dirty="0"/>
          </a:p>
        </p:txBody>
      </p:sp>
      <p:sp>
        <p:nvSpPr>
          <p:cNvPr id="3" name="Content Placeholder 2"/>
          <p:cNvSpPr>
            <a:spLocks noGrp="1"/>
          </p:cNvSpPr>
          <p:nvPr>
            <p:ph idx="1"/>
          </p:nvPr>
        </p:nvSpPr>
        <p:spPr/>
        <p:txBody>
          <a:bodyPr>
            <a:normAutofit/>
          </a:bodyPr>
          <a:lstStyle/>
          <a:p>
            <a:r>
              <a:rPr lang="en-IN" dirty="0"/>
              <a:t>France experienced a slow economic and demographic recovery in the first decades of the 18</a:t>
            </a:r>
            <a:r>
              <a:rPr lang="en-IN" baseline="30000" dirty="0"/>
              <a:t>th</a:t>
            </a:r>
            <a:r>
              <a:rPr lang="en-IN" dirty="0"/>
              <a:t> </a:t>
            </a:r>
            <a:r>
              <a:rPr lang="en-IN" dirty="0" smtClean="0"/>
              <a:t>century</a:t>
            </a:r>
            <a:endParaRPr lang="en-IN" dirty="0"/>
          </a:p>
          <a:p>
            <a:r>
              <a:rPr lang="en-IN" dirty="0" smtClean="0"/>
              <a:t>The </a:t>
            </a:r>
            <a:r>
              <a:rPr lang="en-IN" dirty="0"/>
              <a:t>economy of </a:t>
            </a:r>
            <a:r>
              <a:rPr lang="en-IN" u="sng" dirty="0" smtClean="0">
                <a:solidFill>
                  <a:srgbClr val="FFFF00"/>
                </a:solidFill>
              </a:rPr>
              <a:t>Renaissance France</a:t>
            </a:r>
            <a:r>
              <a:rPr lang="en-IN" dirty="0" smtClean="0">
                <a:solidFill>
                  <a:srgbClr val="FFFF00"/>
                </a:solidFill>
              </a:rPr>
              <a:t> </a:t>
            </a:r>
            <a:r>
              <a:rPr lang="en-IN" dirty="0" smtClean="0"/>
              <a:t>was</a:t>
            </a:r>
            <a:r>
              <a:rPr lang="en-IN" dirty="0"/>
              <a:t>, for the first half-century, marked by a dynamic demographic growth and by developments in agriculture and </a:t>
            </a:r>
            <a:r>
              <a:rPr lang="en-IN" dirty="0" smtClean="0"/>
              <a:t>industry.</a:t>
            </a:r>
          </a:p>
          <a:p>
            <a:r>
              <a:rPr lang="en-IN" dirty="0" smtClean="0"/>
              <a:t>Until </a:t>
            </a:r>
            <a:r>
              <a:rPr lang="en-IN" dirty="0"/>
              <a:t>1795, France was the most populated country in Europe and the third most populous country in the world, behind only China and </a:t>
            </a:r>
            <a:r>
              <a:rPr lang="en-IN" dirty="0" smtClean="0"/>
              <a:t>India, with </a:t>
            </a:r>
            <a:r>
              <a:rPr lang="en-IN" dirty="0"/>
              <a:t>an estimated population of </a:t>
            </a:r>
            <a:r>
              <a:rPr lang="en-IN" dirty="0" smtClean="0"/>
              <a:t> 29 million </a:t>
            </a:r>
            <a:r>
              <a:rPr lang="en-IN" dirty="0"/>
              <a:t>in </a:t>
            </a:r>
            <a:r>
              <a:rPr lang="en-IN" dirty="0" smtClean="0"/>
              <a:t>1800.</a:t>
            </a:r>
          </a:p>
          <a:p>
            <a:r>
              <a:rPr lang="en-IN" dirty="0" smtClean="0"/>
              <a:t>France was rural country with less than 10% population in urban areas, though this number increased during the Renaissance</a:t>
            </a:r>
          </a:p>
          <a:p>
            <a:r>
              <a:rPr lang="en-IN" dirty="0" smtClean="0"/>
              <a:t>Local agricultural production of a variety of food products increased.</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4</a:t>
            </a:fld>
            <a:endParaRPr lang="en-IN" dirty="0"/>
          </a:p>
        </p:txBody>
      </p:sp>
    </p:spTree>
    <p:extLst>
      <p:ext uri="{BB962C8B-B14F-4D97-AF65-F5344CB8AC3E}">
        <p14:creationId xmlns:p14="http://schemas.microsoft.com/office/powerpoint/2010/main" val="147091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the French Economy: 18</a:t>
            </a:r>
            <a:r>
              <a:rPr lang="en-IN" baseline="30000" dirty="0" smtClean="0"/>
              <a:t>th</a:t>
            </a:r>
            <a:r>
              <a:rPr lang="en-IN" dirty="0" smtClean="0"/>
              <a:t> Century</a:t>
            </a:r>
            <a:endParaRPr lang="en-IN" dirty="0"/>
          </a:p>
        </p:txBody>
      </p:sp>
      <p:sp>
        <p:nvSpPr>
          <p:cNvPr id="3" name="Content Placeholder 2"/>
          <p:cNvSpPr>
            <a:spLocks noGrp="1"/>
          </p:cNvSpPr>
          <p:nvPr>
            <p:ph idx="1"/>
          </p:nvPr>
        </p:nvSpPr>
        <p:spPr>
          <a:xfrm>
            <a:off x="1584338" y="1422400"/>
            <a:ext cx="9236062" cy="5092700"/>
          </a:xfrm>
        </p:spPr>
        <p:txBody>
          <a:bodyPr>
            <a:normAutofit lnSpcReduction="10000"/>
          </a:bodyPr>
          <a:lstStyle/>
          <a:p>
            <a:pPr algn="l"/>
            <a:r>
              <a:rPr lang="en-IN" dirty="0" smtClean="0"/>
              <a:t>Starting in the late 1730s and early 1740s, and continuing for the next 30 years, France's population and economy underwent an important expansion. Rising prices, particularly for agricultural products, were extremely profitable for large landholders.</a:t>
            </a:r>
          </a:p>
          <a:p>
            <a:pPr algn="l"/>
            <a:r>
              <a:rPr lang="en-IN" dirty="0" smtClean="0"/>
              <a:t>Farming </a:t>
            </a:r>
            <a:r>
              <a:rPr lang="en-IN" dirty="0"/>
              <a:t>of recent New World crops, </a:t>
            </a:r>
            <a:r>
              <a:rPr lang="en-IN" dirty="0" smtClean="0"/>
              <a:t>such as maize </a:t>
            </a:r>
            <a:r>
              <a:rPr lang="en-IN" dirty="0"/>
              <a:t>and potatoes, continued to expand and provided an important supplement to the diet</a:t>
            </a:r>
            <a:r>
              <a:rPr lang="en-IN" dirty="0" smtClean="0"/>
              <a:t>.</a:t>
            </a:r>
          </a:p>
          <a:p>
            <a:pPr algn="l"/>
            <a:r>
              <a:rPr lang="en-IN" dirty="0"/>
              <a:t>The most dynamic industries of the period were mines, metallurgy and </a:t>
            </a:r>
            <a:r>
              <a:rPr lang="en-IN" dirty="0" smtClean="0"/>
              <a:t>textiles.</a:t>
            </a:r>
          </a:p>
          <a:p>
            <a:pPr algn="l"/>
            <a:r>
              <a:rPr lang="en-IN" dirty="0"/>
              <a:t>By the last decades of the century, French industries continued to develop. Mechanization was introduced, factories were created, and monopolies became more common. </a:t>
            </a:r>
          </a:p>
          <a:p>
            <a:pPr algn="l"/>
            <a:r>
              <a:rPr lang="en-IN" dirty="0"/>
              <a:t>The economy did poorly in 1790-96 as industrial and agricultural output dropped, foreign trade plunged, and prices soared</a:t>
            </a:r>
            <a:r>
              <a:rPr lang="en-IN" dirty="0" smtClean="0"/>
              <a:t>.</a:t>
            </a:r>
          </a:p>
        </p:txBody>
      </p:sp>
      <p:sp>
        <p:nvSpPr>
          <p:cNvPr id="4" name="Slide Number Placeholder 3"/>
          <p:cNvSpPr>
            <a:spLocks noGrp="1"/>
          </p:cNvSpPr>
          <p:nvPr>
            <p:ph type="sldNum" sz="quarter" idx="12"/>
          </p:nvPr>
        </p:nvSpPr>
        <p:spPr/>
        <p:txBody>
          <a:bodyPr/>
          <a:lstStyle/>
          <a:p>
            <a:fld id="{248496DE-B741-4B55-BC41-811132423F1D}" type="slidenum">
              <a:rPr lang="en-IN" smtClean="0"/>
              <a:pPr/>
              <a:t>5</a:t>
            </a:fld>
            <a:endParaRPr lang="en-IN" dirty="0"/>
          </a:p>
        </p:txBody>
      </p:sp>
    </p:spTree>
    <p:extLst>
      <p:ext uri="{BB962C8B-B14F-4D97-AF65-F5344CB8AC3E}">
        <p14:creationId xmlns:p14="http://schemas.microsoft.com/office/powerpoint/2010/main" val="220132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the French Economy: 19</a:t>
            </a:r>
            <a:r>
              <a:rPr lang="en-IN" baseline="30000" dirty="0" smtClean="0"/>
              <a:t>th</a:t>
            </a:r>
            <a:r>
              <a:rPr lang="en-IN" dirty="0" smtClean="0"/>
              <a:t> Century</a:t>
            </a:r>
            <a:endParaRPr lang="en-IN" dirty="0"/>
          </a:p>
        </p:txBody>
      </p:sp>
      <p:sp>
        <p:nvSpPr>
          <p:cNvPr id="3" name="Content Placeholder 2"/>
          <p:cNvSpPr>
            <a:spLocks noGrp="1"/>
          </p:cNvSpPr>
          <p:nvPr>
            <p:ph idx="1"/>
          </p:nvPr>
        </p:nvSpPr>
        <p:spPr/>
        <p:txBody>
          <a:bodyPr>
            <a:normAutofit/>
          </a:bodyPr>
          <a:lstStyle/>
          <a:p>
            <a:r>
              <a:rPr lang="en-IN" dirty="0" smtClean="0"/>
              <a:t>1800-1814 was the Napoleon era, Napoleon </a:t>
            </a:r>
            <a:r>
              <a:rPr lang="en-IN" dirty="0"/>
              <a:t>paid for his expensive wars by multiple means, starting with the modernization of the financial system. He conscripted soldiers at low wages, raised taxes, placed large-scale loans, sold lands formerly owned by the Catholic Church, sold Louisiana to the United States, plundered conquered areas and seized food supplies, and levied requisitions on countries he controlled, such as </a:t>
            </a:r>
            <a:r>
              <a:rPr lang="en-IN" dirty="0" smtClean="0"/>
              <a:t>Italy</a:t>
            </a:r>
          </a:p>
          <a:p>
            <a:r>
              <a:rPr lang="en-IN" dirty="0" smtClean="0"/>
              <a:t>The economy stimulated </a:t>
            </a:r>
            <a:r>
              <a:rPr lang="en-IN" dirty="0"/>
              <a:t>production at the cost of investment and growth </a:t>
            </a:r>
            <a:r>
              <a:rPr lang="en-IN" dirty="0" smtClean="0"/>
              <a:t>(production </a:t>
            </a:r>
            <a:r>
              <a:rPr lang="en-IN" dirty="0"/>
              <a:t>of armaments and other military supplies, </a:t>
            </a:r>
            <a:r>
              <a:rPr lang="en-IN" dirty="0" smtClean="0"/>
              <a:t>fortifications)</a:t>
            </a:r>
          </a:p>
          <a:p>
            <a:r>
              <a:rPr lang="en-IN" dirty="0"/>
              <a:t>The rampant inflation </a:t>
            </a:r>
            <a:r>
              <a:rPr lang="en-IN" dirty="0" smtClean="0"/>
              <a:t>after the Revolution was </a:t>
            </a:r>
            <a:r>
              <a:rPr lang="en-IN" dirty="0"/>
              <a:t>halted by not printing the new </a:t>
            </a:r>
            <a:r>
              <a:rPr lang="en-IN" dirty="0" smtClean="0"/>
              <a:t>currency quite </a:t>
            </a:r>
            <a:r>
              <a:rPr lang="en-IN" dirty="0"/>
              <a:t>as </a:t>
            </a:r>
            <a:r>
              <a:rPr lang="en-IN" dirty="0" smtClean="0"/>
              <a:t>fast during this time.</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6</a:t>
            </a:fld>
            <a:endParaRPr lang="en-IN" dirty="0"/>
          </a:p>
        </p:txBody>
      </p:sp>
    </p:spTree>
    <p:extLst>
      <p:ext uri="{BB962C8B-B14F-4D97-AF65-F5344CB8AC3E}">
        <p14:creationId xmlns:p14="http://schemas.microsoft.com/office/powerpoint/2010/main" val="3963203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the French Economy: 19</a:t>
            </a:r>
            <a:r>
              <a:rPr lang="en-IN" baseline="30000" dirty="0" smtClean="0"/>
              <a:t>th</a:t>
            </a:r>
            <a:r>
              <a:rPr lang="en-IN" dirty="0" smtClean="0"/>
              <a:t> Century</a:t>
            </a:r>
            <a:endParaRPr lang="en-IN" dirty="0"/>
          </a:p>
        </p:txBody>
      </p:sp>
      <p:sp>
        <p:nvSpPr>
          <p:cNvPr id="3" name="Content Placeholder 2"/>
          <p:cNvSpPr>
            <a:spLocks noGrp="1"/>
          </p:cNvSpPr>
          <p:nvPr>
            <p:ph idx="1"/>
          </p:nvPr>
        </p:nvSpPr>
        <p:spPr/>
        <p:txBody>
          <a:bodyPr>
            <a:normAutofit fontScale="92500"/>
          </a:bodyPr>
          <a:lstStyle/>
          <a:p>
            <a:r>
              <a:rPr lang="en-IN" dirty="0"/>
              <a:t>Paris emerged as an international </a:t>
            </a:r>
            <a:r>
              <a:rPr lang="en-IN" dirty="0" smtClean="0"/>
              <a:t>centre </a:t>
            </a:r>
            <a:r>
              <a:rPr lang="en-IN" dirty="0"/>
              <a:t>of finance in the mid-19th century second only to </a:t>
            </a:r>
            <a:r>
              <a:rPr lang="en-IN" dirty="0" smtClean="0"/>
              <a:t>London</a:t>
            </a:r>
          </a:p>
          <a:p>
            <a:r>
              <a:rPr lang="en-IN" dirty="0" smtClean="0"/>
              <a:t>Industrialization was one of the prime events for the French in the 19</a:t>
            </a:r>
            <a:r>
              <a:rPr lang="en-IN" baseline="30000" dirty="0" smtClean="0"/>
              <a:t>th</a:t>
            </a:r>
            <a:r>
              <a:rPr lang="en-IN" dirty="0"/>
              <a:t> century. The </a:t>
            </a:r>
            <a:r>
              <a:rPr lang="en-IN" dirty="0" smtClean="0"/>
              <a:t>development </a:t>
            </a:r>
            <a:r>
              <a:rPr lang="en-IN" dirty="0"/>
              <a:t>of road and rail systems, </a:t>
            </a:r>
            <a:r>
              <a:rPr lang="en-IN" dirty="0" smtClean="0"/>
              <a:t>social infrastructure, modernization and improvement in industry, lead to growth in the economy.</a:t>
            </a:r>
          </a:p>
          <a:p>
            <a:r>
              <a:rPr lang="en-IN" dirty="0" smtClean="0"/>
              <a:t>The level of living for industry workers was very low which saw resistance movements by people against the government to improve the living standards.</a:t>
            </a:r>
          </a:p>
          <a:p>
            <a:r>
              <a:rPr lang="en-IN" dirty="0"/>
              <a:t>Education was made a high priority of successive French </a:t>
            </a:r>
            <a:r>
              <a:rPr lang="en-IN" dirty="0" smtClean="0"/>
              <a:t>governments, leading to reduction in unemployment.</a:t>
            </a:r>
          </a:p>
          <a:p>
            <a:pPr algn="l"/>
            <a:r>
              <a:rPr lang="en-IN" dirty="0"/>
              <a:t>By the end of the 19th century, France, comparatively, had lost competitiveness </a:t>
            </a:r>
            <a:r>
              <a:rPr lang="en-IN" dirty="0" smtClean="0"/>
              <a:t>against war-footing neighbour </a:t>
            </a:r>
            <a:r>
              <a:rPr lang="en-IN" dirty="0"/>
              <a:t>Germany, </a:t>
            </a:r>
            <a:r>
              <a:rPr lang="en-IN" dirty="0" smtClean="0"/>
              <a:t>and Great </a:t>
            </a:r>
            <a:r>
              <a:rPr lang="en-IN" dirty="0"/>
              <a:t>Britain</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7</a:t>
            </a:fld>
            <a:endParaRPr lang="en-IN" dirty="0"/>
          </a:p>
        </p:txBody>
      </p:sp>
    </p:spTree>
    <p:extLst>
      <p:ext uri="{BB962C8B-B14F-4D97-AF65-F5344CB8AC3E}">
        <p14:creationId xmlns:p14="http://schemas.microsoft.com/office/powerpoint/2010/main" val="210498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the French Economy: </a:t>
            </a:r>
            <a:r>
              <a:rPr lang="en-IN" dirty="0" smtClean="0"/>
              <a:t>20</a:t>
            </a:r>
            <a:r>
              <a:rPr lang="en-IN" baseline="30000" dirty="0" smtClean="0"/>
              <a:t>th</a:t>
            </a:r>
            <a:r>
              <a:rPr lang="en-IN" dirty="0" smtClean="0"/>
              <a:t> </a:t>
            </a:r>
            <a:r>
              <a:rPr lang="en-IN" dirty="0"/>
              <a:t>Century</a:t>
            </a:r>
          </a:p>
        </p:txBody>
      </p:sp>
      <p:sp>
        <p:nvSpPr>
          <p:cNvPr id="3" name="Content Placeholder 2"/>
          <p:cNvSpPr>
            <a:spLocks noGrp="1"/>
          </p:cNvSpPr>
          <p:nvPr>
            <p:ph idx="1"/>
          </p:nvPr>
        </p:nvSpPr>
        <p:spPr/>
        <p:txBody>
          <a:bodyPr>
            <a:normAutofit fontScale="92500" lnSpcReduction="10000"/>
          </a:bodyPr>
          <a:lstStyle/>
          <a:p>
            <a:r>
              <a:rPr lang="en-IN" dirty="0" smtClean="0"/>
              <a:t>World war 1 had severe impacts all over EU, specially France:</a:t>
            </a:r>
          </a:p>
          <a:p>
            <a:pPr lvl="1"/>
            <a:r>
              <a:rPr lang="en-IN" dirty="0" smtClean="0"/>
              <a:t>The </a:t>
            </a:r>
            <a:r>
              <a:rPr lang="en-IN" dirty="0"/>
              <a:t>economy was seriously hurt by the German seizure of major industrial areas in the northeast. While the occupied area in 1913 contained only 14% of France's industrial workers, it produced 58% of the steel, and 40% of the </a:t>
            </a:r>
            <a:r>
              <a:rPr lang="en-IN" dirty="0" smtClean="0"/>
              <a:t>coal. This lead to considerable increase in demand and hence in the inflation.</a:t>
            </a:r>
          </a:p>
          <a:p>
            <a:pPr lvl="1"/>
            <a:r>
              <a:rPr lang="en-IN" dirty="0" smtClean="0"/>
              <a:t>Because of support from America the economy was able to start recovering by 1917 by importing food, money and raw materials. Although this ruins the balance of payment, it is a better situation than what could have been otherwise.</a:t>
            </a:r>
          </a:p>
          <a:p>
            <a:pPr lvl="1"/>
            <a:r>
              <a:rPr lang="en-IN" dirty="0"/>
              <a:t>The war damages amounted to about 113% of the GDP of </a:t>
            </a:r>
            <a:r>
              <a:rPr lang="en-IN" dirty="0" smtClean="0"/>
              <a:t>1913, becoming the destruction of productive capital and housing.</a:t>
            </a:r>
          </a:p>
          <a:p>
            <a:pPr lvl="1"/>
            <a:r>
              <a:rPr lang="en-IN" dirty="0"/>
              <a:t>The national debt rose from 66% of GDP in 1913 to 170% in 1919, reflecting the heavy use of bond issues to pay for the </a:t>
            </a:r>
            <a:r>
              <a:rPr lang="en-IN" dirty="0" smtClean="0"/>
              <a:t>war</a:t>
            </a:r>
          </a:p>
          <a:p>
            <a:pPr lvl="1"/>
            <a:r>
              <a:rPr lang="en-IN" dirty="0"/>
              <a:t>Inflation was severe, with the franc losing over half its value against the British pound</a:t>
            </a:r>
          </a:p>
        </p:txBody>
      </p:sp>
      <p:sp>
        <p:nvSpPr>
          <p:cNvPr id="4" name="Slide Number Placeholder 3"/>
          <p:cNvSpPr>
            <a:spLocks noGrp="1"/>
          </p:cNvSpPr>
          <p:nvPr>
            <p:ph type="sldNum" sz="quarter" idx="12"/>
          </p:nvPr>
        </p:nvSpPr>
        <p:spPr/>
        <p:txBody>
          <a:bodyPr/>
          <a:lstStyle/>
          <a:p>
            <a:fld id="{248496DE-B741-4B55-BC41-811132423F1D}" type="slidenum">
              <a:rPr lang="en-IN" smtClean="0"/>
              <a:pPr/>
              <a:t>8</a:t>
            </a:fld>
            <a:endParaRPr lang="en-IN" dirty="0"/>
          </a:p>
        </p:txBody>
      </p:sp>
    </p:spTree>
    <p:extLst>
      <p:ext uri="{BB962C8B-B14F-4D97-AF65-F5344CB8AC3E}">
        <p14:creationId xmlns:p14="http://schemas.microsoft.com/office/powerpoint/2010/main" val="3659076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the French Economy: 20</a:t>
            </a:r>
            <a:r>
              <a:rPr lang="en-IN" baseline="30000" dirty="0"/>
              <a:t>th</a:t>
            </a:r>
            <a:r>
              <a:rPr lang="en-IN" dirty="0"/>
              <a:t> Century</a:t>
            </a:r>
          </a:p>
        </p:txBody>
      </p:sp>
      <p:sp>
        <p:nvSpPr>
          <p:cNvPr id="3" name="Content Placeholder 2"/>
          <p:cNvSpPr>
            <a:spLocks noGrp="1"/>
          </p:cNvSpPr>
          <p:nvPr>
            <p:ph idx="1"/>
          </p:nvPr>
        </p:nvSpPr>
        <p:spPr>
          <a:xfrm>
            <a:off x="5384800" y="1493657"/>
            <a:ext cx="5435600" cy="5257802"/>
          </a:xfrm>
        </p:spPr>
        <p:txBody>
          <a:bodyPr>
            <a:normAutofit fontScale="92500" lnSpcReduction="10000"/>
          </a:bodyPr>
          <a:lstStyle/>
          <a:p>
            <a:r>
              <a:rPr lang="en-IN" dirty="0" smtClean="0"/>
              <a:t>The great depression of 1930:</a:t>
            </a:r>
          </a:p>
          <a:p>
            <a:pPr lvl="1"/>
            <a:r>
              <a:rPr lang="en-IN" dirty="0" smtClean="0"/>
              <a:t>The </a:t>
            </a:r>
            <a:r>
              <a:rPr lang="en-IN" dirty="0"/>
              <a:t>worldwide decline after 1929 affected France a bit later than other countries, hitting around </a:t>
            </a:r>
            <a:r>
              <a:rPr lang="en-IN" dirty="0" smtClean="0"/>
              <a:t>1931.</a:t>
            </a:r>
          </a:p>
          <a:p>
            <a:pPr lvl="1"/>
            <a:r>
              <a:rPr lang="en-IN" dirty="0"/>
              <a:t>The depression was relatively mild: unemployment peaked under 5%, the fall in production was at most 20% below the 1929 output; there was no banking crisis</a:t>
            </a:r>
            <a:endParaRPr lang="en-IN" dirty="0" smtClean="0"/>
          </a:p>
          <a:p>
            <a:pPr lvl="1"/>
            <a:r>
              <a:rPr lang="en-IN" dirty="0" smtClean="0"/>
              <a:t>Although, the depression did have adverse effects on the local economy.</a:t>
            </a:r>
            <a:endParaRPr lang="en-IN" dirty="0"/>
          </a:p>
          <a:p>
            <a:pPr lvl="1"/>
            <a:r>
              <a:rPr lang="en-IN" dirty="0"/>
              <a:t>France's relatively high degree of self-sufficiency meant the damage was considerably less than in nations like Germany</a:t>
            </a:r>
            <a:r>
              <a:rPr lang="en-IN" dirty="0" smtClean="0"/>
              <a:t>.</a:t>
            </a:r>
            <a:endParaRPr lang="en-IN" dirty="0"/>
          </a:p>
          <a:p>
            <a:r>
              <a:rPr lang="en-IN" dirty="0" smtClean="0"/>
              <a:t>On the left is a table of the average growth rate in the 20</a:t>
            </a:r>
            <a:r>
              <a:rPr lang="en-IN" baseline="30000" dirty="0" smtClean="0"/>
              <a:t>th</a:t>
            </a:r>
            <a:r>
              <a:rPr lang="en-IN" dirty="0" smtClean="0"/>
              <a:t> century.</a:t>
            </a:r>
          </a:p>
        </p:txBody>
      </p:sp>
      <p:sp>
        <p:nvSpPr>
          <p:cNvPr id="4" name="Slide Number Placeholder 3"/>
          <p:cNvSpPr>
            <a:spLocks noGrp="1"/>
          </p:cNvSpPr>
          <p:nvPr>
            <p:ph type="sldNum" sz="quarter" idx="12"/>
          </p:nvPr>
        </p:nvSpPr>
        <p:spPr/>
        <p:txBody>
          <a:bodyPr/>
          <a:lstStyle/>
          <a:p>
            <a:fld id="{248496DE-B741-4B55-BC41-811132423F1D}" type="slidenum">
              <a:rPr lang="en-IN" smtClean="0"/>
              <a:pPr/>
              <a:t>9</a:t>
            </a:fld>
            <a:endParaRPr lang="en-IN" dirty="0"/>
          </a:p>
        </p:txBody>
      </p:sp>
      <p:graphicFrame>
        <p:nvGraphicFramePr>
          <p:cNvPr id="5" name="Content Placeholder 6"/>
          <p:cNvGraphicFramePr>
            <a:graphicFrameLocks/>
          </p:cNvGraphicFramePr>
          <p:nvPr>
            <p:extLst>
              <p:ext uri="{D42A27DB-BD31-4B8C-83A1-F6EECF244321}">
                <p14:modId xmlns:p14="http://schemas.microsoft.com/office/powerpoint/2010/main" val="2242390030"/>
              </p:ext>
            </p:extLst>
          </p:nvPr>
        </p:nvGraphicFramePr>
        <p:xfrm>
          <a:off x="1584339" y="1493657"/>
          <a:ext cx="3457561" cy="5257802"/>
        </p:xfrm>
        <a:graphic>
          <a:graphicData uri="http://schemas.openxmlformats.org/drawingml/2006/table">
            <a:tbl>
              <a:tblPr firstRow="1" bandRow="1">
                <a:tableStyleId>{2D5ABB26-0587-4C30-8999-92F81FD0307C}</a:tableStyleId>
              </a:tblPr>
              <a:tblGrid>
                <a:gridCol w="1425561">
                  <a:extLst>
                    <a:ext uri="{9D8B030D-6E8A-4147-A177-3AD203B41FA5}">
                      <a16:colId xmlns:a16="http://schemas.microsoft.com/office/drawing/2014/main" val="1828213506"/>
                    </a:ext>
                  </a:extLst>
                </a:gridCol>
                <a:gridCol w="2032000">
                  <a:extLst>
                    <a:ext uri="{9D8B030D-6E8A-4147-A177-3AD203B41FA5}">
                      <a16:colId xmlns:a16="http://schemas.microsoft.com/office/drawing/2014/main" val="486742896"/>
                    </a:ext>
                  </a:extLst>
                </a:gridCol>
              </a:tblGrid>
              <a:tr h="477982">
                <a:tc>
                  <a:txBody>
                    <a:bodyPr/>
                    <a:lstStyle/>
                    <a:p>
                      <a:pPr algn="ctr"/>
                      <a:r>
                        <a:rPr lang="en-IN" sz="1600" dirty="0" smtClean="0"/>
                        <a:t>Decade</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Avg</a:t>
                      </a:r>
                      <a:r>
                        <a:rPr lang="en-IN" sz="1600" baseline="0" dirty="0" smtClean="0"/>
                        <a:t> Growth Rate</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272029"/>
                  </a:ext>
                </a:extLst>
              </a:tr>
              <a:tr h="477982">
                <a:tc>
                  <a:txBody>
                    <a:bodyPr/>
                    <a:lstStyle/>
                    <a:p>
                      <a:pPr algn="ctr"/>
                      <a:r>
                        <a:rPr lang="en-IN" sz="1600" dirty="0" smtClean="0"/>
                        <a:t>1900-1910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2.27%</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6250044"/>
                  </a:ext>
                </a:extLst>
              </a:tr>
              <a:tr h="477982">
                <a:tc>
                  <a:txBody>
                    <a:bodyPr/>
                    <a:lstStyle/>
                    <a:p>
                      <a:pPr algn="ctr"/>
                      <a:r>
                        <a:rPr lang="en-IN" sz="1600" dirty="0" smtClean="0"/>
                        <a:t>1910-1920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1.89%</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18773"/>
                  </a:ext>
                </a:extLst>
              </a:tr>
              <a:tr h="477982">
                <a:tc>
                  <a:txBody>
                    <a:bodyPr/>
                    <a:lstStyle/>
                    <a:p>
                      <a:pPr algn="ctr"/>
                      <a:r>
                        <a:rPr lang="en-IN" sz="1600" dirty="0" smtClean="0"/>
                        <a:t>1920-1930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4.43%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0905658"/>
                  </a:ext>
                </a:extLst>
              </a:tr>
              <a:tr h="477982">
                <a:tc>
                  <a:txBody>
                    <a:bodyPr/>
                    <a:lstStyle/>
                    <a:p>
                      <a:pPr algn="ctr"/>
                      <a:r>
                        <a:rPr lang="en-IN" sz="1600" dirty="0" smtClean="0"/>
                        <a:t>1930-1940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0.63%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2258519"/>
                  </a:ext>
                </a:extLst>
              </a:tr>
              <a:tr h="477982">
                <a:tc>
                  <a:txBody>
                    <a:bodyPr/>
                    <a:lstStyle/>
                    <a:p>
                      <a:pPr algn="ctr"/>
                      <a:r>
                        <a:rPr lang="en-IN" sz="1600" dirty="0" smtClean="0"/>
                        <a:t>1940-1950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2.16%</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417905"/>
                  </a:ext>
                </a:extLst>
              </a:tr>
              <a:tr h="477982">
                <a:tc>
                  <a:txBody>
                    <a:bodyPr/>
                    <a:lstStyle/>
                    <a:p>
                      <a:pPr algn="ctr"/>
                      <a:r>
                        <a:rPr lang="en-IN" sz="1600" dirty="0" smtClean="0"/>
                        <a:t>1950-1960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3.85%</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8259084"/>
                  </a:ext>
                </a:extLst>
              </a:tr>
              <a:tr h="477982">
                <a:tc>
                  <a:txBody>
                    <a:bodyPr/>
                    <a:lstStyle/>
                    <a:p>
                      <a:pPr algn="ctr"/>
                      <a:r>
                        <a:rPr lang="en-IN" sz="1600" dirty="0" smtClean="0"/>
                        <a:t>1960-1970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4.98%</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819445"/>
                  </a:ext>
                </a:extLst>
              </a:tr>
              <a:tr h="477982">
                <a:tc>
                  <a:txBody>
                    <a:bodyPr/>
                    <a:lstStyle/>
                    <a:p>
                      <a:pPr algn="ctr"/>
                      <a:r>
                        <a:rPr lang="en-IN" sz="1600" dirty="0" smtClean="0"/>
                        <a:t>1970-1980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3.10%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4042705"/>
                  </a:ext>
                </a:extLst>
              </a:tr>
              <a:tr h="477982">
                <a:tc>
                  <a:txBody>
                    <a:bodyPr/>
                    <a:lstStyle/>
                    <a:p>
                      <a:pPr algn="ctr"/>
                      <a:r>
                        <a:rPr lang="en-IN" sz="1600" dirty="0" smtClean="0"/>
                        <a:t>1980-1990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2.02%</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6328958"/>
                  </a:ext>
                </a:extLst>
              </a:tr>
              <a:tr h="477982">
                <a:tc>
                  <a:txBody>
                    <a:bodyPr/>
                    <a:lstStyle/>
                    <a:p>
                      <a:pPr algn="ctr"/>
                      <a:r>
                        <a:rPr lang="en-IN" sz="1600" dirty="0" smtClean="0"/>
                        <a:t>1990-2000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t>1.30%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3421586"/>
                  </a:ext>
                </a:extLst>
              </a:tr>
            </a:tbl>
          </a:graphicData>
        </a:graphic>
      </p:graphicFrame>
    </p:spTree>
    <p:extLst>
      <p:ext uri="{BB962C8B-B14F-4D97-AF65-F5344CB8AC3E}">
        <p14:creationId xmlns:p14="http://schemas.microsoft.com/office/powerpoint/2010/main" val="2333341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611</TotalTime>
  <Words>3447</Words>
  <Application>Microsoft Office PowerPoint</Application>
  <PresentationFormat>Widescreen</PresentationFormat>
  <Paragraphs>239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Times New Roman</vt:lpstr>
      <vt:lpstr>Wingdings 3</vt:lpstr>
      <vt:lpstr>Wisp</vt:lpstr>
      <vt:lpstr>PowerPoint Presentation</vt:lpstr>
      <vt:lpstr>Table of Contents</vt:lpstr>
      <vt:lpstr>Introduction</vt:lpstr>
      <vt:lpstr>History of the French Economy: 18th Century</vt:lpstr>
      <vt:lpstr>History of the French Economy: 18th Century</vt:lpstr>
      <vt:lpstr>History of the French Economy: 19th Century</vt:lpstr>
      <vt:lpstr>History of the French Economy: 19th Century</vt:lpstr>
      <vt:lpstr>History of the French Economy: 20th Century</vt:lpstr>
      <vt:lpstr>History of the French Economy: 20th Century</vt:lpstr>
      <vt:lpstr>History of the French Economy: 20th Century</vt:lpstr>
      <vt:lpstr>History of the French Economy: 20th Century</vt:lpstr>
      <vt:lpstr>Condition of French economy in the 21th century</vt:lpstr>
      <vt:lpstr>Role of the government</vt:lpstr>
      <vt:lpstr>Factors affecting the French Economy</vt:lpstr>
      <vt:lpstr>Factors affecting the French Economy</vt:lpstr>
      <vt:lpstr>Factors affecting the French Economy</vt:lpstr>
      <vt:lpstr>Factors affecting the French Economy</vt:lpstr>
      <vt:lpstr>Factors affecting the French Economy</vt:lpstr>
      <vt:lpstr>Factors affecting the French Economy</vt:lpstr>
      <vt:lpstr>Parameters: GDP, Unemployment, BOP</vt:lpstr>
      <vt:lpstr>Parameters: GDP, Unemployment, BOP</vt:lpstr>
      <vt:lpstr>Parameters: Import, Export</vt:lpstr>
      <vt:lpstr>Parameters: Inflation</vt:lpstr>
      <vt:lpstr>Facts about the French economy</vt:lpstr>
      <vt:lpstr>Facts about the French economy</vt:lpstr>
      <vt:lpstr>Facts about the French economy</vt:lpstr>
      <vt:lpstr>Conclusion</vt:lpstr>
      <vt:lpstr>Conclusion</vt:lpstr>
      <vt:lpstr>References</vt:lpstr>
      <vt:lpstr>References</vt:lpstr>
      <vt:lpstr>PowerPoint Presentation</vt:lpstr>
    </vt:vector>
  </TitlesOfParts>
  <Company>asdasd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asas</dc:creator>
  <cp:lastModifiedBy>asas</cp:lastModifiedBy>
  <cp:revision>274</cp:revision>
  <dcterms:created xsi:type="dcterms:W3CDTF">2016-04-15T12:51:26Z</dcterms:created>
  <dcterms:modified xsi:type="dcterms:W3CDTF">2016-04-16T18:03:50Z</dcterms:modified>
</cp:coreProperties>
</file>