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35"/>
  </p:notesMasterIdLst>
  <p:sldIdLst>
    <p:sldId id="256" r:id="rId2"/>
    <p:sldId id="257" r:id="rId3"/>
    <p:sldId id="289" r:id="rId4"/>
    <p:sldId id="291" r:id="rId5"/>
    <p:sldId id="290" r:id="rId6"/>
    <p:sldId id="306" r:id="rId7"/>
    <p:sldId id="296" r:id="rId8"/>
    <p:sldId id="292" r:id="rId9"/>
    <p:sldId id="295" r:id="rId10"/>
    <p:sldId id="305" r:id="rId11"/>
    <p:sldId id="294" r:id="rId12"/>
    <p:sldId id="307" r:id="rId13"/>
    <p:sldId id="329" r:id="rId14"/>
    <p:sldId id="319" r:id="rId15"/>
    <p:sldId id="328" r:id="rId16"/>
    <p:sldId id="298" r:id="rId17"/>
    <p:sldId id="327" r:id="rId18"/>
    <p:sldId id="320" r:id="rId19"/>
    <p:sldId id="326" r:id="rId20"/>
    <p:sldId id="321" r:id="rId21"/>
    <p:sldId id="322" r:id="rId22"/>
    <p:sldId id="323" r:id="rId23"/>
    <p:sldId id="324" r:id="rId24"/>
    <p:sldId id="297" r:id="rId25"/>
    <p:sldId id="308" r:id="rId26"/>
    <p:sldId id="299" r:id="rId27"/>
    <p:sldId id="300" r:id="rId28"/>
    <p:sldId id="301" r:id="rId29"/>
    <p:sldId id="287" r:id="rId30"/>
    <p:sldId id="288" r:id="rId31"/>
    <p:sldId id="330" r:id="rId32"/>
    <p:sldId id="264" r:id="rId33"/>
    <p:sldId id="27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A3511669-0E1A-499F-BE96-80135946B23B}">
          <p14:sldIdLst>
            <p14:sldId id="256"/>
          </p14:sldIdLst>
        </p14:section>
        <p14:section name="Table of Contents" id="{0F655133-9D74-46F9-B5B3-D39B6746383C}">
          <p14:sldIdLst>
            <p14:sldId id="257"/>
          </p14:sldIdLst>
        </p14:section>
        <p14:section name="Introduction, BG, Importance" id="{AA94BEF1-EAD9-4F2A-9E84-DFFD46938747}">
          <p14:sldIdLst>
            <p14:sldId id="289"/>
            <p14:sldId id="291"/>
            <p14:sldId id="290"/>
          </p14:sldIdLst>
        </p14:section>
        <p14:section name="Impacts of industrialization in India" id="{B3C3F599-98C6-4D9B-BC0C-8A0527965447}">
          <p14:sldIdLst>
            <p14:sldId id="306"/>
            <p14:sldId id="296"/>
            <p14:sldId id="292"/>
            <p14:sldId id="295"/>
            <p14:sldId id="305"/>
          </p14:sldIdLst>
        </p14:section>
        <p14:section name="History Of Industry" id="{202F80AA-F039-485F-8343-EFB4675BDE25}">
          <p14:sldIdLst>
            <p14:sldId id="294"/>
            <p14:sldId id="307"/>
            <p14:sldId id="329"/>
            <p14:sldId id="319"/>
            <p14:sldId id="328"/>
            <p14:sldId id="298"/>
            <p14:sldId id="327"/>
            <p14:sldId id="320"/>
            <p14:sldId id="326"/>
            <p14:sldId id="321"/>
            <p14:sldId id="322"/>
            <p14:sldId id="323"/>
            <p14:sldId id="324"/>
            <p14:sldId id="297"/>
            <p14:sldId id="308"/>
          </p14:sldIdLst>
        </p14:section>
        <p14:section name="Current Trends" id="{599F27E8-009F-4C30-99D1-8E8ABDF9E862}">
          <p14:sldIdLst>
            <p14:sldId id="299"/>
            <p14:sldId id="300"/>
            <p14:sldId id="301"/>
          </p14:sldIdLst>
        </p14:section>
        <p14:section name="Conclusion" id="{C64CB232-A96C-42C6-B373-DEAB4895EAC5}">
          <p14:sldIdLst>
            <p14:sldId id="287"/>
            <p14:sldId id="288"/>
            <p14:sldId id="330"/>
          </p14:sldIdLst>
        </p14:section>
        <p14:section name="References" id="{25D60E70-CD8E-4F75-8363-534AEDBFC797}">
          <p14:sldIdLst>
            <p14:sldId id="264"/>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p:scale>
          <a:sx n="75" d="100"/>
          <a:sy n="75" d="100"/>
        </p:scale>
        <p:origin x="474" y="60"/>
      </p:cViewPr>
      <p:guideLst/>
    </p:cSldViewPr>
  </p:slideViewPr>
  <p:notesTextViewPr>
    <p:cViewPr>
      <p:scale>
        <a:sx n="1" d="1"/>
        <a:sy n="1" d="1"/>
      </p:scale>
      <p:origin x="0" y="0"/>
    </p:cViewPr>
  </p:notesTextViewPr>
  <p:notesViewPr>
    <p:cSldViewPr snapToGrid="0">
      <p:cViewPr varScale="1">
        <p:scale>
          <a:sx n="57" d="100"/>
          <a:sy n="57" d="100"/>
        </p:scale>
        <p:origin x="283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B29118-76C3-4FEB-BAF9-40415EE696A9}" type="datetimeFigureOut">
              <a:rPr lang="en-IN" smtClean="0"/>
              <a:t>24-04-2016</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0365E3-765B-4356-BA48-71F26E02F30B}" type="slidenum">
              <a:rPr lang="en-IN" smtClean="0"/>
              <a:t>‹#›</a:t>
            </a:fld>
            <a:endParaRPr lang="en-IN" dirty="0"/>
          </a:p>
        </p:txBody>
      </p:sp>
    </p:spTree>
    <p:extLst>
      <p:ext uri="{BB962C8B-B14F-4D97-AF65-F5344CB8AC3E}">
        <p14:creationId xmlns:p14="http://schemas.microsoft.com/office/powerpoint/2010/main" val="1755890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0EB3BB2D-1E80-4539-9F5A-1BB507C2A2B2}" type="datetime1">
              <a:rPr lang="en-IN" smtClean="0"/>
              <a:t>24-04-2016</a:t>
            </a:fld>
            <a:endParaRPr lang="en-IN" dirty="0"/>
          </a:p>
        </p:txBody>
      </p:sp>
      <p:sp>
        <p:nvSpPr>
          <p:cNvPr id="5" name="Footer Placeholder 4"/>
          <p:cNvSpPr>
            <a:spLocks noGrp="1"/>
          </p:cNvSpPr>
          <p:nvPr>
            <p:ph type="ftr" sz="quarter" idx="11"/>
          </p:nvPr>
        </p:nvSpPr>
        <p:spPr>
          <a:xfrm>
            <a:off x="366137" y="6173659"/>
            <a:ext cx="7619999" cy="365125"/>
          </a:xfrm>
          <a:prstGeom prst="rect">
            <a:avLst/>
          </a:prstGeom>
        </p:spPr>
        <p:txBody>
          <a:bodyPr/>
          <a:lstStyle/>
          <a:p>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48496DE-B741-4B55-BC41-811132423F1D}" type="slidenum">
              <a:rPr lang="en-IN" smtClean="0"/>
              <a:t>‹#›</a:t>
            </a:fld>
            <a:endParaRPr lang="en-IN" dirty="0"/>
          </a:p>
        </p:txBody>
      </p:sp>
    </p:spTree>
    <p:extLst>
      <p:ext uri="{BB962C8B-B14F-4D97-AF65-F5344CB8AC3E}">
        <p14:creationId xmlns:p14="http://schemas.microsoft.com/office/powerpoint/2010/main" val="42236814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A9587F9B-0DDC-4800-B72D-15B368EF9FFC}" type="datetime1">
              <a:rPr lang="en-IN" smtClean="0"/>
              <a:t>24-04-2016</a:t>
            </a:fld>
            <a:endParaRPr lang="en-US" dirty="0"/>
          </a:p>
        </p:txBody>
      </p:sp>
      <p:sp>
        <p:nvSpPr>
          <p:cNvPr id="5" name="Footer Placeholder 4"/>
          <p:cNvSpPr>
            <a:spLocks noGrp="1"/>
          </p:cNvSpPr>
          <p:nvPr>
            <p:ph type="ftr" sz="quarter" idx="11"/>
          </p:nvPr>
        </p:nvSpPr>
        <p:spPr>
          <a:xfrm>
            <a:off x="366137" y="6173659"/>
            <a:ext cx="7619999" cy="365125"/>
          </a:xfrm>
          <a:prstGeom prst="rect">
            <a:avLst/>
          </a:prstGeom>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8496DE-B741-4B55-BC41-811132423F1D}" type="slidenum">
              <a:rPr lang="en-IN" smtClean="0"/>
              <a:t>‹#›</a:t>
            </a:fld>
            <a:endParaRPr lang="en-IN" dirty="0"/>
          </a:p>
        </p:txBody>
      </p:sp>
    </p:spTree>
    <p:extLst>
      <p:ext uri="{BB962C8B-B14F-4D97-AF65-F5344CB8AC3E}">
        <p14:creationId xmlns:p14="http://schemas.microsoft.com/office/powerpoint/2010/main" val="4169054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F65FCA31-1771-41DF-9D15-96CFB5B3CC8A}" type="datetime1">
              <a:rPr lang="en-IN" smtClean="0"/>
              <a:t>24-04-2016</a:t>
            </a:fld>
            <a:endParaRPr lang="en-US" dirty="0"/>
          </a:p>
        </p:txBody>
      </p:sp>
      <p:sp>
        <p:nvSpPr>
          <p:cNvPr id="5" name="Footer Placeholder 4"/>
          <p:cNvSpPr>
            <a:spLocks noGrp="1"/>
          </p:cNvSpPr>
          <p:nvPr>
            <p:ph type="ftr" sz="quarter" idx="11"/>
          </p:nvPr>
        </p:nvSpPr>
        <p:spPr>
          <a:xfrm>
            <a:off x="366137" y="6173659"/>
            <a:ext cx="7619999" cy="365125"/>
          </a:xfrm>
          <a:prstGeom prst="rect">
            <a:avLst/>
          </a:prstGeom>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8496DE-B741-4B55-BC41-811132423F1D}"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06645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DA0C50D1-AC2B-48CA-890F-4880033426E1}" type="datetime1">
              <a:rPr lang="en-IN" smtClean="0"/>
              <a:t>24-04-2016</a:t>
            </a:fld>
            <a:endParaRPr lang="en-US" dirty="0"/>
          </a:p>
        </p:txBody>
      </p:sp>
      <p:sp>
        <p:nvSpPr>
          <p:cNvPr id="6" name="Footer Placeholder 5"/>
          <p:cNvSpPr>
            <a:spLocks noGrp="1"/>
          </p:cNvSpPr>
          <p:nvPr>
            <p:ph type="ftr" sz="quarter" idx="11"/>
          </p:nvPr>
        </p:nvSpPr>
        <p:spPr>
          <a:xfrm>
            <a:off x="366137" y="6173659"/>
            <a:ext cx="7619999" cy="365125"/>
          </a:xfrm>
          <a:prstGeom prst="rect">
            <a:avLst/>
          </a:prstGeom>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8496DE-B741-4B55-BC41-811132423F1D}" type="slidenum">
              <a:rPr lang="en-IN" smtClean="0"/>
              <a:t>‹#›</a:t>
            </a:fld>
            <a:endParaRPr lang="en-IN" dirty="0"/>
          </a:p>
        </p:txBody>
      </p:sp>
    </p:spTree>
    <p:extLst>
      <p:ext uri="{BB962C8B-B14F-4D97-AF65-F5344CB8AC3E}">
        <p14:creationId xmlns:p14="http://schemas.microsoft.com/office/powerpoint/2010/main" val="606260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099D02FF-DD76-4A9D-9D03-C4F73E4D6440}" type="datetime1">
              <a:rPr lang="en-IN" smtClean="0"/>
              <a:t>24-04-2016</a:t>
            </a:fld>
            <a:endParaRPr lang="en-US" dirty="0"/>
          </a:p>
        </p:txBody>
      </p:sp>
      <p:sp>
        <p:nvSpPr>
          <p:cNvPr id="6" name="Footer Placeholder 5"/>
          <p:cNvSpPr>
            <a:spLocks noGrp="1"/>
          </p:cNvSpPr>
          <p:nvPr>
            <p:ph type="ftr" sz="quarter" idx="11"/>
          </p:nvPr>
        </p:nvSpPr>
        <p:spPr>
          <a:xfrm>
            <a:off x="366137" y="6173659"/>
            <a:ext cx="7619999" cy="365125"/>
          </a:xfrm>
          <a:prstGeom prst="rect">
            <a:avLst/>
          </a:prstGeom>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8496DE-B741-4B55-BC41-811132423F1D}"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0149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F6EAF7D6-EE12-415E-B3BA-5D5749114122}" type="datetime1">
              <a:rPr lang="en-IN" smtClean="0"/>
              <a:t>24-04-2016</a:t>
            </a:fld>
            <a:endParaRPr lang="en-US" dirty="0"/>
          </a:p>
        </p:txBody>
      </p:sp>
      <p:sp>
        <p:nvSpPr>
          <p:cNvPr id="6" name="Footer Placeholder 5"/>
          <p:cNvSpPr>
            <a:spLocks noGrp="1"/>
          </p:cNvSpPr>
          <p:nvPr>
            <p:ph type="ftr" sz="quarter" idx="11"/>
          </p:nvPr>
        </p:nvSpPr>
        <p:spPr>
          <a:xfrm>
            <a:off x="366137" y="6173659"/>
            <a:ext cx="7619999" cy="365125"/>
          </a:xfrm>
          <a:prstGeom prst="rect">
            <a:avLst/>
          </a:prstGeom>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8496DE-B741-4B55-BC41-811132423F1D}" type="slidenum">
              <a:rPr lang="en-IN" smtClean="0"/>
              <a:t>‹#›</a:t>
            </a:fld>
            <a:endParaRPr lang="en-IN" dirty="0"/>
          </a:p>
        </p:txBody>
      </p:sp>
    </p:spTree>
    <p:extLst>
      <p:ext uri="{BB962C8B-B14F-4D97-AF65-F5344CB8AC3E}">
        <p14:creationId xmlns:p14="http://schemas.microsoft.com/office/powerpoint/2010/main" val="4136444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E09DE5AA-C1A6-4736-93E0-0318191BDE31}" type="datetime1">
              <a:rPr lang="en-IN" smtClean="0"/>
              <a:t>24-04-2016</a:t>
            </a:fld>
            <a:endParaRPr lang="en-IN" dirty="0"/>
          </a:p>
        </p:txBody>
      </p:sp>
      <p:sp>
        <p:nvSpPr>
          <p:cNvPr id="5" name="Footer Placeholder 4"/>
          <p:cNvSpPr>
            <a:spLocks noGrp="1"/>
          </p:cNvSpPr>
          <p:nvPr>
            <p:ph type="ftr" sz="quarter" idx="11"/>
          </p:nvPr>
        </p:nvSpPr>
        <p:spPr>
          <a:xfrm>
            <a:off x="366137" y="6173659"/>
            <a:ext cx="7619999" cy="365125"/>
          </a:xfrm>
          <a:prstGeom prst="rect">
            <a:avLst/>
          </a:prstGeom>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8496DE-B741-4B55-BC41-811132423F1D}" type="slidenum">
              <a:rPr lang="en-IN" smtClean="0"/>
              <a:t>‹#›</a:t>
            </a:fld>
            <a:endParaRPr lang="en-IN" dirty="0"/>
          </a:p>
        </p:txBody>
      </p:sp>
    </p:spTree>
    <p:extLst>
      <p:ext uri="{BB962C8B-B14F-4D97-AF65-F5344CB8AC3E}">
        <p14:creationId xmlns:p14="http://schemas.microsoft.com/office/powerpoint/2010/main" val="4129968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23427928-26C7-4C3F-B96F-6AA7EDB11D11}" type="datetime1">
              <a:rPr lang="en-IN" smtClean="0"/>
              <a:t>24-04-2016</a:t>
            </a:fld>
            <a:endParaRPr lang="en-IN" dirty="0"/>
          </a:p>
        </p:txBody>
      </p:sp>
      <p:sp>
        <p:nvSpPr>
          <p:cNvPr id="5" name="Footer Placeholder 4"/>
          <p:cNvSpPr>
            <a:spLocks noGrp="1"/>
          </p:cNvSpPr>
          <p:nvPr>
            <p:ph type="ftr" sz="quarter" idx="11"/>
          </p:nvPr>
        </p:nvSpPr>
        <p:spPr>
          <a:xfrm>
            <a:off x="366137" y="6173659"/>
            <a:ext cx="7619999" cy="365125"/>
          </a:xfrm>
          <a:prstGeom prst="rect">
            <a:avLst/>
          </a:prstGeom>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8496DE-B741-4B55-BC41-811132423F1D}" type="slidenum">
              <a:rPr lang="en-IN" smtClean="0"/>
              <a:t>‹#›</a:t>
            </a:fld>
            <a:endParaRPr lang="en-IN" dirty="0"/>
          </a:p>
        </p:txBody>
      </p:sp>
    </p:spTree>
    <p:extLst>
      <p:ext uri="{BB962C8B-B14F-4D97-AF65-F5344CB8AC3E}">
        <p14:creationId xmlns:p14="http://schemas.microsoft.com/office/powerpoint/2010/main" val="566291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84339" y="617323"/>
            <a:ext cx="9236061" cy="685800"/>
          </a:xfrm>
          <a:ln>
            <a:noFill/>
          </a:ln>
        </p:spPr>
        <p:txBody>
          <a:bodyPr/>
          <a:lstStyle>
            <a:lvl1pPr>
              <a:defRPr>
                <a:latin typeface="Calibri Light" panose="020F03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84338" y="1422400"/>
            <a:ext cx="9236062" cy="4940299"/>
          </a:xfrm>
          <a:ln>
            <a:noFill/>
          </a:ln>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reeform 11"/>
          <p:cNvSpPr/>
          <p:nvPr/>
        </p:nvSpPr>
        <p:spPr bwMode="auto">
          <a:xfrm rot="10800000" flipV="1">
            <a:off x="11237594" y="6362698"/>
            <a:ext cx="954405" cy="41239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1506200" y="6386334"/>
            <a:ext cx="685800" cy="365125"/>
          </a:xfrm>
        </p:spPr>
        <p:txBody>
          <a:bodyPr/>
          <a:lstStyle>
            <a:lvl1pPr>
              <a:defRPr sz="1600">
                <a:solidFill>
                  <a:schemeClr val="bg1"/>
                </a:solidFill>
              </a:defRPr>
            </a:lvl1pPr>
          </a:lstStyle>
          <a:p>
            <a:fld id="{248496DE-B741-4B55-BC41-811132423F1D}" type="slidenum">
              <a:rPr lang="en-IN" smtClean="0"/>
              <a:pPr/>
              <a:t>‹#›</a:t>
            </a:fld>
            <a:endParaRPr lang="en-IN" dirty="0"/>
          </a:p>
        </p:txBody>
      </p:sp>
    </p:spTree>
    <p:extLst>
      <p:ext uri="{BB962C8B-B14F-4D97-AF65-F5344CB8AC3E}">
        <p14:creationId xmlns:p14="http://schemas.microsoft.com/office/powerpoint/2010/main" val="20047349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0E1EC3C0-4002-4633-9908-37C45F8BB8F2}" type="datetime1">
              <a:rPr lang="en-IN" smtClean="0"/>
              <a:t>24-04-2016</a:t>
            </a:fld>
            <a:endParaRPr lang="en-IN" dirty="0"/>
          </a:p>
        </p:txBody>
      </p:sp>
      <p:sp>
        <p:nvSpPr>
          <p:cNvPr id="5" name="Footer Placeholder 4"/>
          <p:cNvSpPr>
            <a:spLocks noGrp="1"/>
          </p:cNvSpPr>
          <p:nvPr>
            <p:ph type="ftr" sz="quarter" idx="11"/>
          </p:nvPr>
        </p:nvSpPr>
        <p:spPr>
          <a:xfrm>
            <a:off x="366137" y="6173659"/>
            <a:ext cx="7619999" cy="365125"/>
          </a:xfrm>
          <a:prstGeom prst="rect">
            <a:avLst/>
          </a:prstGeom>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8496DE-B741-4B55-BC41-811132423F1D}" type="slidenum">
              <a:rPr lang="en-IN" smtClean="0"/>
              <a:t>‹#›</a:t>
            </a:fld>
            <a:endParaRPr lang="en-IN" dirty="0"/>
          </a:p>
        </p:txBody>
      </p:sp>
    </p:spTree>
    <p:extLst>
      <p:ext uri="{BB962C8B-B14F-4D97-AF65-F5344CB8AC3E}">
        <p14:creationId xmlns:p14="http://schemas.microsoft.com/office/powerpoint/2010/main" val="4449164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0FBE38FF-04A1-43CB-BD78-1C2F75CBE247}" type="datetime1">
              <a:rPr lang="en-IN" smtClean="0"/>
              <a:t>24-04-2016</a:t>
            </a:fld>
            <a:endParaRPr lang="en-IN" dirty="0"/>
          </a:p>
        </p:txBody>
      </p:sp>
      <p:sp>
        <p:nvSpPr>
          <p:cNvPr id="6" name="Footer Placeholder 5"/>
          <p:cNvSpPr>
            <a:spLocks noGrp="1"/>
          </p:cNvSpPr>
          <p:nvPr>
            <p:ph type="ftr" sz="quarter" idx="11"/>
          </p:nvPr>
        </p:nvSpPr>
        <p:spPr>
          <a:xfrm>
            <a:off x="366137" y="6173659"/>
            <a:ext cx="7619999" cy="365125"/>
          </a:xfrm>
          <a:prstGeom prst="rect">
            <a:avLst/>
          </a:prstGeom>
        </p:spPr>
        <p:txBody>
          <a:bodyPr/>
          <a:lstStyle/>
          <a:p>
            <a:endParaRPr lang="en-IN"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48496DE-B741-4B55-BC41-811132423F1D}" type="slidenum">
              <a:rPr lang="en-IN" smtClean="0"/>
              <a:t>‹#›</a:t>
            </a:fld>
            <a:endParaRPr lang="en-IN" dirty="0"/>
          </a:p>
        </p:txBody>
      </p:sp>
    </p:spTree>
    <p:extLst>
      <p:ext uri="{BB962C8B-B14F-4D97-AF65-F5344CB8AC3E}">
        <p14:creationId xmlns:p14="http://schemas.microsoft.com/office/powerpoint/2010/main" val="16209226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10361612" y="6130437"/>
            <a:ext cx="1146283" cy="370396"/>
          </a:xfrm>
          <a:prstGeom prst="rect">
            <a:avLst/>
          </a:prstGeom>
        </p:spPr>
        <p:txBody>
          <a:bodyPr/>
          <a:lstStyle/>
          <a:p>
            <a:fld id="{E6C4E9AF-13F4-4FAE-B9A0-801A12E2273E}" type="datetime1">
              <a:rPr lang="en-IN" smtClean="0"/>
              <a:t>24-04-2016</a:t>
            </a:fld>
            <a:endParaRPr lang="en-IN" dirty="0"/>
          </a:p>
        </p:txBody>
      </p:sp>
      <p:sp>
        <p:nvSpPr>
          <p:cNvPr id="8" name="Footer Placeholder 7"/>
          <p:cNvSpPr>
            <a:spLocks noGrp="1"/>
          </p:cNvSpPr>
          <p:nvPr>
            <p:ph type="ftr" sz="quarter" idx="11"/>
          </p:nvPr>
        </p:nvSpPr>
        <p:spPr>
          <a:xfrm>
            <a:off x="366137" y="6173659"/>
            <a:ext cx="7619999" cy="365125"/>
          </a:xfrm>
          <a:prstGeom prst="rect">
            <a:avLst/>
          </a:prstGeom>
        </p:spPr>
        <p:txBody>
          <a:bodyPr/>
          <a:lstStyle/>
          <a:p>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48496DE-B741-4B55-BC41-811132423F1D}" type="slidenum">
              <a:rPr lang="en-IN" smtClean="0"/>
              <a:t>‹#›</a:t>
            </a:fld>
            <a:endParaRPr lang="en-IN" dirty="0"/>
          </a:p>
        </p:txBody>
      </p:sp>
    </p:spTree>
    <p:extLst>
      <p:ext uri="{BB962C8B-B14F-4D97-AF65-F5344CB8AC3E}">
        <p14:creationId xmlns:p14="http://schemas.microsoft.com/office/powerpoint/2010/main" val="970465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10361612" y="6130437"/>
            <a:ext cx="1146283" cy="370396"/>
          </a:xfrm>
          <a:prstGeom prst="rect">
            <a:avLst/>
          </a:prstGeom>
        </p:spPr>
        <p:txBody>
          <a:bodyPr/>
          <a:lstStyle/>
          <a:p>
            <a:fld id="{9FB7F1A3-4ABD-4F71-A0F6-28A626689791}" type="datetime1">
              <a:rPr lang="en-IN" smtClean="0"/>
              <a:t>24-04-2016</a:t>
            </a:fld>
            <a:endParaRPr lang="en-IN" dirty="0"/>
          </a:p>
        </p:txBody>
      </p:sp>
      <p:sp>
        <p:nvSpPr>
          <p:cNvPr id="4" name="Footer Placeholder 3"/>
          <p:cNvSpPr>
            <a:spLocks noGrp="1"/>
          </p:cNvSpPr>
          <p:nvPr>
            <p:ph type="ftr" sz="quarter" idx="11"/>
          </p:nvPr>
        </p:nvSpPr>
        <p:spPr>
          <a:xfrm>
            <a:off x="366137" y="6173659"/>
            <a:ext cx="7619999" cy="365125"/>
          </a:xfrm>
          <a:prstGeom prst="rect">
            <a:avLst/>
          </a:prstGeom>
        </p:spPr>
        <p:txBody>
          <a:bodyPr/>
          <a:lstStyle/>
          <a:p>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48496DE-B741-4B55-BC41-811132423F1D}" type="slidenum">
              <a:rPr lang="en-IN" smtClean="0"/>
              <a:t>‹#›</a:t>
            </a:fld>
            <a:endParaRPr lang="en-IN" dirty="0"/>
          </a:p>
        </p:txBody>
      </p:sp>
    </p:spTree>
    <p:extLst>
      <p:ext uri="{BB962C8B-B14F-4D97-AF65-F5344CB8AC3E}">
        <p14:creationId xmlns:p14="http://schemas.microsoft.com/office/powerpoint/2010/main" val="34688715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361612" y="6130437"/>
            <a:ext cx="1146283" cy="370396"/>
          </a:xfrm>
          <a:prstGeom prst="rect">
            <a:avLst/>
          </a:prstGeom>
        </p:spPr>
        <p:txBody>
          <a:bodyPr/>
          <a:lstStyle/>
          <a:p>
            <a:fld id="{F63F50AC-6A56-4570-8AA0-F209F4CA40C7}" type="datetime1">
              <a:rPr lang="en-IN" smtClean="0"/>
              <a:t>24-04-2016</a:t>
            </a:fld>
            <a:endParaRPr lang="en-IN" dirty="0"/>
          </a:p>
        </p:txBody>
      </p:sp>
      <p:sp>
        <p:nvSpPr>
          <p:cNvPr id="3" name="Footer Placeholder 2"/>
          <p:cNvSpPr>
            <a:spLocks noGrp="1"/>
          </p:cNvSpPr>
          <p:nvPr>
            <p:ph type="ftr" sz="quarter" idx="11"/>
          </p:nvPr>
        </p:nvSpPr>
        <p:spPr>
          <a:xfrm>
            <a:off x="366137" y="6173659"/>
            <a:ext cx="7619999" cy="365125"/>
          </a:xfrm>
          <a:prstGeom prst="rect">
            <a:avLst/>
          </a:prstGeom>
        </p:spPr>
        <p:txBody>
          <a:bodyPr/>
          <a:lstStyle/>
          <a:p>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48496DE-B741-4B55-BC41-811132423F1D}" type="slidenum">
              <a:rPr lang="en-IN" smtClean="0"/>
              <a:t>‹#›</a:t>
            </a:fld>
            <a:endParaRPr lang="en-IN" dirty="0"/>
          </a:p>
        </p:txBody>
      </p:sp>
    </p:spTree>
    <p:extLst>
      <p:ext uri="{BB962C8B-B14F-4D97-AF65-F5344CB8AC3E}">
        <p14:creationId xmlns:p14="http://schemas.microsoft.com/office/powerpoint/2010/main" val="6749778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BA990B4-FD2D-48CA-BA9F-801A72D1E9CC}" type="datetime1">
              <a:rPr lang="en-IN" smtClean="0"/>
              <a:t>24-04-2016</a:t>
            </a:fld>
            <a:endParaRPr lang="en-IN" dirty="0"/>
          </a:p>
        </p:txBody>
      </p:sp>
      <p:sp>
        <p:nvSpPr>
          <p:cNvPr id="6" name="Footer Placeholder 5"/>
          <p:cNvSpPr>
            <a:spLocks noGrp="1"/>
          </p:cNvSpPr>
          <p:nvPr>
            <p:ph type="ftr" sz="quarter" idx="11"/>
          </p:nvPr>
        </p:nvSpPr>
        <p:spPr>
          <a:xfrm>
            <a:off x="366137" y="6173659"/>
            <a:ext cx="7619999" cy="365125"/>
          </a:xfrm>
          <a:prstGeom prst="rect">
            <a:avLst/>
          </a:prstGeom>
        </p:spPr>
        <p:txBody>
          <a:bodyPr/>
          <a:lstStyle/>
          <a:p>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48496DE-B741-4B55-BC41-811132423F1D}" type="slidenum">
              <a:rPr lang="en-IN" smtClean="0"/>
              <a:t>‹#›</a:t>
            </a:fld>
            <a:endParaRPr lang="en-IN" dirty="0"/>
          </a:p>
        </p:txBody>
      </p:sp>
    </p:spTree>
    <p:extLst>
      <p:ext uri="{BB962C8B-B14F-4D97-AF65-F5344CB8AC3E}">
        <p14:creationId xmlns:p14="http://schemas.microsoft.com/office/powerpoint/2010/main" val="2218278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345D7625-25CB-477F-8252-46523C853821}" type="datetime1">
              <a:rPr lang="en-IN" smtClean="0"/>
              <a:t>24-04-2016</a:t>
            </a:fld>
            <a:endParaRPr lang="en-IN" dirty="0"/>
          </a:p>
        </p:txBody>
      </p:sp>
      <p:sp>
        <p:nvSpPr>
          <p:cNvPr id="6" name="Footer Placeholder 5"/>
          <p:cNvSpPr>
            <a:spLocks noGrp="1"/>
          </p:cNvSpPr>
          <p:nvPr>
            <p:ph type="ftr" sz="quarter" idx="11"/>
          </p:nvPr>
        </p:nvSpPr>
        <p:spPr>
          <a:xfrm>
            <a:off x="366137" y="6173659"/>
            <a:ext cx="7619999" cy="365125"/>
          </a:xfrm>
          <a:prstGeom prst="rect">
            <a:avLst/>
          </a:prstGeom>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8496DE-B741-4B55-BC41-811132423F1D}" type="slidenum">
              <a:rPr lang="en-IN" smtClean="0"/>
              <a:t>‹#›</a:t>
            </a:fld>
            <a:endParaRPr lang="en-IN" dirty="0"/>
          </a:p>
        </p:txBody>
      </p:sp>
    </p:spTree>
    <p:extLst>
      <p:ext uri="{BB962C8B-B14F-4D97-AF65-F5344CB8AC3E}">
        <p14:creationId xmlns:p14="http://schemas.microsoft.com/office/powerpoint/2010/main" val="4181871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pSp>
        <p:nvGrpSpPr>
          <p:cNvPr id="23" name="Group 22"/>
          <p:cNvGrpSpPr/>
          <p:nvPr userDrawn="1"/>
        </p:nvGrpSpPr>
        <p:grpSpPr>
          <a:xfrm flipH="1">
            <a:off x="10886576" y="396652"/>
            <a:ext cx="1161960" cy="6407463"/>
            <a:chOff x="2487613" y="285750"/>
            <a:chExt cx="2428875" cy="5654676"/>
          </a:xfrm>
          <a:solidFill>
            <a:schemeClr val="tx2"/>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177363" y="209699"/>
            <a:ext cx="1159068" cy="6584380"/>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Placeholder 1"/>
          <p:cNvSpPr>
            <a:spLocks noGrp="1"/>
          </p:cNvSpPr>
          <p:nvPr>
            <p:ph type="title"/>
          </p:nvPr>
        </p:nvSpPr>
        <p:spPr>
          <a:xfrm>
            <a:off x="642256" y="550126"/>
            <a:ext cx="10955843" cy="810513"/>
          </a:xfrm>
          <a:prstGeom prst="rect">
            <a:avLst/>
          </a:prstGeom>
          <a:ln>
            <a:noFill/>
          </a:ln>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206517" y="1851942"/>
            <a:ext cx="9407415" cy="4351360"/>
          </a:xfrm>
          <a:prstGeom prst="rect">
            <a:avLst/>
          </a:prstGeom>
          <a:ln>
            <a:noFill/>
          </a:ln>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bwMode="gray">
          <a:xfrm>
            <a:off x="10777024" y="5792442"/>
            <a:ext cx="779767" cy="365125"/>
          </a:xfrm>
          <a:prstGeom prst="rect">
            <a:avLst/>
          </a:prstGeom>
        </p:spPr>
        <p:txBody>
          <a:bodyPr vert="horz" lIns="91440" tIns="45720" rIns="91440" bIns="45720" rtlCol="0" anchor="ctr"/>
          <a:lstStyle>
            <a:lvl1pPr algn="ctr">
              <a:defRPr sz="2000">
                <a:solidFill>
                  <a:schemeClr val="tx1"/>
                </a:solidFill>
              </a:defRPr>
            </a:lvl1pPr>
          </a:lstStyle>
          <a:p>
            <a:fld id="{248496DE-B741-4B55-BC41-811132423F1D}" type="slidenum">
              <a:rPr lang="en-IN" smtClean="0"/>
              <a:pPr/>
              <a:t>‹#›</a:t>
            </a:fld>
            <a:endParaRPr lang="en-IN" dirty="0"/>
          </a:p>
        </p:txBody>
      </p:sp>
    </p:spTree>
    <p:extLst>
      <p:ext uri="{BB962C8B-B14F-4D97-AF65-F5344CB8AC3E}">
        <p14:creationId xmlns:p14="http://schemas.microsoft.com/office/powerpoint/2010/main" val="3363802943"/>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Lst>
  <p:timing>
    <p:tnLst>
      <p:par>
        <p:cTn id="1" dur="indefinite" restart="never" nodeType="tmRoot"/>
      </p:par>
    </p:tnLst>
  </p:timing>
  <p:hf hdr="0" ftr="0" dt="0"/>
  <p:txStyles>
    <p:titleStyle>
      <a:lvl1pPr algn="ctr" defTabSz="457200" rtl="0" eaLnBrk="1" latinLnBrk="0" hangingPunct="1">
        <a:spcBef>
          <a:spcPct val="0"/>
        </a:spcBef>
        <a:buNone/>
        <a:defRPr sz="3600" kern="1200">
          <a:solidFill>
            <a:schemeClr val="tx1"/>
          </a:solidFill>
          <a:latin typeface="Calibri Light" panose="020F0302020204030204" pitchFamily="34"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just" defTabSz="457200" rtl="0" eaLnBrk="1" latinLnBrk="0" hangingPunct="1">
        <a:spcBef>
          <a:spcPts val="1000"/>
        </a:spcBef>
        <a:spcAft>
          <a:spcPts val="0"/>
        </a:spcAft>
        <a:buClr>
          <a:schemeClr val="accent1"/>
        </a:buClr>
        <a:buFont typeface="Wingdings 3" charset="2"/>
        <a:buChar char=""/>
        <a:defRPr sz="2400" kern="1200">
          <a:solidFill>
            <a:schemeClr val="tx1"/>
          </a:solidFill>
          <a:latin typeface="Calibri Light" panose="020F0302020204030204" pitchFamily="34" charset="0"/>
          <a:ea typeface="+mn-ea"/>
          <a:cs typeface="Times New Roman" panose="02020603050405020304" pitchFamily="18" charset="0"/>
        </a:defRPr>
      </a:lvl1pPr>
      <a:lvl2pPr marL="742950" indent="-285750" algn="just" defTabSz="457200" rtl="0" eaLnBrk="1" latinLnBrk="0" hangingPunct="1">
        <a:spcBef>
          <a:spcPts val="1000"/>
        </a:spcBef>
        <a:spcAft>
          <a:spcPts val="0"/>
        </a:spcAft>
        <a:buClr>
          <a:schemeClr val="accent1"/>
        </a:buClr>
        <a:buFont typeface="Wingdings 3" charset="2"/>
        <a:buChar char=""/>
        <a:defRPr sz="2200" kern="1200">
          <a:solidFill>
            <a:schemeClr val="tx1"/>
          </a:solidFill>
          <a:latin typeface="Calibri Light" panose="020F0302020204030204" pitchFamily="34" charset="0"/>
          <a:ea typeface="+mn-ea"/>
          <a:cs typeface="Times New Roman" panose="02020603050405020304" pitchFamily="18" charset="0"/>
        </a:defRPr>
      </a:lvl2pPr>
      <a:lvl3pPr marL="1143000" indent="-228600" algn="just" defTabSz="457200" rtl="0" eaLnBrk="1" latinLnBrk="0" hangingPunct="1">
        <a:spcBef>
          <a:spcPts val="1000"/>
        </a:spcBef>
        <a:spcAft>
          <a:spcPts val="0"/>
        </a:spcAft>
        <a:buClr>
          <a:schemeClr val="accent1"/>
        </a:buClr>
        <a:buFont typeface="Wingdings 3" charset="2"/>
        <a:buChar char=""/>
        <a:defRPr sz="2000" kern="1200">
          <a:solidFill>
            <a:schemeClr val="tx1"/>
          </a:solidFill>
          <a:latin typeface="Calibri Light" panose="020F0302020204030204" pitchFamily="34" charset="0"/>
          <a:ea typeface="+mn-ea"/>
          <a:cs typeface="Times New Roman" panose="02020603050405020304" pitchFamily="18" charset="0"/>
        </a:defRPr>
      </a:lvl3pPr>
      <a:lvl4pPr marL="1600200" indent="-228600" algn="just" defTabSz="457200" rtl="0" eaLnBrk="1" latinLnBrk="0" hangingPunct="1">
        <a:spcBef>
          <a:spcPts val="1000"/>
        </a:spcBef>
        <a:spcAft>
          <a:spcPts val="0"/>
        </a:spcAft>
        <a:buClr>
          <a:schemeClr val="accent1"/>
        </a:buClr>
        <a:buFont typeface="Wingdings 3" charset="2"/>
        <a:buChar char=""/>
        <a:defRPr sz="1800" kern="1200">
          <a:solidFill>
            <a:schemeClr val="tx1"/>
          </a:solidFill>
          <a:latin typeface="Calibri Light" panose="020F0302020204030204" pitchFamily="34" charset="0"/>
          <a:ea typeface="+mn-ea"/>
          <a:cs typeface="Times New Roman" panose="02020603050405020304" pitchFamily="18" charset="0"/>
        </a:defRPr>
      </a:lvl4pPr>
      <a:lvl5pPr marL="2057400" indent="-228600" algn="just" defTabSz="457200" rtl="0" eaLnBrk="1" latinLnBrk="0" hangingPunct="1">
        <a:spcBef>
          <a:spcPts val="1000"/>
        </a:spcBef>
        <a:spcAft>
          <a:spcPts val="0"/>
        </a:spcAft>
        <a:buClr>
          <a:schemeClr val="accent1"/>
        </a:buClr>
        <a:buFont typeface="Wingdings 3" charset="2"/>
        <a:buChar char=""/>
        <a:defRPr sz="1600" kern="1200">
          <a:solidFill>
            <a:schemeClr val="tx1"/>
          </a:solidFill>
          <a:latin typeface="Calibri Light" panose="020F0302020204030204" pitchFamily="34" charset="0"/>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48496DE-B741-4B55-BC41-811132423F1D}" type="slidenum">
              <a:rPr lang="en-IN" smtClean="0"/>
              <a:t>1</a:t>
            </a:fld>
            <a:endParaRPr lang="en-IN" dirty="0"/>
          </a:p>
        </p:txBody>
      </p:sp>
      <p:sp>
        <p:nvSpPr>
          <p:cNvPr id="5" name="Title 1"/>
          <p:cNvSpPr txBox="1">
            <a:spLocks/>
          </p:cNvSpPr>
          <p:nvPr/>
        </p:nvSpPr>
        <p:spPr>
          <a:xfrm>
            <a:off x="4069230" y="1346201"/>
            <a:ext cx="3724126" cy="1083740"/>
          </a:xfrm>
          <a:prstGeom prst="rect">
            <a:avLst/>
          </a:prstGeom>
          <a:ln>
            <a:noFill/>
          </a:ln>
        </p:spPr>
        <p:txBody>
          <a:bodyPr vert="horz" lIns="91440" tIns="45720" rIns="91440" bIns="45720" rtlCol="0" anchor="b">
            <a:normAutofit/>
          </a:bodyPr>
          <a:lstStyle>
            <a:lvl1pPr algn="ctr" defTabSz="457200" rtl="0" eaLnBrk="1" latinLnBrk="0" hangingPunct="1">
              <a:spcBef>
                <a:spcPct val="0"/>
              </a:spcBef>
              <a:buNone/>
              <a:defRPr sz="5400" kern="1200">
                <a:solidFill>
                  <a:schemeClr val="tx1"/>
                </a:solidFill>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Economics</a:t>
            </a:r>
            <a:endParaRPr lang="en-IN" dirty="0"/>
          </a:p>
        </p:txBody>
      </p:sp>
      <p:sp>
        <p:nvSpPr>
          <p:cNvPr id="6" name="Subtitle 2"/>
          <p:cNvSpPr txBox="1">
            <a:spLocks/>
          </p:cNvSpPr>
          <p:nvPr/>
        </p:nvSpPr>
        <p:spPr>
          <a:xfrm>
            <a:off x="2858247" y="2552353"/>
            <a:ext cx="6865570" cy="1751853"/>
          </a:xfrm>
          <a:prstGeom prst="rect">
            <a:avLst/>
          </a:prstGeom>
          <a:ln>
            <a:noFill/>
          </a:ln>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2400" kern="1200">
                <a:solidFill>
                  <a:schemeClr val="tx1">
                    <a:lumMod val="65000"/>
                    <a:lumOff val="35000"/>
                  </a:schemeClr>
                </a:solidFill>
                <a:latin typeface="Times New Roman" panose="02020603050405020304" pitchFamily="18" charset="0"/>
                <a:ea typeface="+mn-ea"/>
                <a:cs typeface="Times New Roman" panose="02020603050405020304" pitchFamily="18" charset="0"/>
              </a:defRPr>
            </a:lvl1pPr>
            <a:lvl2pPr marL="457200" indent="0" algn="ctr" defTabSz="457200" rtl="0" eaLnBrk="1" latinLnBrk="0" hangingPunct="1">
              <a:spcBef>
                <a:spcPts val="1000"/>
              </a:spcBef>
              <a:spcAft>
                <a:spcPts val="0"/>
              </a:spcAft>
              <a:buClr>
                <a:schemeClr val="accent1"/>
              </a:buClr>
              <a:buFont typeface="Wingdings 3" charset="2"/>
              <a:buNone/>
              <a:defRPr sz="2200" kern="1200">
                <a:solidFill>
                  <a:schemeClr val="tx1">
                    <a:tint val="75000"/>
                  </a:schemeClr>
                </a:solidFill>
                <a:latin typeface="Times New Roman" panose="02020603050405020304" pitchFamily="18" charset="0"/>
                <a:ea typeface="+mn-ea"/>
                <a:cs typeface="Times New Roman" panose="02020603050405020304" pitchFamily="18" charset="0"/>
              </a:defRPr>
            </a:lvl2pPr>
            <a:lvl3pPr marL="914400" indent="0" algn="ctr" defTabSz="457200" rtl="0" eaLnBrk="1" latinLnBrk="0" hangingPunct="1">
              <a:spcBef>
                <a:spcPts val="1000"/>
              </a:spcBef>
              <a:spcAft>
                <a:spcPts val="0"/>
              </a:spcAft>
              <a:buClr>
                <a:schemeClr val="accent1"/>
              </a:buClr>
              <a:buFont typeface="Wingdings 3" charset="2"/>
              <a:buNone/>
              <a:defRPr sz="2000" kern="1200">
                <a:solidFill>
                  <a:schemeClr val="tx1">
                    <a:tint val="75000"/>
                  </a:schemeClr>
                </a:solidFill>
                <a:latin typeface="Times New Roman" panose="02020603050405020304" pitchFamily="18" charset="0"/>
                <a:ea typeface="+mn-ea"/>
                <a:cs typeface="Times New Roman" panose="02020603050405020304" pitchFamily="18" charset="0"/>
              </a:defRPr>
            </a:lvl3pPr>
            <a:lvl4pPr marL="1371600" indent="0" algn="ctr"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Times New Roman" panose="02020603050405020304" pitchFamily="18" charset="0"/>
                <a:ea typeface="+mn-ea"/>
                <a:cs typeface="Times New Roman" panose="02020603050405020304" pitchFamily="18" charset="0"/>
              </a:defRPr>
            </a:lvl4pPr>
            <a:lvl5pPr marL="18288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Times New Roman" panose="02020603050405020304" pitchFamily="18" charset="0"/>
                <a:ea typeface="+mn-ea"/>
                <a:cs typeface="Times New Roman" panose="02020603050405020304" pitchFamily="18" charset="0"/>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en-IN" sz="4400" dirty="0" smtClean="0"/>
              <a:t>Industrialization in India</a:t>
            </a:r>
            <a:endParaRPr lang="en-IN" sz="4400" dirty="0"/>
          </a:p>
        </p:txBody>
      </p:sp>
      <p:sp>
        <p:nvSpPr>
          <p:cNvPr id="7" name="TextBox 6"/>
          <p:cNvSpPr txBox="1"/>
          <p:nvPr/>
        </p:nvSpPr>
        <p:spPr>
          <a:xfrm>
            <a:off x="1868395" y="4304206"/>
            <a:ext cx="1979705" cy="2246769"/>
          </a:xfrm>
          <a:prstGeom prst="rect">
            <a:avLst/>
          </a:prstGeom>
          <a:noFill/>
        </p:spPr>
        <p:txBody>
          <a:bodyPr wrap="square" rtlCol="0">
            <a:spAutoFit/>
          </a:bodyPr>
          <a:lstStyle/>
          <a:p>
            <a:r>
              <a:rPr lang="en-IN" sz="1400" dirty="0" smtClean="0">
                <a:latin typeface="Times New Roman" panose="02020603050405020304" pitchFamily="18" charset="0"/>
                <a:cs typeface="Times New Roman" panose="02020603050405020304" pitchFamily="18" charset="0"/>
              </a:rPr>
              <a:t>Group 10 :</a:t>
            </a:r>
          </a:p>
          <a:p>
            <a:endParaRPr lang="en-IN" sz="1400" dirty="0" smtClean="0">
              <a:latin typeface="Times New Roman" panose="02020603050405020304" pitchFamily="18" charset="0"/>
              <a:cs typeface="Times New Roman" panose="02020603050405020304" pitchFamily="18" charset="0"/>
            </a:endParaRPr>
          </a:p>
          <a:p>
            <a:r>
              <a:rPr lang="en-IN" sz="1400" dirty="0" smtClean="0">
                <a:latin typeface="Times New Roman" panose="02020603050405020304" pitchFamily="18" charset="0"/>
                <a:cs typeface="Times New Roman" panose="02020603050405020304" pitchFamily="18" charset="0"/>
              </a:rPr>
              <a:t>Yash	(131063)</a:t>
            </a:r>
          </a:p>
          <a:p>
            <a:r>
              <a:rPr lang="en-IN" sz="1400" dirty="0" smtClean="0">
                <a:latin typeface="Times New Roman" panose="02020603050405020304" pitchFamily="18" charset="0"/>
                <a:cs typeface="Times New Roman" panose="02020603050405020304" pitchFamily="18" charset="0"/>
              </a:rPr>
              <a:t>Aatman	(1401013)</a:t>
            </a:r>
          </a:p>
          <a:p>
            <a:r>
              <a:rPr lang="en-IN" sz="1400" dirty="0" smtClean="0">
                <a:latin typeface="Times New Roman" panose="02020603050405020304" pitchFamily="18" charset="0"/>
                <a:cs typeface="Times New Roman" panose="02020603050405020304" pitchFamily="18" charset="0"/>
              </a:rPr>
              <a:t>Neel	(1401024)</a:t>
            </a:r>
          </a:p>
          <a:p>
            <a:r>
              <a:rPr lang="en-IN" sz="1400" dirty="0" smtClean="0">
                <a:latin typeface="Times New Roman" panose="02020603050405020304" pitchFamily="18" charset="0"/>
                <a:cs typeface="Times New Roman" panose="02020603050405020304" pitchFamily="18" charset="0"/>
              </a:rPr>
              <a:t>Chintan	(1401026)</a:t>
            </a:r>
          </a:p>
          <a:p>
            <a:r>
              <a:rPr lang="en-IN" sz="1400" dirty="0" smtClean="0">
                <a:latin typeface="Times New Roman" panose="02020603050405020304" pitchFamily="18" charset="0"/>
                <a:cs typeface="Times New Roman" panose="02020603050405020304" pitchFamily="18" charset="0"/>
              </a:rPr>
              <a:t>Raj	(1401029)</a:t>
            </a:r>
          </a:p>
          <a:p>
            <a:r>
              <a:rPr lang="en-IN" sz="1400" dirty="0" smtClean="0">
                <a:latin typeface="Times New Roman" panose="02020603050405020304" pitchFamily="18" charset="0"/>
                <a:cs typeface="Times New Roman" panose="02020603050405020304" pitchFamily="18" charset="0"/>
              </a:rPr>
              <a:t>Parth</a:t>
            </a: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(1401056)</a:t>
            </a:r>
          </a:p>
          <a:p>
            <a:r>
              <a:rPr lang="en-IN" sz="1400" dirty="0" smtClean="0">
                <a:latin typeface="Times New Roman" panose="02020603050405020304" pitchFamily="18" charset="0"/>
                <a:cs typeface="Times New Roman" panose="02020603050405020304" pitchFamily="18" charset="0"/>
              </a:rPr>
              <a:t>Ravi	(1401058)</a:t>
            </a:r>
          </a:p>
          <a:p>
            <a:r>
              <a:rPr lang="en-IN" sz="1400" dirty="0" smtClean="0">
                <a:latin typeface="Times New Roman" panose="02020603050405020304" pitchFamily="18" charset="0"/>
                <a:cs typeface="Times New Roman" panose="02020603050405020304" pitchFamily="18" charset="0"/>
              </a:rPr>
              <a:t>Charvik	(1401079)</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078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Impacts of industrialization in India</a:t>
            </a:r>
          </a:p>
        </p:txBody>
      </p:sp>
      <p:sp>
        <p:nvSpPr>
          <p:cNvPr id="3" name="Content Placeholder 2"/>
          <p:cNvSpPr>
            <a:spLocks noGrp="1"/>
          </p:cNvSpPr>
          <p:nvPr>
            <p:ph idx="1"/>
          </p:nvPr>
        </p:nvSpPr>
        <p:spPr/>
        <p:txBody>
          <a:bodyPr>
            <a:normAutofit/>
          </a:bodyPr>
          <a:lstStyle/>
          <a:p>
            <a:pPr marL="342900" lvl="1" indent="-342900"/>
            <a:r>
              <a:rPr lang="en-IN" dirty="0" smtClean="0"/>
              <a:t>Some social impacts of industrialization:</a:t>
            </a:r>
          </a:p>
          <a:p>
            <a:pPr marL="742950" lvl="2" indent="-342900"/>
            <a:r>
              <a:rPr lang="en-IN" dirty="0" smtClean="0"/>
              <a:t>Urbanization</a:t>
            </a:r>
            <a:r>
              <a:rPr lang="en-IN" dirty="0"/>
              <a:t>: The concentration of labour into factories has brought about the rise of large towns to serve and house the factory workers.</a:t>
            </a:r>
            <a:endParaRPr lang="en-IN" dirty="0" smtClean="0"/>
          </a:p>
          <a:p>
            <a:pPr marL="742950" lvl="2" indent="-342900"/>
            <a:r>
              <a:rPr lang="en-IN" dirty="0" smtClean="0"/>
              <a:t>Mass </a:t>
            </a:r>
            <a:r>
              <a:rPr lang="en-IN" dirty="0"/>
              <a:t>migration: With the creation of heavy mechanized </a:t>
            </a:r>
            <a:r>
              <a:rPr lang="en-IN" dirty="0" smtClean="0"/>
              <a:t>industries </a:t>
            </a:r>
            <a:r>
              <a:rPr lang="en-IN" dirty="0"/>
              <a:t>in the urban areas, the rural population would start mass-migration into town and cities, thereby making the unemployment problem more complex.</a:t>
            </a:r>
          </a:p>
          <a:p>
            <a:pPr lvl="1"/>
            <a:r>
              <a:rPr lang="en-IN" sz="2000" dirty="0" smtClean="0"/>
              <a:t>Exploitation: Workers </a:t>
            </a:r>
            <a:r>
              <a:rPr lang="en-IN" sz="2000" dirty="0"/>
              <a:t>have to leave their family in order to come to work in the towns and cities where these industries are found</a:t>
            </a:r>
            <a:r>
              <a:rPr lang="en-IN" sz="2000" dirty="0" smtClean="0"/>
              <a:t>. Often seen, are cases of exploitation of the workers.</a:t>
            </a:r>
          </a:p>
          <a:p>
            <a:pPr lvl="1"/>
            <a:r>
              <a:rPr lang="en-IN" sz="2000" dirty="0"/>
              <a:t>Changes in family </a:t>
            </a:r>
            <a:r>
              <a:rPr lang="en-IN" sz="2000" dirty="0" smtClean="0"/>
              <a:t>structure: Sociologist </a:t>
            </a:r>
            <a:r>
              <a:rPr lang="en-IN" sz="2000" dirty="0"/>
              <a:t>Talcott Parsons </a:t>
            </a:r>
            <a:r>
              <a:rPr lang="en-IN" sz="2000" dirty="0" smtClean="0"/>
              <a:t>noted </a:t>
            </a:r>
            <a:r>
              <a:rPr lang="en-IN" sz="2000" dirty="0"/>
              <a:t>that in pre-industrial societies there is an extended family structure </a:t>
            </a:r>
            <a:r>
              <a:rPr lang="en-IN" sz="2000" dirty="0" smtClean="0"/>
              <a:t>(spanning </a:t>
            </a:r>
            <a:r>
              <a:rPr lang="en-IN" sz="2000" dirty="0"/>
              <a:t>many </a:t>
            </a:r>
            <a:r>
              <a:rPr lang="en-IN" sz="2000" dirty="0" smtClean="0"/>
              <a:t>generations), whereas in industrialised societies, </a:t>
            </a:r>
            <a:r>
              <a:rPr lang="en-IN" sz="2000" dirty="0"/>
              <a:t>the nuclear </a:t>
            </a:r>
            <a:r>
              <a:rPr lang="en-IN" sz="2000" dirty="0" smtClean="0"/>
              <a:t>family structure (consisting </a:t>
            </a:r>
            <a:r>
              <a:rPr lang="en-IN" sz="2000" dirty="0"/>
              <a:t>of only parents </a:t>
            </a:r>
            <a:r>
              <a:rPr lang="en-IN" sz="2000" dirty="0" smtClean="0"/>
              <a:t>and children) is seen. This is because children </a:t>
            </a:r>
            <a:r>
              <a:rPr lang="en-IN" sz="2000" dirty="0"/>
              <a:t>reaching adulthood are more mobile and tend to relocate to where jobs exist.</a:t>
            </a:r>
          </a:p>
        </p:txBody>
      </p:sp>
      <p:sp>
        <p:nvSpPr>
          <p:cNvPr id="4" name="Slide Number Placeholder 3"/>
          <p:cNvSpPr>
            <a:spLocks noGrp="1"/>
          </p:cNvSpPr>
          <p:nvPr>
            <p:ph type="sldNum" sz="quarter" idx="12"/>
          </p:nvPr>
        </p:nvSpPr>
        <p:spPr/>
        <p:txBody>
          <a:bodyPr/>
          <a:lstStyle/>
          <a:p>
            <a:fld id="{248496DE-B741-4B55-BC41-811132423F1D}" type="slidenum">
              <a:rPr lang="en-IN" smtClean="0"/>
              <a:pPr/>
              <a:t>10</a:t>
            </a:fld>
            <a:endParaRPr lang="en-IN" dirty="0"/>
          </a:p>
        </p:txBody>
      </p:sp>
    </p:spTree>
    <p:extLst>
      <p:ext uri="{BB962C8B-B14F-4D97-AF65-F5344CB8AC3E}">
        <p14:creationId xmlns:p14="http://schemas.microsoft.com/office/powerpoint/2010/main" val="3825269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History of Industrialization in </a:t>
            </a:r>
            <a:r>
              <a:rPr lang="en-IN" dirty="0"/>
              <a:t>India </a:t>
            </a:r>
            <a:r>
              <a:rPr lang="en-IN" dirty="0" smtClean="0"/>
              <a:t>(Pre-British)</a:t>
            </a:r>
            <a:endParaRPr lang="en-IN" dirty="0"/>
          </a:p>
        </p:txBody>
      </p:sp>
      <p:sp>
        <p:nvSpPr>
          <p:cNvPr id="3" name="Content Placeholder 2"/>
          <p:cNvSpPr>
            <a:spLocks noGrp="1"/>
          </p:cNvSpPr>
          <p:nvPr>
            <p:ph idx="1"/>
          </p:nvPr>
        </p:nvSpPr>
        <p:spPr/>
        <p:txBody>
          <a:bodyPr>
            <a:noAutofit/>
          </a:bodyPr>
          <a:lstStyle/>
          <a:p>
            <a:r>
              <a:rPr lang="en-IN" dirty="0" smtClean="0"/>
              <a:t>Pre-British Era (In the olden times)</a:t>
            </a:r>
          </a:p>
          <a:p>
            <a:pPr lvl="1"/>
            <a:r>
              <a:rPr lang="en-IN" dirty="0" smtClean="0"/>
              <a:t>Ancient India was largely full of small scale and cottage industry. Most of the production included cotton textile, weapons like bow-arrow, spearheads, carpentry, blacksmiths, etc.</a:t>
            </a:r>
          </a:p>
          <a:p>
            <a:pPr lvl="1"/>
            <a:r>
              <a:rPr lang="en-IN" dirty="0" smtClean="0"/>
              <a:t>During the Mughal rule, industrial trade was promoted, with spices, cloth, indigo, being exported out of the country.</a:t>
            </a:r>
          </a:p>
          <a:p>
            <a:pPr lvl="1"/>
            <a:r>
              <a:rPr lang="en-IN" dirty="0"/>
              <a:t>Before the British conquest, India’s supremacy in the industrial field reached its high watermark—India was called ‘the industrial workshop of the world’ during the 17th and 18th centuries. Demand for Indian cotton goods in England during this time was </a:t>
            </a:r>
            <a:r>
              <a:rPr lang="en-IN" dirty="0" smtClean="0"/>
              <a:t>very high.</a:t>
            </a:r>
          </a:p>
          <a:p>
            <a:pPr lvl="1"/>
            <a:r>
              <a:rPr lang="en-US" dirty="0" smtClean="0"/>
              <a:t>The 1757 “Battle of </a:t>
            </a:r>
            <a:r>
              <a:rPr lang="en-US" dirty="0" err="1" smtClean="0"/>
              <a:t>Plassey</a:t>
            </a:r>
            <a:r>
              <a:rPr lang="en-US" dirty="0" smtClean="0"/>
              <a:t>” which established EIC in India later turns out to be the start of the deindustrialization in India. </a:t>
            </a:r>
            <a:r>
              <a:rPr lang="en-IN" dirty="0" smtClean="0"/>
              <a:t>From 1757 to 1810, both industrial and agriculture sectors fell</a:t>
            </a:r>
          </a:p>
        </p:txBody>
      </p:sp>
      <p:sp>
        <p:nvSpPr>
          <p:cNvPr id="4" name="Slide Number Placeholder 3"/>
          <p:cNvSpPr>
            <a:spLocks noGrp="1"/>
          </p:cNvSpPr>
          <p:nvPr>
            <p:ph type="sldNum" sz="quarter" idx="12"/>
          </p:nvPr>
        </p:nvSpPr>
        <p:spPr/>
        <p:txBody>
          <a:bodyPr/>
          <a:lstStyle/>
          <a:p>
            <a:fld id="{248496DE-B741-4B55-BC41-811132423F1D}" type="slidenum">
              <a:rPr lang="en-IN" smtClean="0"/>
              <a:pPr/>
              <a:t>11</a:t>
            </a:fld>
            <a:endParaRPr lang="en-IN" dirty="0"/>
          </a:p>
        </p:txBody>
      </p:sp>
    </p:spTree>
    <p:extLst>
      <p:ext uri="{BB962C8B-B14F-4D97-AF65-F5344CB8AC3E}">
        <p14:creationId xmlns:p14="http://schemas.microsoft.com/office/powerpoint/2010/main" val="2844611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History of Industrialization in </a:t>
            </a:r>
            <a:r>
              <a:rPr lang="en-IN" dirty="0" smtClean="0"/>
              <a:t>India</a:t>
            </a:r>
            <a:r>
              <a:rPr lang="en-IN" dirty="0"/>
              <a:t> (Colonial Rule)</a:t>
            </a:r>
          </a:p>
        </p:txBody>
      </p:sp>
      <p:sp>
        <p:nvSpPr>
          <p:cNvPr id="3" name="Content Placeholder 2"/>
          <p:cNvSpPr>
            <a:spLocks noGrp="1"/>
          </p:cNvSpPr>
          <p:nvPr>
            <p:ph idx="1"/>
          </p:nvPr>
        </p:nvSpPr>
        <p:spPr/>
        <p:txBody>
          <a:bodyPr>
            <a:normAutofit lnSpcReduction="10000"/>
          </a:bodyPr>
          <a:lstStyle/>
          <a:p>
            <a:r>
              <a:rPr lang="en-IN" dirty="0" smtClean="0"/>
              <a:t>Colonial rule:</a:t>
            </a:r>
          </a:p>
          <a:p>
            <a:r>
              <a:rPr lang="en-US" dirty="0" smtClean="0"/>
              <a:t>We divide this period to Pre-WW1, Intermediate, WW2 periods.</a:t>
            </a:r>
            <a:endParaRPr lang="en-IN" dirty="0" smtClean="0"/>
          </a:p>
          <a:p>
            <a:r>
              <a:rPr lang="en-US" dirty="0" smtClean="0"/>
              <a:t>Pre World War 1:</a:t>
            </a:r>
          </a:p>
          <a:p>
            <a:pPr lvl="1"/>
            <a:r>
              <a:rPr lang="en-US" dirty="0" smtClean="0"/>
              <a:t>After 1757, EIC was established and the colonization of India began.</a:t>
            </a:r>
          </a:p>
          <a:p>
            <a:pPr lvl="1"/>
            <a:r>
              <a:rPr lang="en-US" dirty="0" smtClean="0"/>
              <a:t>In GB the government increased duties on Indian imports of cotton and silk goods in order to reduce their spending on Indian economy</a:t>
            </a:r>
            <a:endParaRPr lang="en-IN" dirty="0" smtClean="0"/>
          </a:p>
          <a:p>
            <a:pPr lvl="1"/>
            <a:r>
              <a:rPr lang="en-IN" dirty="0" smtClean="0"/>
              <a:t>At the same time the Industrial revolution took place in </a:t>
            </a:r>
            <a:r>
              <a:rPr lang="en-IN" dirty="0"/>
              <a:t>the west, </a:t>
            </a:r>
            <a:r>
              <a:rPr lang="en-IN" dirty="0" smtClean="0"/>
              <a:t>and competition of foreign goods became downfall </a:t>
            </a:r>
            <a:r>
              <a:rPr lang="en-IN" dirty="0"/>
              <a:t>of </a:t>
            </a:r>
            <a:r>
              <a:rPr lang="en-IN" dirty="0" smtClean="0"/>
              <a:t>our industrial </a:t>
            </a:r>
            <a:r>
              <a:rPr lang="en-IN" dirty="0"/>
              <a:t>sector</a:t>
            </a:r>
            <a:r>
              <a:rPr lang="en-IN" dirty="0" smtClean="0"/>
              <a:t>.</a:t>
            </a:r>
          </a:p>
          <a:p>
            <a:r>
              <a:rPr lang="en-US" dirty="0"/>
              <a:t>From 1750 to 1810 India witnessed </a:t>
            </a:r>
            <a:r>
              <a:rPr lang="en-US" dirty="0" smtClean="0"/>
              <a:t>massive de-industrialization</a:t>
            </a:r>
          </a:p>
          <a:p>
            <a:r>
              <a:rPr lang="en-IN" dirty="0"/>
              <a:t>Under colonial rule, India, as with most other developing countries, followed a non-industrial model. Many Indians believe that progress was hampered by this model, and our national debt increased</a:t>
            </a:r>
            <a:r>
              <a:rPr lang="en-IN" dirty="0" smtClean="0"/>
              <a:t>.</a:t>
            </a:r>
            <a:endParaRPr lang="en-IN"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12</a:t>
            </a:fld>
            <a:endParaRPr lang="en-IN" dirty="0"/>
          </a:p>
        </p:txBody>
      </p:sp>
    </p:spTree>
    <p:extLst>
      <p:ext uri="{BB962C8B-B14F-4D97-AF65-F5344CB8AC3E}">
        <p14:creationId xmlns:p14="http://schemas.microsoft.com/office/powerpoint/2010/main" val="857108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IN" sz="2200" dirty="0" smtClean="0"/>
              <a:t>In </a:t>
            </a:r>
            <a:r>
              <a:rPr lang="en-IN" sz="2200" dirty="0"/>
              <a:t>1813 when the trading monopoly of the EIC was </a:t>
            </a:r>
            <a:r>
              <a:rPr lang="en-IN" sz="2200" dirty="0" smtClean="0"/>
              <a:t>withdrawn. </a:t>
            </a:r>
            <a:r>
              <a:rPr lang="en-IN" sz="2200" dirty="0"/>
              <a:t>T</a:t>
            </a:r>
            <a:r>
              <a:rPr lang="en-IN" sz="2200" dirty="0" smtClean="0"/>
              <a:t>he </a:t>
            </a:r>
            <a:r>
              <a:rPr lang="en-IN" sz="2200" dirty="0"/>
              <a:t>political domination and the commercial policy of Britain </a:t>
            </a:r>
            <a:r>
              <a:rPr lang="en-IN" sz="2200" dirty="0" smtClean="0"/>
              <a:t>threw </a:t>
            </a:r>
            <a:r>
              <a:rPr lang="en-IN" sz="2200" dirty="0"/>
              <a:t>open India to all. India now suddenly was reduced to an importing country from an exporting nation</a:t>
            </a:r>
            <a:r>
              <a:rPr lang="en-IN" sz="2200" dirty="0" smtClean="0"/>
              <a:t>.</a:t>
            </a:r>
          </a:p>
          <a:p>
            <a:r>
              <a:rPr lang="en-IN" sz="2200" dirty="0"/>
              <a:t>Indian market </a:t>
            </a:r>
            <a:r>
              <a:rPr lang="en-IN" sz="2200" dirty="0" smtClean="0"/>
              <a:t>became </a:t>
            </a:r>
            <a:r>
              <a:rPr lang="en-IN" sz="2200" dirty="0"/>
              <a:t>flooded with machine-produced goods at </a:t>
            </a:r>
            <a:r>
              <a:rPr lang="en-IN" sz="2200" dirty="0" smtClean="0"/>
              <a:t>lower prices </a:t>
            </a:r>
            <a:r>
              <a:rPr lang="en-IN" sz="2200" dirty="0"/>
              <a:t>and also witnessed the loss of export markets. Further tragedy was in store.</a:t>
            </a:r>
          </a:p>
          <a:p>
            <a:r>
              <a:rPr lang="en-IN" sz="2200" dirty="0"/>
              <a:t>There was </a:t>
            </a:r>
            <a:r>
              <a:rPr lang="en-IN" sz="2200" dirty="0" smtClean="0"/>
              <a:t>limited </a:t>
            </a:r>
            <a:r>
              <a:rPr lang="en-IN" sz="2200" dirty="0"/>
              <a:t>development of mining, especially coal. </a:t>
            </a:r>
            <a:r>
              <a:rPr lang="en-IN" sz="2200" dirty="0" smtClean="0"/>
              <a:t>Worth </a:t>
            </a:r>
            <a:r>
              <a:rPr lang="en-IN" sz="2200" dirty="0"/>
              <a:t>noting is that </a:t>
            </a:r>
            <a:r>
              <a:rPr lang="en-IN" sz="2200" dirty="0" smtClean="0"/>
              <a:t>all of the industries (except </a:t>
            </a:r>
            <a:r>
              <a:rPr lang="en-IN" sz="2200" dirty="0"/>
              <a:t>textile </a:t>
            </a:r>
            <a:r>
              <a:rPr lang="en-IN" sz="2200" dirty="0" smtClean="0"/>
              <a:t>factories) </a:t>
            </a:r>
            <a:r>
              <a:rPr lang="en-IN" sz="2200" dirty="0"/>
              <a:t>were </a:t>
            </a:r>
            <a:r>
              <a:rPr lang="en-IN" sz="2200" dirty="0" smtClean="0"/>
              <a:t>in European </a:t>
            </a:r>
            <a:r>
              <a:rPr lang="en-IN" sz="2200" dirty="0"/>
              <a:t>control.</a:t>
            </a:r>
          </a:p>
          <a:p>
            <a:r>
              <a:rPr lang="en-IN" sz="2200" dirty="0"/>
              <a:t>India was forced to supply raw materials for </a:t>
            </a:r>
            <a:r>
              <a:rPr lang="en-IN" sz="2200" dirty="0" smtClean="0"/>
              <a:t>the rapidly paced Industrial Revolution in England: India </a:t>
            </a:r>
            <a:r>
              <a:rPr lang="en-IN" sz="2200" dirty="0"/>
              <a:t>was </a:t>
            </a:r>
            <a:r>
              <a:rPr lang="en-IN" sz="2200" dirty="0" smtClean="0"/>
              <a:t>forcibly </a:t>
            </a:r>
            <a:r>
              <a:rPr lang="en-IN" sz="2200" dirty="0"/>
              <a:t>transformed from being a country of </a:t>
            </a:r>
            <a:r>
              <a:rPr lang="en-IN" sz="2200" dirty="0" smtClean="0"/>
              <a:t>agricultures </a:t>
            </a:r>
            <a:r>
              <a:rPr lang="en-IN" sz="2200" dirty="0"/>
              <a:t>and </a:t>
            </a:r>
            <a:r>
              <a:rPr lang="en-IN" sz="2200" dirty="0" smtClean="0"/>
              <a:t>manufactures, </a:t>
            </a:r>
            <a:r>
              <a:rPr lang="en-IN" sz="2200" dirty="0"/>
              <a:t>into an agricultural colony of British manufacturing </a:t>
            </a:r>
            <a:r>
              <a:rPr lang="en-IN" sz="2200" dirty="0" smtClean="0"/>
              <a:t>capitalism.</a:t>
            </a:r>
            <a:endParaRPr lang="en-US" sz="2200" dirty="0" smtClean="0"/>
          </a:p>
        </p:txBody>
      </p:sp>
      <p:sp>
        <p:nvSpPr>
          <p:cNvPr id="4" name="Slide Number Placeholder 3"/>
          <p:cNvSpPr>
            <a:spLocks noGrp="1"/>
          </p:cNvSpPr>
          <p:nvPr>
            <p:ph type="sldNum" sz="quarter" idx="12"/>
          </p:nvPr>
        </p:nvSpPr>
        <p:spPr/>
        <p:txBody>
          <a:bodyPr/>
          <a:lstStyle/>
          <a:p>
            <a:fld id="{248496DE-B741-4B55-BC41-811132423F1D}" type="slidenum">
              <a:rPr lang="en-IN" smtClean="0"/>
              <a:pPr/>
              <a:t>13</a:t>
            </a:fld>
            <a:endParaRPr lang="en-IN" dirty="0"/>
          </a:p>
        </p:txBody>
      </p:sp>
      <p:sp>
        <p:nvSpPr>
          <p:cNvPr id="5" name="Title 1"/>
          <p:cNvSpPr>
            <a:spLocks noGrp="1"/>
          </p:cNvSpPr>
          <p:nvPr>
            <p:ph type="title"/>
          </p:nvPr>
        </p:nvSpPr>
        <p:spPr/>
        <p:txBody>
          <a:bodyPr/>
          <a:lstStyle/>
          <a:p>
            <a:r>
              <a:rPr lang="en-IN" dirty="0"/>
              <a:t>History of Industrialization in </a:t>
            </a:r>
            <a:r>
              <a:rPr lang="en-IN" dirty="0" smtClean="0"/>
              <a:t>India (Colonial Rule)</a:t>
            </a:r>
            <a:endParaRPr lang="en-IN" dirty="0"/>
          </a:p>
        </p:txBody>
      </p:sp>
    </p:spTree>
    <p:extLst>
      <p:ext uri="{BB962C8B-B14F-4D97-AF65-F5344CB8AC3E}">
        <p14:creationId xmlns:p14="http://schemas.microsoft.com/office/powerpoint/2010/main" val="1821669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Colonial rule wasn’t entirely the fall of Indian industry:</a:t>
            </a:r>
            <a:endParaRPr lang="en-IN" dirty="0" smtClean="0"/>
          </a:p>
          <a:p>
            <a:pPr lvl="1"/>
            <a:r>
              <a:rPr lang="en-IN" dirty="0" smtClean="0"/>
              <a:t>In </a:t>
            </a:r>
            <a:r>
              <a:rPr lang="en-IN" dirty="0"/>
              <a:t>1850-1860 textile mills were established in Bombay, Ahmedabad, Jute mills were </a:t>
            </a:r>
            <a:r>
              <a:rPr lang="en-IN" dirty="0" smtClean="0"/>
              <a:t>established.</a:t>
            </a:r>
          </a:p>
          <a:p>
            <a:pPr lvl="1"/>
            <a:r>
              <a:rPr lang="en-IN" dirty="0" smtClean="0"/>
              <a:t>In 1860s the Railway System was established.</a:t>
            </a:r>
          </a:p>
          <a:p>
            <a:pPr lvl="1"/>
            <a:r>
              <a:rPr lang="en-US" dirty="0" smtClean="0"/>
              <a:t>By 1920, coal, steel, mineral mills were setup.</a:t>
            </a:r>
          </a:p>
          <a:p>
            <a:pPr lvl="1"/>
            <a:r>
              <a:rPr lang="en-US" dirty="0" smtClean="0"/>
              <a:t>Cottage industry was replaced by large scale industries</a:t>
            </a:r>
          </a:p>
          <a:p>
            <a:pPr lvl="1"/>
            <a:r>
              <a:rPr lang="en-US" dirty="0" smtClean="0"/>
              <a:t>Lot of entrepreneurs and jobs were created, average wages increased.</a:t>
            </a:r>
          </a:p>
          <a:p>
            <a:r>
              <a:rPr lang="en-IN" dirty="0"/>
              <a:t>Shortage of capital, management experience and technical expertise, </a:t>
            </a:r>
            <a:r>
              <a:rPr lang="en-IN" dirty="0" smtClean="0"/>
              <a:t>absence </a:t>
            </a:r>
            <a:r>
              <a:rPr lang="en-IN" dirty="0"/>
              <a:t>of a growing indigenous market</a:t>
            </a:r>
            <a:r>
              <a:rPr lang="en-IN" dirty="0" smtClean="0"/>
              <a:t>, and </a:t>
            </a:r>
            <a:r>
              <a:rPr lang="en-IN" dirty="0"/>
              <a:t>general poverty, caused slow expansion of Indian industries</a:t>
            </a:r>
            <a:r>
              <a:rPr lang="en-IN" dirty="0" smtClean="0"/>
              <a:t>. During </a:t>
            </a:r>
            <a:r>
              <a:rPr lang="en-IN" dirty="0"/>
              <a:t>1850-1914, the foundations of modern industries were laid in India.</a:t>
            </a:r>
          </a:p>
          <a:p>
            <a:r>
              <a:rPr lang="en-US" dirty="0" smtClean="0"/>
              <a:t>The issue was that this industrial growth came </a:t>
            </a:r>
            <a:r>
              <a:rPr lang="en-US" b="1" dirty="0" smtClean="0"/>
              <a:t>very slow and very late.</a:t>
            </a:r>
            <a:endParaRPr lang="en-IN"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14</a:t>
            </a:fld>
            <a:endParaRPr lang="en-IN" dirty="0"/>
          </a:p>
        </p:txBody>
      </p:sp>
      <p:sp>
        <p:nvSpPr>
          <p:cNvPr id="6" name="Title 1"/>
          <p:cNvSpPr>
            <a:spLocks noGrp="1"/>
          </p:cNvSpPr>
          <p:nvPr>
            <p:ph type="title"/>
          </p:nvPr>
        </p:nvSpPr>
        <p:spPr/>
        <p:txBody>
          <a:bodyPr/>
          <a:lstStyle/>
          <a:p>
            <a:r>
              <a:rPr lang="en-IN" dirty="0"/>
              <a:t>History of Industrialization in </a:t>
            </a:r>
            <a:r>
              <a:rPr lang="en-IN" dirty="0" smtClean="0"/>
              <a:t>India (Colonial Rule)</a:t>
            </a:r>
            <a:endParaRPr lang="en-IN" dirty="0"/>
          </a:p>
        </p:txBody>
      </p:sp>
    </p:spTree>
    <p:extLst>
      <p:ext uri="{BB962C8B-B14F-4D97-AF65-F5344CB8AC3E}">
        <p14:creationId xmlns:p14="http://schemas.microsoft.com/office/powerpoint/2010/main" val="28559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IN" dirty="0" smtClean="0"/>
              <a:t>Despite the little </a:t>
            </a:r>
            <a:r>
              <a:rPr lang="en-IN" dirty="0"/>
              <a:t>diversification, India’s modern manufacturing industry could not develop </a:t>
            </a:r>
            <a:r>
              <a:rPr lang="en-IN" dirty="0" smtClean="0"/>
              <a:t>stably (even slow), before </a:t>
            </a:r>
            <a:r>
              <a:rPr lang="en-IN" dirty="0"/>
              <a:t>the outbreak of the WW1.</a:t>
            </a:r>
          </a:p>
          <a:p>
            <a:r>
              <a:rPr lang="en-IN" dirty="0"/>
              <a:t>The three important reasons behind such industrial development were: </a:t>
            </a:r>
          </a:p>
          <a:p>
            <a:pPr lvl="1"/>
            <a:r>
              <a:rPr lang="en-IN" dirty="0"/>
              <a:t>Young in experienced </a:t>
            </a:r>
            <a:r>
              <a:rPr lang="en-IN" dirty="0" smtClean="0"/>
              <a:t>entrepreneurs</a:t>
            </a:r>
            <a:endParaRPr lang="en-IN" dirty="0"/>
          </a:p>
          <a:p>
            <a:pPr lvl="1"/>
            <a:r>
              <a:rPr lang="en-IN" dirty="0"/>
              <a:t>Absence of State aid towards </a:t>
            </a:r>
            <a:r>
              <a:rPr lang="en-IN" dirty="0" smtClean="0"/>
              <a:t>industrialisation</a:t>
            </a:r>
            <a:endParaRPr lang="en-IN" dirty="0"/>
          </a:p>
          <a:p>
            <a:pPr lvl="1"/>
            <a:r>
              <a:rPr lang="en-IN" dirty="0" smtClean="0"/>
              <a:t>Steep, </a:t>
            </a:r>
            <a:r>
              <a:rPr lang="en-IN" dirty="0"/>
              <a:t>uninhibited competition with developed foreign </a:t>
            </a:r>
            <a:r>
              <a:rPr lang="en-IN" dirty="0" smtClean="0"/>
              <a:t>manufacturers.</a:t>
            </a:r>
          </a:p>
          <a:p>
            <a:r>
              <a:rPr lang="en-IN" dirty="0"/>
              <a:t>Many other industries also </a:t>
            </a:r>
            <a:r>
              <a:rPr lang="en-IN" dirty="0" smtClean="0"/>
              <a:t>progressed, in </a:t>
            </a:r>
            <a:r>
              <a:rPr lang="en-IN" dirty="0"/>
              <a:t>terms of employment and </a:t>
            </a:r>
            <a:r>
              <a:rPr lang="en-IN" dirty="0" smtClean="0"/>
              <a:t>number </a:t>
            </a:r>
            <a:r>
              <a:rPr lang="en-IN" dirty="0"/>
              <a:t>of factories. But as far as diversification was concerned, it was indeed </a:t>
            </a:r>
            <a:r>
              <a:rPr lang="en-IN" dirty="0" smtClean="0"/>
              <a:t>very slow, </a:t>
            </a:r>
            <a:r>
              <a:rPr lang="en-IN" dirty="0"/>
              <a:t>and the state of transformation of the economy was only </a:t>
            </a:r>
            <a:r>
              <a:rPr lang="en-IN" dirty="0" smtClean="0"/>
              <a:t>marginal.</a:t>
            </a:r>
            <a:endParaRPr lang="en-IN"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15</a:t>
            </a:fld>
            <a:endParaRPr lang="en-IN" dirty="0"/>
          </a:p>
        </p:txBody>
      </p:sp>
      <p:sp>
        <p:nvSpPr>
          <p:cNvPr id="5" name="Title 1"/>
          <p:cNvSpPr>
            <a:spLocks noGrp="1"/>
          </p:cNvSpPr>
          <p:nvPr>
            <p:ph type="title"/>
          </p:nvPr>
        </p:nvSpPr>
        <p:spPr/>
        <p:txBody>
          <a:bodyPr/>
          <a:lstStyle/>
          <a:p>
            <a:r>
              <a:rPr lang="en-IN" dirty="0"/>
              <a:t>History of Industrialization in </a:t>
            </a:r>
            <a:r>
              <a:rPr lang="en-IN" dirty="0" smtClean="0"/>
              <a:t>India (Colonial Rule)</a:t>
            </a:r>
            <a:endParaRPr lang="en-IN" dirty="0"/>
          </a:p>
        </p:txBody>
      </p:sp>
    </p:spTree>
    <p:extLst>
      <p:ext uri="{BB962C8B-B14F-4D97-AF65-F5344CB8AC3E}">
        <p14:creationId xmlns:p14="http://schemas.microsoft.com/office/powerpoint/2010/main" val="2188044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World War 1: (1914-1919)</a:t>
            </a:r>
          </a:p>
          <a:p>
            <a:pPr lvl="1"/>
            <a:r>
              <a:rPr lang="en-IN" dirty="0"/>
              <a:t>By 1910 India </a:t>
            </a:r>
            <a:r>
              <a:rPr lang="en-IN" dirty="0" smtClean="0"/>
              <a:t>was a net importer, at the </a:t>
            </a:r>
            <a:r>
              <a:rPr lang="en-IN" dirty="0"/>
              <a:t>end of </a:t>
            </a:r>
            <a:r>
              <a:rPr lang="en-IN" dirty="0" smtClean="0"/>
              <a:t>de-industrialization.</a:t>
            </a:r>
            <a:endParaRPr lang="en-IN" dirty="0"/>
          </a:p>
          <a:p>
            <a:pPr lvl="1"/>
            <a:r>
              <a:rPr lang="en-IN" dirty="0" smtClean="0"/>
              <a:t>WW1 exposed </a:t>
            </a:r>
            <a:r>
              <a:rPr lang="en-IN" dirty="0"/>
              <a:t>the weakness of Britain’s strategic position in the East as India had been deprived to develop </a:t>
            </a:r>
            <a:r>
              <a:rPr lang="en-IN" dirty="0" smtClean="0"/>
              <a:t>even the </a:t>
            </a:r>
            <a:r>
              <a:rPr lang="en-IN" dirty="0"/>
              <a:t>most elementary basis of modern </a:t>
            </a:r>
            <a:r>
              <a:rPr lang="en-IN" dirty="0" smtClean="0"/>
              <a:t>industry. In </a:t>
            </a:r>
            <a:r>
              <a:rPr lang="en-IN" dirty="0"/>
              <a:t>order to </a:t>
            </a:r>
            <a:r>
              <a:rPr lang="en-IN" dirty="0" smtClean="0"/>
              <a:t>impress the Indians, </a:t>
            </a:r>
            <a:r>
              <a:rPr lang="en-IN" dirty="0"/>
              <a:t>Britain granted some political and economic concessions, </a:t>
            </a:r>
            <a:r>
              <a:rPr lang="en-IN" dirty="0" smtClean="0"/>
              <a:t>as industrialisation, </a:t>
            </a:r>
            <a:r>
              <a:rPr lang="en-IN" dirty="0"/>
              <a:t>during </a:t>
            </a:r>
            <a:r>
              <a:rPr lang="en-IN" dirty="0" smtClean="0"/>
              <a:t>and immediately </a:t>
            </a:r>
            <a:r>
              <a:rPr lang="en-IN" dirty="0"/>
              <a:t>after the </a:t>
            </a:r>
            <a:r>
              <a:rPr lang="en-IN" dirty="0" smtClean="0"/>
              <a:t>end of the war.</a:t>
            </a:r>
          </a:p>
          <a:p>
            <a:pPr lvl="1"/>
            <a:r>
              <a:rPr lang="en-IN" dirty="0" smtClean="0"/>
              <a:t>The </a:t>
            </a:r>
            <a:r>
              <a:rPr lang="en-IN" dirty="0"/>
              <a:t>British Government appointed the Industrial Commission in 1916 and assured that industrialisation efforts would henceforth continue with utmost sincerity. Unfortunately, industrialisation scheme as prepared by the Industrial Commission ultimately came to nothing</a:t>
            </a:r>
            <a:r>
              <a:rPr lang="en-IN" dirty="0" smtClean="0"/>
              <a:t>.</a:t>
            </a:r>
          </a:p>
          <a:p>
            <a:pPr lvl="1"/>
            <a:r>
              <a:rPr lang="en-US" dirty="0" smtClean="0"/>
              <a:t>However, during this period, industrialization started through jute, steel mills, chemicals, fertilizer, minerals, etc. Output of our industrial products increased.</a:t>
            </a:r>
          </a:p>
        </p:txBody>
      </p:sp>
      <p:sp>
        <p:nvSpPr>
          <p:cNvPr id="4" name="Slide Number Placeholder 3"/>
          <p:cNvSpPr>
            <a:spLocks noGrp="1"/>
          </p:cNvSpPr>
          <p:nvPr>
            <p:ph type="sldNum" sz="quarter" idx="12"/>
          </p:nvPr>
        </p:nvSpPr>
        <p:spPr/>
        <p:txBody>
          <a:bodyPr/>
          <a:lstStyle/>
          <a:p>
            <a:fld id="{248496DE-B741-4B55-BC41-811132423F1D}" type="slidenum">
              <a:rPr lang="en-IN" smtClean="0"/>
              <a:pPr/>
              <a:t>16</a:t>
            </a:fld>
            <a:endParaRPr lang="en-IN" dirty="0"/>
          </a:p>
        </p:txBody>
      </p:sp>
      <p:sp>
        <p:nvSpPr>
          <p:cNvPr id="6" name="Title 1"/>
          <p:cNvSpPr>
            <a:spLocks noGrp="1"/>
          </p:cNvSpPr>
          <p:nvPr>
            <p:ph type="title"/>
          </p:nvPr>
        </p:nvSpPr>
        <p:spPr/>
        <p:txBody>
          <a:bodyPr/>
          <a:lstStyle/>
          <a:p>
            <a:r>
              <a:rPr lang="en-IN" dirty="0"/>
              <a:t>History of Industrialization in </a:t>
            </a:r>
            <a:r>
              <a:rPr lang="en-IN" dirty="0" smtClean="0"/>
              <a:t>India (WW1)</a:t>
            </a:r>
            <a:endParaRPr lang="en-IN" dirty="0"/>
          </a:p>
        </p:txBody>
      </p:sp>
    </p:spTree>
    <p:extLst>
      <p:ext uri="{BB962C8B-B14F-4D97-AF65-F5344CB8AC3E}">
        <p14:creationId xmlns:p14="http://schemas.microsoft.com/office/powerpoint/2010/main" val="3401468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4338" y="1409700"/>
            <a:ext cx="9236062" cy="4940299"/>
          </a:xfrm>
        </p:spPr>
        <p:txBody>
          <a:bodyPr>
            <a:normAutofit/>
          </a:bodyPr>
          <a:lstStyle/>
          <a:p>
            <a:r>
              <a:rPr lang="en-US" dirty="0" smtClean="0"/>
              <a:t>World War 1: (1914-1919)</a:t>
            </a:r>
          </a:p>
          <a:p>
            <a:pPr lvl="1"/>
            <a:r>
              <a:rPr lang="en-IN" dirty="0" smtClean="0"/>
              <a:t>Some weak attempts were made by the EIC in the 1890s to develop iron and steel industry. However, the credit for the development of large scale manufacture of steel in India goes to </a:t>
            </a:r>
            <a:r>
              <a:rPr lang="en-IN" dirty="0" err="1" smtClean="0"/>
              <a:t>Jamshed</a:t>
            </a:r>
            <a:r>
              <a:rPr lang="en-IN" dirty="0" smtClean="0"/>
              <a:t> Tata and his son, and started </a:t>
            </a:r>
            <a:r>
              <a:rPr lang="en-IN" dirty="0"/>
              <a:t>function of producing pig iron in </a:t>
            </a:r>
            <a:r>
              <a:rPr lang="en-IN" dirty="0" smtClean="0"/>
              <a:t>1911</a:t>
            </a:r>
          </a:p>
          <a:p>
            <a:pPr lvl="1"/>
            <a:r>
              <a:rPr lang="en-IN" dirty="0"/>
              <a:t>Between 1880 and 1914 large scale industrial output grew at the rate of 4-5%  -a rate of growth that is comparable to other contemporary countries of the world. But in the light of total economic activity in India, output produced was rather insignificant</a:t>
            </a:r>
            <a:r>
              <a:rPr lang="en-IN" dirty="0" smtClean="0"/>
              <a:t>.</a:t>
            </a:r>
            <a:endParaRPr lang="en-IN"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17</a:t>
            </a:fld>
            <a:endParaRPr lang="en-IN" dirty="0"/>
          </a:p>
        </p:txBody>
      </p:sp>
      <p:sp>
        <p:nvSpPr>
          <p:cNvPr id="6" name="Title 1"/>
          <p:cNvSpPr>
            <a:spLocks noGrp="1"/>
          </p:cNvSpPr>
          <p:nvPr>
            <p:ph type="title"/>
          </p:nvPr>
        </p:nvSpPr>
        <p:spPr/>
        <p:txBody>
          <a:bodyPr/>
          <a:lstStyle/>
          <a:p>
            <a:r>
              <a:rPr lang="en-IN" dirty="0"/>
              <a:t>History of Industrialization in India (WW1)</a:t>
            </a:r>
          </a:p>
        </p:txBody>
      </p:sp>
    </p:spTree>
    <p:extLst>
      <p:ext uri="{BB962C8B-B14F-4D97-AF65-F5344CB8AC3E}">
        <p14:creationId xmlns:p14="http://schemas.microsoft.com/office/powerpoint/2010/main" val="4006175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Inter War period: 1919-1939:</a:t>
            </a:r>
          </a:p>
          <a:p>
            <a:pPr lvl="1"/>
            <a:r>
              <a:rPr lang="en-IN" dirty="0" smtClean="0"/>
              <a:t>The prosperity </a:t>
            </a:r>
            <a:r>
              <a:rPr lang="en-IN" dirty="0"/>
              <a:t>of Indian industries </a:t>
            </a:r>
            <a:r>
              <a:rPr lang="en-IN" dirty="0" smtClean="0"/>
              <a:t>was short lasted. Promises </a:t>
            </a:r>
            <a:r>
              <a:rPr lang="en-IN" dirty="0"/>
              <a:t>made by the </a:t>
            </a:r>
            <a:r>
              <a:rPr lang="en-IN" dirty="0" smtClean="0"/>
              <a:t>Rule remained unaddressed, as expected.</a:t>
            </a:r>
          </a:p>
          <a:p>
            <a:pPr lvl="1"/>
            <a:r>
              <a:rPr lang="en-IN" dirty="0" smtClean="0"/>
              <a:t>Faced </a:t>
            </a:r>
            <a:r>
              <a:rPr lang="en-IN" dirty="0"/>
              <a:t>by </a:t>
            </a:r>
            <a:r>
              <a:rPr lang="en-IN" dirty="0" smtClean="0"/>
              <a:t>intense </a:t>
            </a:r>
            <a:r>
              <a:rPr lang="en-IN" dirty="0"/>
              <a:t>foreign competition, Indian industries in </a:t>
            </a:r>
            <a:r>
              <a:rPr lang="en-IN" dirty="0" smtClean="0"/>
              <a:t>mid-1920 </a:t>
            </a:r>
            <a:r>
              <a:rPr lang="en-IN" dirty="0"/>
              <a:t>demanded protection in an unwavering manner. To this end, the Fiscal Commission was appointed in 1921 that ushered </a:t>
            </a:r>
            <a:r>
              <a:rPr lang="en-IN" dirty="0" smtClean="0"/>
              <a:t>in, </a:t>
            </a:r>
            <a:r>
              <a:rPr lang="en-IN" dirty="0"/>
              <a:t>a policy of discriminating protection.</a:t>
            </a:r>
          </a:p>
          <a:p>
            <a:pPr lvl="1"/>
            <a:endParaRPr lang="en-IN"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18</a:t>
            </a:fld>
            <a:endParaRPr lang="en-IN" dirty="0"/>
          </a:p>
        </p:txBody>
      </p:sp>
      <p:sp>
        <p:nvSpPr>
          <p:cNvPr id="5" name="Title 1"/>
          <p:cNvSpPr>
            <a:spLocks noGrp="1"/>
          </p:cNvSpPr>
          <p:nvPr>
            <p:ph type="title"/>
          </p:nvPr>
        </p:nvSpPr>
        <p:spPr/>
        <p:txBody>
          <a:bodyPr/>
          <a:lstStyle/>
          <a:p>
            <a:r>
              <a:rPr lang="en-IN" dirty="0"/>
              <a:t>History of Industrialization in </a:t>
            </a:r>
            <a:r>
              <a:rPr lang="en-IN" dirty="0" smtClean="0"/>
              <a:t>India (Till 1939)</a:t>
            </a:r>
            <a:endParaRPr lang="en-IN" dirty="0"/>
          </a:p>
        </p:txBody>
      </p:sp>
    </p:spTree>
    <p:extLst>
      <p:ext uri="{BB962C8B-B14F-4D97-AF65-F5344CB8AC3E}">
        <p14:creationId xmlns:p14="http://schemas.microsoft.com/office/powerpoint/2010/main" val="1066897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World War 2: 1939-1945 and Independence:</a:t>
            </a:r>
          </a:p>
          <a:p>
            <a:pPr lvl="1"/>
            <a:r>
              <a:rPr lang="en-IN" dirty="0" smtClean="0"/>
              <a:t>The </a:t>
            </a:r>
            <a:r>
              <a:rPr lang="en-IN" dirty="0"/>
              <a:t>character of the World War II was different from that of the First, the latter created a far more urgent and intense demand for the rapid growth of India’s basic and key </a:t>
            </a:r>
            <a:r>
              <a:rPr lang="en-IN" dirty="0" smtClean="0"/>
              <a:t>industries</a:t>
            </a:r>
          </a:p>
          <a:p>
            <a:pPr lvl="1"/>
            <a:r>
              <a:rPr lang="en-IN" dirty="0"/>
              <a:t>As a result, not only industrial output of large scale industries expanded significantly, but also a more widening of the industrial diversification became possible during the war-time </a:t>
            </a:r>
            <a:r>
              <a:rPr lang="en-IN" dirty="0" smtClean="0"/>
              <a:t>years.</a:t>
            </a:r>
          </a:p>
          <a:p>
            <a:pPr lvl="1"/>
            <a:r>
              <a:rPr lang="en-IN" dirty="0" smtClean="0"/>
              <a:t>During </a:t>
            </a:r>
            <a:r>
              <a:rPr lang="en-IN" dirty="0"/>
              <a:t>1938-39 and 1945-46, the general index of output of all large scale manufacturing </a:t>
            </a:r>
            <a:r>
              <a:rPr lang="en-IN" dirty="0" smtClean="0"/>
              <a:t>activity </a:t>
            </a:r>
            <a:r>
              <a:rPr lang="en-IN" dirty="0"/>
              <a:t>rose from 100 to 161.6 and that of factory employment increased from 100 to 159</a:t>
            </a:r>
            <a:r>
              <a:rPr lang="en-IN" dirty="0" smtClean="0"/>
              <a:t>.</a:t>
            </a:r>
          </a:p>
          <a:p>
            <a:pPr lvl="1"/>
            <a:r>
              <a:rPr lang="en-US" dirty="0" smtClean="0"/>
              <a:t>By the end of 1945 the British empire in India was weakened and they had to make strategies to leave the colony.</a:t>
            </a:r>
            <a:endParaRPr lang="en-IN"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19</a:t>
            </a:fld>
            <a:endParaRPr lang="en-IN" dirty="0"/>
          </a:p>
        </p:txBody>
      </p:sp>
      <p:sp>
        <p:nvSpPr>
          <p:cNvPr id="5" name="Title 1"/>
          <p:cNvSpPr>
            <a:spLocks noGrp="1"/>
          </p:cNvSpPr>
          <p:nvPr>
            <p:ph type="title"/>
          </p:nvPr>
        </p:nvSpPr>
        <p:spPr/>
        <p:txBody>
          <a:bodyPr/>
          <a:lstStyle/>
          <a:p>
            <a:r>
              <a:rPr lang="en-IN" dirty="0"/>
              <a:t>History of Industrialization in </a:t>
            </a:r>
            <a:r>
              <a:rPr lang="en-IN" dirty="0" smtClean="0"/>
              <a:t>India (WW2)</a:t>
            </a:r>
            <a:endParaRPr lang="en-IN" dirty="0"/>
          </a:p>
        </p:txBody>
      </p:sp>
    </p:spTree>
    <p:extLst>
      <p:ext uri="{BB962C8B-B14F-4D97-AF65-F5344CB8AC3E}">
        <p14:creationId xmlns:p14="http://schemas.microsoft.com/office/powerpoint/2010/main" val="3021367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of Contents</a:t>
            </a:r>
            <a:endParaRPr lang="en-IN" dirty="0"/>
          </a:p>
        </p:txBody>
      </p:sp>
      <p:sp>
        <p:nvSpPr>
          <p:cNvPr id="3" name="Content Placeholder 2"/>
          <p:cNvSpPr>
            <a:spLocks noGrp="1"/>
          </p:cNvSpPr>
          <p:nvPr>
            <p:ph idx="1"/>
          </p:nvPr>
        </p:nvSpPr>
        <p:spPr/>
        <p:txBody>
          <a:bodyPr>
            <a:normAutofit/>
          </a:bodyPr>
          <a:lstStyle/>
          <a:p>
            <a:r>
              <a:rPr lang="en-IN" dirty="0" smtClean="0"/>
              <a:t>Introduction, </a:t>
            </a:r>
            <a:r>
              <a:rPr lang="en-IN" dirty="0" smtClean="0"/>
              <a:t>Background, Importance </a:t>
            </a:r>
            <a:r>
              <a:rPr lang="en-IN" dirty="0" smtClean="0"/>
              <a:t>of industrialization</a:t>
            </a:r>
          </a:p>
          <a:p>
            <a:r>
              <a:rPr lang="en-IN" dirty="0" smtClean="0"/>
              <a:t>Contribution and Impacts </a:t>
            </a:r>
            <a:r>
              <a:rPr lang="en-IN" dirty="0" smtClean="0"/>
              <a:t>of Industrialization in India</a:t>
            </a:r>
          </a:p>
          <a:p>
            <a:r>
              <a:rPr lang="en-IN" dirty="0" smtClean="0"/>
              <a:t>Brief History of industry sector in India</a:t>
            </a:r>
          </a:p>
          <a:p>
            <a:pPr lvl="1"/>
            <a:r>
              <a:rPr lang="en-IN" dirty="0" smtClean="0"/>
              <a:t>Olden times (pre-colonial rule era)</a:t>
            </a:r>
            <a:endParaRPr lang="en-IN" dirty="0" smtClean="0"/>
          </a:p>
          <a:p>
            <a:pPr lvl="1"/>
            <a:r>
              <a:rPr lang="en-IN" dirty="0" smtClean="0"/>
              <a:t>During colonial-rule</a:t>
            </a:r>
            <a:endParaRPr lang="en-IN" dirty="0" smtClean="0"/>
          </a:p>
          <a:p>
            <a:pPr lvl="1"/>
            <a:r>
              <a:rPr lang="en-IN" dirty="0" smtClean="0"/>
              <a:t>Post independence: before and after 1991 “license raj” removal</a:t>
            </a:r>
            <a:endParaRPr lang="en-IN" dirty="0"/>
          </a:p>
          <a:p>
            <a:r>
              <a:rPr lang="en-IN" dirty="0" smtClean="0"/>
              <a:t>Current trends of industries</a:t>
            </a:r>
          </a:p>
          <a:p>
            <a:r>
              <a:rPr lang="en-IN" dirty="0" smtClean="0"/>
              <a:t>Conclusion</a:t>
            </a:r>
            <a:endParaRPr lang="en-IN"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2</a:t>
            </a:fld>
            <a:endParaRPr lang="en-IN" dirty="0"/>
          </a:p>
        </p:txBody>
      </p:sp>
    </p:spTree>
    <p:extLst>
      <p:ext uri="{BB962C8B-B14F-4D97-AF65-F5344CB8AC3E}">
        <p14:creationId xmlns:p14="http://schemas.microsoft.com/office/powerpoint/2010/main" val="40816117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a:t>Post Independence Period:</a:t>
            </a:r>
          </a:p>
          <a:p>
            <a:pPr lvl="1"/>
            <a:r>
              <a:rPr lang="en-US" dirty="0" smtClean="0"/>
              <a:t>Since our independence, there has been growth of industries, more or less. Some periods of time were not beneficial to industrial development, and some were very beneficial.</a:t>
            </a:r>
          </a:p>
          <a:p>
            <a:pPr lvl="1"/>
            <a:r>
              <a:rPr lang="en-US" dirty="0" smtClean="0"/>
              <a:t>We will describe these economic policies given by the government:</a:t>
            </a:r>
          </a:p>
          <a:p>
            <a:pPr lvl="2"/>
            <a:r>
              <a:rPr lang="en-US" dirty="0"/>
              <a:t>Industrial Policy Resolution of </a:t>
            </a:r>
            <a:r>
              <a:rPr lang="en-US" dirty="0" smtClean="0"/>
              <a:t>1948</a:t>
            </a:r>
          </a:p>
          <a:p>
            <a:pPr lvl="2"/>
            <a:r>
              <a:rPr lang="en-US" dirty="0" smtClean="0"/>
              <a:t>Industrial Policy Resolution of 1956</a:t>
            </a:r>
          </a:p>
          <a:p>
            <a:pPr lvl="2"/>
            <a:endParaRPr lang="en-IN"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20</a:t>
            </a:fld>
            <a:endParaRPr lang="en-IN" dirty="0"/>
          </a:p>
        </p:txBody>
      </p:sp>
      <p:sp>
        <p:nvSpPr>
          <p:cNvPr id="6" name="Title 1"/>
          <p:cNvSpPr>
            <a:spLocks noGrp="1"/>
          </p:cNvSpPr>
          <p:nvPr>
            <p:ph type="title"/>
          </p:nvPr>
        </p:nvSpPr>
        <p:spPr/>
        <p:txBody>
          <a:bodyPr/>
          <a:lstStyle/>
          <a:p>
            <a:r>
              <a:rPr lang="en-IN" dirty="0"/>
              <a:t>History of Industrialization in </a:t>
            </a:r>
            <a:r>
              <a:rPr lang="en-IN" dirty="0" smtClean="0"/>
              <a:t>India (After 1947)</a:t>
            </a:r>
            <a:endParaRPr lang="en-IN" dirty="0"/>
          </a:p>
        </p:txBody>
      </p:sp>
    </p:spTree>
    <p:extLst>
      <p:ext uri="{BB962C8B-B14F-4D97-AF65-F5344CB8AC3E}">
        <p14:creationId xmlns:p14="http://schemas.microsoft.com/office/powerpoint/2010/main" val="836299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In 1948 the industrial policy resolution was passed in which </a:t>
            </a:r>
            <a:r>
              <a:rPr lang="en-IN" dirty="0" smtClean="0"/>
              <a:t>industries </a:t>
            </a:r>
            <a:r>
              <a:rPr lang="en-IN" dirty="0"/>
              <a:t>were divided into four broad </a:t>
            </a:r>
            <a:r>
              <a:rPr lang="en-IN" dirty="0" smtClean="0"/>
              <a:t>categories:</a:t>
            </a:r>
            <a:endParaRPr lang="en-IN" dirty="0"/>
          </a:p>
          <a:p>
            <a:pPr lvl="1"/>
            <a:r>
              <a:rPr lang="en-IN" dirty="0" smtClean="0"/>
              <a:t>Defence industries, control </a:t>
            </a:r>
            <a:r>
              <a:rPr lang="en-IN" dirty="0"/>
              <a:t>of atomic energy. </a:t>
            </a:r>
            <a:r>
              <a:rPr lang="en-IN" dirty="0" smtClean="0"/>
              <a:t>Ownership, management </a:t>
            </a:r>
            <a:r>
              <a:rPr lang="en-IN" dirty="0"/>
              <a:t>of these industries was </a:t>
            </a:r>
            <a:r>
              <a:rPr lang="en-IN" dirty="0" smtClean="0"/>
              <a:t>exclusively </a:t>
            </a:r>
            <a:r>
              <a:rPr lang="en-IN" dirty="0"/>
              <a:t>monopoly of the Central Government.</a:t>
            </a:r>
          </a:p>
          <a:p>
            <a:pPr lvl="1"/>
            <a:r>
              <a:rPr lang="en-IN" dirty="0" smtClean="0"/>
              <a:t>Coal</a:t>
            </a:r>
            <a:r>
              <a:rPr lang="en-IN" dirty="0"/>
              <a:t>, </a:t>
            </a:r>
            <a:r>
              <a:rPr lang="en-IN" dirty="0" smtClean="0"/>
              <a:t>Iron, steel</a:t>
            </a:r>
            <a:r>
              <a:rPr lang="en-IN" dirty="0"/>
              <a:t>, </a:t>
            </a:r>
            <a:r>
              <a:rPr lang="en-IN" dirty="0" smtClean="0"/>
              <a:t>ships, telephone, telegraphs </a:t>
            </a:r>
            <a:r>
              <a:rPr lang="en-IN" dirty="0"/>
              <a:t>were </a:t>
            </a:r>
            <a:r>
              <a:rPr lang="en-IN" dirty="0" smtClean="0"/>
              <a:t>owned </a:t>
            </a:r>
            <a:r>
              <a:rPr lang="en-IN" dirty="0"/>
              <a:t>by the state.</a:t>
            </a:r>
          </a:p>
          <a:p>
            <a:pPr lvl="1"/>
            <a:r>
              <a:rPr lang="en-IN" dirty="0" smtClean="0"/>
              <a:t>Basic industries: Fertilizers, chemicals</a:t>
            </a:r>
            <a:r>
              <a:rPr lang="en-IN" dirty="0"/>
              <a:t>, </a:t>
            </a:r>
            <a:r>
              <a:rPr lang="en-IN" dirty="0" smtClean="0"/>
              <a:t>non-ferrous metals, woollen textile, </a:t>
            </a:r>
            <a:r>
              <a:rPr lang="en-IN" dirty="0"/>
              <a:t>minerals etc. were subject to </a:t>
            </a:r>
            <a:r>
              <a:rPr lang="en-IN" dirty="0" smtClean="0"/>
              <a:t>regulation </a:t>
            </a:r>
            <a:r>
              <a:rPr lang="en-IN" dirty="0"/>
              <a:t>of </a:t>
            </a:r>
            <a:r>
              <a:rPr lang="en-IN" dirty="0" smtClean="0"/>
              <a:t>the Central </a:t>
            </a:r>
            <a:r>
              <a:rPr lang="en-IN" dirty="0"/>
              <a:t>Government.</a:t>
            </a:r>
          </a:p>
          <a:p>
            <a:pPr lvl="1"/>
            <a:r>
              <a:rPr lang="en-IN" dirty="0" smtClean="0"/>
              <a:t>Remaining </a:t>
            </a:r>
            <a:r>
              <a:rPr lang="en-IN" dirty="0"/>
              <a:t>industries other than the above </a:t>
            </a:r>
            <a:r>
              <a:rPr lang="en-IN" dirty="0" smtClean="0"/>
              <a:t>were </a:t>
            </a:r>
            <a:r>
              <a:rPr lang="en-IN" dirty="0"/>
              <a:t>open to </a:t>
            </a:r>
            <a:r>
              <a:rPr lang="en-IN" dirty="0" smtClean="0"/>
              <a:t>private </a:t>
            </a:r>
            <a:r>
              <a:rPr lang="en-IN" dirty="0"/>
              <a:t>sector</a:t>
            </a:r>
            <a:r>
              <a:rPr lang="en-IN" dirty="0" smtClean="0"/>
              <a:t>.</a:t>
            </a:r>
            <a:endParaRPr lang="en-IN"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21</a:t>
            </a:fld>
            <a:endParaRPr lang="en-IN" dirty="0"/>
          </a:p>
        </p:txBody>
      </p:sp>
      <p:sp>
        <p:nvSpPr>
          <p:cNvPr id="5" name="Title 1"/>
          <p:cNvSpPr>
            <a:spLocks noGrp="1"/>
          </p:cNvSpPr>
          <p:nvPr>
            <p:ph type="title"/>
          </p:nvPr>
        </p:nvSpPr>
        <p:spPr/>
        <p:txBody>
          <a:bodyPr/>
          <a:lstStyle/>
          <a:p>
            <a:r>
              <a:rPr lang="en-IN" dirty="0"/>
              <a:t>History of Industrialization in India (After 1947)</a:t>
            </a:r>
          </a:p>
        </p:txBody>
      </p:sp>
    </p:spTree>
    <p:extLst>
      <p:ext uri="{BB962C8B-B14F-4D97-AF65-F5344CB8AC3E}">
        <p14:creationId xmlns:p14="http://schemas.microsoft.com/office/powerpoint/2010/main" val="3281675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History of Industrialization in India (After 1947)</a:t>
            </a:r>
          </a:p>
        </p:txBody>
      </p:sp>
      <p:sp>
        <p:nvSpPr>
          <p:cNvPr id="3" name="Content Placeholder 2"/>
          <p:cNvSpPr>
            <a:spLocks noGrp="1"/>
          </p:cNvSpPr>
          <p:nvPr>
            <p:ph idx="1"/>
          </p:nvPr>
        </p:nvSpPr>
        <p:spPr/>
        <p:txBody>
          <a:bodyPr>
            <a:normAutofit fontScale="92500"/>
          </a:bodyPr>
          <a:lstStyle/>
          <a:p>
            <a:r>
              <a:rPr lang="en-IN" dirty="0"/>
              <a:t>Provisions of 1956 </a:t>
            </a:r>
            <a:r>
              <a:rPr lang="en-IN" dirty="0" smtClean="0"/>
              <a:t>Industrial Policy Resolution:</a:t>
            </a:r>
            <a:endParaRPr lang="en-IN" b="1" dirty="0"/>
          </a:p>
          <a:p>
            <a:pPr lvl="1"/>
            <a:r>
              <a:rPr lang="en-IN" dirty="0" smtClean="0"/>
              <a:t>New </a:t>
            </a:r>
            <a:r>
              <a:rPr lang="en-IN" dirty="0"/>
              <a:t>classification of </a:t>
            </a:r>
            <a:r>
              <a:rPr lang="en-IN" dirty="0" smtClean="0"/>
              <a:t>industries:</a:t>
            </a:r>
          </a:p>
          <a:p>
            <a:pPr lvl="2" algn="l"/>
            <a:r>
              <a:rPr lang="en-IN" dirty="0" smtClean="0"/>
              <a:t>Schedule A: Exclusive </a:t>
            </a:r>
            <a:r>
              <a:rPr lang="en-IN" dirty="0"/>
              <a:t>responsibility of the </a:t>
            </a:r>
            <a:r>
              <a:rPr lang="en-IN" dirty="0" smtClean="0"/>
              <a:t>state</a:t>
            </a:r>
            <a:endParaRPr lang="en-IN" dirty="0"/>
          </a:p>
          <a:p>
            <a:pPr lvl="2" algn="l"/>
            <a:r>
              <a:rPr lang="en-IN" dirty="0"/>
              <a:t>Schedule B: State owned industries, but the private enterprises could supplement the effort of the state.</a:t>
            </a:r>
          </a:p>
          <a:p>
            <a:pPr lvl="2" algn="l"/>
            <a:r>
              <a:rPr lang="en-IN" dirty="0"/>
              <a:t>Schedule C: All the remaining industries which could be owned by private sector.</a:t>
            </a:r>
          </a:p>
          <a:p>
            <a:pPr lvl="1"/>
            <a:r>
              <a:rPr lang="en-IN" dirty="0" smtClean="0"/>
              <a:t>Fair </a:t>
            </a:r>
            <a:r>
              <a:rPr lang="en-IN" dirty="0"/>
              <a:t>and non-discriminatory treatment of Private sector.</a:t>
            </a:r>
          </a:p>
          <a:p>
            <a:pPr lvl="1"/>
            <a:r>
              <a:rPr lang="en-IN" dirty="0" smtClean="0"/>
              <a:t>Encouragement </a:t>
            </a:r>
            <a:r>
              <a:rPr lang="en-IN" dirty="0"/>
              <a:t>to village and small scale industries.</a:t>
            </a:r>
          </a:p>
          <a:p>
            <a:pPr lvl="1"/>
            <a:r>
              <a:rPr lang="en-IN" dirty="0" smtClean="0"/>
              <a:t>Removing </a:t>
            </a:r>
            <a:r>
              <a:rPr lang="en-IN" dirty="0"/>
              <a:t>regional disparities.</a:t>
            </a:r>
          </a:p>
          <a:p>
            <a:pPr lvl="1"/>
            <a:r>
              <a:rPr lang="en-IN" dirty="0" smtClean="0"/>
              <a:t>Provision </a:t>
            </a:r>
            <a:r>
              <a:rPr lang="en-IN" dirty="0"/>
              <a:t>of amenities for </a:t>
            </a:r>
            <a:r>
              <a:rPr lang="en-IN" dirty="0" smtClean="0"/>
              <a:t>labour.</a:t>
            </a:r>
          </a:p>
          <a:p>
            <a:r>
              <a:rPr lang="en-IN" dirty="0"/>
              <a:t>1956 policy continued to constitute the basic economic policy for a long time</a:t>
            </a:r>
            <a:r>
              <a:rPr lang="en-IN" dirty="0" smtClean="0"/>
              <a:t>.</a:t>
            </a:r>
            <a:endParaRPr lang="en-IN"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22</a:t>
            </a:fld>
            <a:endParaRPr lang="en-IN" dirty="0"/>
          </a:p>
        </p:txBody>
      </p:sp>
    </p:spTree>
    <p:extLst>
      <p:ext uri="{BB962C8B-B14F-4D97-AF65-F5344CB8AC3E}">
        <p14:creationId xmlns:p14="http://schemas.microsoft.com/office/powerpoint/2010/main" val="3043920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The “License Raj”</a:t>
            </a:r>
            <a:endParaRPr lang="en-IN" dirty="0"/>
          </a:p>
        </p:txBody>
      </p:sp>
      <p:sp>
        <p:nvSpPr>
          <p:cNvPr id="3" name="Content Placeholder 2"/>
          <p:cNvSpPr>
            <a:spLocks noGrp="1"/>
          </p:cNvSpPr>
          <p:nvPr>
            <p:ph idx="1"/>
          </p:nvPr>
        </p:nvSpPr>
        <p:spPr/>
        <p:txBody>
          <a:bodyPr>
            <a:normAutofit/>
          </a:bodyPr>
          <a:lstStyle/>
          <a:p>
            <a:r>
              <a:rPr lang="en-IN" dirty="0"/>
              <a:t>The Licence Raj or Permit Raj </a:t>
            </a:r>
            <a:r>
              <a:rPr lang="en-IN" dirty="0" smtClean="0"/>
              <a:t>was an </a:t>
            </a:r>
            <a:r>
              <a:rPr lang="en-IN" dirty="0"/>
              <a:t>elaborate system of licences, regulations and accompanying </a:t>
            </a:r>
            <a:r>
              <a:rPr lang="en-IN" dirty="0" smtClean="0"/>
              <a:t>“red tape” </a:t>
            </a:r>
            <a:r>
              <a:rPr lang="en-IN" dirty="0"/>
              <a:t>that were required to set up and run businesses in India between 1947 and 1990</a:t>
            </a:r>
            <a:r>
              <a:rPr lang="en-IN" dirty="0" smtClean="0"/>
              <a:t>.</a:t>
            </a:r>
          </a:p>
          <a:p>
            <a:r>
              <a:rPr lang="en-IN" dirty="0" smtClean="0"/>
              <a:t>It was </a:t>
            </a:r>
            <a:r>
              <a:rPr lang="en-IN" dirty="0"/>
              <a:t>a result of </a:t>
            </a:r>
            <a:r>
              <a:rPr lang="en-IN" dirty="0" smtClean="0"/>
              <a:t>our decision </a:t>
            </a:r>
            <a:r>
              <a:rPr lang="en-IN" dirty="0"/>
              <a:t>to have a planned economy where all aspects of the economy are controlled by the state and licences are given to a select few. Up to 80 government agencies had to be satisfied before private companies could produce something and, if granted, the government would regulate production</a:t>
            </a:r>
            <a:r>
              <a:rPr lang="en-IN" dirty="0" smtClean="0"/>
              <a:t>.</a:t>
            </a:r>
            <a:endParaRPr lang="en-IN" dirty="0"/>
          </a:p>
          <a:p>
            <a:r>
              <a:rPr lang="en-IN" dirty="0" smtClean="0"/>
              <a:t>Since mid 1980s and later, the regulations have been removed, gradually this system almost abolished.</a:t>
            </a:r>
            <a:endParaRPr lang="en-IN"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23</a:t>
            </a:fld>
            <a:endParaRPr lang="en-IN" dirty="0"/>
          </a:p>
        </p:txBody>
      </p:sp>
    </p:spTree>
    <p:extLst>
      <p:ext uri="{BB962C8B-B14F-4D97-AF65-F5344CB8AC3E}">
        <p14:creationId xmlns:p14="http://schemas.microsoft.com/office/powerpoint/2010/main" val="2834724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 reforms </a:t>
            </a:r>
            <a:r>
              <a:rPr lang="en-US" dirty="0" smtClean="0"/>
              <a:t>of 1991</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In the wake of a very severe balance of payment crisis, the economic reforms of 1991 were passed under the vision of the then finance minister Dr. Manmohan Singh. The Indian industry (and hence the Indian economy) greatly benefited from the reforms passed in 1991.</a:t>
            </a:r>
          </a:p>
          <a:p>
            <a:r>
              <a:rPr lang="en-US" dirty="0" smtClean="0"/>
              <a:t>Undertaken reforms:</a:t>
            </a:r>
          </a:p>
          <a:p>
            <a:pPr lvl="1"/>
            <a:r>
              <a:rPr lang="en-US" dirty="0" smtClean="0"/>
              <a:t>By 1991, India had a fixed exchange rate system, which was changed to a floating exchange rate system.</a:t>
            </a:r>
          </a:p>
          <a:p>
            <a:pPr lvl="1"/>
            <a:r>
              <a:rPr lang="en-US" dirty="0" smtClean="0"/>
              <a:t>License Raj was abolished</a:t>
            </a:r>
          </a:p>
          <a:p>
            <a:pPr lvl="1"/>
            <a:r>
              <a:rPr lang="en-IN" dirty="0" smtClean="0"/>
              <a:t>Reduced </a:t>
            </a:r>
            <a:r>
              <a:rPr lang="en-IN" dirty="0"/>
              <a:t>tariffs and interest </a:t>
            </a:r>
            <a:r>
              <a:rPr lang="en-IN" dirty="0" smtClean="0"/>
              <a:t>rates</a:t>
            </a:r>
          </a:p>
          <a:p>
            <a:pPr lvl="1"/>
            <a:r>
              <a:rPr lang="en-IN" dirty="0" smtClean="0"/>
              <a:t>Ended </a:t>
            </a:r>
            <a:r>
              <a:rPr lang="en-IN" dirty="0"/>
              <a:t>many public monopolies, </a:t>
            </a:r>
            <a:r>
              <a:rPr lang="en-IN" dirty="0" smtClean="0"/>
              <a:t>automatic </a:t>
            </a:r>
            <a:r>
              <a:rPr lang="en-IN" dirty="0"/>
              <a:t>approval of foreign direct investment in many </a:t>
            </a:r>
            <a:r>
              <a:rPr lang="en-IN" dirty="0" smtClean="0"/>
              <a:t>sectors</a:t>
            </a:r>
          </a:p>
          <a:p>
            <a:r>
              <a:rPr lang="en-US" dirty="0" smtClean="0"/>
              <a:t>Helped India move towards being a free economy. </a:t>
            </a:r>
          </a:p>
          <a:p>
            <a:r>
              <a:rPr lang="en-US" dirty="0" smtClean="0"/>
              <a:t>But – It did not focus on the small scale industry and almost lead to the complete removal of the small scale industry from our economy.</a:t>
            </a:r>
            <a:endParaRPr lang="en-IN"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24</a:t>
            </a:fld>
            <a:endParaRPr lang="en-IN" dirty="0"/>
          </a:p>
        </p:txBody>
      </p:sp>
    </p:spTree>
    <p:extLst>
      <p:ext uri="{BB962C8B-B14F-4D97-AF65-F5344CB8AC3E}">
        <p14:creationId xmlns:p14="http://schemas.microsoft.com/office/powerpoint/2010/main" val="966263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reforms of 1991</a:t>
            </a:r>
            <a:endParaRPr lang="en-IN" dirty="0"/>
          </a:p>
        </p:txBody>
      </p:sp>
      <p:sp>
        <p:nvSpPr>
          <p:cNvPr id="3" name="Content Placeholder 2"/>
          <p:cNvSpPr>
            <a:spLocks noGrp="1"/>
          </p:cNvSpPr>
          <p:nvPr>
            <p:ph idx="1"/>
          </p:nvPr>
        </p:nvSpPr>
        <p:spPr/>
        <p:txBody>
          <a:bodyPr>
            <a:normAutofit lnSpcReduction="10000"/>
          </a:bodyPr>
          <a:lstStyle/>
          <a:p>
            <a:r>
              <a:rPr lang="en-US" dirty="0"/>
              <a:t>Aftermath of the 1991 economic reforms:</a:t>
            </a:r>
            <a:endParaRPr lang="en-IN" dirty="0"/>
          </a:p>
          <a:p>
            <a:pPr lvl="1"/>
            <a:r>
              <a:rPr lang="en-US" dirty="0" smtClean="0"/>
              <a:t>As </a:t>
            </a:r>
            <a:r>
              <a:rPr lang="en-US" dirty="0"/>
              <a:t>License Raj was abolished, economic liberalization was </a:t>
            </a:r>
            <a:r>
              <a:rPr lang="en-US" dirty="0" smtClean="0"/>
              <a:t>observed. </a:t>
            </a:r>
            <a:r>
              <a:rPr lang="en-US" dirty="0"/>
              <a:t>The list of industries reserved solely for the public sector </a:t>
            </a:r>
            <a:r>
              <a:rPr lang="en-US" dirty="0" smtClean="0"/>
              <a:t>(which </a:t>
            </a:r>
            <a:r>
              <a:rPr lang="en-US" dirty="0"/>
              <a:t>used to cover 18 </a:t>
            </a:r>
            <a:r>
              <a:rPr lang="en-US" dirty="0" smtClean="0"/>
              <a:t>industries) drastically </a:t>
            </a:r>
            <a:r>
              <a:rPr lang="en-US" dirty="0"/>
              <a:t>reduced to </a:t>
            </a:r>
            <a:r>
              <a:rPr lang="en-US" dirty="0" smtClean="0"/>
              <a:t>3: defense, </a:t>
            </a:r>
            <a:r>
              <a:rPr lang="en-US" dirty="0"/>
              <a:t>atomic energy generation, and railway </a:t>
            </a:r>
            <a:r>
              <a:rPr lang="en-US" dirty="0" smtClean="0"/>
              <a:t>transport.</a:t>
            </a:r>
          </a:p>
          <a:p>
            <a:pPr lvl="1"/>
            <a:r>
              <a:rPr lang="en-US" dirty="0" smtClean="0"/>
              <a:t>Industrial </a:t>
            </a:r>
            <a:r>
              <a:rPr lang="en-US" dirty="0"/>
              <a:t>licensing by the central government </a:t>
            </a:r>
            <a:r>
              <a:rPr lang="en-US" dirty="0" smtClean="0"/>
              <a:t>almost abolished, </a:t>
            </a:r>
            <a:r>
              <a:rPr lang="en-US" dirty="0"/>
              <a:t>except for a few </a:t>
            </a:r>
            <a:r>
              <a:rPr lang="en-US" dirty="0" smtClean="0"/>
              <a:t>environmentally </a:t>
            </a:r>
            <a:r>
              <a:rPr lang="en-US" dirty="0"/>
              <a:t>sensitive industries</a:t>
            </a:r>
            <a:endParaRPr lang="en-US" dirty="0"/>
          </a:p>
          <a:p>
            <a:pPr lvl="1"/>
            <a:r>
              <a:rPr lang="en-US" dirty="0"/>
              <a:t>Agricultural subsidies were granted</a:t>
            </a:r>
          </a:p>
          <a:p>
            <a:pPr lvl="1"/>
            <a:r>
              <a:rPr lang="en-IN" dirty="0"/>
              <a:t>A huge private sector emerged. State-owned enterprises made large losses</a:t>
            </a:r>
          </a:p>
          <a:p>
            <a:pPr lvl="1"/>
            <a:r>
              <a:rPr lang="en-IN" dirty="0"/>
              <a:t>Infrastructure investment was poor because of the public sector monopoly.</a:t>
            </a:r>
          </a:p>
          <a:p>
            <a:pPr lvl="1"/>
            <a:r>
              <a:rPr lang="en-IN" dirty="0"/>
              <a:t>Corruption flourishing under the License Raj slightly reduced after this</a:t>
            </a:r>
          </a:p>
        </p:txBody>
      </p:sp>
      <p:sp>
        <p:nvSpPr>
          <p:cNvPr id="4" name="Slide Number Placeholder 3"/>
          <p:cNvSpPr>
            <a:spLocks noGrp="1"/>
          </p:cNvSpPr>
          <p:nvPr>
            <p:ph type="sldNum" sz="quarter" idx="12"/>
          </p:nvPr>
        </p:nvSpPr>
        <p:spPr/>
        <p:txBody>
          <a:bodyPr/>
          <a:lstStyle/>
          <a:p>
            <a:fld id="{248496DE-B741-4B55-BC41-811132423F1D}" type="slidenum">
              <a:rPr lang="en-IN" smtClean="0"/>
              <a:pPr/>
              <a:t>25</a:t>
            </a:fld>
            <a:endParaRPr lang="en-IN" dirty="0"/>
          </a:p>
        </p:txBody>
      </p:sp>
    </p:spTree>
    <p:extLst>
      <p:ext uri="{BB962C8B-B14F-4D97-AF65-F5344CB8AC3E}">
        <p14:creationId xmlns:p14="http://schemas.microsoft.com/office/powerpoint/2010/main" val="1506246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Trends in Industry</a:t>
            </a:r>
            <a:endParaRPr lang="en-IN" dirty="0"/>
          </a:p>
        </p:txBody>
      </p:sp>
      <p:sp>
        <p:nvSpPr>
          <p:cNvPr id="3" name="Content Placeholder 2"/>
          <p:cNvSpPr>
            <a:spLocks noGrp="1"/>
          </p:cNvSpPr>
          <p:nvPr>
            <p:ph idx="1"/>
          </p:nvPr>
        </p:nvSpPr>
        <p:spPr/>
        <p:txBody>
          <a:bodyPr>
            <a:normAutofit lnSpcReduction="10000"/>
          </a:bodyPr>
          <a:lstStyle/>
          <a:p>
            <a:r>
              <a:rPr lang="en-US" dirty="0" smtClean="0"/>
              <a:t>We can certainly say that even today the industrial sector of India is growing, and India is observing industrialization</a:t>
            </a:r>
            <a:endParaRPr lang="en-IN" dirty="0" smtClean="0"/>
          </a:p>
          <a:p>
            <a:r>
              <a:rPr lang="en-US" dirty="0" smtClean="0"/>
              <a:t>Under various government provisions, service sector and industrial sector are being promoted. Startups, entrepreneurs, are highly valued in the market.</a:t>
            </a:r>
            <a:endParaRPr lang="en-IN" dirty="0" smtClean="0"/>
          </a:p>
          <a:p>
            <a:r>
              <a:rPr lang="en-IN" dirty="0" smtClean="0"/>
              <a:t>Industries </a:t>
            </a:r>
            <a:r>
              <a:rPr lang="en-IN" dirty="0"/>
              <a:t>such as pharmaceuticals and bio-engineering have been seen as ideal in increasing the national income using the country's new-found </a:t>
            </a:r>
            <a:r>
              <a:rPr lang="en-IN" dirty="0" smtClean="0"/>
              <a:t>expertise.</a:t>
            </a:r>
          </a:p>
          <a:p>
            <a:r>
              <a:rPr lang="en-IN" dirty="0" smtClean="0"/>
              <a:t>India </a:t>
            </a:r>
            <a:r>
              <a:rPr lang="en-IN" dirty="0"/>
              <a:t>now exports a whole variety of products and </a:t>
            </a:r>
            <a:r>
              <a:rPr lang="en-IN" dirty="0" smtClean="0"/>
              <a:t>labour, </a:t>
            </a:r>
            <a:r>
              <a:rPr lang="en-IN" dirty="0"/>
              <a:t>including petroleum products, textile goods, jewellery, software, engineering goods, chemicals, and leather merchandise</a:t>
            </a:r>
            <a:r>
              <a:rPr lang="en-IN" dirty="0" smtClean="0"/>
              <a:t>.</a:t>
            </a:r>
          </a:p>
          <a:p>
            <a:r>
              <a:rPr lang="en-US" dirty="0" smtClean="0"/>
              <a:t>Most industries have faced positive figures in the years 2014-15 according to the Finance Ministry mid-year 2015 report.</a:t>
            </a:r>
            <a:endParaRPr lang="en-IN"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26</a:t>
            </a:fld>
            <a:endParaRPr lang="en-IN" dirty="0"/>
          </a:p>
        </p:txBody>
      </p:sp>
    </p:spTree>
    <p:extLst>
      <p:ext uri="{BB962C8B-B14F-4D97-AF65-F5344CB8AC3E}">
        <p14:creationId xmlns:p14="http://schemas.microsoft.com/office/powerpoint/2010/main" val="4002421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Trends in Industry</a:t>
            </a:r>
            <a:endParaRPr lang="en-IN" dirty="0"/>
          </a:p>
        </p:txBody>
      </p:sp>
      <p:sp>
        <p:nvSpPr>
          <p:cNvPr id="3" name="Content Placeholder 2"/>
          <p:cNvSpPr>
            <a:spLocks noGrp="1"/>
          </p:cNvSpPr>
          <p:nvPr>
            <p:ph idx="1"/>
          </p:nvPr>
        </p:nvSpPr>
        <p:spPr/>
        <p:txBody>
          <a:bodyPr>
            <a:normAutofit/>
          </a:bodyPr>
          <a:lstStyle/>
          <a:p>
            <a:r>
              <a:rPr lang="en-US" dirty="0" smtClean="0"/>
              <a:t>Startup scene since 2015: The “mobile” industry</a:t>
            </a:r>
          </a:p>
          <a:p>
            <a:pPr lvl="1"/>
            <a:r>
              <a:rPr lang="en-IN" dirty="0" smtClean="0"/>
              <a:t>India </a:t>
            </a:r>
            <a:r>
              <a:rPr lang="en-IN" dirty="0"/>
              <a:t>has now become one of the largest bases for startups in the world after the United States, the United Kingdom, and </a:t>
            </a:r>
            <a:r>
              <a:rPr lang="en-IN" dirty="0" smtClean="0"/>
              <a:t>China. It </a:t>
            </a:r>
            <a:r>
              <a:rPr lang="en-IN" dirty="0"/>
              <a:t>is also the youngest with more than </a:t>
            </a:r>
            <a:r>
              <a:rPr lang="en-IN" dirty="0" smtClean="0"/>
              <a:t>72% of </a:t>
            </a:r>
            <a:r>
              <a:rPr lang="en-IN" dirty="0"/>
              <a:t>its startups founded by entrepreneurs younger than </a:t>
            </a:r>
            <a:r>
              <a:rPr lang="en-IN" dirty="0" smtClean="0"/>
              <a:t>35</a:t>
            </a:r>
          </a:p>
          <a:p>
            <a:pPr lvl="1"/>
            <a:r>
              <a:rPr lang="en-IN" dirty="0" smtClean="0"/>
              <a:t>An increasingly online and increasingly mobile business/entrepreneurship culture is being observed</a:t>
            </a:r>
          </a:p>
          <a:p>
            <a:pPr lvl="1"/>
            <a:r>
              <a:rPr lang="en-IN" dirty="0" smtClean="0"/>
              <a:t>According </a:t>
            </a:r>
            <a:r>
              <a:rPr lang="en-IN" dirty="0"/>
              <a:t>to </a:t>
            </a:r>
            <a:r>
              <a:rPr lang="en-IN" dirty="0" err="1"/>
              <a:t>Nasscom</a:t>
            </a:r>
            <a:r>
              <a:rPr lang="en-IN" dirty="0"/>
              <a:t>, an industry association for the IT sector in India, more than half of the new businesses launching in the </a:t>
            </a:r>
            <a:r>
              <a:rPr lang="en-IN" dirty="0" smtClean="0"/>
              <a:t>country, </a:t>
            </a:r>
            <a:r>
              <a:rPr lang="en-IN" dirty="0" err="1"/>
              <a:t>center</a:t>
            </a:r>
            <a:r>
              <a:rPr lang="en-IN" dirty="0"/>
              <a:t> on e-commerce, aggregators and consumer </a:t>
            </a:r>
            <a:r>
              <a:rPr lang="en-IN" dirty="0" smtClean="0"/>
              <a:t>services- it’s </a:t>
            </a:r>
            <a:r>
              <a:rPr lang="en-IN" dirty="0"/>
              <a:t>these businesses that received the lion’s share of the </a:t>
            </a:r>
            <a:r>
              <a:rPr lang="en-IN" dirty="0" smtClean="0"/>
              <a:t>startup </a:t>
            </a:r>
            <a:r>
              <a:rPr lang="en-IN" dirty="0"/>
              <a:t>funding in 2015</a:t>
            </a:r>
            <a:r>
              <a:rPr lang="en-IN" dirty="0" smtClean="0"/>
              <a:t>.</a:t>
            </a:r>
          </a:p>
          <a:p>
            <a:pPr lvl="1"/>
            <a:r>
              <a:rPr lang="en-US" dirty="0" smtClean="0"/>
              <a:t>925 startups were founded in 2015 under the “Startup India” scheme</a:t>
            </a:r>
            <a:endParaRPr lang="en-IN"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27</a:t>
            </a:fld>
            <a:endParaRPr lang="en-IN" dirty="0"/>
          </a:p>
        </p:txBody>
      </p:sp>
    </p:spTree>
    <p:extLst>
      <p:ext uri="{BB962C8B-B14F-4D97-AF65-F5344CB8AC3E}">
        <p14:creationId xmlns:p14="http://schemas.microsoft.com/office/powerpoint/2010/main" val="4050130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trends: What we need</a:t>
            </a:r>
            <a:endParaRPr lang="en-IN" dirty="0"/>
          </a:p>
        </p:txBody>
      </p:sp>
      <p:sp>
        <p:nvSpPr>
          <p:cNvPr id="3" name="Content Placeholder 2"/>
          <p:cNvSpPr>
            <a:spLocks noGrp="1"/>
          </p:cNvSpPr>
          <p:nvPr>
            <p:ph idx="1"/>
          </p:nvPr>
        </p:nvSpPr>
        <p:spPr/>
        <p:txBody>
          <a:bodyPr/>
          <a:lstStyle/>
          <a:p>
            <a:r>
              <a:rPr lang="en-US" dirty="0" smtClean="0"/>
              <a:t>As we have studied, high employment, low productivity and low contribution to GDP from the agriculture sector are making our economy weak. Currently India is a $2 trillion economy compared to the $18 trillion economy of China. Both the countries have similar population but our GDP per capita turns out way lesser. </a:t>
            </a:r>
            <a:r>
              <a:rPr lang="en-US" dirty="0" smtClean="0"/>
              <a:t>As china is industry focused their GDP is higher.</a:t>
            </a:r>
          </a:p>
          <a:p>
            <a:r>
              <a:rPr lang="en-US" dirty="0" smtClean="0"/>
              <a:t>Even though the average laborer of an industrial setup wont be earning very much – in the eye of reducing production cost, daily wagers are paid less – the contribution of industry in poverty alleviation and unemployment reduction will be much higher than the agriculture sector. Although this will have to be countered with rapid development in the urban areas as migration to urban areas will increase.</a:t>
            </a:r>
            <a:endParaRPr lang="en-US" dirty="0" smtClean="0"/>
          </a:p>
        </p:txBody>
      </p:sp>
      <p:sp>
        <p:nvSpPr>
          <p:cNvPr id="4" name="Slide Number Placeholder 3"/>
          <p:cNvSpPr>
            <a:spLocks noGrp="1"/>
          </p:cNvSpPr>
          <p:nvPr>
            <p:ph type="sldNum" sz="quarter" idx="12"/>
          </p:nvPr>
        </p:nvSpPr>
        <p:spPr/>
        <p:txBody>
          <a:bodyPr/>
          <a:lstStyle/>
          <a:p>
            <a:fld id="{248496DE-B741-4B55-BC41-811132423F1D}" type="slidenum">
              <a:rPr lang="en-IN" smtClean="0"/>
              <a:pPr/>
              <a:t>28</a:t>
            </a:fld>
            <a:endParaRPr lang="en-IN" dirty="0"/>
          </a:p>
        </p:txBody>
      </p:sp>
    </p:spTree>
    <p:extLst>
      <p:ext uri="{BB962C8B-B14F-4D97-AF65-F5344CB8AC3E}">
        <p14:creationId xmlns:p14="http://schemas.microsoft.com/office/powerpoint/2010/main" val="664560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smtClean="0"/>
              <a:t>Historically:</a:t>
            </a:r>
          </a:p>
          <a:p>
            <a:pPr lvl="1"/>
            <a:r>
              <a:rPr lang="en-IN" dirty="0" smtClean="0"/>
              <a:t>There </a:t>
            </a:r>
            <a:r>
              <a:rPr lang="en-IN" dirty="0"/>
              <a:t>was a time when small scale industries flourished </a:t>
            </a:r>
            <a:r>
              <a:rPr lang="en-IN" dirty="0" smtClean="0"/>
              <a:t>in India</a:t>
            </a:r>
            <a:r>
              <a:rPr lang="en-IN" dirty="0"/>
              <a:t>.  But this healthy trend changed after the advent of </a:t>
            </a:r>
            <a:r>
              <a:rPr lang="en-IN" dirty="0" smtClean="0"/>
              <a:t>the British.</a:t>
            </a:r>
          </a:p>
          <a:p>
            <a:pPr lvl="1"/>
            <a:r>
              <a:rPr lang="en-IN" dirty="0"/>
              <a:t>During the British rule in India large scale </a:t>
            </a:r>
            <a:r>
              <a:rPr lang="en-IN" dirty="0" smtClean="0"/>
              <a:t>industries gained prominence. </a:t>
            </a:r>
            <a:r>
              <a:rPr lang="en-IN" dirty="0"/>
              <a:t>The British preferred goods of their own </a:t>
            </a:r>
            <a:r>
              <a:rPr lang="en-IN" dirty="0" smtClean="0"/>
              <a:t>make to </a:t>
            </a:r>
            <a:r>
              <a:rPr lang="en-IN" dirty="0"/>
              <a:t>the Indian goods.  This led to the decline of </a:t>
            </a:r>
            <a:r>
              <a:rPr lang="en-IN" dirty="0" smtClean="0"/>
              <a:t>traditional industries </a:t>
            </a:r>
            <a:r>
              <a:rPr lang="en-IN" dirty="0"/>
              <a:t>in India</a:t>
            </a:r>
            <a:r>
              <a:rPr lang="en-IN" dirty="0" smtClean="0"/>
              <a:t>.</a:t>
            </a:r>
          </a:p>
          <a:p>
            <a:pPr lvl="1"/>
            <a:r>
              <a:rPr lang="en-IN" dirty="0" smtClean="0"/>
              <a:t>After independence, the growth of large scale industries was promoted by the government, while ignoring the small scale industry. It wasn’t till 2000 that the small scale industry was provided reforms.</a:t>
            </a:r>
            <a:endParaRPr lang="en-IN" dirty="0" smtClean="0"/>
          </a:p>
        </p:txBody>
      </p:sp>
      <p:sp>
        <p:nvSpPr>
          <p:cNvPr id="4" name="Slide Number Placeholder 3"/>
          <p:cNvSpPr>
            <a:spLocks noGrp="1"/>
          </p:cNvSpPr>
          <p:nvPr>
            <p:ph type="sldNum" sz="quarter" idx="12"/>
          </p:nvPr>
        </p:nvSpPr>
        <p:spPr/>
        <p:txBody>
          <a:bodyPr/>
          <a:lstStyle/>
          <a:p>
            <a:fld id="{248496DE-B741-4B55-BC41-811132423F1D}" type="slidenum">
              <a:rPr lang="en-IN" smtClean="0"/>
              <a:pPr/>
              <a:t>29</a:t>
            </a:fld>
            <a:endParaRPr lang="en-IN" dirty="0"/>
          </a:p>
        </p:txBody>
      </p:sp>
    </p:spTree>
    <p:extLst>
      <p:ext uri="{BB962C8B-B14F-4D97-AF65-F5344CB8AC3E}">
        <p14:creationId xmlns:p14="http://schemas.microsoft.com/office/powerpoint/2010/main" val="2226151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r>
              <a:rPr lang="en-IN" dirty="0" smtClean="0"/>
              <a:t>Industrialization can be defined as the transformation of a group from an agrarian society to an industrial society, also becoming an extensive re-structuring of the economy.</a:t>
            </a:r>
          </a:p>
          <a:p>
            <a:r>
              <a:rPr lang="en-IN" dirty="0"/>
              <a:t>Industrialization </a:t>
            </a:r>
            <a:r>
              <a:rPr lang="en-IN" dirty="0" smtClean="0"/>
              <a:t>also refers </a:t>
            </a:r>
            <a:r>
              <a:rPr lang="en-IN" dirty="0"/>
              <a:t>to a process of </a:t>
            </a:r>
            <a:r>
              <a:rPr lang="en-IN" dirty="0" smtClean="0"/>
              <a:t>innovation and improvement in </a:t>
            </a:r>
            <a:r>
              <a:rPr lang="en-IN" dirty="0"/>
              <a:t>the technology used to produce goods and service</a:t>
            </a:r>
            <a:r>
              <a:rPr lang="en-IN" dirty="0" smtClean="0"/>
              <a:t>.</a:t>
            </a:r>
          </a:p>
          <a:p>
            <a:r>
              <a:rPr lang="en-IN" dirty="0"/>
              <a:t>Industrialization broadly refers to the transformation of </a:t>
            </a:r>
            <a:r>
              <a:rPr lang="en-IN" dirty="0" smtClean="0"/>
              <a:t>agrarian (rural) </a:t>
            </a:r>
            <a:r>
              <a:rPr lang="en-IN" dirty="0"/>
              <a:t>societies to </a:t>
            </a:r>
            <a:r>
              <a:rPr lang="en-IN" dirty="0" smtClean="0"/>
              <a:t>industrial (urban) societies </a:t>
            </a:r>
            <a:r>
              <a:rPr lang="en-IN" dirty="0"/>
              <a:t>that are dominated by manufacturing and services</a:t>
            </a:r>
            <a:r>
              <a:rPr lang="en-IN" dirty="0" smtClean="0"/>
              <a:t>.</a:t>
            </a:r>
          </a:p>
          <a:p>
            <a:pPr lvl="1"/>
            <a:r>
              <a:rPr lang="en-IN" dirty="0" smtClean="0"/>
              <a:t>In most developed economies the industry contribution to the GDP is between the service sector (highest) and the agriculture sector (lowest), and a similar trend in the employment sector (although that depends on the structure of the concerned economy too)</a:t>
            </a:r>
          </a:p>
        </p:txBody>
      </p:sp>
      <p:sp>
        <p:nvSpPr>
          <p:cNvPr id="4" name="Slide Number Placeholder 3"/>
          <p:cNvSpPr>
            <a:spLocks noGrp="1"/>
          </p:cNvSpPr>
          <p:nvPr>
            <p:ph type="sldNum" sz="quarter" idx="12"/>
          </p:nvPr>
        </p:nvSpPr>
        <p:spPr/>
        <p:txBody>
          <a:bodyPr/>
          <a:lstStyle/>
          <a:p>
            <a:fld id="{248496DE-B741-4B55-BC41-811132423F1D}" type="slidenum">
              <a:rPr lang="en-IN" smtClean="0"/>
              <a:pPr/>
              <a:t>3</a:t>
            </a:fld>
            <a:endParaRPr lang="en-IN" dirty="0"/>
          </a:p>
        </p:txBody>
      </p:sp>
    </p:spTree>
    <p:extLst>
      <p:ext uri="{BB962C8B-B14F-4D97-AF65-F5344CB8AC3E}">
        <p14:creationId xmlns:p14="http://schemas.microsoft.com/office/powerpoint/2010/main" val="19117071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fontScale="92500"/>
          </a:bodyPr>
          <a:lstStyle/>
          <a:p>
            <a:r>
              <a:rPr lang="en-IN" dirty="0" smtClean="0"/>
              <a:t>Industrialisation of India is set </a:t>
            </a:r>
            <a:r>
              <a:rPr lang="en-IN" dirty="0"/>
              <a:t>to continue for some </a:t>
            </a:r>
            <a:r>
              <a:rPr lang="en-IN" dirty="0" smtClean="0"/>
              <a:t>time. The </a:t>
            </a:r>
            <a:r>
              <a:rPr lang="en-IN" dirty="0"/>
              <a:t>result could </a:t>
            </a:r>
            <a:r>
              <a:rPr lang="en-IN" dirty="0" smtClean="0"/>
              <a:t>very well </a:t>
            </a:r>
            <a:r>
              <a:rPr lang="en-IN" dirty="0"/>
              <a:t>be </a:t>
            </a:r>
            <a:r>
              <a:rPr lang="en-IN" dirty="0" smtClean="0"/>
              <a:t>India becoming a </a:t>
            </a:r>
            <a:r>
              <a:rPr lang="en-IN" dirty="0"/>
              <a:t>major player in many global markets in the future</a:t>
            </a:r>
            <a:r>
              <a:rPr lang="en-IN" dirty="0" smtClean="0"/>
              <a:t>.</a:t>
            </a:r>
          </a:p>
          <a:p>
            <a:pPr lvl="1"/>
            <a:r>
              <a:rPr lang="en-IN" dirty="0"/>
              <a:t>India has seen a rapid rise in industrialisation in the past </a:t>
            </a:r>
            <a:r>
              <a:rPr lang="en-IN" dirty="0" smtClean="0"/>
              <a:t>30 years, </a:t>
            </a:r>
            <a:r>
              <a:rPr lang="en-IN" dirty="0"/>
              <a:t>with expansion in markets such as pharmaceuticals, bio-engineering, nuclear technology, </a:t>
            </a:r>
            <a:r>
              <a:rPr lang="en-IN" dirty="0" smtClean="0"/>
              <a:t>information, minerals, energy.</a:t>
            </a:r>
          </a:p>
          <a:p>
            <a:pPr lvl="1"/>
            <a:r>
              <a:rPr lang="en-IN" dirty="0" smtClean="0"/>
              <a:t>Latest </a:t>
            </a:r>
            <a:r>
              <a:rPr lang="en-IN" dirty="0"/>
              <a:t>trends </a:t>
            </a:r>
            <a:r>
              <a:rPr lang="en-IN" dirty="0" smtClean="0"/>
              <a:t>such as electronic-education have put India on the global market</a:t>
            </a:r>
          </a:p>
          <a:p>
            <a:pPr lvl="1"/>
            <a:r>
              <a:rPr lang="en-IN" dirty="0" smtClean="0"/>
              <a:t>In order to reduce the continuously increasing pressure of exploding population on our developing economy, rapid industrialization is a must.</a:t>
            </a:r>
          </a:p>
          <a:p>
            <a:r>
              <a:rPr lang="en-IN" dirty="0"/>
              <a:t>Agriculture is over burdened with population. </a:t>
            </a:r>
            <a:r>
              <a:rPr lang="en-IN" dirty="0" smtClean="0"/>
              <a:t>Also, it cannot </a:t>
            </a:r>
            <a:r>
              <a:rPr lang="en-IN" dirty="0"/>
              <a:t>use all </a:t>
            </a:r>
            <a:r>
              <a:rPr lang="en-IN" dirty="0" smtClean="0"/>
              <a:t>the resources</a:t>
            </a:r>
            <a:r>
              <a:rPr lang="en-IN" dirty="0"/>
              <a:t>. </a:t>
            </a:r>
            <a:r>
              <a:rPr lang="en-IN" dirty="0" smtClean="0"/>
              <a:t>Also, it does not contribute to the GDP and economic growth by providing employment, hence, </a:t>
            </a:r>
            <a:r>
              <a:rPr lang="en-IN" dirty="0"/>
              <a:t>industrialization is </a:t>
            </a:r>
            <a:r>
              <a:rPr lang="en-IN" dirty="0" smtClean="0"/>
              <a:t>required to </a:t>
            </a:r>
            <a:r>
              <a:rPr lang="en-IN" dirty="0"/>
              <a:t>make </a:t>
            </a:r>
            <a:r>
              <a:rPr lang="en-IN" dirty="0" smtClean="0"/>
              <a:t>proper use </a:t>
            </a:r>
            <a:r>
              <a:rPr lang="en-IN" dirty="0"/>
              <a:t>of our resources</a:t>
            </a:r>
            <a:r>
              <a:rPr lang="en-IN" dirty="0" smtClean="0"/>
              <a:t>.</a:t>
            </a:r>
          </a:p>
        </p:txBody>
      </p:sp>
      <p:sp>
        <p:nvSpPr>
          <p:cNvPr id="4" name="Slide Number Placeholder 3"/>
          <p:cNvSpPr>
            <a:spLocks noGrp="1"/>
          </p:cNvSpPr>
          <p:nvPr>
            <p:ph type="sldNum" sz="quarter" idx="12"/>
          </p:nvPr>
        </p:nvSpPr>
        <p:spPr/>
        <p:txBody>
          <a:bodyPr/>
          <a:lstStyle/>
          <a:p>
            <a:fld id="{248496DE-B741-4B55-BC41-811132423F1D}" type="slidenum">
              <a:rPr lang="en-IN" smtClean="0"/>
              <a:pPr/>
              <a:t>30</a:t>
            </a:fld>
            <a:endParaRPr lang="en-IN" dirty="0"/>
          </a:p>
        </p:txBody>
      </p:sp>
    </p:spTree>
    <p:extLst>
      <p:ext uri="{BB962C8B-B14F-4D97-AF65-F5344CB8AC3E}">
        <p14:creationId xmlns:p14="http://schemas.microsoft.com/office/powerpoint/2010/main" val="10441408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a:bodyPr>
          <a:lstStyle/>
          <a:p>
            <a:r>
              <a:rPr lang="en-IN" smtClean="0"/>
              <a:t>Industry </a:t>
            </a:r>
            <a:r>
              <a:rPr lang="en-IN" dirty="0" smtClean="0"/>
              <a:t>will also improve </a:t>
            </a:r>
            <a:r>
              <a:rPr lang="en-IN" dirty="0"/>
              <a:t>the quality of our manpower</a:t>
            </a:r>
            <a:r>
              <a:rPr lang="en-IN" dirty="0" smtClean="0"/>
              <a:t>.</a:t>
            </a:r>
          </a:p>
          <a:p>
            <a:r>
              <a:rPr lang="en-IN" dirty="0" smtClean="0"/>
              <a:t>By industry, we can use </a:t>
            </a:r>
            <a:r>
              <a:rPr lang="en-IN" dirty="0"/>
              <a:t>more capital and technologies</a:t>
            </a:r>
            <a:r>
              <a:rPr lang="en-IN" dirty="0" smtClean="0"/>
              <a:t>.</a:t>
            </a:r>
          </a:p>
          <a:p>
            <a:r>
              <a:rPr lang="en-IN" dirty="0" smtClean="0"/>
              <a:t>Improvement </a:t>
            </a:r>
            <a:r>
              <a:rPr lang="en-IN" dirty="0"/>
              <a:t>of </a:t>
            </a:r>
            <a:r>
              <a:rPr lang="en-IN" dirty="0" smtClean="0"/>
              <a:t>average productivity of labour can be observed.</a:t>
            </a:r>
          </a:p>
          <a:p>
            <a:r>
              <a:rPr lang="en-IN" dirty="0"/>
              <a:t>Industrialization is capable of removing regional disparities because barren lands can be used </a:t>
            </a:r>
            <a:r>
              <a:rPr lang="en-IN" dirty="0" smtClean="0"/>
              <a:t>for it, it doesn’t require fertile land or irrigation</a:t>
            </a:r>
          </a:p>
          <a:p>
            <a:r>
              <a:rPr lang="en-IN" dirty="0" smtClean="0"/>
              <a:t>Industrialization </a:t>
            </a:r>
            <a:r>
              <a:rPr lang="en-IN" dirty="0"/>
              <a:t>will raise the standard of living of our people</a:t>
            </a:r>
            <a:r>
              <a:rPr lang="en-IN" dirty="0" smtClean="0"/>
              <a:t>.</a:t>
            </a:r>
          </a:p>
          <a:p>
            <a:r>
              <a:rPr lang="en-IN" dirty="0" smtClean="0"/>
              <a:t>From the extra manpower </a:t>
            </a:r>
            <a:r>
              <a:rPr lang="en-IN" dirty="0"/>
              <a:t>rendered </a:t>
            </a:r>
            <a:r>
              <a:rPr lang="en-IN" dirty="0" smtClean="0"/>
              <a:t>by </a:t>
            </a:r>
            <a:r>
              <a:rPr lang="en-IN" dirty="0"/>
              <a:t>the agriculture, there should be industries in the rural areas. There is unlimited scope of industrialization due to continued </a:t>
            </a:r>
            <a:r>
              <a:rPr lang="en-IN" dirty="0" smtClean="0"/>
              <a:t>research, </a:t>
            </a:r>
            <a:r>
              <a:rPr lang="en-IN" dirty="0"/>
              <a:t>introduction of new technologies and invention</a:t>
            </a:r>
            <a:r>
              <a:rPr lang="en-IN" dirty="0" smtClean="0"/>
              <a:t>.</a:t>
            </a:r>
            <a:endParaRPr lang="en-IN"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31</a:t>
            </a:fld>
            <a:endParaRPr lang="en-IN" dirty="0"/>
          </a:p>
        </p:txBody>
      </p:sp>
    </p:spTree>
    <p:extLst>
      <p:ext uri="{BB962C8B-B14F-4D97-AF65-F5344CB8AC3E}">
        <p14:creationId xmlns:p14="http://schemas.microsoft.com/office/powerpoint/2010/main" val="10441408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Autofit/>
          </a:bodyPr>
          <a:lstStyle/>
          <a:p>
            <a:pPr marL="0" indent="0">
              <a:buNone/>
            </a:pPr>
            <a:r>
              <a:rPr lang="en-IN" sz="2000" dirty="0"/>
              <a:t>http://www.historydiscussion.net/british-india/industrial-development-in-india-during-the-british-rule/5979</a:t>
            </a:r>
          </a:p>
          <a:p>
            <a:pPr marL="0" indent="0">
              <a:buNone/>
            </a:pPr>
            <a:r>
              <a:rPr lang="en-IN" sz="2000" dirty="0"/>
              <a:t>http://www.importantindia.com/17059/essay-on-importance-of-industrialization/</a:t>
            </a:r>
          </a:p>
          <a:p>
            <a:pPr marL="0" indent="0">
              <a:buNone/>
            </a:pPr>
            <a:r>
              <a:rPr lang="en-IN" sz="2000" dirty="0"/>
              <a:t>https://www.tcd.ie/Economics/assets/pdf/SER/1999/Hambrock_Hauptan</a:t>
            </a:r>
          </a:p>
          <a:p>
            <a:pPr marL="0" indent="0">
              <a:buNone/>
            </a:pPr>
            <a:r>
              <a:rPr lang="en-IN" sz="2000" dirty="0"/>
              <a:t>http://www.zum.de/whkmla/sp/0910/jjw/tumulus1.html</a:t>
            </a:r>
          </a:p>
          <a:p>
            <a:pPr marL="0" indent="0">
              <a:buNone/>
            </a:pPr>
            <a:r>
              <a:rPr lang="en-IN" sz="2000" dirty="0"/>
              <a:t>http://www.yourarticlelibrary.com/economics/role-of-industrialization-in-the-economic-development-of-india/4664/</a:t>
            </a:r>
          </a:p>
          <a:p>
            <a:pPr marL="0" indent="0">
              <a:buNone/>
            </a:pPr>
            <a:r>
              <a:rPr lang="en-IN" sz="2000" dirty="0"/>
              <a:t>http://www.importantindia.com/15285/impact-of-industrialization-in-india/</a:t>
            </a:r>
          </a:p>
          <a:p>
            <a:pPr marL="0" indent="0">
              <a:buNone/>
            </a:pPr>
            <a:r>
              <a:rPr lang="en-IN" sz="2000" dirty="0"/>
              <a:t>http://www.ncert.nic.in/ncerts/l/jess305.pdf</a:t>
            </a:r>
          </a:p>
          <a:p>
            <a:pPr marL="0" indent="0">
              <a:buNone/>
            </a:pPr>
            <a:r>
              <a:rPr lang="en-IN" sz="2000" dirty="0"/>
              <a:t>finmin.nic.in/reports/MYR201415English.pdf, Mid-Year Analysis 2014-2015</a:t>
            </a:r>
            <a:endParaRPr lang="en-IN" sz="2000"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32</a:t>
            </a:fld>
            <a:endParaRPr lang="en-IN" dirty="0"/>
          </a:p>
        </p:txBody>
      </p:sp>
    </p:spTree>
    <p:extLst>
      <p:ext uri="{BB962C8B-B14F-4D97-AF65-F5344CB8AC3E}">
        <p14:creationId xmlns:p14="http://schemas.microsoft.com/office/powerpoint/2010/main" val="19449717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97338" y="2552699"/>
            <a:ext cx="3736962" cy="1193801"/>
          </a:xfrm>
        </p:spPr>
        <p:txBody>
          <a:bodyPr anchor="ctr">
            <a:normAutofit/>
          </a:bodyPr>
          <a:lstStyle/>
          <a:p>
            <a:pPr marL="0" indent="0" algn="ctr">
              <a:buNone/>
            </a:pPr>
            <a:r>
              <a:rPr lang="en-IN" sz="5400" dirty="0" smtClean="0"/>
              <a:t>Thank You!</a:t>
            </a:r>
            <a:endParaRPr lang="en-IN" sz="5400"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33</a:t>
            </a:fld>
            <a:endParaRPr lang="en-IN" dirty="0"/>
          </a:p>
        </p:txBody>
      </p:sp>
    </p:spTree>
    <p:extLst>
      <p:ext uri="{BB962C8B-B14F-4D97-AF65-F5344CB8AC3E}">
        <p14:creationId xmlns:p14="http://schemas.microsoft.com/office/powerpoint/2010/main" val="2849145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Background</a:t>
            </a:r>
            <a:endParaRPr lang="en-IN" dirty="0"/>
          </a:p>
        </p:txBody>
      </p:sp>
      <p:sp>
        <p:nvSpPr>
          <p:cNvPr id="3" name="Content Placeholder 2"/>
          <p:cNvSpPr>
            <a:spLocks noGrp="1"/>
          </p:cNvSpPr>
          <p:nvPr>
            <p:ph idx="1"/>
          </p:nvPr>
        </p:nvSpPr>
        <p:spPr/>
        <p:txBody>
          <a:bodyPr/>
          <a:lstStyle/>
          <a:p>
            <a:r>
              <a:rPr lang="en-IN" dirty="0"/>
              <a:t>The first transformation </a:t>
            </a:r>
            <a:r>
              <a:rPr lang="en-IN" dirty="0" smtClean="0"/>
              <a:t>from </a:t>
            </a:r>
            <a:r>
              <a:rPr lang="en-IN" dirty="0"/>
              <a:t>an agricultural </a:t>
            </a:r>
            <a:r>
              <a:rPr lang="en-IN" dirty="0" smtClean="0"/>
              <a:t>industry </a:t>
            </a:r>
            <a:r>
              <a:rPr lang="en-IN" dirty="0"/>
              <a:t>to an </a:t>
            </a:r>
            <a:r>
              <a:rPr lang="en-IN" dirty="0" smtClean="0"/>
              <a:t>industrial one, became known </a:t>
            </a:r>
            <a:r>
              <a:rPr lang="en-IN" dirty="0"/>
              <a:t>as the Industrial Revolution, took place from the mid-18th to early 19th century in certain areas in Europe and North America; starting from Great Britain.</a:t>
            </a:r>
          </a:p>
          <a:p>
            <a:r>
              <a:rPr lang="en-IN" dirty="0"/>
              <a:t>The "Second Industrial Revolution" labels the later changes that came about in the mid-19th century after </a:t>
            </a:r>
            <a:r>
              <a:rPr lang="en-IN" dirty="0" smtClean="0"/>
              <a:t>various innovations and inventions in the European, the American, and the Asian continents</a:t>
            </a:r>
            <a:endParaRPr lang="en-IN" dirty="0"/>
          </a:p>
          <a:p>
            <a:r>
              <a:rPr lang="en-IN" dirty="0"/>
              <a:t>By the end of the 20th century, East Asia had become one of the most recently industrialised regions of the </a:t>
            </a:r>
            <a:r>
              <a:rPr lang="en-IN" dirty="0" smtClean="0"/>
              <a:t>world. Even today, most of the developing countries in the Asian subcontinent are undergoing the process of industrialization at varied speeds.</a:t>
            </a:r>
          </a:p>
          <a:p>
            <a:endParaRPr lang="en-IN" dirty="0" smtClean="0"/>
          </a:p>
          <a:p>
            <a:endParaRPr lang="en-IN"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4</a:t>
            </a:fld>
            <a:endParaRPr lang="en-IN" dirty="0"/>
          </a:p>
        </p:txBody>
      </p:sp>
    </p:spTree>
    <p:extLst>
      <p:ext uri="{BB962C8B-B14F-4D97-AF65-F5344CB8AC3E}">
        <p14:creationId xmlns:p14="http://schemas.microsoft.com/office/powerpoint/2010/main" val="2084213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importance of industrialization</a:t>
            </a:r>
            <a:endParaRPr lang="en-IN" dirty="0"/>
          </a:p>
        </p:txBody>
      </p:sp>
      <p:sp>
        <p:nvSpPr>
          <p:cNvPr id="3" name="Content Placeholder 2"/>
          <p:cNvSpPr>
            <a:spLocks noGrp="1"/>
          </p:cNvSpPr>
          <p:nvPr>
            <p:ph idx="1"/>
          </p:nvPr>
        </p:nvSpPr>
        <p:spPr/>
        <p:txBody>
          <a:bodyPr>
            <a:normAutofit/>
          </a:bodyPr>
          <a:lstStyle/>
          <a:p>
            <a:r>
              <a:rPr lang="en-IN" dirty="0"/>
              <a:t>Industrialization has come to be regarded as synonymous with economic growth and development. </a:t>
            </a:r>
          </a:p>
          <a:p>
            <a:r>
              <a:rPr lang="en-IN" dirty="0" smtClean="0"/>
              <a:t>As </a:t>
            </a:r>
            <a:r>
              <a:rPr lang="en-IN" dirty="0"/>
              <a:t>industrial wages rise, markets for consumer goods and services of all kinds tend to expand and provide a further stimulus to industrial investment and economic growth, hence industrialization will contribute to the needs of the economic </a:t>
            </a:r>
            <a:r>
              <a:rPr lang="en-IN" dirty="0" smtClean="0"/>
              <a:t>growth</a:t>
            </a:r>
          </a:p>
          <a:p>
            <a:r>
              <a:rPr lang="en-IN" dirty="0" smtClean="0"/>
              <a:t>Industrialization </a:t>
            </a:r>
            <a:r>
              <a:rPr lang="en-IN" dirty="0"/>
              <a:t>is the key to economic development. All advanced countries of the world are industrialized and always improving, developing  in the field of industry.</a:t>
            </a:r>
          </a:p>
          <a:p>
            <a:r>
              <a:rPr lang="en-IN" dirty="0"/>
              <a:t>No country desirous of rapid economic progress can afford to neglect </a:t>
            </a:r>
            <a:r>
              <a:rPr lang="en-IN" dirty="0" smtClean="0"/>
              <a:t>industrialization. It can </a:t>
            </a:r>
            <a:r>
              <a:rPr lang="en-IN" dirty="0"/>
              <a:t>help the progress of agriculture, trade, transport and all the other economic </a:t>
            </a:r>
            <a:r>
              <a:rPr lang="en-IN" dirty="0" smtClean="0"/>
              <a:t>activities.</a:t>
            </a:r>
            <a:endParaRPr lang="en-IN"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5</a:t>
            </a:fld>
            <a:endParaRPr lang="en-IN" dirty="0"/>
          </a:p>
        </p:txBody>
      </p:sp>
    </p:spTree>
    <p:extLst>
      <p:ext uri="{BB962C8B-B14F-4D97-AF65-F5344CB8AC3E}">
        <p14:creationId xmlns:p14="http://schemas.microsoft.com/office/powerpoint/2010/main" val="3632859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Contribution</a:t>
            </a:r>
            <a:r>
              <a:rPr lang="en-IN" dirty="0" smtClean="0"/>
              <a:t> </a:t>
            </a:r>
            <a:r>
              <a:rPr lang="en-IN" dirty="0"/>
              <a:t>of </a:t>
            </a:r>
            <a:r>
              <a:rPr lang="en-IN" dirty="0" smtClean="0"/>
              <a:t>industrialization</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The role of industrialization in the development of country can be analysed as follows:</a:t>
            </a:r>
          </a:p>
          <a:p>
            <a:pPr lvl="1"/>
            <a:r>
              <a:rPr lang="en-IN" dirty="0" smtClean="0"/>
              <a:t>Economic:</a:t>
            </a:r>
          </a:p>
          <a:p>
            <a:pPr lvl="2"/>
            <a:r>
              <a:rPr lang="en-IN" dirty="0"/>
              <a:t>Quality of the production can also help in improving </a:t>
            </a:r>
            <a:r>
              <a:rPr lang="en-IN" dirty="0" smtClean="0"/>
              <a:t>exports, balance BOP</a:t>
            </a:r>
          </a:p>
          <a:p>
            <a:pPr lvl="2"/>
            <a:r>
              <a:rPr lang="en-IN" dirty="0" smtClean="0"/>
              <a:t>Production from industries is beneficial to service and agriculture sectors, and will stabilise the economic growth even if global conditions are unsuitable</a:t>
            </a:r>
            <a:endParaRPr lang="en-IN" dirty="0"/>
          </a:p>
          <a:p>
            <a:pPr lvl="2"/>
            <a:r>
              <a:rPr lang="en-IN" dirty="0"/>
              <a:t>Growth in international trade</a:t>
            </a:r>
          </a:p>
          <a:p>
            <a:pPr lvl="2"/>
            <a:r>
              <a:rPr lang="en-IN" dirty="0"/>
              <a:t>High level of investment</a:t>
            </a:r>
          </a:p>
          <a:p>
            <a:pPr lvl="2"/>
            <a:r>
              <a:rPr lang="en-IN" dirty="0"/>
              <a:t>Increase in per capita income.</a:t>
            </a:r>
          </a:p>
          <a:p>
            <a:pPr lvl="2"/>
            <a:r>
              <a:rPr lang="en-IN" dirty="0"/>
              <a:t>Rise in capital and in foreign direct </a:t>
            </a:r>
            <a:r>
              <a:rPr lang="en-IN" dirty="0" smtClean="0"/>
              <a:t>investment</a:t>
            </a:r>
          </a:p>
          <a:p>
            <a:pPr lvl="1"/>
            <a:r>
              <a:rPr lang="en-IN" dirty="0" smtClean="0"/>
              <a:t>Society:</a:t>
            </a:r>
            <a:endParaRPr lang="en-IN" dirty="0" smtClean="0"/>
          </a:p>
          <a:p>
            <a:pPr lvl="2"/>
            <a:r>
              <a:rPr lang="en-IN" dirty="0" smtClean="0"/>
              <a:t>Manufacturing </a:t>
            </a:r>
            <a:r>
              <a:rPr lang="en-IN" dirty="0"/>
              <a:t>helps in balancing demand of the people with </a:t>
            </a:r>
            <a:r>
              <a:rPr lang="en-IN" dirty="0" smtClean="0"/>
              <a:t>supply</a:t>
            </a:r>
          </a:p>
          <a:p>
            <a:pPr lvl="2"/>
            <a:r>
              <a:rPr lang="en-IN" dirty="0"/>
              <a:t>Generation of employment and reduction of poverty</a:t>
            </a:r>
          </a:p>
          <a:p>
            <a:pPr lvl="2"/>
            <a:r>
              <a:rPr lang="en-IN" dirty="0"/>
              <a:t>More production implies that self sufficiency </a:t>
            </a:r>
            <a:r>
              <a:rPr lang="en-IN" dirty="0" smtClean="0"/>
              <a:t>increases</a:t>
            </a:r>
            <a:endParaRPr lang="en-IN"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6</a:t>
            </a:fld>
            <a:endParaRPr lang="en-IN" dirty="0"/>
          </a:p>
        </p:txBody>
      </p:sp>
    </p:spTree>
    <p:extLst>
      <p:ext uri="{BB962C8B-B14F-4D97-AF65-F5344CB8AC3E}">
        <p14:creationId xmlns:p14="http://schemas.microsoft.com/office/powerpoint/2010/main" val="3385198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Impacts of industrialization in India</a:t>
            </a:r>
          </a:p>
        </p:txBody>
      </p:sp>
      <p:sp>
        <p:nvSpPr>
          <p:cNvPr id="3" name="Content Placeholder 2"/>
          <p:cNvSpPr>
            <a:spLocks noGrp="1"/>
          </p:cNvSpPr>
          <p:nvPr>
            <p:ph idx="1"/>
          </p:nvPr>
        </p:nvSpPr>
        <p:spPr/>
        <p:txBody>
          <a:bodyPr>
            <a:normAutofit lnSpcReduction="10000"/>
          </a:bodyPr>
          <a:lstStyle/>
          <a:p>
            <a:r>
              <a:rPr lang="en-IN" dirty="0" smtClean="0"/>
              <a:t>Overview: </a:t>
            </a:r>
          </a:p>
          <a:p>
            <a:pPr lvl="1"/>
            <a:r>
              <a:rPr lang="en-IN" dirty="0" smtClean="0"/>
              <a:t>Industry will help the economy become self sufficient and self reliant. It will help in improving trade relations with the other economies. The citizen of the country will benefit from industrialization.</a:t>
            </a:r>
          </a:p>
          <a:p>
            <a:pPr lvl="1"/>
            <a:r>
              <a:rPr lang="en-IN" dirty="0" smtClean="0"/>
              <a:t>Industry will lead to urbanization and increase urban population, affecting the type of poverty/skill/employment of the country: rural poverty may change to urban poverty, seasonal unemployment may change to frictional unemployment</a:t>
            </a:r>
          </a:p>
          <a:p>
            <a:pPr lvl="1"/>
            <a:r>
              <a:rPr lang="en-IN" dirty="0" smtClean="0"/>
              <a:t>Not industrialization itself, but human behaviour of greed </a:t>
            </a:r>
            <a:r>
              <a:rPr lang="en-IN" dirty="0"/>
              <a:t>and </a:t>
            </a:r>
            <a:r>
              <a:rPr lang="en-IN" dirty="0" smtClean="0"/>
              <a:t>selfishness behind </a:t>
            </a:r>
            <a:r>
              <a:rPr lang="en-IN" dirty="0"/>
              <a:t>the </a:t>
            </a:r>
            <a:r>
              <a:rPr lang="en-IN" dirty="0" smtClean="0"/>
              <a:t>industrialization, often produce </a:t>
            </a:r>
            <a:r>
              <a:rPr lang="en-IN" dirty="0"/>
              <a:t>adverse </a:t>
            </a:r>
            <a:r>
              <a:rPr lang="en-IN" dirty="0" smtClean="0"/>
              <a:t>effects </a:t>
            </a:r>
            <a:r>
              <a:rPr lang="en-IN" dirty="0"/>
              <a:t>on the </a:t>
            </a:r>
            <a:r>
              <a:rPr lang="en-IN" dirty="0" smtClean="0"/>
              <a:t>society.</a:t>
            </a:r>
            <a:endParaRPr lang="en-IN" dirty="0"/>
          </a:p>
          <a:p>
            <a:pPr lvl="1"/>
            <a:r>
              <a:rPr lang="en-IN" dirty="0"/>
              <a:t>I</a:t>
            </a:r>
            <a:r>
              <a:rPr lang="en-IN" dirty="0" smtClean="0"/>
              <a:t>ndustrial </a:t>
            </a:r>
            <a:r>
              <a:rPr lang="en-IN" dirty="0"/>
              <a:t>policy does not discourage private industrial enterprises. But our </a:t>
            </a:r>
            <a:r>
              <a:rPr lang="en-IN" dirty="0" smtClean="0"/>
              <a:t>government </a:t>
            </a:r>
            <a:r>
              <a:rPr lang="en-IN" dirty="0"/>
              <a:t>must be cautious </a:t>
            </a:r>
            <a:r>
              <a:rPr lang="en-IN" dirty="0" smtClean="0"/>
              <a:t>and maintain </a:t>
            </a:r>
            <a:r>
              <a:rPr lang="en-IN" dirty="0"/>
              <a:t>good relations between capitalists </a:t>
            </a:r>
            <a:r>
              <a:rPr lang="en-IN" dirty="0" smtClean="0"/>
              <a:t>(management) and the labourers.</a:t>
            </a:r>
            <a:endParaRPr lang="en-IN"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7</a:t>
            </a:fld>
            <a:endParaRPr lang="en-IN" dirty="0"/>
          </a:p>
        </p:txBody>
      </p:sp>
    </p:spTree>
    <p:extLst>
      <p:ext uri="{BB962C8B-B14F-4D97-AF65-F5344CB8AC3E}">
        <p14:creationId xmlns:p14="http://schemas.microsoft.com/office/powerpoint/2010/main" val="1625432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Impacts of industrialization in India</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Positive impacts of industrialization in India</a:t>
            </a:r>
          </a:p>
          <a:p>
            <a:pPr lvl="1"/>
            <a:r>
              <a:rPr lang="en-IN" dirty="0"/>
              <a:t>Low cost of production: The introduction of industries have led to the decrease in the cost of production of many essential items. The decrease in cost is the result of economy of </a:t>
            </a:r>
            <a:r>
              <a:rPr lang="en-IN" dirty="0" smtClean="0"/>
              <a:t>large </a:t>
            </a:r>
            <a:r>
              <a:rPr lang="en-IN" dirty="0"/>
              <a:t>scale production. </a:t>
            </a:r>
            <a:r>
              <a:rPr lang="en-IN" dirty="0" smtClean="0"/>
              <a:t>Affordability of goods increases.</a:t>
            </a:r>
            <a:endParaRPr lang="en-IN" dirty="0"/>
          </a:p>
          <a:p>
            <a:pPr lvl="1"/>
            <a:r>
              <a:rPr lang="en-IN" dirty="0"/>
              <a:t>Self-sufficient: Before independence, we used to spend </a:t>
            </a:r>
            <a:r>
              <a:rPr lang="en-IN" dirty="0" smtClean="0"/>
              <a:t>hundreds </a:t>
            </a:r>
            <a:r>
              <a:rPr lang="en-IN" dirty="0"/>
              <a:t>of millions of rupees over import of </a:t>
            </a:r>
            <a:r>
              <a:rPr lang="en-IN" dirty="0" smtClean="0"/>
              <a:t>cloth itself. With </a:t>
            </a:r>
            <a:r>
              <a:rPr lang="en-IN" dirty="0"/>
              <a:t>the advancement of textile </a:t>
            </a:r>
            <a:r>
              <a:rPr lang="en-IN" dirty="0" smtClean="0"/>
              <a:t>industry, we made </a:t>
            </a:r>
            <a:r>
              <a:rPr lang="en-IN" dirty="0"/>
              <a:t>ourselves </a:t>
            </a:r>
            <a:r>
              <a:rPr lang="en-IN" dirty="0" smtClean="0"/>
              <a:t>self-sufficient</a:t>
            </a:r>
          </a:p>
          <a:p>
            <a:pPr lvl="1"/>
            <a:r>
              <a:rPr lang="en-IN" dirty="0" smtClean="0"/>
              <a:t>Employment</a:t>
            </a:r>
            <a:r>
              <a:rPr lang="en-IN" dirty="0"/>
              <a:t>: Large industries need thousands of skilled and semi-skilled </a:t>
            </a:r>
            <a:r>
              <a:rPr lang="en-IN" dirty="0" smtClean="0"/>
              <a:t>workers, providing massive </a:t>
            </a:r>
            <a:r>
              <a:rPr lang="en-IN" dirty="0"/>
              <a:t>employment </a:t>
            </a:r>
            <a:r>
              <a:rPr lang="en-IN" dirty="0" smtClean="0"/>
              <a:t>opportunity</a:t>
            </a:r>
            <a:endParaRPr lang="en-IN" dirty="0"/>
          </a:p>
          <a:p>
            <a:pPr lvl="1"/>
            <a:r>
              <a:rPr lang="en-IN" dirty="0"/>
              <a:t>Improved Agriculture: </a:t>
            </a:r>
            <a:r>
              <a:rPr lang="en-IN" dirty="0" smtClean="0"/>
              <a:t>Modern, efficient </a:t>
            </a:r>
            <a:r>
              <a:rPr lang="en-IN" dirty="0"/>
              <a:t>agricultural </a:t>
            </a:r>
            <a:r>
              <a:rPr lang="en-IN" dirty="0" smtClean="0"/>
              <a:t>systems done </a:t>
            </a:r>
            <a:r>
              <a:rPr lang="en-IN" dirty="0"/>
              <a:t>with the help of </a:t>
            </a:r>
            <a:r>
              <a:rPr lang="en-IN" dirty="0" smtClean="0"/>
              <a:t>machinery </a:t>
            </a:r>
            <a:r>
              <a:rPr lang="en-IN" dirty="0"/>
              <a:t>and mechanical </a:t>
            </a:r>
            <a:r>
              <a:rPr lang="en-IN" dirty="0" smtClean="0"/>
              <a:t>devices enabled by industrialization</a:t>
            </a:r>
            <a:endParaRPr lang="en-IN" dirty="0"/>
          </a:p>
          <a:p>
            <a:pPr lvl="1"/>
            <a:r>
              <a:rPr lang="en-IN" dirty="0" smtClean="0"/>
              <a:t>Defence </a:t>
            </a:r>
            <a:r>
              <a:rPr lang="en-IN" dirty="0"/>
              <a:t>and security: </a:t>
            </a:r>
            <a:r>
              <a:rPr lang="en-IN" dirty="0" smtClean="0"/>
              <a:t>Keeping </a:t>
            </a:r>
            <a:r>
              <a:rPr lang="en-IN" dirty="0"/>
              <a:t>pace with </a:t>
            </a:r>
            <a:r>
              <a:rPr lang="en-IN" dirty="0" smtClean="0"/>
              <a:t>time, in order to </a:t>
            </a:r>
            <a:r>
              <a:rPr lang="en-IN" dirty="0"/>
              <a:t>defend our country against foreign </a:t>
            </a:r>
            <a:r>
              <a:rPr lang="en-IN" dirty="0" smtClean="0"/>
              <a:t>aggression, we require manufacturing of </a:t>
            </a:r>
            <a:r>
              <a:rPr lang="en-IN" dirty="0"/>
              <a:t>latest weapons, </a:t>
            </a:r>
            <a:r>
              <a:rPr lang="en-IN" dirty="0" smtClean="0"/>
              <a:t>as it </a:t>
            </a:r>
            <a:r>
              <a:rPr lang="en-IN" dirty="0"/>
              <a:t>is </a:t>
            </a:r>
            <a:r>
              <a:rPr lang="en-IN" dirty="0" smtClean="0"/>
              <a:t>unwise </a:t>
            </a:r>
            <a:r>
              <a:rPr lang="en-IN" dirty="0"/>
              <a:t>to depend upon foreign aid for </a:t>
            </a:r>
            <a:r>
              <a:rPr lang="en-IN" dirty="0" smtClean="0"/>
              <a:t>defence </a:t>
            </a:r>
            <a:r>
              <a:rPr lang="en-IN" dirty="0"/>
              <a:t>of </a:t>
            </a:r>
            <a:r>
              <a:rPr lang="en-IN" dirty="0" smtClean="0"/>
              <a:t>the country</a:t>
            </a:r>
            <a:r>
              <a:rPr lang="en-IN" dirty="0"/>
              <a:t>.</a:t>
            </a:r>
          </a:p>
        </p:txBody>
      </p:sp>
      <p:sp>
        <p:nvSpPr>
          <p:cNvPr id="4" name="Slide Number Placeholder 3"/>
          <p:cNvSpPr>
            <a:spLocks noGrp="1"/>
          </p:cNvSpPr>
          <p:nvPr>
            <p:ph type="sldNum" sz="quarter" idx="12"/>
          </p:nvPr>
        </p:nvSpPr>
        <p:spPr/>
        <p:txBody>
          <a:bodyPr/>
          <a:lstStyle/>
          <a:p>
            <a:fld id="{248496DE-B741-4B55-BC41-811132423F1D}" type="slidenum">
              <a:rPr lang="en-IN" smtClean="0"/>
              <a:pPr/>
              <a:t>8</a:t>
            </a:fld>
            <a:endParaRPr lang="en-IN" dirty="0"/>
          </a:p>
        </p:txBody>
      </p:sp>
    </p:spTree>
    <p:extLst>
      <p:ext uri="{BB962C8B-B14F-4D97-AF65-F5344CB8AC3E}">
        <p14:creationId xmlns:p14="http://schemas.microsoft.com/office/powerpoint/2010/main" val="2722543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Impacts of industrialization in India</a:t>
            </a:r>
          </a:p>
        </p:txBody>
      </p:sp>
      <p:sp>
        <p:nvSpPr>
          <p:cNvPr id="3" name="Content Placeholder 2"/>
          <p:cNvSpPr>
            <a:spLocks noGrp="1"/>
          </p:cNvSpPr>
          <p:nvPr>
            <p:ph idx="1"/>
          </p:nvPr>
        </p:nvSpPr>
        <p:spPr/>
        <p:txBody>
          <a:bodyPr>
            <a:normAutofit/>
          </a:bodyPr>
          <a:lstStyle/>
          <a:p>
            <a:r>
              <a:rPr lang="en-IN" dirty="0"/>
              <a:t>Negative impacts of industrialization in </a:t>
            </a:r>
            <a:r>
              <a:rPr lang="en-IN" dirty="0" smtClean="0"/>
              <a:t>India</a:t>
            </a:r>
            <a:endParaRPr lang="en-IN" dirty="0"/>
          </a:p>
          <a:p>
            <a:r>
              <a:rPr lang="en-IN" dirty="0" smtClean="0"/>
              <a:t>Mechanized</a:t>
            </a:r>
            <a:r>
              <a:rPr lang="en-IN" dirty="0"/>
              <a:t>, heavy and </a:t>
            </a:r>
            <a:r>
              <a:rPr lang="en-IN" dirty="0" smtClean="0"/>
              <a:t>large-scale </a:t>
            </a:r>
            <a:r>
              <a:rPr lang="en-IN" dirty="0"/>
              <a:t>industries </a:t>
            </a:r>
            <a:r>
              <a:rPr lang="en-IN" dirty="0" smtClean="0"/>
              <a:t>adversely affect the </a:t>
            </a:r>
            <a:r>
              <a:rPr lang="en-IN" dirty="0"/>
              <a:t>environment, </a:t>
            </a:r>
            <a:r>
              <a:rPr lang="en-IN" dirty="0" smtClean="0"/>
              <a:t>society, economy </a:t>
            </a:r>
            <a:r>
              <a:rPr lang="en-IN" dirty="0"/>
              <a:t>of this </a:t>
            </a:r>
            <a:r>
              <a:rPr lang="en-IN" dirty="0" smtClean="0"/>
              <a:t>country in the following ways: </a:t>
            </a:r>
            <a:endParaRPr lang="en-IN" dirty="0"/>
          </a:p>
          <a:p>
            <a:pPr lvl="1"/>
            <a:r>
              <a:rPr lang="en-IN" dirty="0" smtClean="0"/>
              <a:t>Decline </a:t>
            </a:r>
            <a:r>
              <a:rPr lang="en-IN" dirty="0"/>
              <a:t>of cottage industry</a:t>
            </a:r>
            <a:r>
              <a:rPr lang="en-IN" dirty="0" smtClean="0"/>
              <a:t>: With </a:t>
            </a:r>
            <a:r>
              <a:rPr lang="en-IN" dirty="0"/>
              <a:t>the advent of heavy mechanical </a:t>
            </a:r>
            <a:r>
              <a:rPr lang="en-IN" dirty="0" smtClean="0"/>
              <a:t>industries, the decline </a:t>
            </a:r>
            <a:r>
              <a:rPr lang="en-IN" dirty="0"/>
              <a:t>of our village cottage industries.</a:t>
            </a:r>
          </a:p>
          <a:p>
            <a:pPr lvl="1"/>
            <a:r>
              <a:rPr lang="en-IN" dirty="0" smtClean="0"/>
              <a:t>Depletion </a:t>
            </a:r>
            <a:r>
              <a:rPr lang="en-IN" dirty="0"/>
              <a:t>of natural resources: Due to industrialization, there is constant depletion of natural resources. </a:t>
            </a:r>
            <a:r>
              <a:rPr lang="en-IN" dirty="0" smtClean="0"/>
              <a:t>E.g. by </a:t>
            </a:r>
            <a:r>
              <a:rPr lang="en-IN" dirty="0"/>
              <a:t>thermal power plants that </a:t>
            </a:r>
            <a:r>
              <a:rPr lang="en-IN" dirty="0" smtClean="0"/>
              <a:t>consume coal, agricultural </a:t>
            </a:r>
            <a:r>
              <a:rPr lang="en-IN" dirty="0"/>
              <a:t>lands and </a:t>
            </a:r>
            <a:r>
              <a:rPr lang="en-IN" dirty="0" smtClean="0"/>
              <a:t>forests</a:t>
            </a:r>
          </a:p>
          <a:p>
            <a:pPr lvl="1"/>
            <a:r>
              <a:rPr lang="en-IN" dirty="0" smtClean="0"/>
              <a:t>Pollution</a:t>
            </a:r>
            <a:r>
              <a:rPr lang="en-IN" dirty="0"/>
              <a:t>: </a:t>
            </a:r>
            <a:r>
              <a:rPr lang="en-IN" dirty="0" smtClean="0"/>
              <a:t>One of the key impacts of industry, and in the modern age it has become mandatory to promote and boost sustainable development</a:t>
            </a:r>
            <a:endParaRPr lang="en-IN" dirty="0"/>
          </a:p>
          <a:p>
            <a:pPr lvl="1"/>
            <a:r>
              <a:rPr lang="en-IN" dirty="0" smtClean="0"/>
              <a:t>Increase </a:t>
            </a:r>
            <a:r>
              <a:rPr lang="en-IN" dirty="0"/>
              <a:t>of war-like </a:t>
            </a:r>
            <a:r>
              <a:rPr lang="en-IN" dirty="0" smtClean="0"/>
              <a:t>situation: With manufacturing of more weapons, the peace between countries gets unsettled.</a:t>
            </a:r>
            <a:endParaRPr lang="en-IN" dirty="0"/>
          </a:p>
        </p:txBody>
      </p:sp>
      <p:sp>
        <p:nvSpPr>
          <p:cNvPr id="4" name="Slide Number Placeholder 3"/>
          <p:cNvSpPr>
            <a:spLocks noGrp="1"/>
          </p:cNvSpPr>
          <p:nvPr>
            <p:ph type="sldNum" sz="quarter" idx="12"/>
          </p:nvPr>
        </p:nvSpPr>
        <p:spPr/>
        <p:txBody>
          <a:bodyPr/>
          <a:lstStyle/>
          <a:p>
            <a:fld id="{248496DE-B741-4B55-BC41-811132423F1D}" type="slidenum">
              <a:rPr lang="en-IN" smtClean="0"/>
              <a:pPr/>
              <a:t>9</a:t>
            </a:fld>
            <a:endParaRPr lang="en-IN" dirty="0"/>
          </a:p>
        </p:txBody>
      </p:sp>
    </p:spTree>
    <p:extLst>
      <p:ext uri="{BB962C8B-B14F-4D97-AF65-F5344CB8AC3E}">
        <p14:creationId xmlns:p14="http://schemas.microsoft.com/office/powerpoint/2010/main" val="16901568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1038</TotalTime>
  <Words>3590</Words>
  <Application>Microsoft Office PowerPoint</Application>
  <PresentationFormat>Widescreen</PresentationFormat>
  <Paragraphs>250</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Century Gothic</vt:lpstr>
      <vt:lpstr>Times New Roman</vt:lpstr>
      <vt:lpstr>Wingdings 3</vt:lpstr>
      <vt:lpstr>Wisp</vt:lpstr>
      <vt:lpstr>PowerPoint Presentation</vt:lpstr>
      <vt:lpstr>Table of Contents</vt:lpstr>
      <vt:lpstr>Introduction</vt:lpstr>
      <vt:lpstr>Background</vt:lpstr>
      <vt:lpstr>The importance of industrialization</vt:lpstr>
      <vt:lpstr>Contribution of industrialization</vt:lpstr>
      <vt:lpstr>Impacts of industrialization in India</vt:lpstr>
      <vt:lpstr>Impacts of industrialization in India</vt:lpstr>
      <vt:lpstr>Impacts of industrialization in India</vt:lpstr>
      <vt:lpstr>Impacts of industrialization in India</vt:lpstr>
      <vt:lpstr>History of Industrialization in India (Pre-British)</vt:lpstr>
      <vt:lpstr>History of Industrialization in India (Colonial Rule)</vt:lpstr>
      <vt:lpstr>History of Industrialization in India (Colonial Rule)</vt:lpstr>
      <vt:lpstr>History of Industrialization in India (Colonial Rule)</vt:lpstr>
      <vt:lpstr>History of Industrialization in India (Colonial Rule)</vt:lpstr>
      <vt:lpstr>History of Industrialization in India (WW1)</vt:lpstr>
      <vt:lpstr>History of Industrialization in India (WW1)</vt:lpstr>
      <vt:lpstr>History of Industrialization in India (Till 1939)</vt:lpstr>
      <vt:lpstr>History of Industrialization in India (WW2)</vt:lpstr>
      <vt:lpstr>History of Industrialization in India (After 1947)</vt:lpstr>
      <vt:lpstr>History of Industrialization in India (After 1947)</vt:lpstr>
      <vt:lpstr>History of Industrialization in India (After 1947)</vt:lpstr>
      <vt:lpstr>The “License Raj”</vt:lpstr>
      <vt:lpstr>Economic reforms of 1991</vt:lpstr>
      <vt:lpstr>Economic reforms of 1991</vt:lpstr>
      <vt:lpstr>Current Trends in Industry</vt:lpstr>
      <vt:lpstr>Current Trends in Industry</vt:lpstr>
      <vt:lpstr>Current trends: What we need</vt:lpstr>
      <vt:lpstr>Conclusion</vt:lpstr>
      <vt:lpstr>Conclusion</vt:lpstr>
      <vt:lpstr>Conclusion</vt:lpstr>
      <vt:lpstr>References</vt:lpstr>
      <vt:lpstr>PowerPoint Presentation</vt:lpstr>
    </vt:vector>
  </TitlesOfParts>
  <Company>asdasd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asas</dc:creator>
  <cp:lastModifiedBy>asas</cp:lastModifiedBy>
  <cp:revision>578</cp:revision>
  <dcterms:created xsi:type="dcterms:W3CDTF">2016-04-15T12:51:26Z</dcterms:created>
  <dcterms:modified xsi:type="dcterms:W3CDTF">2016-04-24T17:07:30Z</dcterms:modified>
</cp:coreProperties>
</file>