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72" r:id="rId3"/>
    <p:sldId id="271" r:id="rId4"/>
    <p:sldId id="265" r:id="rId5"/>
    <p:sldId id="279" r:id="rId6"/>
    <p:sldId id="273" r:id="rId7"/>
    <p:sldId id="280" r:id="rId8"/>
    <p:sldId id="274" r:id="rId9"/>
    <p:sldId id="285" r:id="rId10"/>
    <p:sldId id="281" r:id="rId11"/>
    <p:sldId id="276" r:id="rId12"/>
    <p:sldId id="282" r:id="rId13"/>
    <p:sldId id="277" r:id="rId14"/>
    <p:sldId id="283" r:id="rId15"/>
    <p:sldId id="278" r:id="rId16"/>
    <p:sldId id="270" r:id="rId17"/>
    <p:sldId id="284" r:id="rId18"/>
    <p:sldId id="28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7A9E34-D0B0-4DEB-9700-B8BA7381AC13}" type="datetimeFigureOut">
              <a:rPr lang="en-IN" smtClean="0"/>
              <a:pPr/>
              <a:t>29-03-2016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3F6597-CF61-4582-AAA1-BCA6C48DFA3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SR Bricks and demand elasticity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Group 7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Monsoon on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price is usually set(by owner) so as to maintain the net income. Accordingly profits are set.</a:t>
            </a:r>
          </a:p>
          <a:p>
            <a:r>
              <a:rPr lang="en-US" dirty="0" smtClean="0"/>
              <a:t>The quantity demanded was minimum in June.  Thus the price was observed to be maximum in the same month to balance the income.</a:t>
            </a:r>
          </a:p>
        </p:txBody>
      </p:sp>
    </p:spTree>
    <p:extLst>
      <p:ext uri="{BB962C8B-B14F-4D97-AF65-F5344CB8AC3E}">
        <p14:creationId xmlns:p14="http://schemas.microsoft.com/office/powerpoint/2010/main" val="25602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– 1000 pcs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3" y="1514901"/>
            <a:ext cx="10803662" cy="5343099"/>
          </a:xfrm>
        </p:spPr>
      </p:pic>
    </p:spTree>
    <p:extLst>
      <p:ext uri="{BB962C8B-B14F-4D97-AF65-F5344CB8AC3E}">
        <p14:creationId xmlns:p14="http://schemas.microsoft.com/office/powerpoint/2010/main" val="268092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profit is constant in the first three months, then it gradually increases till July and decreases thereafter.</a:t>
            </a:r>
          </a:p>
          <a:p>
            <a:r>
              <a:rPr lang="en-US" dirty="0" smtClean="0"/>
              <a:t>Apparent reason for the decrease in price after July is the increasing demand.</a:t>
            </a:r>
          </a:p>
          <a:p>
            <a:r>
              <a:rPr lang="en-US" dirty="0" smtClean="0"/>
              <a:t>The profit is maximum in the months of Rainy season.</a:t>
            </a:r>
          </a:p>
        </p:txBody>
      </p:sp>
    </p:spTree>
    <p:extLst>
      <p:ext uri="{BB962C8B-B14F-4D97-AF65-F5344CB8AC3E}">
        <p14:creationId xmlns:p14="http://schemas.microsoft.com/office/powerpoint/2010/main" val="194058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Profit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2" y="1417639"/>
            <a:ext cx="10866886" cy="5440362"/>
          </a:xfrm>
        </p:spPr>
      </p:pic>
    </p:spTree>
    <p:extLst>
      <p:ext uri="{BB962C8B-B14F-4D97-AF65-F5344CB8AC3E}">
        <p14:creationId xmlns:p14="http://schemas.microsoft.com/office/powerpoint/2010/main" val="221423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expected, the net profit remains almost constant throughout the year.</a:t>
            </a:r>
          </a:p>
          <a:p>
            <a:r>
              <a:rPr lang="en-US" dirty="0" smtClean="0"/>
              <a:t>This explains that the trader maintains his net income regardless of the quantity demanded.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Elasticity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417638"/>
            <a:ext cx="10854519" cy="5440362"/>
          </a:xfrm>
        </p:spPr>
      </p:pic>
    </p:spTree>
    <p:extLst>
      <p:ext uri="{BB962C8B-B14F-4D97-AF65-F5344CB8AC3E}">
        <p14:creationId xmlns:p14="http://schemas.microsoft.com/office/powerpoint/2010/main" val="148392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Elasticity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48870" y="1357745"/>
          <a:ext cx="9564258" cy="516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129"/>
                <a:gridCol w="4782129"/>
              </a:tblGrid>
              <a:tr h="861291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 Elasticity</a:t>
                      </a:r>
                    </a:p>
                  </a:txBody>
                  <a:tcPr/>
                </a:tc>
              </a:tr>
              <a:tr h="861291">
                <a:tc>
                  <a:txBody>
                    <a:bodyPr/>
                    <a:lstStyle/>
                    <a:p>
                      <a:r>
                        <a:rPr lang="en-US" dirty="0" smtClean="0"/>
                        <a:t>(Jan-Feb) – (March-April)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130000</a:t>
                      </a:r>
                      <a:endParaRPr lang="en-US" dirty="0"/>
                    </a:p>
                  </a:txBody>
                  <a:tcPr/>
                </a:tc>
              </a:tr>
              <a:tr h="861291">
                <a:tc>
                  <a:txBody>
                    <a:bodyPr/>
                    <a:lstStyle/>
                    <a:p>
                      <a:r>
                        <a:rPr lang="en-US" dirty="0" smtClean="0"/>
                        <a:t>(March-April)</a:t>
                      </a:r>
                      <a:r>
                        <a:rPr lang="en-US" baseline="0" dirty="0" smtClean="0"/>
                        <a:t> – (May-Jun)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162857</a:t>
                      </a:r>
                      <a:endParaRPr lang="en-US" dirty="0"/>
                    </a:p>
                  </a:txBody>
                  <a:tcPr/>
                </a:tc>
              </a:tr>
              <a:tr h="861291">
                <a:tc>
                  <a:txBody>
                    <a:bodyPr/>
                    <a:lstStyle/>
                    <a:p>
                      <a:r>
                        <a:rPr lang="en-US" dirty="0" smtClean="0"/>
                        <a:t>(May-Jun)</a:t>
                      </a:r>
                      <a:r>
                        <a:rPr lang="en-US" baseline="0" dirty="0" smtClean="0"/>
                        <a:t> – (July-Aug)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175000</a:t>
                      </a:r>
                      <a:endParaRPr lang="en-US" dirty="0"/>
                    </a:p>
                  </a:txBody>
                  <a:tcPr/>
                </a:tc>
              </a:tr>
              <a:tr h="861291">
                <a:tc>
                  <a:txBody>
                    <a:bodyPr/>
                    <a:lstStyle/>
                    <a:p>
                      <a:r>
                        <a:rPr lang="en-US" dirty="0" smtClean="0"/>
                        <a:t>(July-Aug)</a:t>
                      </a:r>
                      <a:r>
                        <a:rPr lang="en-US" baseline="0" dirty="0" smtClean="0"/>
                        <a:t> – (Sep-Oct)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126666</a:t>
                      </a:r>
                      <a:endParaRPr lang="en-US" dirty="0"/>
                    </a:p>
                  </a:txBody>
                  <a:tcPr/>
                </a:tc>
              </a:tr>
              <a:tr h="861291">
                <a:tc>
                  <a:txBody>
                    <a:bodyPr/>
                    <a:lstStyle/>
                    <a:p>
                      <a:r>
                        <a:rPr lang="en-US" dirty="0" smtClean="0"/>
                        <a:t>(Sep-Oct) – (Nov-Dec)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we compute the demand elasticity every two months?</a:t>
            </a:r>
          </a:p>
          <a:p>
            <a:r>
              <a:rPr lang="en-US" dirty="0" smtClean="0"/>
              <a:t> Initially the idea was to calculate the elasticity every month. But approaching it that way would have made the denominator zero and the ratio would be infinity!</a:t>
            </a:r>
          </a:p>
          <a:p>
            <a:r>
              <a:rPr lang="en-US" dirty="0" smtClean="0"/>
              <a:t>Thus to avoid that ambiguity, the average values over two months were considered.</a:t>
            </a:r>
          </a:p>
          <a:p>
            <a:r>
              <a:rPr lang="en-US" dirty="0" smtClean="0"/>
              <a:t>The elasticity computed for the last four months is very high. Thus, the product is highly elastic during that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2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795" y="0"/>
            <a:ext cx="9997440" cy="1143000"/>
          </a:xfrm>
        </p:spPr>
        <p:txBody>
          <a:bodyPr/>
          <a:lstStyle/>
          <a:p>
            <a:r>
              <a:rPr lang="en-US" dirty="0" smtClean="0"/>
              <a:t>Mind 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1593273"/>
            <a:ext cx="1537854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Materials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9383" y="637310"/>
            <a:ext cx="1537854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Bricks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214254" y="1039092"/>
            <a:ext cx="4655129" cy="955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021139">
            <a:off x="4918365" y="144087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660380" y="4255945"/>
            <a:ext cx="1537854" cy="803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46071" y="2951018"/>
            <a:ext cx="1205346" cy="12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Price</a:t>
            </a:r>
            <a:endParaRPr lang="en-US" dirty="0"/>
          </a:p>
        </p:txBody>
      </p:sp>
      <p:cxnSp>
        <p:nvCxnSpPr>
          <p:cNvPr id="14" name="Curved Connector 13"/>
          <p:cNvCxnSpPr>
            <a:stCxn id="11" idx="3"/>
            <a:endCxn id="12" idx="2"/>
          </p:cNvCxnSpPr>
          <p:nvPr/>
        </p:nvCxnSpPr>
        <p:spPr>
          <a:xfrm flipV="1">
            <a:off x="3198234" y="3581400"/>
            <a:ext cx="1747837" cy="10763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7" idx="2"/>
            <a:endCxn id="12" idx="6"/>
          </p:cNvCxnSpPr>
          <p:nvPr/>
        </p:nvCxnSpPr>
        <p:spPr>
          <a:xfrm rot="5400000">
            <a:off x="6324601" y="1267690"/>
            <a:ext cx="2140527" cy="24868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9623714" y="1192790"/>
            <a:ext cx="2175164" cy="9005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Monsoon</a:t>
            </a:r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8294977" y="3610408"/>
            <a:ext cx="1510145" cy="761567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Traders</a:t>
            </a:r>
            <a:endParaRPr lang="en-US" dirty="0"/>
          </a:p>
        </p:txBody>
      </p:sp>
      <p:sp>
        <p:nvSpPr>
          <p:cNvPr id="27" name="Snip Same Side Corner Rectangle 26"/>
          <p:cNvSpPr/>
          <p:nvPr/>
        </p:nvSpPr>
        <p:spPr>
          <a:xfrm>
            <a:off x="10076584" y="3713453"/>
            <a:ext cx="1717964" cy="1163781"/>
          </a:xfrm>
          <a:prstGeom prst="snip2SameRect">
            <a:avLst>
              <a:gd name="adj1" fmla="val 3310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Private</a:t>
            </a:r>
            <a:br>
              <a:rPr lang="en-US" dirty="0" smtClean="0"/>
            </a:br>
            <a:r>
              <a:rPr lang="en-US" dirty="0" smtClean="0"/>
              <a:t>Builders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488941" y="2671330"/>
            <a:ext cx="252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Drastic Reduction</a:t>
            </a:r>
            <a:br>
              <a:rPr lang="en-US" dirty="0" smtClean="0"/>
            </a:br>
            <a:r>
              <a:rPr lang="en-US" dirty="0" smtClean="0"/>
              <a:t> in Demand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61505" y="2872652"/>
            <a:ext cx="354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decrease </a:t>
            </a:r>
            <a:br>
              <a:rPr lang="en-US" dirty="0" smtClean="0"/>
            </a:br>
            <a:r>
              <a:rPr lang="en-US" dirty="0" smtClean="0"/>
              <a:t>in  demand</a:t>
            </a:r>
            <a:endParaRPr lang="en-US" dirty="0"/>
          </a:p>
        </p:txBody>
      </p:sp>
      <p:sp>
        <p:nvSpPr>
          <p:cNvPr id="39" name="Round Same Side Corner Rectangle 38"/>
          <p:cNvSpPr/>
          <p:nvPr/>
        </p:nvSpPr>
        <p:spPr>
          <a:xfrm>
            <a:off x="6600825" y="4814889"/>
            <a:ext cx="2200275" cy="62865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Demand</a:t>
            </a:r>
            <a:endParaRPr lang="en-US" dirty="0"/>
          </a:p>
        </p:txBody>
      </p:sp>
      <p:cxnSp>
        <p:nvCxnSpPr>
          <p:cNvPr id="41" name="Curved Connector 40"/>
          <p:cNvCxnSpPr>
            <a:stCxn id="25" idx="1"/>
          </p:cNvCxnSpPr>
          <p:nvPr/>
        </p:nvCxnSpPr>
        <p:spPr>
          <a:xfrm rot="5400000">
            <a:off x="8525528" y="4233215"/>
            <a:ext cx="385763" cy="6632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2" idx="5"/>
            <a:endCxn id="39" idx="3"/>
          </p:cNvCxnSpPr>
          <p:nvPr/>
        </p:nvCxnSpPr>
        <p:spPr>
          <a:xfrm rot="16200000" flipH="1">
            <a:off x="6444059" y="3557985"/>
            <a:ext cx="787742" cy="17260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144001" y="5600702"/>
            <a:ext cx="23002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 Income</a:t>
            </a:r>
            <a:br>
              <a:rPr lang="en-US" dirty="0" smtClean="0"/>
            </a:br>
            <a:r>
              <a:rPr lang="en-US" dirty="0" smtClean="0"/>
              <a:t>Balanced</a:t>
            </a:r>
            <a:endParaRPr lang="en-US" dirty="0"/>
          </a:p>
        </p:txBody>
      </p:sp>
      <p:cxnSp>
        <p:nvCxnSpPr>
          <p:cNvPr id="53" name="Shape 52"/>
          <p:cNvCxnSpPr>
            <a:stCxn id="39" idx="2"/>
            <a:endCxn id="51" idx="2"/>
          </p:cNvCxnSpPr>
          <p:nvPr/>
        </p:nvCxnSpPr>
        <p:spPr>
          <a:xfrm rot="10800000" flipH="1" flipV="1">
            <a:off x="6600825" y="5129214"/>
            <a:ext cx="2543176" cy="935832"/>
          </a:xfrm>
          <a:prstGeom prst="curvedConnector3">
            <a:avLst>
              <a:gd name="adj1" fmla="val -8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86626" y="5643564"/>
            <a:ext cx="201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Price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43262" y="3686176"/>
            <a:ext cx="227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Tries to Balance</a:t>
            </a:r>
            <a:br>
              <a:rPr lang="en-US" dirty="0" smtClean="0"/>
            </a:br>
            <a:r>
              <a:rPr lang="en-US" dirty="0" smtClean="0"/>
              <a:t> Net Income</a:t>
            </a:r>
            <a:endParaRPr lang="en-US" dirty="0"/>
          </a:p>
        </p:txBody>
      </p:sp>
      <p:cxnSp>
        <p:nvCxnSpPr>
          <p:cNvPr id="60" name="Curved Connector 59"/>
          <p:cNvCxnSpPr>
            <a:stCxn id="22" idx="1"/>
            <a:endCxn id="25" idx="3"/>
          </p:cNvCxnSpPr>
          <p:nvPr/>
        </p:nvCxnSpPr>
        <p:spPr>
          <a:xfrm rot="5400000">
            <a:off x="9121658" y="2020769"/>
            <a:ext cx="1518031" cy="16612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22" idx="0"/>
            <a:endCxn id="27" idx="0"/>
          </p:cNvCxnSpPr>
          <p:nvPr/>
        </p:nvCxnSpPr>
        <p:spPr>
          <a:xfrm flipH="1">
            <a:off x="11794548" y="1643063"/>
            <a:ext cx="2517" cy="2652281"/>
          </a:xfrm>
          <a:prstGeom prst="curvedConnector3">
            <a:avLst>
              <a:gd name="adj1" fmla="val -91542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 Same Side Corner Rectangle 73"/>
          <p:cNvSpPr/>
          <p:nvPr/>
        </p:nvSpPr>
        <p:spPr>
          <a:xfrm>
            <a:off x="3124201" y="5695950"/>
            <a:ext cx="2200275" cy="62865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Demand</a:t>
            </a:r>
            <a:endParaRPr lang="en-US" dirty="0"/>
          </a:p>
        </p:txBody>
      </p:sp>
      <p:cxnSp>
        <p:nvCxnSpPr>
          <p:cNvPr id="97" name="Curved Connector 96"/>
          <p:cNvCxnSpPr>
            <a:stCxn id="12" idx="4"/>
            <a:endCxn id="74" idx="3"/>
          </p:cNvCxnSpPr>
          <p:nvPr/>
        </p:nvCxnSpPr>
        <p:spPr>
          <a:xfrm rot="5400000">
            <a:off x="4144458" y="4291663"/>
            <a:ext cx="1484169" cy="13244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74" idx="0"/>
            <a:endCxn id="51" idx="3"/>
          </p:cNvCxnSpPr>
          <p:nvPr/>
        </p:nvCxnSpPr>
        <p:spPr>
          <a:xfrm>
            <a:off x="5324476" y="6010275"/>
            <a:ext cx="4156395" cy="383112"/>
          </a:xfrm>
          <a:prstGeom prst="curvedConnector4">
            <a:avLst>
              <a:gd name="adj1" fmla="val 45948"/>
              <a:gd name="adj2" fmla="val 1596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57813" y="6057900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Price</a:t>
            </a:r>
            <a:endParaRPr lang="en-US" dirty="0"/>
          </a:p>
        </p:txBody>
      </p:sp>
      <p:cxnSp>
        <p:nvCxnSpPr>
          <p:cNvPr id="103" name="Shape 102"/>
          <p:cNvCxnSpPr>
            <a:stCxn id="27" idx="1"/>
            <a:endCxn id="39" idx="0"/>
          </p:cNvCxnSpPr>
          <p:nvPr/>
        </p:nvCxnSpPr>
        <p:spPr>
          <a:xfrm rot="5400000">
            <a:off x="9742343" y="3935991"/>
            <a:ext cx="251980" cy="213446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1" idx="0"/>
            <a:endCxn id="6" idx="2"/>
          </p:cNvCxnSpPr>
          <p:nvPr/>
        </p:nvCxnSpPr>
        <p:spPr>
          <a:xfrm rot="5400000" flipH="1" flipV="1">
            <a:off x="1507763" y="3318381"/>
            <a:ext cx="1859109" cy="160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85950" y="317182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production of bricks is generally done in the </a:t>
            </a:r>
            <a:r>
              <a:rPr lang="en-US" dirty="0" smtClean="0"/>
              <a:t>time when atmosphere is dry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rainy season the quantity sold is low which is clear from the graph of quantity sold.</a:t>
            </a:r>
          </a:p>
          <a:p>
            <a:r>
              <a:rPr lang="en-US" dirty="0"/>
              <a:t>The revenue R = P (Price) * Q (Quantity sold) remains constant throughout the year.</a:t>
            </a:r>
          </a:p>
          <a:p>
            <a:r>
              <a:rPr lang="en-US" dirty="0"/>
              <a:t>The elasticity curve shows that in the last four months the ratio of change in quantity to change in price is very high i.e. a small change in one of these factors would produce a significant change in demand.</a:t>
            </a:r>
          </a:p>
          <a:p>
            <a:r>
              <a:rPr lang="en-US" dirty="0"/>
              <a:t>Demand of bricks is maximum in </a:t>
            </a:r>
            <a:r>
              <a:rPr lang="en-US" dirty="0" smtClean="0"/>
              <a:t>the period from winter </a:t>
            </a:r>
            <a:r>
              <a:rPr lang="en-US" smtClean="0"/>
              <a:t>to </a:t>
            </a:r>
            <a:r>
              <a:rPr lang="en-US" smtClean="0"/>
              <a:t>Summer </a:t>
            </a:r>
            <a:r>
              <a:rPr lang="en-US" dirty="0"/>
              <a:t>as construction is more favorable in </a:t>
            </a:r>
            <a:r>
              <a:rPr lang="en-US" dirty="0" smtClean="0"/>
              <a:t>dry season.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month-wise demand of bricks in year 2015. </a:t>
            </a:r>
          </a:p>
          <a:p>
            <a:r>
              <a:rPr lang="en-US" dirty="0" smtClean="0"/>
              <a:t>The analysis includes cost price, selling price, quantity sold, net profit and demand elasticity of bricks.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Demand Elasticity?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ratio of ‘change in quantity demanded’ to ‘change in price’. </a:t>
            </a:r>
          </a:p>
          <a:p>
            <a:r>
              <a:rPr lang="en-US" dirty="0" smtClean="0"/>
              <a:t>Demand elasticity E</a:t>
            </a:r>
            <a:r>
              <a:rPr lang="en-US" sz="2400" dirty="0" smtClean="0"/>
              <a:t>d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2746" y="2296882"/>
            <a:ext cx="442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3200" u="sng" dirty="0" smtClean="0"/>
              <a:t>Change in Demand</a:t>
            </a:r>
          </a:p>
          <a:p>
            <a:pPr algn="ctr">
              <a:buNone/>
            </a:pPr>
            <a:r>
              <a:rPr lang="en-GB" sz="3200" dirty="0" smtClean="0"/>
              <a:t> Change in Price</a:t>
            </a:r>
          </a:p>
        </p:txBody>
      </p:sp>
    </p:spTree>
    <p:extLst>
      <p:ext uri="{BB962C8B-B14F-4D97-AF65-F5344CB8AC3E}">
        <p14:creationId xmlns:p14="http://schemas.microsoft.com/office/powerpoint/2010/main" val="96263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707" y="0"/>
            <a:ext cx="9997440" cy="1143000"/>
          </a:xfrm>
        </p:spPr>
        <p:txBody>
          <a:bodyPr/>
          <a:lstStyle/>
          <a:p>
            <a:r>
              <a:rPr lang="en-US" dirty="0" smtClean="0"/>
              <a:t>Location - Gandhinagar</a:t>
            </a:r>
            <a:endParaRPr lang="en-US" dirty="0"/>
          </a:p>
        </p:txBody>
      </p:sp>
      <p:pic>
        <p:nvPicPr>
          <p:cNvPr id="6" name="Picture 5" descr="WP_20160116_14_55_10_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72" y="1692322"/>
            <a:ext cx="4879282" cy="4449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30" y="1692322"/>
            <a:ext cx="4753970" cy="4449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contract based business.</a:t>
            </a:r>
          </a:p>
          <a:p>
            <a:r>
              <a:rPr lang="en-US" dirty="0" smtClean="0"/>
              <a:t>Usually customers include private builders, small traders etc.</a:t>
            </a:r>
          </a:p>
          <a:p>
            <a:r>
              <a:rPr lang="en-US" dirty="0" smtClean="0"/>
              <a:t>The quantity of bricks demanded depends on contract and varies from around 50000 to 150000 per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Price – 1000 pcs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7" y="1417638"/>
            <a:ext cx="10772466" cy="5440362"/>
          </a:xfrm>
        </p:spPr>
      </p:pic>
    </p:spTree>
    <p:extLst>
      <p:ext uri="{BB962C8B-B14F-4D97-AF65-F5344CB8AC3E}">
        <p14:creationId xmlns:p14="http://schemas.microsoft.com/office/powerpoint/2010/main" val="37821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cost price is observed to be maximum in August and November.</a:t>
            </a:r>
          </a:p>
          <a:p>
            <a:r>
              <a:rPr lang="en-US" dirty="0" smtClean="0"/>
              <a:t>This infers that during onset of monsoon and winter season the price of raw materials are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- 1000 pcs and total quantity sold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1417638"/>
            <a:ext cx="5227093" cy="531414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24" y="1417637"/>
            <a:ext cx="5243660" cy="53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Monsoon on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the demand goes low during monsoon. </a:t>
            </a:r>
          </a:p>
          <a:p>
            <a:r>
              <a:rPr lang="en-US" dirty="0" smtClean="0"/>
              <a:t>The big private builders demand bricks all throughout the year. Rainy season plays little role in their demand.</a:t>
            </a:r>
          </a:p>
          <a:p>
            <a:r>
              <a:rPr lang="en-US" dirty="0" smtClean="0"/>
              <a:t>While the demand from small traders is drastically reduced during monsoon.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578</TotalTime>
  <Words>612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Gill Sans MT</vt:lpstr>
      <vt:lpstr>Verdana</vt:lpstr>
      <vt:lpstr>Wingdings 2</vt:lpstr>
      <vt:lpstr>Solstice</vt:lpstr>
      <vt:lpstr>SR Bricks and demand elasticity</vt:lpstr>
      <vt:lpstr>Aim of Project</vt:lpstr>
      <vt:lpstr>What is Demand Elasticity?</vt:lpstr>
      <vt:lpstr>Location - Gandhinagar</vt:lpstr>
      <vt:lpstr>Bricks Distribution</vt:lpstr>
      <vt:lpstr>Cost Price – 1000 pcs</vt:lpstr>
      <vt:lpstr>Cost Price</vt:lpstr>
      <vt:lpstr>Price - 1000 pcs and total quantity sold</vt:lpstr>
      <vt:lpstr>Effect of Monsoon on Price</vt:lpstr>
      <vt:lpstr>Effect of Monsoon on Price</vt:lpstr>
      <vt:lpstr>Profit – 1000 pcs</vt:lpstr>
      <vt:lpstr>Profit</vt:lpstr>
      <vt:lpstr>Net Profit</vt:lpstr>
      <vt:lpstr>Net Profit</vt:lpstr>
      <vt:lpstr>Demand Elasticity</vt:lpstr>
      <vt:lpstr>Demand Elasticity</vt:lpstr>
      <vt:lpstr>Demand Elasticity</vt:lpstr>
      <vt:lpstr>Mind Map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data(Past year)</dc:title>
  <dc:creator>CreativeKnight</dc:creator>
  <cp:lastModifiedBy>Anuj Shah</cp:lastModifiedBy>
  <cp:revision>122</cp:revision>
  <dcterms:created xsi:type="dcterms:W3CDTF">2016-02-17T12:18:07Z</dcterms:created>
  <dcterms:modified xsi:type="dcterms:W3CDTF">2016-03-29T04:10:06Z</dcterms:modified>
</cp:coreProperties>
</file>